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549" r:id="rId2"/>
    <p:sldId id="504" r:id="rId3"/>
    <p:sldId id="505" r:id="rId4"/>
    <p:sldId id="506" r:id="rId5"/>
    <p:sldId id="507" r:id="rId6"/>
    <p:sldId id="508" r:id="rId7"/>
    <p:sldId id="509" r:id="rId8"/>
    <p:sldId id="511" r:id="rId9"/>
    <p:sldId id="512" r:id="rId10"/>
    <p:sldId id="510" r:id="rId11"/>
    <p:sldId id="550" r:id="rId12"/>
    <p:sldId id="513" r:id="rId13"/>
    <p:sldId id="533" r:id="rId14"/>
    <p:sldId id="551" r:id="rId15"/>
    <p:sldId id="535" r:id="rId16"/>
    <p:sldId id="538" r:id="rId17"/>
    <p:sldId id="539" r:id="rId18"/>
    <p:sldId id="540" r:id="rId19"/>
    <p:sldId id="515" r:id="rId20"/>
    <p:sldId id="519" r:id="rId21"/>
    <p:sldId id="520" r:id="rId22"/>
    <p:sldId id="543" r:id="rId23"/>
    <p:sldId id="521" r:id="rId24"/>
    <p:sldId id="522" r:id="rId25"/>
    <p:sldId id="523" r:id="rId26"/>
    <p:sldId id="524" r:id="rId27"/>
    <p:sldId id="553" r:id="rId28"/>
    <p:sldId id="525" r:id="rId29"/>
    <p:sldId id="554" r:id="rId30"/>
    <p:sldId id="527" r:id="rId31"/>
    <p:sldId id="528" r:id="rId32"/>
    <p:sldId id="529" r:id="rId33"/>
    <p:sldId id="530" r:id="rId34"/>
    <p:sldId id="545" r:id="rId35"/>
    <p:sldId id="531" r:id="rId36"/>
    <p:sldId id="532" r:id="rId37"/>
    <p:sldId id="548" r:id="rId38"/>
    <p:sldId id="552" r:id="rId39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  <a:srgbClr val="4D4D4D"/>
    <a:srgbClr val="D8BEEC"/>
    <a:srgbClr val="D1B2E8"/>
    <a:srgbClr val="BFFFBF"/>
    <a:srgbClr val="57257D"/>
    <a:srgbClr val="B3FFB3"/>
    <a:srgbClr val="007000"/>
    <a:srgbClr val="00A400"/>
    <a:srgbClr val="2E65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84" autoAdjust="0"/>
    <p:restoredTop sz="95588"/>
  </p:normalViewPr>
  <p:slideViewPr>
    <p:cSldViewPr>
      <p:cViewPr>
        <p:scale>
          <a:sx n="105" d="100"/>
          <a:sy n="105" d="100"/>
        </p:scale>
        <p:origin x="136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2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B4B71-9140-4B38-8FE9-F08556C51C98}" type="datetimeFigureOut">
              <a:rPr lang="en-US" smtClean="0"/>
              <a:t>2/21/21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C1B91-1108-473C-9275-6CAD8333A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068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F33C5A0-49AD-4456-B170-B4454905C7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396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Prepare</a:t>
            </a:r>
            <a:r>
              <a:rPr lang="zh-CN" altLang="en-US" dirty="0"/>
              <a:t> </a:t>
            </a:r>
            <a:r>
              <a:rPr lang="en-US" altLang="zh-CN" dirty="0"/>
              <a:t>phase</a:t>
            </a:r>
            <a:r>
              <a:rPr lang="zh-CN" altLang="en-US" dirty="0"/>
              <a:t>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safe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acceptors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accept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proposals.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33C5A0-49AD-4456-B170-B4454905C7F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980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already</a:t>
            </a:r>
            <a:r>
              <a:rPr lang="zh-CN" altLang="en-US" dirty="0"/>
              <a:t> </a:t>
            </a:r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state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acceptor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33C5A0-49AD-4456-B170-B4454905C7F9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830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3C5A0-49AD-4456-B170-B4454905C7F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17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3C5A0-49AD-4456-B170-B4454905C7F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7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3C5A0-49AD-4456-B170-B4454905C7F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06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3C5A0-49AD-4456-B170-B4454905C7F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06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3C5A0-49AD-4456-B170-B4454905C7F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06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3C5A0-49AD-4456-B170-B4454905C7F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06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single</a:t>
            </a:r>
            <a:r>
              <a:rPr lang="zh-CN" altLang="en-US" dirty="0"/>
              <a:t> </a:t>
            </a:r>
            <a:r>
              <a:rPr lang="en-US" altLang="zh-CN" dirty="0"/>
              <a:t>server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propose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</a:p>
          <a:p>
            <a:pPr marL="228600" indent="-228600">
              <a:buAutoNum type="arabicPeriod"/>
            </a:pP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round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prepare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whole</a:t>
            </a:r>
            <a:r>
              <a:rPr lang="zh-CN" altLang="en-US" dirty="0"/>
              <a:t> </a:t>
            </a:r>
            <a:r>
              <a:rPr lang="en-US" altLang="zh-CN" dirty="0"/>
              <a:t>log.</a:t>
            </a:r>
            <a:r>
              <a:rPr lang="zh-CN" altLang="en-US" dirty="0"/>
              <a:t> </a:t>
            </a:r>
            <a:r>
              <a:rPr lang="en-US" altLang="zh-CN" dirty="0"/>
              <a:t>cut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half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RPCs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33C5A0-49AD-4456-B170-B4454905C7F9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719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Pretty</a:t>
            </a:r>
            <a:r>
              <a:rPr lang="zh-CN" altLang="en-US" dirty="0"/>
              <a:t> </a:t>
            </a:r>
            <a:r>
              <a:rPr lang="en-US" altLang="zh-CN" dirty="0"/>
              <a:t>likely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leaders</a:t>
            </a:r>
            <a:r>
              <a:rPr lang="zh-CN" altLang="en-US" dirty="0"/>
              <a:t> </a:t>
            </a:r>
            <a:endParaRPr lang="en-CA" altLang="zh-CN" dirty="0"/>
          </a:p>
          <a:p>
            <a:endParaRPr lang="en-CA" dirty="0"/>
          </a:p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practice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lease-based</a:t>
            </a:r>
            <a:r>
              <a:rPr lang="zh-CN" altLang="en-US" dirty="0"/>
              <a:t> </a:t>
            </a:r>
            <a:r>
              <a:rPr lang="en-US" altLang="zh-CN" dirty="0"/>
              <a:t>approach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implemented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33C5A0-49AD-4456-B170-B4454905C7F9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60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 userDrawn="1"/>
        </p:nvSpPr>
        <p:spPr bwMode="auto">
          <a:xfrm>
            <a:off x="457200" y="457200"/>
            <a:ext cx="8272463" cy="59864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772400" cy="1698625"/>
          </a:xfrm>
        </p:spPr>
        <p:txBody>
          <a:bodyPr/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400800" cy="1219200"/>
          </a:xfrm>
        </p:spPr>
        <p:txBody>
          <a:bodyPr/>
          <a:lstStyle>
            <a:lvl1pPr marL="0" indent="0" algn="ctr">
              <a:spcBef>
                <a:spcPct val="0"/>
              </a:spcBef>
              <a:buFont typeface="Arial" charset="0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70331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24600"/>
            <a:ext cx="2133600" cy="3968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March 1, 2013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324600"/>
            <a:ext cx="3429000" cy="3968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Implementing Replicated Logs with Paxos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EBF7A2FB-5E63-4F6B-AD89-DAD0D43D40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69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24600"/>
            <a:ext cx="2133600" cy="3968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March 1, 2013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324600"/>
            <a:ext cx="3429000" cy="3968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Implementing Replicated Logs with Paxos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3D21A300-A8DA-4985-B9D1-8777291959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91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24600"/>
            <a:ext cx="2133600" cy="3968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March 1, 2013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324600"/>
            <a:ext cx="3429000" cy="3968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Implementing Replicated Logs with Paxos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569EA510-711E-4808-BDFF-EEB70A6E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22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buClr>
                <a:schemeClr val="tx2"/>
              </a:buClr>
              <a:defRPr/>
            </a:lvl1pPr>
            <a:lvl2pPr>
              <a:spcBef>
                <a:spcPts val="600"/>
              </a:spcBef>
              <a:buClr>
                <a:schemeClr val="tx2"/>
              </a:buClr>
              <a:defRPr/>
            </a:lvl2pPr>
            <a:lvl3pPr>
              <a:spcBef>
                <a:spcPts val="400"/>
              </a:spcBef>
              <a:buClr>
                <a:schemeClr val="tx2"/>
              </a:buClr>
              <a:defRPr/>
            </a:lvl3pPr>
            <a:lvl4pPr>
              <a:spcBef>
                <a:spcPts val="300"/>
              </a:spcBef>
              <a:buClr>
                <a:schemeClr val="tx2"/>
              </a:buClr>
              <a:defRPr/>
            </a:lvl4pPr>
            <a:lvl5pPr>
              <a:spcBef>
                <a:spcPts val="3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 bwMode="auto">
          <a:xfrm>
            <a:off x="457200" y="914400"/>
            <a:ext cx="82296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162002-2512-45FD-82AF-2FE8F2E9185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6858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162002-2512-45FD-82AF-2FE8F2E9185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30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BA6D86-DBBA-4E58-B0C7-18EC3549159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897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>
            <a:lvl1pPr>
              <a:buClr>
                <a:schemeClr val="tx2"/>
              </a:buClr>
              <a:defRPr sz="2200"/>
            </a:lvl1pPr>
            <a:lvl2pPr>
              <a:buClr>
                <a:schemeClr val="tx2"/>
              </a:buClr>
              <a:defRPr sz="2000"/>
            </a:lvl2pPr>
            <a:lvl3pPr>
              <a:buClr>
                <a:schemeClr val="tx2"/>
              </a:buClr>
              <a:defRPr sz="1800"/>
            </a:lvl3pPr>
            <a:lvl4pPr>
              <a:buClr>
                <a:schemeClr val="tx2"/>
              </a:buClr>
              <a:defRPr sz="1600"/>
            </a:lvl4pPr>
            <a:lvl5pPr>
              <a:buClr>
                <a:schemeClr val="tx2"/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>
            <a:lvl1pPr>
              <a:buClr>
                <a:schemeClr val="tx2"/>
              </a:buClr>
              <a:defRPr sz="2200"/>
            </a:lvl1pPr>
            <a:lvl2pPr>
              <a:buClr>
                <a:schemeClr val="tx2"/>
              </a:buClr>
              <a:defRPr sz="2000"/>
            </a:lvl2pPr>
            <a:lvl3pPr>
              <a:buClr>
                <a:schemeClr val="tx2"/>
              </a:buClr>
              <a:defRPr sz="1800"/>
            </a:lvl3pPr>
            <a:lvl4pPr>
              <a:buClr>
                <a:schemeClr val="tx2"/>
              </a:buClr>
              <a:defRPr sz="1600"/>
            </a:lvl4pPr>
            <a:lvl5pPr>
              <a:buClr>
                <a:schemeClr val="tx2"/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24600"/>
            <a:ext cx="2133600" cy="3968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March 1, 2013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324600"/>
            <a:ext cx="3429000" cy="3968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Implementing Replicated Logs with Paxos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1659D765-7126-4B95-ADF3-403BFECAA3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914400"/>
            <a:ext cx="8229600" cy="0"/>
          </a:xfrm>
          <a:prstGeom prst="line">
            <a:avLst/>
          </a:prstGeom>
          <a:ln w="50800" cap="flat">
            <a:solidFill>
              <a:schemeClr val="tx2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120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24600"/>
            <a:ext cx="2133600" cy="3968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March 1, 2013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324600"/>
            <a:ext cx="3429000" cy="3968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Implementing Replicated Logs with Paxos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9F191DFC-BCA0-443D-B994-97C841DC04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73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FB45DFE7-D7AD-4ECD-A9C8-CA1FF5BAF7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83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E4FA54A8-AC05-4E51-97BF-0AE6FFDEEB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9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24600"/>
            <a:ext cx="2133600" cy="3968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March 1, 2013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324600"/>
            <a:ext cx="3429000" cy="3968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Implementing Replicated Logs with Paxos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8E048402-9490-480C-B493-607B1E845A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90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2162002-2512-45FD-82AF-2FE8F2E9185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72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SzPct val="90000"/>
        <a:buFont typeface="Arial" charset="0"/>
        <a:buChar char="●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Arial" charset="0"/>
        <a:buChar char="●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Arial" charset="0"/>
        <a:buChar char="●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charset="0"/>
        <a:buChar char="●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charset="0"/>
        <a:buChar char="●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charset="0"/>
        <a:buChar char="●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charset="0"/>
        <a:buChar char="●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9100" y="1295400"/>
            <a:ext cx="8305800" cy="2057400"/>
          </a:xfrm>
        </p:spPr>
        <p:txBody>
          <a:bodyPr/>
          <a:lstStyle/>
          <a:p>
            <a:pPr eaLnBrk="1" hangingPunct="1"/>
            <a:r>
              <a:rPr lang="en-US" sz="4400" dirty="0" err="1"/>
              <a:t>Paxos</a:t>
            </a:r>
            <a:endParaRPr lang="en-US" sz="44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52500" y="3810000"/>
            <a:ext cx="7239000" cy="1219200"/>
          </a:xfrm>
        </p:spPr>
        <p:txBody>
          <a:bodyPr/>
          <a:lstStyle/>
          <a:p>
            <a:pPr eaLnBrk="1" hangingPunct="1"/>
            <a:r>
              <a:rPr lang="en-US" altLang="zh-CN" sz="1600" dirty="0" err="1"/>
              <a:t>Bingyu</a:t>
            </a:r>
            <a:r>
              <a:rPr lang="zh-CN" altLang="en-US" sz="1600" dirty="0"/>
              <a:t> </a:t>
            </a:r>
            <a:r>
              <a:rPr lang="en-US" altLang="zh-CN" sz="1600" dirty="0"/>
              <a:t>Shen</a:t>
            </a:r>
          </a:p>
          <a:p>
            <a:pPr eaLnBrk="1" hangingPunct="1"/>
            <a:r>
              <a:rPr lang="en-US" altLang="zh-CN" sz="1600" dirty="0"/>
              <a:t>CSE291</a:t>
            </a:r>
            <a:r>
              <a:rPr lang="zh-CN" altLang="en-US" sz="1600" dirty="0"/>
              <a:t> </a:t>
            </a:r>
            <a:r>
              <a:rPr lang="en-US" altLang="zh-CN" sz="1600" dirty="0"/>
              <a:t>Dependable</a:t>
            </a:r>
            <a:r>
              <a:rPr lang="zh-CN" altLang="en-US" sz="1600" dirty="0"/>
              <a:t> </a:t>
            </a:r>
            <a:r>
              <a:rPr lang="en-US" altLang="zh-CN" sz="1600" dirty="0"/>
              <a:t>Systems</a:t>
            </a:r>
          </a:p>
          <a:p>
            <a:pPr eaLnBrk="1" hangingPunct="1"/>
            <a:endParaRPr lang="en-US" altLang="zh-CN" sz="1600" dirty="0"/>
          </a:p>
          <a:p>
            <a:pPr eaLnBrk="1" hangingPunct="1"/>
            <a:r>
              <a:rPr lang="en-US" altLang="zh-CN" sz="1600" dirty="0"/>
              <a:t>2021-02-25</a:t>
            </a:r>
            <a:endParaRPr 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0" y="63246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adapted</a:t>
            </a:r>
            <a:r>
              <a:rPr lang="zh-CN" altLang="en-US" sz="1600" dirty="0"/>
              <a:t> </a:t>
            </a:r>
            <a:r>
              <a:rPr lang="en-US" altLang="zh-CN" sz="1600" dirty="0"/>
              <a:t>from</a:t>
            </a:r>
            <a:r>
              <a:rPr lang="zh-CN" altLang="en-US" sz="1600" dirty="0"/>
              <a:t> </a:t>
            </a:r>
            <a:r>
              <a:rPr lang="en-US" sz="1600" dirty="0"/>
              <a:t>slides </a:t>
            </a:r>
            <a:r>
              <a:rPr lang="en-US" altLang="zh-CN" sz="1600" dirty="0"/>
              <a:t>of</a:t>
            </a:r>
            <a:r>
              <a:rPr lang="zh-CN" altLang="en-US" sz="1600" dirty="0"/>
              <a:t> </a:t>
            </a:r>
            <a:r>
              <a:rPr lang="en-US" altLang="zh-CN" sz="1600" dirty="0"/>
              <a:t>John</a:t>
            </a:r>
            <a:r>
              <a:rPr lang="zh-CN" altLang="en-US" sz="1600" dirty="0"/>
              <a:t> </a:t>
            </a:r>
            <a:r>
              <a:rPr lang="en-US" altLang="zh-CN" sz="1600" dirty="0" err="1"/>
              <a:t>Ousterhout</a:t>
            </a:r>
            <a:r>
              <a:rPr lang="zh-CN" altLang="en-US" sz="1600" dirty="0"/>
              <a:t> </a:t>
            </a:r>
            <a:r>
              <a:rPr lang="en-US" altLang="zh-CN" sz="1600" dirty="0"/>
              <a:t>and</a:t>
            </a:r>
            <a:r>
              <a:rPr lang="zh-CN" altLang="en-US" sz="1600" dirty="0"/>
              <a:t> </a:t>
            </a:r>
            <a:r>
              <a:rPr lang="en-US" altLang="zh-CN" sz="1600" dirty="0"/>
              <a:t>Diego</a:t>
            </a:r>
            <a:r>
              <a:rPr lang="zh-CN" altLang="en-US" sz="1600" dirty="0"/>
              <a:t> </a:t>
            </a:r>
            <a:r>
              <a:rPr lang="en-US" altLang="zh-CN" sz="1600" dirty="0" err="1"/>
              <a:t>Ongaro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20762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1676400"/>
          </a:xfrm>
        </p:spPr>
        <p:txBody>
          <a:bodyPr/>
          <a:lstStyle/>
          <a:p>
            <a:r>
              <a:rPr lang="en-US" dirty="0"/>
              <a:t>Each proposal has a unique number</a:t>
            </a:r>
          </a:p>
          <a:p>
            <a:pPr lvl="1"/>
            <a:r>
              <a:rPr lang="en-US" dirty="0"/>
              <a:t>Higher numbers take priority over lower numbers</a:t>
            </a:r>
          </a:p>
          <a:p>
            <a:pPr lvl="1"/>
            <a:r>
              <a:rPr lang="en-US" dirty="0"/>
              <a:t>It must be possible for a proposer to choose a new proposal number higher than anything it has seen/used before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E2162002-2512-45FD-82AF-2FE8F2E9185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 Numbers</a:t>
            </a:r>
          </a:p>
        </p:txBody>
      </p:sp>
    </p:spTree>
    <p:extLst>
      <p:ext uri="{BB962C8B-B14F-4D97-AF65-F5344CB8AC3E}">
        <p14:creationId xmlns:p14="http://schemas.microsoft.com/office/powerpoint/2010/main" val="2287578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199"/>
          </a:xfrm>
        </p:spPr>
        <p:txBody>
          <a:bodyPr/>
          <a:lstStyle/>
          <a:p>
            <a:r>
              <a:rPr lang="en-US" dirty="0"/>
              <a:t>Each proposal has a unique number</a:t>
            </a:r>
          </a:p>
          <a:p>
            <a:pPr lvl="1"/>
            <a:r>
              <a:rPr lang="en-US" dirty="0"/>
              <a:t>Higher numbers take priority over lower numbers</a:t>
            </a:r>
          </a:p>
          <a:p>
            <a:pPr lvl="1"/>
            <a:r>
              <a:rPr lang="en-US" dirty="0"/>
              <a:t>It must be possible for a proposer to choose a new proposal number higher than anything it has seen/used before</a:t>
            </a:r>
          </a:p>
          <a:p>
            <a:r>
              <a:rPr lang="en-US" dirty="0"/>
              <a:t>One simple approach: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Each server stores </a:t>
            </a:r>
            <a:r>
              <a:rPr lang="en-US" dirty="0" err="1"/>
              <a:t>maxRound</a:t>
            </a:r>
            <a:r>
              <a:rPr lang="en-US" dirty="0"/>
              <a:t>: the largest Round Number it has seen so far</a:t>
            </a:r>
          </a:p>
          <a:p>
            <a:pPr lvl="1"/>
            <a:r>
              <a:rPr lang="en-US" dirty="0"/>
              <a:t>To generate a new proposal number:</a:t>
            </a:r>
          </a:p>
          <a:p>
            <a:pPr lvl="2">
              <a:spcBef>
                <a:spcPts val="0"/>
              </a:spcBef>
            </a:pPr>
            <a:r>
              <a:rPr lang="en-US" dirty="0"/>
              <a:t>Increment </a:t>
            </a:r>
            <a:r>
              <a:rPr lang="en-US" dirty="0" err="1"/>
              <a:t>maxRound</a:t>
            </a:r>
            <a:endParaRPr lang="en-US" dirty="0"/>
          </a:p>
          <a:p>
            <a:pPr lvl="2">
              <a:spcBef>
                <a:spcPts val="0"/>
              </a:spcBef>
            </a:pPr>
            <a:r>
              <a:rPr lang="en-US" dirty="0"/>
              <a:t>Concatenate with Server Id</a:t>
            </a:r>
          </a:p>
          <a:p>
            <a:pPr lvl="1"/>
            <a:r>
              <a:rPr lang="en-US" dirty="0"/>
              <a:t>Proposers must persist </a:t>
            </a:r>
            <a:r>
              <a:rPr lang="en-US" b="1" dirty="0" err="1"/>
              <a:t>maxRound</a:t>
            </a:r>
            <a:r>
              <a:rPr lang="en-US" dirty="0"/>
              <a:t> on disk: must not reuse proposal numbers after crash/restart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E2162002-2512-45FD-82AF-2FE8F2E9185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 Numbers</a:t>
            </a:r>
          </a:p>
        </p:txBody>
      </p:sp>
      <p:sp>
        <p:nvSpPr>
          <p:cNvPr id="7" name="Rectangle 6"/>
          <p:cNvSpPr/>
          <p:nvPr/>
        </p:nvSpPr>
        <p:spPr>
          <a:xfrm>
            <a:off x="4495800" y="3505200"/>
            <a:ext cx="1295400" cy="381000"/>
          </a:xfrm>
          <a:prstGeom prst="rect">
            <a:avLst/>
          </a:prstGeom>
          <a:solidFill>
            <a:srgbClr val="DCE5F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Server Id</a:t>
            </a:r>
          </a:p>
        </p:txBody>
      </p:sp>
      <p:sp>
        <p:nvSpPr>
          <p:cNvPr id="8" name="Rectangle 7"/>
          <p:cNvSpPr/>
          <p:nvPr/>
        </p:nvSpPr>
        <p:spPr>
          <a:xfrm>
            <a:off x="2895600" y="3505200"/>
            <a:ext cx="16002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Round Number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95600" y="3200400"/>
            <a:ext cx="2895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/>
              <a:t>Proposal Number</a:t>
            </a:r>
          </a:p>
        </p:txBody>
      </p:sp>
    </p:spTree>
    <p:extLst>
      <p:ext uri="{BB962C8B-B14F-4D97-AF65-F5344CB8AC3E}">
        <p14:creationId xmlns:p14="http://schemas.microsoft.com/office/powerpoint/2010/main" val="3227480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Two-phase approach:</a:t>
            </a:r>
          </a:p>
          <a:p>
            <a:r>
              <a:rPr lang="en-US" dirty="0"/>
              <a:t>Phase 1: </a:t>
            </a:r>
            <a:r>
              <a:rPr lang="en-US" altLang="zh-CN" dirty="0"/>
              <a:t>proposers</a:t>
            </a:r>
            <a:r>
              <a:rPr lang="zh-CN" altLang="en-US" dirty="0"/>
              <a:t> </a:t>
            </a:r>
            <a:r>
              <a:rPr lang="en-US" dirty="0"/>
              <a:t>broadcast </a:t>
            </a:r>
            <a:r>
              <a:rPr lang="en-US" dirty="0">
                <a:solidFill>
                  <a:schemeClr val="accent4"/>
                </a:solidFill>
              </a:rPr>
              <a:t>Prepare </a:t>
            </a:r>
            <a:r>
              <a:rPr lang="en-US" dirty="0"/>
              <a:t>RPCs</a:t>
            </a:r>
          </a:p>
          <a:p>
            <a:pPr lvl="1"/>
            <a:r>
              <a:rPr lang="en-US" dirty="0"/>
              <a:t>Find out about any chosen values</a:t>
            </a:r>
          </a:p>
          <a:p>
            <a:pPr lvl="1"/>
            <a:r>
              <a:rPr lang="en-US" dirty="0"/>
              <a:t>Block older proposals that have not yet completed</a:t>
            </a:r>
          </a:p>
          <a:p>
            <a:r>
              <a:rPr lang="en-US" dirty="0"/>
              <a:t>Phase 2: </a:t>
            </a:r>
            <a:r>
              <a:rPr lang="en-US" altLang="zh-CN" dirty="0"/>
              <a:t>proposers</a:t>
            </a:r>
            <a:r>
              <a:rPr lang="zh-CN" altLang="en-US" dirty="0"/>
              <a:t> </a:t>
            </a:r>
            <a:r>
              <a:rPr lang="en-US" dirty="0"/>
              <a:t>broadcast </a:t>
            </a:r>
            <a:r>
              <a:rPr lang="en-US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Accept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RPCs</a:t>
            </a:r>
            <a:endParaRPr lang="en-US" dirty="0">
              <a:solidFill>
                <a:schemeClr val="accent4"/>
              </a:solidFill>
            </a:endParaRPr>
          </a:p>
          <a:p>
            <a:pPr lvl="1"/>
            <a:r>
              <a:rPr lang="en-US" dirty="0"/>
              <a:t>Ask acceptors to accept a specific value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E2162002-2512-45FD-82AF-2FE8F2E9185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Paxos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424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/>
          <p:cNvCxnSpPr/>
          <p:nvPr/>
        </p:nvCxnSpPr>
        <p:spPr>
          <a:xfrm>
            <a:off x="4495800" y="1066800"/>
            <a:ext cx="0" cy="4800600"/>
          </a:xfrm>
          <a:prstGeom prst="line">
            <a:avLst/>
          </a:prstGeom>
          <a:ln w="19050" cap="rnd">
            <a:solidFill>
              <a:schemeClr val="accent4"/>
            </a:solidFill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Paxos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800600" y="990600"/>
            <a:ext cx="4267200" cy="5486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1800" dirty="0">
                <a:solidFill>
                  <a:schemeClr val="tx2"/>
                </a:solidFill>
              </a:rPr>
              <a:t>Acceptors</a:t>
            </a:r>
          </a:p>
          <a:p>
            <a:pPr marL="0" indent="0">
              <a:buNone/>
            </a:pPr>
            <a:endParaRPr lang="en-US" sz="1800" dirty="0"/>
          </a:p>
          <a:p>
            <a:pPr>
              <a:spcBef>
                <a:spcPts val="3600"/>
              </a:spcBef>
              <a:buFont typeface="+mj-lt"/>
              <a:buAutoNum type="arabicParenR" startAt="3"/>
            </a:pPr>
            <a:r>
              <a:rPr lang="en-US" sz="1800" b="0" dirty="0"/>
              <a:t>Respond to </a:t>
            </a:r>
            <a:r>
              <a:rPr lang="en-US" sz="1800" b="0" dirty="0">
                <a:solidFill>
                  <a:schemeClr val="tx2"/>
                </a:solidFill>
              </a:rPr>
              <a:t>Prepare(n)</a:t>
            </a:r>
            <a:r>
              <a:rPr lang="en-US" sz="1800" b="0" dirty="0"/>
              <a:t>:</a:t>
            </a:r>
          </a:p>
          <a:p>
            <a:pPr marL="404813" lvl="1" indent="-173038"/>
            <a:r>
              <a:rPr lang="en-US" sz="1400" dirty="0"/>
              <a:t>If n &gt; </a:t>
            </a:r>
            <a:r>
              <a:rPr lang="en-US" sz="1400" dirty="0" err="1"/>
              <a:t>minProposal</a:t>
            </a:r>
            <a:r>
              <a:rPr lang="en-US" sz="1400" dirty="0"/>
              <a:t> then </a:t>
            </a:r>
            <a:r>
              <a:rPr lang="en-US" sz="1400" dirty="0" err="1"/>
              <a:t>minProposal</a:t>
            </a:r>
            <a:r>
              <a:rPr lang="en-US" sz="1400" dirty="0"/>
              <a:t> = n</a:t>
            </a:r>
          </a:p>
          <a:p>
            <a:pPr marL="404813" lvl="1" indent="-173038"/>
            <a:r>
              <a:rPr lang="en-US" sz="1400" b="0" dirty="0">
                <a:solidFill>
                  <a:schemeClr val="tx2"/>
                </a:solidFill>
              </a:rPr>
              <a:t>Return(</a:t>
            </a:r>
            <a:r>
              <a:rPr lang="en-US" sz="1400" b="0" dirty="0" err="1">
                <a:solidFill>
                  <a:schemeClr val="tx2"/>
                </a:solidFill>
              </a:rPr>
              <a:t>acceptedProposal</a:t>
            </a:r>
            <a:r>
              <a:rPr lang="en-US" sz="1400" dirty="0">
                <a:solidFill>
                  <a:schemeClr val="tx2"/>
                </a:solidFill>
              </a:rPr>
              <a:t>, </a:t>
            </a:r>
            <a:r>
              <a:rPr lang="en-US" sz="1400" b="0" dirty="0" err="1">
                <a:solidFill>
                  <a:schemeClr val="tx2"/>
                </a:solidFill>
              </a:rPr>
              <a:t>acceptedValue</a:t>
            </a:r>
            <a:r>
              <a:rPr lang="en-US" sz="1400" b="0" dirty="0">
                <a:solidFill>
                  <a:schemeClr val="tx2"/>
                </a:solidFill>
              </a:rPr>
              <a:t>)</a:t>
            </a:r>
          </a:p>
          <a:p>
            <a:pPr marL="4763" indent="-173038"/>
            <a:endParaRPr lang="en-US" sz="1800" b="0" dirty="0"/>
          </a:p>
          <a:p>
            <a:pPr marL="0" indent="0">
              <a:spcBef>
                <a:spcPts val="1800"/>
              </a:spcBef>
              <a:buNone/>
            </a:pPr>
            <a:endParaRPr lang="en-US" sz="1800" b="0" dirty="0"/>
          </a:p>
          <a:p>
            <a:pPr marL="174625">
              <a:spcBef>
                <a:spcPts val="1800"/>
              </a:spcBef>
              <a:buFont typeface="+mj-lt"/>
              <a:buAutoNum type="arabicParenR" startAt="6"/>
            </a:pPr>
            <a:r>
              <a:rPr lang="en-US" sz="1800" b="0" dirty="0"/>
              <a:t>Respond to </a:t>
            </a:r>
            <a:r>
              <a:rPr lang="en-US" sz="1800" b="0" dirty="0">
                <a:solidFill>
                  <a:schemeClr val="tx2"/>
                </a:solidFill>
              </a:rPr>
              <a:t>Accept(n, value)</a:t>
            </a:r>
            <a:r>
              <a:rPr lang="en-US" sz="1800" b="0" dirty="0"/>
              <a:t>:</a:t>
            </a:r>
          </a:p>
          <a:p>
            <a:pPr marL="404813" lvl="1" indent="-173038">
              <a:tabLst>
                <a:tab pos="682625" algn="l"/>
              </a:tabLst>
            </a:pPr>
            <a:r>
              <a:rPr lang="en-US" sz="1400" dirty="0"/>
              <a:t>If n ≥ </a:t>
            </a:r>
            <a:r>
              <a:rPr lang="en-US" sz="1400" dirty="0" err="1"/>
              <a:t>minProposal</a:t>
            </a:r>
            <a:r>
              <a:rPr lang="en-US" sz="1400" dirty="0"/>
              <a:t> then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dirty="0" err="1"/>
              <a:t>acceptedProposal</a:t>
            </a:r>
            <a:r>
              <a:rPr lang="en-US" sz="1400" dirty="0"/>
              <a:t> = </a:t>
            </a:r>
            <a:r>
              <a:rPr lang="en-US" sz="1400" dirty="0" err="1"/>
              <a:t>minProposal</a:t>
            </a:r>
            <a:r>
              <a:rPr lang="en-US" sz="1400" dirty="0"/>
              <a:t> = n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dirty="0" err="1"/>
              <a:t>acceptedValue</a:t>
            </a:r>
            <a:r>
              <a:rPr lang="en-US" sz="1400" dirty="0"/>
              <a:t> = value</a:t>
            </a:r>
          </a:p>
          <a:p>
            <a:pPr marL="404813" lvl="1" indent="-173038"/>
            <a:r>
              <a:rPr lang="en-US" sz="1400" dirty="0">
                <a:solidFill>
                  <a:schemeClr val="tx2"/>
                </a:solidFill>
              </a:rPr>
              <a:t>Return(</a:t>
            </a:r>
            <a:r>
              <a:rPr lang="en-US" sz="1400" dirty="0" err="1">
                <a:solidFill>
                  <a:schemeClr val="tx2"/>
                </a:solidFill>
              </a:rPr>
              <a:t>minProposal</a:t>
            </a:r>
            <a:r>
              <a:rPr lang="en-US" sz="1400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E2162002-2512-45FD-82AF-2FE8F2E91859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4267200" y="2057400"/>
            <a:ext cx="533400" cy="381000"/>
          </a:xfrm>
          <a:prstGeom prst="rightArrow">
            <a:avLst>
              <a:gd name="adj1" fmla="val 50000"/>
              <a:gd name="adj2" fmla="val 70210"/>
            </a:avLst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2" name="Right Arrow 11"/>
          <p:cNvSpPr/>
          <p:nvPr/>
        </p:nvSpPr>
        <p:spPr>
          <a:xfrm flipH="1">
            <a:off x="4267200" y="2743200"/>
            <a:ext cx="533400" cy="381000"/>
          </a:xfrm>
          <a:prstGeom prst="rightArrow">
            <a:avLst>
              <a:gd name="adj1" fmla="val 50000"/>
              <a:gd name="adj2" fmla="val 70210"/>
            </a:avLst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3" name="Right Arrow 12"/>
          <p:cNvSpPr/>
          <p:nvPr/>
        </p:nvSpPr>
        <p:spPr>
          <a:xfrm>
            <a:off x="4267200" y="4038600"/>
            <a:ext cx="533400" cy="381000"/>
          </a:xfrm>
          <a:prstGeom prst="rightArrow">
            <a:avLst>
              <a:gd name="adj1" fmla="val 50000"/>
              <a:gd name="adj2" fmla="val 70210"/>
            </a:avLst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5" name="Right Arrow 14"/>
          <p:cNvSpPr/>
          <p:nvPr/>
        </p:nvSpPr>
        <p:spPr>
          <a:xfrm flipH="1">
            <a:off x="4267200" y="5029200"/>
            <a:ext cx="533400" cy="381000"/>
          </a:xfrm>
          <a:prstGeom prst="rightArrow">
            <a:avLst>
              <a:gd name="adj1" fmla="val 50000"/>
              <a:gd name="adj2" fmla="val 70210"/>
            </a:avLst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6" name="TextBox 15"/>
          <p:cNvSpPr txBox="1"/>
          <p:nvPr/>
        </p:nvSpPr>
        <p:spPr>
          <a:xfrm>
            <a:off x="381000" y="5978015"/>
            <a:ext cx="8153400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2200" b="1" dirty="0">
                <a:solidFill>
                  <a:schemeClr val="tx2"/>
                </a:solidFill>
              </a:rPr>
              <a:t>Acceptors must record </a:t>
            </a:r>
            <a:r>
              <a:rPr lang="en-US" sz="2200" b="1" dirty="0" err="1">
                <a:solidFill>
                  <a:schemeClr val="tx2"/>
                </a:solidFill>
              </a:rPr>
              <a:t>minProposal</a:t>
            </a:r>
            <a:r>
              <a:rPr lang="en-US" sz="2200" b="1" dirty="0">
                <a:solidFill>
                  <a:schemeClr val="tx2"/>
                </a:solidFill>
              </a:rPr>
              <a:t>, </a:t>
            </a:r>
            <a:r>
              <a:rPr lang="en-US" sz="2200" b="1" dirty="0" err="1">
                <a:solidFill>
                  <a:schemeClr val="tx2"/>
                </a:solidFill>
              </a:rPr>
              <a:t>acceptedProposal</a:t>
            </a:r>
            <a:r>
              <a:rPr lang="en-US" sz="2200" b="1" dirty="0">
                <a:solidFill>
                  <a:schemeClr val="tx2"/>
                </a:solidFill>
              </a:rPr>
              <a:t>, and </a:t>
            </a:r>
            <a:r>
              <a:rPr lang="en-US" sz="2200" b="1" dirty="0" err="1">
                <a:solidFill>
                  <a:schemeClr val="tx2"/>
                </a:solidFill>
              </a:rPr>
              <a:t>acceptedValue</a:t>
            </a:r>
            <a:r>
              <a:rPr lang="en-US" sz="2200" b="1" dirty="0">
                <a:solidFill>
                  <a:schemeClr val="tx2"/>
                </a:solidFill>
              </a:rPr>
              <a:t> on stable storage (disk)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3962400" cy="5638800"/>
          </a:xfrm>
        </p:spPr>
        <p:txBody>
          <a:bodyPr/>
          <a:lstStyle/>
          <a:p>
            <a:pPr marL="0" indent="0" algn="ctr">
              <a:buNone/>
            </a:pPr>
            <a:r>
              <a:rPr lang="en-US" sz="1800" dirty="0">
                <a:solidFill>
                  <a:schemeClr val="tx2"/>
                </a:solidFill>
              </a:rPr>
              <a:t>Proposers</a:t>
            </a:r>
          </a:p>
          <a:p>
            <a:pPr>
              <a:spcBef>
                <a:spcPts val="600"/>
              </a:spcBef>
              <a:buFont typeface="+mj-lt"/>
              <a:buAutoNum type="arabicParenR"/>
            </a:pPr>
            <a:r>
              <a:rPr lang="en-US" sz="1800" b="0" dirty="0"/>
              <a:t>Choose new proposal number n</a:t>
            </a:r>
          </a:p>
          <a:p>
            <a:pPr>
              <a:buFont typeface="+mj-lt"/>
              <a:buAutoNum type="arabicParenR"/>
            </a:pPr>
            <a:r>
              <a:rPr lang="en-US" sz="1800" b="0" dirty="0"/>
              <a:t>Broadcast </a:t>
            </a:r>
            <a:r>
              <a:rPr lang="en-US" sz="1800" b="0" dirty="0">
                <a:solidFill>
                  <a:schemeClr val="tx2"/>
                </a:solidFill>
              </a:rPr>
              <a:t>Prepare(n)</a:t>
            </a:r>
            <a:r>
              <a:rPr lang="en-US" sz="1800" b="0" dirty="0"/>
              <a:t> to all servers</a:t>
            </a:r>
          </a:p>
          <a:p>
            <a:pPr>
              <a:buFont typeface="+mj-lt"/>
              <a:buAutoNum type="arabicParenR"/>
            </a:pPr>
            <a:endParaRPr lang="en-US" sz="1800" b="0" dirty="0"/>
          </a:p>
          <a:p>
            <a:pPr>
              <a:spcBef>
                <a:spcPts val="0"/>
              </a:spcBef>
              <a:buFont typeface="+mj-lt"/>
              <a:buAutoNum type="arabicParenR" startAt="4"/>
            </a:pPr>
            <a:r>
              <a:rPr lang="en-US" sz="1800" b="0" dirty="0"/>
              <a:t>When responses received from majority:</a:t>
            </a:r>
          </a:p>
          <a:p>
            <a:pPr marL="404813" lvl="1" indent="-173038"/>
            <a:r>
              <a:rPr lang="en-US" sz="1400" b="0" dirty="0"/>
              <a:t>If any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acceptedValues</a:t>
            </a:r>
            <a:r>
              <a:rPr lang="en-US" sz="1400" b="0" dirty="0"/>
              <a:t> returned, replace value with </a:t>
            </a:r>
            <a:r>
              <a:rPr lang="en-US" sz="1400" b="0" dirty="0" err="1"/>
              <a:t>acceptedValue</a:t>
            </a:r>
            <a:br>
              <a:rPr lang="en-US" sz="1400" dirty="0"/>
            </a:br>
            <a:r>
              <a:rPr lang="en-US" sz="1400" b="0" dirty="0"/>
              <a:t>for highest </a:t>
            </a:r>
            <a:r>
              <a:rPr lang="en-US" sz="1400" b="0" dirty="0" err="1"/>
              <a:t>acceptedProposal</a:t>
            </a:r>
            <a:endParaRPr lang="en-US" sz="1800" b="0" dirty="0"/>
          </a:p>
          <a:p>
            <a:pPr>
              <a:spcBef>
                <a:spcPts val="600"/>
              </a:spcBef>
              <a:buFont typeface="+mj-lt"/>
              <a:buAutoNum type="arabicParenR" startAt="5"/>
            </a:pPr>
            <a:r>
              <a:rPr lang="en-US" sz="1800" b="0" dirty="0"/>
              <a:t>Broadcast </a:t>
            </a:r>
            <a:r>
              <a:rPr lang="en-US" sz="1800" b="0" dirty="0">
                <a:solidFill>
                  <a:schemeClr val="tx2"/>
                </a:solidFill>
              </a:rPr>
              <a:t>Accept(n, value) </a:t>
            </a:r>
            <a:r>
              <a:rPr lang="en-US" sz="1800" b="0" dirty="0"/>
              <a:t>to all servers</a:t>
            </a:r>
          </a:p>
          <a:p>
            <a:pPr>
              <a:spcBef>
                <a:spcPts val="2400"/>
              </a:spcBef>
              <a:buFont typeface="+mj-lt"/>
              <a:buAutoNum type="arabicParenR" startAt="5"/>
            </a:pPr>
            <a:r>
              <a:rPr lang="en-US" sz="1800" b="0" dirty="0"/>
              <a:t>When responses received from majority:</a:t>
            </a:r>
          </a:p>
          <a:p>
            <a:pPr marL="404813" lvl="1" indent="-173038"/>
            <a:r>
              <a:rPr lang="en-US" sz="1400" dirty="0"/>
              <a:t>Any rejections (result &gt; n)?  </a:t>
            </a:r>
            <a:r>
              <a:rPr lang="en-US" sz="1400" dirty="0" err="1"/>
              <a:t>goto</a:t>
            </a:r>
            <a:r>
              <a:rPr lang="en-US" sz="1400" dirty="0"/>
              <a:t> (1)</a:t>
            </a:r>
          </a:p>
          <a:p>
            <a:pPr marL="404813" lvl="1" indent="-173038"/>
            <a:r>
              <a:rPr lang="en-US" sz="1400" dirty="0"/>
              <a:t>Otherwise, </a:t>
            </a:r>
            <a:r>
              <a:rPr lang="en-US" sz="1400" b="1" dirty="0">
                <a:solidFill>
                  <a:schemeClr val="accent4"/>
                </a:solidFill>
              </a:rPr>
              <a:t>value is chosen</a:t>
            </a:r>
          </a:p>
          <a:p>
            <a:pPr marL="741363" lvl="1" indent="-341313">
              <a:spcBef>
                <a:spcPts val="2400"/>
              </a:spcBef>
              <a:buFont typeface="+mj-lt"/>
              <a:buAutoNum type="arabicParenR" startAt="7"/>
            </a:pPr>
            <a:endParaRPr lang="en-US" sz="1400" b="0" dirty="0">
              <a:solidFill>
                <a:schemeClr val="accent4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917B95-31F4-FE46-B109-6414F5A5446E}"/>
              </a:ext>
            </a:extLst>
          </p:cNvPr>
          <p:cNvSpPr/>
          <p:nvPr/>
        </p:nvSpPr>
        <p:spPr>
          <a:xfrm>
            <a:off x="304800" y="4038600"/>
            <a:ext cx="8382000" cy="1939415"/>
          </a:xfrm>
          <a:prstGeom prst="rect">
            <a:avLst/>
          </a:prstGeom>
          <a:solidFill>
            <a:schemeClr val="bg2">
              <a:lumMod val="20000"/>
              <a:lumOff val="80000"/>
              <a:alpha val="89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b="1" dirty="0"/>
              <a:t>Accept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696516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/>
          <p:cNvCxnSpPr/>
          <p:nvPr/>
        </p:nvCxnSpPr>
        <p:spPr>
          <a:xfrm>
            <a:off x="4495800" y="1066800"/>
            <a:ext cx="0" cy="4800600"/>
          </a:xfrm>
          <a:prstGeom prst="line">
            <a:avLst/>
          </a:prstGeom>
          <a:ln w="19050" cap="rnd">
            <a:solidFill>
              <a:schemeClr val="accent4"/>
            </a:solidFill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Paxos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800600" y="990600"/>
            <a:ext cx="4267200" cy="5486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1800" dirty="0">
                <a:solidFill>
                  <a:schemeClr val="tx2"/>
                </a:solidFill>
              </a:rPr>
              <a:t>Acceptors</a:t>
            </a:r>
          </a:p>
          <a:p>
            <a:pPr marL="0" indent="0">
              <a:buNone/>
            </a:pPr>
            <a:endParaRPr lang="en-US" sz="1800" dirty="0"/>
          </a:p>
          <a:p>
            <a:pPr>
              <a:spcBef>
                <a:spcPts val="3600"/>
              </a:spcBef>
              <a:buFont typeface="+mj-lt"/>
              <a:buAutoNum type="arabicParenR" startAt="3"/>
            </a:pPr>
            <a:r>
              <a:rPr lang="en-US" sz="1800" b="0" dirty="0"/>
              <a:t>Respond to </a:t>
            </a:r>
            <a:r>
              <a:rPr lang="en-US" sz="1800" b="0" dirty="0">
                <a:solidFill>
                  <a:schemeClr val="tx2"/>
                </a:solidFill>
              </a:rPr>
              <a:t>Prepare(n)</a:t>
            </a:r>
            <a:r>
              <a:rPr lang="en-US" sz="1800" b="0" dirty="0"/>
              <a:t>:</a:t>
            </a:r>
          </a:p>
          <a:p>
            <a:pPr marL="404813" lvl="1" indent="-173038"/>
            <a:r>
              <a:rPr lang="en-US" sz="1400" dirty="0"/>
              <a:t>If n &gt; </a:t>
            </a:r>
            <a:r>
              <a:rPr lang="en-US" sz="1400" dirty="0" err="1"/>
              <a:t>minProposal</a:t>
            </a:r>
            <a:r>
              <a:rPr lang="en-US" sz="1400" dirty="0"/>
              <a:t> then </a:t>
            </a:r>
            <a:r>
              <a:rPr lang="en-US" sz="1400" dirty="0" err="1"/>
              <a:t>minProposal</a:t>
            </a:r>
            <a:r>
              <a:rPr lang="en-US" sz="1400" dirty="0"/>
              <a:t> = n</a:t>
            </a:r>
          </a:p>
          <a:p>
            <a:pPr marL="404813" lvl="1" indent="-173038"/>
            <a:r>
              <a:rPr lang="en-US" sz="1400" b="0" dirty="0">
                <a:solidFill>
                  <a:schemeClr val="tx2"/>
                </a:solidFill>
              </a:rPr>
              <a:t>Return(</a:t>
            </a:r>
            <a:r>
              <a:rPr lang="en-US" sz="1400" b="0" dirty="0" err="1">
                <a:solidFill>
                  <a:schemeClr val="tx2"/>
                </a:solidFill>
              </a:rPr>
              <a:t>acceptedProposal</a:t>
            </a:r>
            <a:r>
              <a:rPr lang="en-US" sz="1400" dirty="0">
                <a:solidFill>
                  <a:schemeClr val="tx2"/>
                </a:solidFill>
              </a:rPr>
              <a:t>, </a:t>
            </a:r>
            <a:r>
              <a:rPr lang="en-US" sz="1400" b="0" dirty="0" err="1">
                <a:solidFill>
                  <a:schemeClr val="tx2"/>
                </a:solidFill>
              </a:rPr>
              <a:t>acceptedValue</a:t>
            </a:r>
            <a:r>
              <a:rPr lang="en-US" sz="1400" b="0" dirty="0">
                <a:solidFill>
                  <a:schemeClr val="tx2"/>
                </a:solidFill>
              </a:rPr>
              <a:t>)</a:t>
            </a:r>
          </a:p>
          <a:p>
            <a:pPr marL="4763" indent="-173038"/>
            <a:endParaRPr lang="en-US" sz="1800" b="0" dirty="0"/>
          </a:p>
          <a:p>
            <a:pPr marL="0" indent="0">
              <a:spcBef>
                <a:spcPts val="1800"/>
              </a:spcBef>
              <a:buNone/>
            </a:pPr>
            <a:endParaRPr lang="en-US" sz="1800" b="0" dirty="0"/>
          </a:p>
          <a:p>
            <a:pPr marL="174625">
              <a:spcBef>
                <a:spcPts val="1800"/>
              </a:spcBef>
              <a:buFont typeface="+mj-lt"/>
              <a:buAutoNum type="arabicParenR" startAt="6"/>
            </a:pPr>
            <a:r>
              <a:rPr lang="en-US" sz="1800" b="0" dirty="0"/>
              <a:t>Respond to </a:t>
            </a:r>
            <a:r>
              <a:rPr lang="en-US" sz="1800" b="0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Accept(n, value)</a:t>
            </a:r>
            <a:r>
              <a:rPr lang="en-US" sz="1800" b="0" dirty="0"/>
              <a:t>:</a:t>
            </a:r>
          </a:p>
          <a:p>
            <a:pPr marL="404813" lvl="1" indent="-173038">
              <a:tabLst>
                <a:tab pos="682625" algn="l"/>
              </a:tabLst>
            </a:pPr>
            <a:r>
              <a:rPr lang="en-US" sz="1400" dirty="0"/>
              <a:t>If n ≥ </a:t>
            </a:r>
            <a:r>
              <a:rPr lang="en-US" sz="1400" dirty="0" err="1"/>
              <a:t>minProposal</a:t>
            </a:r>
            <a:r>
              <a:rPr lang="en-US" sz="1400" dirty="0"/>
              <a:t> then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dirty="0" err="1"/>
              <a:t>acceptedProposal</a:t>
            </a:r>
            <a:r>
              <a:rPr lang="en-US" sz="1400" dirty="0"/>
              <a:t> = </a:t>
            </a:r>
            <a:r>
              <a:rPr lang="en-US" sz="1400" dirty="0" err="1"/>
              <a:t>minProposal</a:t>
            </a:r>
            <a:r>
              <a:rPr lang="en-US" sz="1400" dirty="0"/>
              <a:t> = n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dirty="0" err="1"/>
              <a:t>acceptedValue</a:t>
            </a:r>
            <a:r>
              <a:rPr lang="en-US" sz="1400" dirty="0"/>
              <a:t> = value</a:t>
            </a:r>
          </a:p>
          <a:p>
            <a:pPr marL="404813" lvl="1" indent="-173038"/>
            <a:r>
              <a:rPr lang="en-US" sz="1400" dirty="0">
                <a:solidFill>
                  <a:schemeClr val="tx2"/>
                </a:solidFill>
              </a:rPr>
              <a:t>Return(</a:t>
            </a:r>
            <a:r>
              <a:rPr lang="en-US" sz="1400" dirty="0" err="1">
                <a:solidFill>
                  <a:schemeClr val="tx2"/>
                </a:solidFill>
              </a:rPr>
              <a:t>minProposal</a:t>
            </a:r>
            <a:r>
              <a:rPr lang="en-US" sz="1400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E2162002-2512-45FD-82AF-2FE8F2E91859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4267200" y="2057400"/>
            <a:ext cx="533400" cy="381000"/>
          </a:xfrm>
          <a:prstGeom prst="rightArrow">
            <a:avLst>
              <a:gd name="adj1" fmla="val 50000"/>
              <a:gd name="adj2" fmla="val 70210"/>
            </a:avLst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2" name="Right Arrow 11"/>
          <p:cNvSpPr/>
          <p:nvPr/>
        </p:nvSpPr>
        <p:spPr>
          <a:xfrm flipH="1">
            <a:off x="4267200" y="2743200"/>
            <a:ext cx="533400" cy="381000"/>
          </a:xfrm>
          <a:prstGeom prst="rightArrow">
            <a:avLst>
              <a:gd name="adj1" fmla="val 50000"/>
              <a:gd name="adj2" fmla="val 70210"/>
            </a:avLst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3" name="Right Arrow 12"/>
          <p:cNvSpPr/>
          <p:nvPr/>
        </p:nvSpPr>
        <p:spPr>
          <a:xfrm>
            <a:off x="4267200" y="4038600"/>
            <a:ext cx="533400" cy="381000"/>
          </a:xfrm>
          <a:prstGeom prst="rightArrow">
            <a:avLst>
              <a:gd name="adj1" fmla="val 50000"/>
              <a:gd name="adj2" fmla="val 70210"/>
            </a:avLst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5" name="Right Arrow 14"/>
          <p:cNvSpPr/>
          <p:nvPr/>
        </p:nvSpPr>
        <p:spPr>
          <a:xfrm flipH="1">
            <a:off x="4267200" y="5029200"/>
            <a:ext cx="533400" cy="381000"/>
          </a:xfrm>
          <a:prstGeom prst="rightArrow">
            <a:avLst>
              <a:gd name="adj1" fmla="val 50000"/>
              <a:gd name="adj2" fmla="val 70210"/>
            </a:avLst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6" name="TextBox 15"/>
          <p:cNvSpPr txBox="1"/>
          <p:nvPr/>
        </p:nvSpPr>
        <p:spPr>
          <a:xfrm>
            <a:off x="381000" y="5978015"/>
            <a:ext cx="8153400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2200" b="1" dirty="0">
                <a:solidFill>
                  <a:schemeClr val="tx2"/>
                </a:solidFill>
              </a:rPr>
              <a:t>Acceptors must record </a:t>
            </a:r>
            <a:r>
              <a:rPr lang="en-US" sz="2200" b="1" dirty="0" err="1">
                <a:solidFill>
                  <a:schemeClr val="tx2"/>
                </a:solidFill>
              </a:rPr>
              <a:t>minProposal</a:t>
            </a:r>
            <a:r>
              <a:rPr lang="en-US" sz="2200" b="1" dirty="0">
                <a:solidFill>
                  <a:schemeClr val="tx2"/>
                </a:solidFill>
              </a:rPr>
              <a:t>, </a:t>
            </a:r>
            <a:r>
              <a:rPr lang="en-US" sz="2200" b="1" dirty="0" err="1">
                <a:solidFill>
                  <a:schemeClr val="tx2"/>
                </a:solidFill>
              </a:rPr>
              <a:t>acceptedProposal</a:t>
            </a:r>
            <a:r>
              <a:rPr lang="en-US" sz="2200" b="1" dirty="0">
                <a:solidFill>
                  <a:schemeClr val="tx2"/>
                </a:solidFill>
              </a:rPr>
              <a:t>, and </a:t>
            </a:r>
            <a:r>
              <a:rPr lang="en-US" sz="2200" b="1" dirty="0" err="1">
                <a:solidFill>
                  <a:schemeClr val="tx2"/>
                </a:solidFill>
              </a:rPr>
              <a:t>acceptedValue</a:t>
            </a:r>
            <a:r>
              <a:rPr lang="en-US" sz="2200" b="1" dirty="0">
                <a:solidFill>
                  <a:schemeClr val="tx2"/>
                </a:solidFill>
              </a:rPr>
              <a:t> on stable storage (disk)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3962400" cy="5638800"/>
          </a:xfrm>
        </p:spPr>
        <p:txBody>
          <a:bodyPr/>
          <a:lstStyle/>
          <a:p>
            <a:pPr marL="0" indent="0" algn="ctr">
              <a:buNone/>
            </a:pPr>
            <a:r>
              <a:rPr lang="en-US" sz="1800" dirty="0">
                <a:solidFill>
                  <a:schemeClr val="tx2"/>
                </a:solidFill>
              </a:rPr>
              <a:t>Proposers</a:t>
            </a:r>
          </a:p>
          <a:p>
            <a:pPr>
              <a:spcBef>
                <a:spcPts val="600"/>
              </a:spcBef>
              <a:buFont typeface="+mj-lt"/>
              <a:buAutoNum type="arabicParenR"/>
            </a:pPr>
            <a:r>
              <a:rPr lang="en-US" sz="1800" b="0" dirty="0"/>
              <a:t>Choose new proposal number n</a:t>
            </a:r>
          </a:p>
          <a:p>
            <a:pPr>
              <a:buFont typeface="+mj-lt"/>
              <a:buAutoNum type="arabicParenR"/>
            </a:pPr>
            <a:r>
              <a:rPr lang="en-US" sz="1800" b="0" dirty="0"/>
              <a:t>Broadcast </a:t>
            </a:r>
            <a:r>
              <a:rPr lang="en-US" sz="1800" b="0" dirty="0">
                <a:solidFill>
                  <a:schemeClr val="tx2"/>
                </a:solidFill>
              </a:rPr>
              <a:t>Prepare(n)</a:t>
            </a:r>
            <a:r>
              <a:rPr lang="en-US" sz="1800" b="0" dirty="0"/>
              <a:t> to all servers</a:t>
            </a:r>
          </a:p>
          <a:p>
            <a:pPr>
              <a:buFont typeface="+mj-lt"/>
              <a:buAutoNum type="arabicParenR"/>
            </a:pPr>
            <a:endParaRPr lang="en-US" sz="1800" b="0" dirty="0"/>
          </a:p>
          <a:p>
            <a:pPr>
              <a:spcBef>
                <a:spcPts val="0"/>
              </a:spcBef>
              <a:buFont typeface="+mj-lt"/>
              <a:buAutoNum type="arabicParenR" startAt="4"/>
            </a:pPr>
            <a:r>
              <a:rPr lang="en-US" sz="1800" b="0" dirty="0"/>
              <a:t>When responses received from majority:</a:t>
            </a:r>
          </a:p>
          <a:p>
            <a:pPr marL="404813" lvl="1" indent="-173038"/>
            <a:r>
              <a:rPr lang="en-US" sz="1400" b="0" dirty="0"/>
              <a:t>If any </a:t>
            </a:r>
            <a:r>
              <a:rPr lang="en-US" sz="1400" b="0" dirty="0" err="1"/>
              <a:t>acceptedValues</a:t>
            </a:r>
            <a:r>
              <a:rPr lang="en-US" sz="1400" b="0" dirty="0"/>
              <a:t> returned, replace value with </a:t>
            </a:r>
            <a:r>
              <a:rPr lang="en-US" sz="1400" b="0" dirty="0" err="1"/>
              <a:t>acceptedValue</a:t>
            </a:r>
            <a:br>
              <a:rPr lang="en-US" sz="1400" dirty="0"/>
            </a:br>
            <a:r>
              <a:rPr lang="en-US" sz="1400" b="0" dirty="0"/>
              <a:t>for highest </a:t>
            </a:r>
            <a:r>
              <a:rPr lang="en-US" sz="1400" b="0" dirty="0" err="1"/>
              <a:t>acceptedProposal</a:t>
            </a:r>
            <a:endParaRPr lang="en-US" sz="1800" b="0" dirty="0"/>
          </a:p>
          <a:p>
            <a:pPr>
              <a:spcBef>
                <a:spcPts val="600"/>
              </a:spcBef>
              <a:buFont typeface="+mj-lt"/>
              <a:buAutoNum type="arabicParenR" startAt="5"/>
            </a:pPr>
            <a:r>
              <a:rPr lang="en-US" sz="1800" b="0" dirty="0"/>
              <a:t>Broadcast </a:t>
            </a:r>
            <a:r>
              <a:rPr lang="en-US" sz="1800" b="0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Accept(n, value) </a:t>
            </a:r>
            <a:r>
              <a:rPr lang="en-US" sz="1800" b="0" dirty="0"/>
              <a:t>to all servers</a:t>
            </a:r>
          </a:p>
          <a:p>
            <a:pPr>
              <a:spcBef>
                <a:spcPts val="2400"/>
              </a:spcBef>
              <a:buFont typeface="+mj-lt"/>
              <a:buAutoNum type="arabicParenR" startAt="5"/>
            </a:pPr>
            <a:r>
              <a:rPr lang="en-US" sz="1800" b="0" dirty="0"/>
              <a:t>When responses received from </a:t>
            </a:r>
            <a:r>
              <a:rPr lang="en-US" sz="1800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majority</a:t>
            </a:r>
            <a:r>
              <a:rPr lang="en-US" sz="1800" b="0" dirty="0"/>
              <a:t>:</a:t>
            </a:r>
          </a:p>
          <a:p>
            <a:pPr marL="404813" lvl="1" indent="-173038"/>
            <a:r>
              <a:rPr lang="en-US" sz="1400" dirty="0"/>
              <a:t>Any </a:t>
            </a:r>
            <a:r>
              <a:rPr lang="en-US" sz="1400" b="1" dirty="0"/>
              <a:t>rejections</a:t>
            </a:r>
            <a:r>
              <a:rPr lang="en-US" sz="1400" dirty="0"/>
              <a:t> (result &gt; n)?  </a:t>
            </a:r>
            <a:r>
              <a:rPr lang="en-US" sz="1400" dirty="0" err="1"/>
              <a:t>goto</a:t>
            </a:r>
            <a:r>
              <a:rPr lang="en-US" sz="1400" dirty="0"/>
              <a:t> (1)</a:t>
            </a:r>
          </a:p>
          <a:p>
            <a:pPr marL="404813" lvl="1" indent="-173038"/>
            <a:r>
              <a:rPr lang="en-US" sz="1400" dirty="0"/>
              <a:t>Otherwise, </a:t>
            </a:r>
            <a:r>
              <a:rPr lang="en-US" sz="1400" b="1" dirty="0">
                <a:solidFill>
                  <a:schemeClr val="accent4"/>
                </a:solidFill>
              </a:rPr>
              <a:t>value is chosen</a:t>
            </a:r>
          </a:p>
          <a:p>
            <a:pPr marL="741363" lvl="1" indent="-341313">
              <a:spcBef>
                <a:spcPts val="2400"/>
              </a:spcBef>
              <a:buFont typeface="+mj-lt"/>
              <a:buAutoNum type="arabicParenR" startAt="7"/>
            </a:pPr>
            <a:endParaRPr lang="en-US" sz="1400" b="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470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524000"/>
          </a:xfrm>
          <a:ln w="19050" cap="rnd">
            <a:noFill/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Three possibilities when later </a:t>
            </a:r>
            <a:r>
              <a:rPr lang="en-US">
                <a:solidFill>
                  <a:schemeClr val="tx2"/>
                </a:solidFill>
              </a:rPr>
              <a:t>proposal prepares:</a:t>
            </a:r>
            <a:endParaRPr lang="en-US" dirty="0">
              <a:solidFill>
                <a:schemeClr val="tx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Previous value already chosen:</a:t>
            </a:r>
          </a:p>
          <a:p>
            <a:pPr lvl="1"/>
            <a:r>
              <a:rPr lang="en-US" dirty="0"/>
              <a:t>New proposer will find it and use 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E2162002-2512-45FD-82AF-2FE8F2E91859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Paxos</a:t>
            </a:r>
            <a:r>
              <a:rPr lang="en-US" dirty="0"/>
              <a:t> Examples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38100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905000" y="42672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905000" y="47244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905000" y="51816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905000" y="56388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010400" y="5621179"/>
            <a:ext cx="609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time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47800" y="3581400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47800" y="4038600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47800" y="44928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47800" y="49500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47800" y="54072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5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4038600" y="50292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P 4.5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2971800" y="36576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3.1 X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2133600" y="36576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P 3.1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2133600" y="41148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P 3.1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2133600" y="45720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P 3.1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2971800" y="41148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3.1 X</a:t>
            </a:r>
          </a:p>
        </p:txBody>
      </p:sp>
      <p:sp>
        <p:nvSpPr>
          <p:cNvPr id="86" name="Rounded Rectangle 85"/>
          <p:cNvSpPr/>
          <p:nvPr/>
        </p:nvSpPr>
        <p:spPr>
          <a:xfrm>
            <a:off x="2971800" y="45720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3.1 X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4038600" y="54864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P 4.5</a:t>
            </a:r>
          </a:p>
        </p:txBody>
      </p:sp>
      <p:sp>
        <p:nvSpPr>
          <p:cNvPr id="95" name="Rounded Rectangle 94"/>
          <p:cNvSpPr/>
          <p:nvPr/>
        </p:nvSpPr>
        <p:spPr>
          <a:xfrm>
            <a:off x="4038600" y="45720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P 4.5</a:t>
            </a:r>
          </a:p>
        </p:txBody>
      </p:sp>
      <p:sp>
        <p:nvSpPr>
          <p:cNvPr id="96" name="Rounded Rectangle 95"/>
          <p:cNvSpPr/>
          <p:nvPr/>
        </p:nvSpPr>
        <p:spPr>
          <a:xfrm>
            <a:off x="4876800" y="5486400"/>
            <a:ext cx="9144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4.5 X</a:t>
            </a:r>
          </a:p>
        </p:txBody>
      </p:sp>
      <p:sp>
        <p:nvSpPr>
          <p:cNvPr id="97" name="Rounded Rectangle 96"/>
          <p:cNvSpPr/>
          <p:nvPr/>
        </p:nvSpPr>
        <p:spPr>
          <a:xfrm>
            <a:off x="4876800" y="5029200"/>
            <a:ext cx="9144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4.5 X</a:t>
            </a:r>
          </a:p>
        </p:txBody>
      </p:sp>
      <p:sp>
        <p:nvSpPr>
          <p:cNvPr id="98" name="Rounded Rectangle 97"/>
          <p:cNvSpPr/>
          <p:nvPr/>
        </p:nvSpPr>
        <p:spPr>
          <a:xfrm>
            <a:off x="4876800" y="4572000"/>
            <a:ext cx="9144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4.5 X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-134113" y="6027753"/>
            <a:ext cx="5943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“Prepare proposal 3.1 (</a:t>
            </a:r>
            <a:r>
              <a:rPr lang="en-US" altLang="zh-CN" dirty="0">
                <a:solidFill>
                  <a:schemeClr val="tx2"/>
                </a:solidFill>
              </a:rPr>
              <a:t>roundNumber3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from s</a:t>
            </a:r>
            <a:r>
              <a:rPr lang="en-US" baseline="-25000" dirty="0">
                <a:solidFill>
                  <a:schemeClr val="tx2"/>
                </a:solidFill>
              </a:rPr>
              <a:t>1</a:t>
            </a:r>
            <a:r>
              <a:rPr lang="en-US" dirty="0">
                <a:solidFill>
                  <a:schemeClr val="tx2"/>
                </a:solidFill>
              </a:rPr>
              <a:t>)”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5257800" y="2706469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7000"/>
                </a:solidFill>
              </a:rPr>
              <a:t>“Accept proposal 4.5</a:t>
            </a:r>
            <a:br>
              <a:rPr lang="en-US" dirty="0">
                <a:solidFill>
                  <a:srgbClr val="007000"/>
                </a:solidFill>
              </a:rPr>
            </a:br>
            <a:r>
              <a:rPr lang="en-US" dirty="0">
                <a:solidFill>
                  <a:srgbClr val="007000"/>
                </a:solidFill>
              </a:rPr>
              <a:t>with value X (from s</a:t>
            </a:r>
            <a:r>
              <a:rPr lang="en-US" baseline="-25000" dirty="0">
                <a:solidFill>
                  <a:srgbClr val="007000"/>
                </a:solidFill>
              </a:rPr>
              <a:t>5</a:t>
            </a:r>
            <a:r>
              <a:rPr lang="en-US" dirty="0">
                <a:solidFill>
                  <a:srgbClr val="007000"/>
                </a:solidFill>
              </a:rPr>
              <a:t>)”</a:t>
            </a:r>
          </a:p>
        </p:txBody>
      </p:sp>
      <p:cxnSp>
        <p:nvCxnSpPr>
          <p:cNvPr id="133" name="Straight Connector 132"/>
          <p:cNvCxnSpPr/>
          <p:nvPr/>
        </p:nvCxnSpPr>
        <p:spPr>
          <a:xfrm flipV="1">
            <a:off x="2514600" y="4953000"/>
            <a:ext cx="0" cy="990600"/>
          </a:xfrm>
          <a:prstGeom prst="line">
            <a:avLst/>
          </a:prstGeom>
          <a:ln w="19050" cap="rnd">
            <a:solidFill>
              <a:schemeClr val="tx2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1" name="Rounded Rectangle 140"/>
          <p:cNvSpPr/>
          <p:nvPr/>
        </p:nvSpPr>
        <p:spPr>
          <a:xfrm>
            <a:off x="609600" y="3657600"/>
            <a:ext cx="304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142" name="Rounded Rectangle 141"/>
          <p:cNvSpPr/>
          <p:nvPr/>
        </p:nvSpPr>
        <p:spPr>
          <a:xfrm>
            <a:off x="609600" y="5486400"/>
            <a:ext cx="304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>
                <a:solidFill>
                  <a:srgbClr val="007000"/>
                </a:solidFill>
              </a:rPr>
              <a:t>Y</a:t>
            </a:r>
          </a:p>
        </p:txBody>
      </p:sp>
      <p:cxnSp>
        <p:nvCxnSpPr>
          <p:cNvPr id="143" name="Straight Connector 142"/>
          <p:cNvCxnSpPr/>
          <p:nvPr/>
        </p:nvCxnSpPr>
        <p:spPr>
          <a:xfrm>
            <a:off x="914400" y="3810000"/>
            <a:ext cx="609600" cy="0"/>
          </a:xfrm>
          <a:prstGeom prst="line">
            <a:avLst/>
          </a:prstGeom>
          <a:ln w="19050" cap="rnd">
            <a:solidFill>
              <a:schemeClr val="tx2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914400" y="5638800"/>
            <a:ext cx="609600" cy="0"/>
          </a:xfrm>
          <a:prstGeom prst="line">
            <a:avLst/>
          </a:prstGeom>
          <a:ln w="19050" cap="rnd">
            <a:solidFill>
              <a:srgbClr val="007000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Freeform 43"/>
          <p:cNvSpPr/>
          <p:nvPr/>
        </p:nvSpPr>
        <p:spPr>
          <a:xfrm>
            <a:off x="3750590" y="4171572"/>
            <a:ext cx="1759057" cy="431424"/>
          </a:xfrm>
          <a:custGeom>
            <a:avLst/>
            <a:gdLst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22149 w 922149"/>
              <a:gd name="connsiteY0" fmla="*/ 1022888 h 1022888"/>
              <a:gd name="connsiteX1" fmla="*/ 0 w 922149"/>
              <a:gd name="connsiteY1" fmla="*/ 0 h 1022888"/>
              <a:gd name="connsiteX0" fmla="*/ 479 w 2549719"/>
              <a:gd name="connsiteY0" fmla="*/ 3029918 h 3029918"/>
              <a:gd name="connsiteX1" fmla="*/ 2456960 w 2549719"/>
              <a:gd name="connsiteY1" fmla="*/ 0 h 3029918"/>
              <a:gd name="connsiteX0" fmla="*/ 614 w 1867110"/>
              <a:gd name="connsiteY0" fmla="*/ 172848 h 210702"/>
              <a:gd name="connsiteX1" fmla="*/ 1751922 w 1867110"/>
              <a:gd name="connsiteY1" fmla="*/ 172848 h 210702"/>
              <a:gd name="connsiteX0" fmla="*/ 1090 w 1752398"/>
              <a:gd name="connsiteY0" fmla="*/ 416148 h 416148"/>
              <a:gd name="connsiteX1" fmla="*/ 1752398 w 1752398"/>
              <a:gd name="connsiteY1" fmla="*/ 416148 h 416148"/>
              <a:gd name="connsiteX0" fmla="*/ 0 w 1751308"/>
              <a:gd name="connsiteY0" fmla="*/ 424274 h 424274"/>
              <a:gd name="connsiteX1" fmla="*/ 1751308 w 1751308"/>
              <a:gd name="connsiteY1" fmla="*/ 424274 h 424274"/>
              <a:gd name="connsiteX0" fmla="*/ 0 w 1712562"/>
              <a:gd name="connsiteY0" fmla="*/ 407734 h 438731"/>
              <a:gd name="connsiteX1" fmla="*/ 1712562 w 1712562"/>
              <a:gd name="connsiteY1" fmla="*/ 438731 h 438731"/>
              <a:gd name="connsiteX0" fmla="*/ 0 w 1759057"/>
              <a:gd name="connsiteY0" fmla="*/ 415926 h 431424"/>
              <a:gd name="connsiteX1" fmla="*/ 1759057 w 1759057"/>
              <a:gd name="connsiteY1" fmla="*/ 431424 h 431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59057" h="431424">
                <a:moveTo>
                  <a:pt x="0" y="415926"/>
                </a:moveTo>
                <a:cubicBezTo>
                  <a:pt x="226017" y="-81312"/>
                  <a:pt x="1335437" y="-198841"/>
                  <a:pt x="1759057" y="431424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5881609" y="3347634"/>
            <a:ext cx="604433" cy="1263112"/>
          </a:xfrm>
          <a:custGeom>
            <a:avLst/>
            <a:gdLst>
              <a:gd name="connsiteX0" fmla="*/ 31891 w 31891"/>
              <a:gd name="connsiteY0" fmla="*/ 0 h 1301858"/>
              <a:gd name="connsiteX1" fmla="*/ 895 w 31891"/>
              <a:gd name="connsiteY1" fmla="*/ 1301858 h 1301858"/>
              <a:gd name="connsiteX0" fmla="*/ 31054 w 159037"/>
              <a:gd name="connsiteY0" fmla="*/ 0 h 1301858"/>
              <a:gd name="connsiteX1" fmla="*/ 58 w 159037"/>
              <a:gd name="connsiteY1" fmla="*/ 1301858 h 1301858"/>
              <a:gd name="connsiteX0" fmla="*/ 30996 w 224502"/>
              <a:gd name="connsiteY0" fmla="*/ 0 h 1301858"/>
              <a:gd name="connsiteX1" fmla="*/ 0 w 224502"/>
              <a:gd name="connsiteY1" fmla="*/ 1301858 h 1301858"/>
              <a:gd name="connsiteX0" fmla="*/ 356460 w 464585"/>
              <a:gd name="connsiteY0" fmla="*/ 0 h 1263112"/>
              <a:gd name="connsiteX1" fmla="*/ 0 w 464585"/>
              <a:gd name="connsiteY1" fmla="*/ 1263112 h 1263112"/>
              <a:gd name="connsiteX0" fmla="*/ 356460 w 373091"/>
              <a:gd name="connsiteY0" fmla="*/ 0 h 1263112"/>
              <a:gd name="connsiteX1" fmla="*/ 0 w 373091"/>
              <a:gd name="connsiteY1" fmla="*/ 1263112 h 1263112"/>
              <a:gd name="connsiteX0" fmla="*/ 604433 w 612961"/>
              <a:gd name="connsiteY0" fmla="*/ 0 h 1263112"/>
              <a:gd name="connsiteX1" fmla="*/ 0 w 612961"/>
              <a:gd name="connsiteY1" fmla="*/ 1263112 h 1263112"/>
              <a:gd name="connsiteX0" fmla="*/ 604433 w 604433"/>
              <a:gd name="connsiteY0" fmla="*/ 0 h 1263112"/>
              <a:gd name="connsiteX1" fmla="*/ 0 w 604433"/>
              <a:gd name="connsiteY1" fmla="*/ 1263112 h 1263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04433" h="1263112">
                <a:moveTo>
                  <a:pt x="604433" y="0"/>
                </a:moveTo>
                <a:cubicBezTo>
                  <a:pt x="601850" y="980913"/>
                  <a:pt x="242807" y="1008681"/>
                  <a:pt x="0" y="1263112"/>
                </a:cubicBezTo>
              </a:path>
            </a:pathLst>
          </a:custGeom>
          <a:ln w="19050" cap="rnd">
            <a:solidFill>
              <a:srgbClr val="007000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81000" y="4601290"/>
            <a:ext cx="7620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rgbClr val="777777"/>
                </a:solidFill>
              </a:rPr>
              <a:t>values</a:t>
            </a:r>
            <a:endParaRPr lang="en-US" sz="1600" baseline="-25000" dirty="0">
              <a:solidFill>
                <a:srgbClr val="777777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762000" y="4038600"/>
            <a:ext cx="0" cy="533400"/>
          </a:xfrm>
          <a:prstGeom prst="straightConnector1">
            <a:avLst/>
          </a:prstGeom>
          <a:ln w="19050" cap="rnd">
            <a:solidFill>
              <a:srgbClr val="777777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762000" y="4876800"/>
            <a:ext cx="0" cy="533400"/>
          </a:xfrm>
          <a:prstGeom prst="straightConnector1">
            <a:avLst/>
          </a:prstGeom>
          <a:ln w="19050" cap="rnd">
            <a:solidFill>
              <a:srgbClr val="777777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4DC3DBD-5A81-ED4C-BDF8-05B1E72BF4CF}"/>
              </a:ext>
            </a:extLst>
          </p:cNvPr>
          <p:cNvSpPr txBox="1"/>
          <p:nvPr/>
        </p:nvSpPr>
        <p:spPr>
          <a:xfrm>
            <a:off x="7696200" y="4366736"/>
            <a:ext cx="1371600" cy="73866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It</a:t>
            </a:r>
            <a:r>
              <a:rPr lang="zh-CN" altLang="en-US" sz="1400" dirty="0"/>
              <a:t> </a:t>
            </a:r>
            <a:r>
              <a:rPr lang="en-US" altLang="zh-CN" sz="1400" dirty="0"/>
              <a:t>learns</a:t>
            </a:r>
            <a:r>
              <a:rPr lang="zh-CN" altLang="en-US" sz="1400" dirty="0"/>
              <a:t> </a:t>
            </a:r>
            <a:r>
              <a:rPr lang="en-US" altLang="zh-CN" sz="1400" dirty="0"/>
              <a:t>that</a:t>
            </a:r>
            <a:r>
              <a:rPr lang="zh-CN" altLang="en-US" sz="1400" dirty="0"/>
              <a:t> </a:t>
            </a:r>
            <a:r>
              <a:rPr lang="en-US" altLang="zh-CN" sz="1400" dirty="0"/>
              <a:t>X</a:t>
            </a:r>
            <a:r>
              <a:rPr lang="zh-CN" altLang="en-US" sz="1400" dirty="0"/>
              <a:t> </a:t>
            </a:r>
            <a:r>
              <a:rPr lang="en-US" altLang="zh-CN" sz="1400" dirty="0"/>
              <a:t>has</a:t>
            </a:r>
            <a:r>
              <a:rPr lang="zh-CN" altLang="en-US" sz="1400" dirty="0"/>
              <a:t> </a:t>
            </a:r>
            <a:r>
              <a:rPr lang="en-US" altLang="zh-CN" sz="1400" dirty="0"/>
              <a:t>been</a:t>
            </a:r>
            <a:r>
              <a:rPr lang="zh-CN" altLang="en-US" sz="1400" dirty="0"/>
              <a:t> </a:t>
            </a:r>
            <a:r>
              <a:rPr lang="en-US" altLang="zh-CN" sz="1400" dirty="0"/>
              <a:t>accepted</a:t>
            </a:r>
            <a:r>
              <a:rPr lang="zh-CN" altLang="en-US" sz="1400" dirty="0"/>
              <a:t> </a:t>
            </a:r>
            <a:r>
              <a:rPr lang="en-US" altLang="zh-CN" sz="1400" dirty="0"/>
              <a:t>on</a:t>
            </a:r>
            <a:r>
              <a:rPr lang="zh-CN" altLang="en-US" sz="1400" dirty="0"/>
              <a:t> </a:t>
            </a:r>
            <a:r>
              <a:rPr lang="en-US" altLang="zh-CN" sz="1400" dirty="0"/>
              <a:t>s</a:t>
            </a:r>
            <a:r>
              <a:rPr lang="en-US" altLang="zh-CN" sz="1400" baseline="-25000" dirty="0"/>
              <a:t>3</a:t>
            </a:r>
            <a:endParaRPr lang="en-US" sz="1400" baseline="-25000" dirty="0"/>
          </a:p>
        </p:txBody>
      </p:sp>
    </p:spTree>
    <p:extLst>
      <p:ext uri="{BB962C8B-B14F-4D97-AF65-F5344CB8AC3E}">
        <p14:creationId xmlns:p14="http://schemas.microsoft.com/office/powerpoint/2010/main" val="1101788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19812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Three possibilities when later proposal prepares: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Previous value not chosen, but new proposer sees it:</a:t>
            </a:r>
          </a:p>
          <a:p>
            <a:pPr marL="857250" lvl="1" indent="-457200"/>
            <a:r>
              <a:rPr lang="en-US" dirty="0"/>
              <a:t>New proposer will use existing value</a:t>
            </a:r>
          </a:p>
          <a:p>
            <a:pPr marL="857250" lvl="1" indent="-457200"/>
            <a:r>
              <a:rPr lang="en-US" dirty="0"/>
              <a:t>Both proposers can succeed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E2162002-2512-45FD-82AF-2FE8F2E91859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Paxos</a:t>
            </a:r>
            <a:r>
              <a:rPr lang="en-US" dirty="0"/>
              <a:t> Examples, cont’d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38100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905000" y="42672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905000" y="47244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905000" y="51816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905000" y="56388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010400" y="5621179"/>
            <a:ext cx="609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time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47800" y="3581400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47800" y="4038600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47800" y="44928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47800" y="49500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47800" y="54072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5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4038600" y="50292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P 4.5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4876800" y="36576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3.1 X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2133600" y="36576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P 3.1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2133600" y="41148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P 3.1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2133600" y="45720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P 3.1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4876800" y="41148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3.1 X</a:t>
            </a:r>
          </a:p>
        </p:txBody>
      </p:sp>
      <p:sp>
        <p:nvSpPr>
          <p:cNvPr id="86" name="Rounded Rectangle 85"/>
          <p:cNvSpPr/>
          <p:nvPr/>
        </p:nvSpPr>
        <p:spPr>
          <a:xfrm>
            <a:off x="2971800" y="45720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3.1 X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4038600" y="54864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P 4.5</a:t>
            </a:r>
          </a:p>
        </p:txBody>
      </p:sp>
      <p:sp>
        <p:nvSpPr>
          <p:cNvPr id="95" name="Rounded Rectangle 94"/>
          <p:cNvSpPr/>
          <p:nvPr/>
        </p:nvSpPr>
        <p:spPr>
          <a:xfrm>
            <a:off x="4038600" y="45720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P 4.5</a:t>
            </a:r>
          </a:p>
        </p:txBody>
      </p:sp>
      <p:sp>
        <p:nvSpPr>
          <p:cNvPr id="96" name="Rounded Rectangle 95"/>
          <p:cNvSpPr/>
          <p:nvPr/>
        </p:nvSpPr>
        <p:spPr>
          <a:xfrm>
            <a:off x="4876800" y="5486400"/>
            <a:ext cx="9144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4.5 X</a:t>
            </a:r>
          </a:p>
        </p:txBody>
      </p:sp>
      <p:sp>
        <p:nvSpPr>
          <p:cNvPr id="97" name="Rounded Rectangle 96"/>
          <p:cNvSpPr/>
          <p:nvPr/>
        </p:nvSpPr>
        <p:spPr>
          <a:xfrm>
            <a:off x="4876800" y="5029200"/>
            <a:ext cx="9144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4.5 X</a:t>
            </a:r>
          </a:p>
        </p:txBody>
      </p:sp>
      <p:sp>
        <p:nvSpPr>
          <p:cNvPr id="98" name="Rounded Rectangle 97"/>
          <p:cNvSpPr/>
          <p:nvPr/>
        </p:nvSpPr>
        <p:spPr>
          <a:xfrm>
            <a:off x="4876800" y="4572000"/>
            <a:ext cx="9144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4.5 X</a:t>
            </a:r>
          </a:p>
        </p:txBody>
      </p:sp>
      <p:sp>
        <p:nvSpPr>
          <p:cNvPr id="141" name="Rounded Rectangle 140"/>
          <p:cNvSpPr/>
          <p:nvPr/>
        </p:nvSpPr>
        <p:spPr>
          <a:xfrm>
            <a:off x="609600" y="3657600"/>
            <a:ext cx="304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142" name="Rounded Rectangle 141"/>
          <p:cNvSpPr/>
          <p:nvPr/>
        </p:nvSpPr>
        <p:spPr>
          <a:xfrm>
            <a:off x="609600" y="5486400"/>
            <a:ext cx="304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>
                <a:solidFill>
                  <a:srgbClr val="007000"/>
                </a:solidFill>
              </a:rPr>
              <a:t>Y</a:t>
            </a:r>
          </a:p>
        </p:txBody>
      </p:sp>
      <p:cxnSp>
        <p:nvCxnSpPr>
          <p:cNvPr id="143" name="Straight Connector 142"/>
          <p:cNvCxnSpPr/>
          <p:nvPr/>
        </p:nvCxnSpPr>
        <p:spPr>
          <a:xfrm>
            <a:off x="914400" y="3810000"/>
            <a:ext cx="609600" cy="0"/>
          </a:xfrm>
          <a:prstGeom prst="line">
            <a:avLst/>
          </a:prstGeom>
          <a:ln w="19050" cap="rnd">
            <a:solidFill>
              <a:schemeClr val="tx2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914400" y="5638800"/>
            <a:ext cx="609600" cy="0"/>
          </a:xfrm>
          <a:prstGeom prst="line">
            <a:avLst/>
          </a:prstGeom>
          <a:ln w="19050" cap="rnd">
            <a:solidFill>
              <a:srgbClr val="007000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Freeform 39"/>
          <p:cNvSpPr/>
          <p:nvPr/>
        </p:nvSpPr>
        <p:spPr>
          <a:xfrm>
            <a:off x="3750590" y="4171572"/>
            <a:ext cx="1759057" cy="431424"/>
          </a:xfrm>
          <a:custGeom>
            <a:avLst/>
            <a:gdLst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22149 w 922149"/>
              <a:gd name="connsiteY0" fmla="*/ 1022888 h 1022888"/>
              <a:gd name="connsiteX1" fmla="*/ 0 w 922149"/>
              <a:gd name="connsiteY1" fmla="*/ 0 h 1022888"/>
              <a:gd name="connsiteX0" fmla="*/ 479 w 2549719"/>
              <a:gd name="connsiteY0" fmla="*/ 3029918 h 3029918"/>
              <a:gd name="connsiteX1" fmla="*/ 2456960 w 2549719"/>
              <a:gd name="connsiteY1" fmla="*/ 0 h 3029918"/>
              <a:gd name="connsiteX0" fmla="*/ 614 w 1867110"/>
              <a:gd name="connsiteY0" fmla="*/ 172848 h 210702"/>
              <a:gd name="connsiteX1" fmla="*/ 1751922 w 1867110"/>
              <a:gd name="connsiteY1" fmla="*/ 172848 h 210702"/>
              <a:gd name="connsiteX0" fmla="*/ 1090 w 1752398"/>
              <a:gd name="connsiteY0" fmla="*/ 416148 h 416148"/>
              <a:gd name="connsiteX1" fmla="*/ 1752398 w 1752398"/>
              <a:gd name="connsiteY1" fmla="*/ 416148 h 416148"/>
              <a:gd name="connsiteX0" fmla="*/ 0 w 1751308"/>
              <a:gd name="connsiteY0" fmla="*/ 424274 h 424274"/>
              <a:gd name="connsiteX1" fmla="*/ 1751308 w 1751308"/>
              <a:gd name="connsiteY1" fmla="*/ 424274 h 424274"/>
              <a:gd name="connsiteX0" fmla="*/ 0 w 1712562"/>
              <a:gd name="connsiteY0" fmla="*/ 407734 h 438731"/>
              <a:gd name="connsiteX1" fmla="*/ 1712562 w 1712562"/>
              <a:gd name="connsiteY1" fmla="*/ 438731 h 438731"/>
              <a:gd name="connsiteX0" fmla="*/ 0 w 1759057"/>
              <a:gd name="connsiteY0" fmla="*/ 415926 h 431424"/>
              <a:gd name="connsiteX1" fmla="*/ 1759057 w 1759057"/>
              <a:gd name="connsiteY1" fmla="*/ 431424 h 431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59057" h="431424">
                <a:moveTo>
                  <a:pt x="0" y="415926"/>
                </a:moveTo>
                <a:cubicBezTo>
                  <a:pt x="226017" y="-81312"/>
                  <a:pt x="1335437" y="-198841"/>
                  <a:pt x="1759057" y="431424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81000" y="4601290"/>
            <a:ext cx="7620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rgbClr val="777777"/>
                </a:solidFill>
              </a:rPr>
              <a:t>values</a:t>
            </a:r>
            <a:endParaRPr lang="en-US" sz="1600" baseline="-25000" dirty="0">
              <a:solidFill>
                <a:srgbClr val="777777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762000" y="4038600"/>
            <a:ext cx="0" cy="533400"/>
          </a:xfrm>
          <a:prstGeom prst="straightConnector1">
            <a:avLst/>
          </a:prstGeom>
          <a:ln w="19050" cap="rnd">
            <a:solidFill>
              <a:srgbClr val="777777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62000" y="4876800"/>
            <a:ext cx="0" cy="533400"/>
          </a:xfrm>
          <a:prstGeom prst="straightConnector1">
            <a:avLst/>
          </a:prstGeom>
          <a:ln w="19050" cap="rnd">
            <a:solidFill>
              <a:srgbClr val="777777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490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5240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Three possibilities when later proposal prepares: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dirty="0"/>
              <a:t>Previous value not chosen, new proposer doesn’t see it:</a:t>
            </a:r>
          </a:p>
          <a:p>
            <a:pPr lvl="1"/>
            <a:r>
              <a:rPr lang="en-US" dirty="0"/>
              <a:t>New proposer chooses its own value</a:t>
            </a:r>
          </a:p>
          <a:p>
            <a:pPr lvl="1"/>
            <a:r>
              <a:rPr lang="en-US" dirty="0"/>
              <a:t>Older proposal blocked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E2162002-2512-45FD-82AF-2FE8F2E91859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Paxos</a:t>
            </a:r>
            <a:r>
              <a:rPr lang="en-US" dirty="0"/>
              <a:t> Examples, cont’d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38100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905000" y="42672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905000" y="47244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905000" y="51816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905000" y="56388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010400" y="5621179"/>
            <a:ext cx="609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time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47800" y="3581400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47800" y="4038600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47800" y="44928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47800" y="49500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47800" y="54072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5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4038600" y="50292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P 4.5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2971800" y="36576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3.1 X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2133600" y="36576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P 3.1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2133600" y="41148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P 3.1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2133600" y="45720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P 3.1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4876800" y="41148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3.1 X</a:t>
            </a:r>
          </a:p>
        </p:txBody>
      </p:sp>
      <p:sp>
        <p:nvSpPr>
          <p:cNvPr id="86" name="Rounded Rectangle 85"/>
          <p:cNvSpPr/>
          <p:nvPr/>
        </p:nvSpPr>
        <p:spPr>
          <a:xfrm>
            <a:off x="4876800" y="45720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3.1 X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4038600" y="54864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P 4.5</a:t>
            </a:r>
          </a:p>
        </p:txBody>
      </p:sp>
      <p:sp>
        <p:nvSpPr>
          <p:cNvPr id="95" name="Rounded Rectangle 94"/>
          <p:cNvSpPr/>
          <p:nvPr/>
        </p:nvSpPr>
        <p:spPr>
          <a:xfrm>
            <a:off x="4038600" y="45720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P 4.5</a:t>
            </a:r>
          </a:p>
        </p:txBody>
      </p:sp>
      <p:sp>
        <p:nvSpPr>
          <p:cNvPr id="96" name="Rounded Rectangle 95"/>
          <p:cNvSpPr/>
          <p:nvPr/>
        </p:nvSpPr>
        <p:spPr>
          <a:xfrm>
            <a:off x="4876800" y="5486400"/>
            <a:ext cx="9144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4.5 Y</a:t>
            </a:r>
          </a:p>
        </p:txBody>
      </p:sp>
      <p:sp>
        <p:nvSpPr>
          <p:cNvPr id="97" name="Rounded Rectangle 96"/>
          <p:cNvSpPr/>
          <p:nvPr/>
        </p:nvSpPr>
        <p:spPr>
          <a:xfrm>
            <a:off x="4876800" y="5029200"/>
            <a:ext cx="9144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4.5 Y</a:t>
            </a:r>
          </a:p>
        </p:txBody>
      </p:sp>
      <p:sp>
        <p:nvSpPr>
          <p:cNvPr id="98" name="Rounded Rectangle 97"/>
          <p:cNvSpPr/>
          <p:nvPr/>
        </p:nvSpPr>
        <p:spPr>
          <a:xfrm>
            <a:off x="5943600" y="4572000"/>
            <a:ext cx="9144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4.5 Y</a:t>
            </a:r>
          </a:p>
        </p:txBody>
      </p:sp>
      <p:sp>
        <p:nvSpPr>
          <p:cNvPr id="141" name="Rounded Rectangle 140"/>
          <p:cNvSpPr/>
          <p:nvPr/>
        </p:nvSpPr>
        <p:spPr>
          <a:xfrm>
            <a:off x="609600" y="3657600"/>
            <a:ext cx="304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142" name="Rounded Rectangle 141"/>
          <p:cNvSpPr/>
          <p:nvPr/>
        </p:nvSpPr>
        <p:spPr>
          <a:xfrm>
            <a:off x="609600" y="5486400"/>
            <a:ext cx="304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>
                <a:solidFill>
                  <a:srgbClr val="007000"/>
                </a:solidFill>
              </a:rPr>
              <a:t>Y</a:t>
            </a:r>
          </a:p>
        </p:txBody>
      </p:sp>
      <p:cxnSp>
        <p:nvCxnSpPr>
          <p:cNvPr id="143" name="Straight Connector 142"/>
          <p:cNvCxnSpPr/>
          <p:nvPr/>
        </p:nvCxnSpPr>
        <p:spPr>
          <a:xfrm>
            <a:off x="914400" y="3810000"/>
            <a:ext cx="609600" cy="0"/>
          </a:xfrm>
          <a:prstGeom prst="line">
            <a:avLst/>
          </a:prstGeom>
          <a:ln w="19050" cap="rnd">
            <a:solidFill>
              <a:schemeClr val="tx2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914400" y="5638800"/>
            <a:ext cx="609600" cy="0"/>
          </a:xfrm>
          <a:prstGeom prst="line">
            <a:avLst/>
          </a:prstGeom>
          <a:ln w="19050" cap="rnd">
            <a:solidFill>
              <a:srgbClr val="007000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Cross 91"/>
          <p:cNvSpPr/>
          <p:nvPr/>
        </p:nvSpPr>
        <p:spPr>
          <a:xfrm rot="2688255">
            <a:off x="5063469" y="4453869"/>
            <a:ext cx="533400" cy="533400"/>
          </a:xfrm>
          <a:prstGeom prst="plus">
            <a:avLst>
              <a:gd name="adj" fmla="val 38895"/>
            </a:avLst>
          </a:prstGeom>
          <a:solidFill>
            <a:srgbClr val="C00000">
              <a:alpha val="50000"/>
            </a:srgb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38" name="TextBox 37"/>
          <p:cNvSpPr txBox="1"/>
          <p:nvPr/>
        </p:nvSpPr>
        <p:spPr>
          <a:xfrm>
            <a:off x="381000" y="4601290"/>
            <a:ext cx="7620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rgbClr val="777777"/>
                </a:solidFill>
              </a:rPr>
              <a:t>values</a:t>
            </a:r>
            <a:endParaRPr lang="en-US" sz="1600" baseline="-25000" dirty="0">
              <a:solidFill>
                <a:srgbClr val="777777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762000" y="4038600"/>
            <a:ext cx="0" cy="533400"/>
          </a:xfrm>
          <a:prstGeom prst="straightConnector1">
            <a:avLst/>
          </a:prstGeom>
          <a:ln w="19050" cap="rnd">
            <a:solidFill>
              <a:srgbClr val="777777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62000" y="4876800"/>
            <a:ext cx="0" cy="533400"/>
          </a:xfrm>
          <a:prstGeom prst="straightConnector1">
            <a:avLst/>
          </a:prstGeom>
          <a:ln w="19050" cap="rnd">
            <a:solidFill>
              <a:srgbClr val="777777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50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029200"/>
          </a:xfrm>
        </p:spPr>
        <p:txBody>
          <a:bodyPr/>
          <a:lstStyle/>
          <a:p>
            <a:r>
              <a:rPr lang="en-US" dirty="0"/>
              <a:t>Competing proposers can </a:t>
            </a:r>
            <a:r>
              <a:rPr lang="en-US" dirty="0" err="1"/>
              <a:t>livelock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One solution: randomized delay before restarting</a:t>
            </a:r>
          </a:p>
          <a:p>
            <a:pPr lvl="1"/>
            <a:r>
              <a:rPr lang="en-US" dirty="0"/>
              <a:t>Give other proposers a chance to finish choosing</a:t>
            </a:r>
          </a:p>
          <a:p>
            <a:r>
              <a:rPr lang="en-US" dirty="0"/>
              <a:t>Multi-</a:t>
            </a:r>
            <a:r>
              <a:rPr lang="en-US" dirty="0" err="1"/>
              <a:t>Paxos</a:t>
            </a:r>
            <a:r>
              <a:rPr lang="en-US" dirty="0"/>
              <a:t> will use </a:t>
            </a:r>
            <a:r>
              <a:rPr lang="en-US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leader election </a:t>
            </a:r>
            <a:r>
              <a:rPr lang="en-US" dirty="0"/>
              <a:t>instead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E2162002-2512-45FD-82AF-2FE8F2E91859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Liveness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914400" y="2133600"/>
            <a:ext cx="76200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914400" y="2590800"/>
            <a:ext cx="76200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914400" y="3048000"/>
            <a:ext cx="76200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914400" y="3505200"/>
            <a:ext cx="76200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914400" y="3962400"/>
            <a:ext cx="76200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924800" y="3944779"/>
            <a:ext cx="609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time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1905000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" y="2362200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200" y="28164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7200" y="32736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7200" y="37308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5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2667000" y="19812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3.1 X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990600" y="19812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P 3.1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1828800" y="28956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P 3.5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4572000" y="3810000"/>
            <a:ext cx="9144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3.5 Y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990600" y="24384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P 3.1</a:t>
            </a:r>
          </a:p>
        </p:txBody>
      </p:sp>
      <p:sp>
        <p:nvSpPr>
          <p:cNvPr id="84" name="Rounded Rectangle 83"/>
          <p:cNvSpPr/>
          <p:nvPr/>
        </p:nvSpPr>
        <p:spPr>
          <a:xfrm>
            <a:off x="990600" y="28956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P 3.1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1828800" y="33528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P 3.5</a:t>
            </a:r>
          </a:p>
        </p:txBody>
      </p:sp>
      <p:sp>
        <p:nvSpPr>
          <p:cNvPr id="86" name="Rounded Rectangle 85"/>
          <p:cNvSpPr/>
          <p:nvPr/>
        </p:nvSpPr>
        <p:spPr>
          <a:xfrm>
            <a:off x="1828800" y="38100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P 3.5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2667000" y="24384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3.1 X</a:t>
            </a:r>
          </a:p>
        </p:txBody>
      </p:sp>
      <p:sp>
        <p:nvSpPr>
          <p:cNvPr id="95" name="Rounded Rectangle 94"/>
          <p:cNvSpPr/>
          <p:nvPr/>
        </p:nvSpPr>
        <p:spPr>
          <a:xfrm>
            <a:off x="2667000" y="28956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3.1 X</a:t>
            </a:r>
          </a:p>
        </p:txBody>
      </p:sp>
      <p:sp>
        <p:nvSpPr>
          <p:cNvPr id="96" name="Cross 95"/>
          <p:cNvSpPr/>
          <p:nvPr/>
        </p:nvSpPr>
        <p:spPr>
          <a:xfrm rot="2688255">
            <a:off x="2853669" y="2777468"/>
            <a:ext cx="533400" cy="533400"/>
          </a:xfrm>
          <a:prstGeom prst="plus">
            <a:avLst>
              <a:gd name="adj" fmla="val 38895"/>
            </a:avLst>
          </a:prstGeom>
          <a:solidFill>
            <a:srgbClr val="C00000">
              <a:alpha val="50000"/>
            </a:srgb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97" name="Rounded Rectangle 96"/>
          <p:cNvSpPr/>
          <p:nvPr/>
        </p:nvSpPr>
        <p:spPr>
          <a:xfrm>
            <a:off x="3733800" y="19812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P 4.1</a:t>
            </a:r>
          </a:p>
        </p:txBody>
      </p:sp>
      <p:sp>
        <p:nvSpPr>
          <p:cNvPr id="98" name="Rounded Rectangle 97"/>
          <p:cNvSpPr/>
          <p:nvPr/>
        </p:nvSpPr>
        <p:spPr>
          <a:xfrm>
            <a:off x="3733800" y="24384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P 4.1</a:t>
            </a:r>
          </a:p>
        </p:txBody>
      </p:sp>
      <p:sp>
        <p:nvSpPr>
          <p:cNvPr id="99" name="Rounded Rectangle 98"/>
          <p:cNvSpPr/>
          <p:nvPr/>
        </p:nvSpPr>
        <p:spPr>
          <a:xfrm>
            <a:off x="3733800" y="28956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P 4.1</a:t>
            </a:r>
          </a:p>
        </p:txBody>
      </p:sp>
      <p:sp>
        <p:nvSpPr>
          <p:cNvPr id="100" name="Rounded Rectangle 99"/>
          <p:cNvSpPr/>
          <p:nvPr/>
        </p:nvSpPr>
        <p:spPr>
          <a:xfrm>
            <a:off x="4572000" y="3352800"/>
            <a:ext cx="9144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3.5 Y</a:t>
            </a:r>
          </a:p>
        </p:txBody>
      </p:sp>
      <p:sp>
        <p:nvSpPr>
          <p:cNvPr id="101" name="Rounded Rectangle 100"/>
          <p:cNvSpPr/>
          <p:nvPr/>
        </p:nvSpPr>
        <p:spPr>
          <a:xfrm>
            <a:off x="4572000" y="2895600"/>
            <a:ext cx="9144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3.5 Y</a:t>
            </a:r>
          </a:p>
        </p:txBody>
      </p:sp>
      <p:sp>
        <p:nvSpPr>
          <p:cNvPr id="102" name="Cross 101"/>
          <p:cNvSpPr/>
          <p:nvPr/>
        </p:nvSpPr>
        <p:spPr>
          <a:xfrm rot="2688255">
            <a:off x="4766331" y="2777469"/>
            <a:ext cx="533400" cy="533400"/>
          </a:xfrm>
          <a:prstGeom prst="plus">
            <a:avLst>
              <a:gd name="adj" fmla="val 38895"/>
            </a:avLst>
          </a:prstGeom>
          <a:solidFill>
            <a:srgbClr val="C00000">
              <a:alpha val="50000"/>
            </a:srgb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03" name="Rounded Rectangle 102"/>
          <p:cNvSpPr/>
          <p:nvPr/>
        </p:nvSpPr>
        <p:spPr>
          <a:xfrm>
            <a:off x="5638800" y="38100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P 5.5</a:t>
            </a:r>
          </a:p>
        </p:txBody>
      </p:sp>
      <p:sp>
        <p:nvSpPr>
          <p:cNvPr id="104" name="Rounded Rectangle 103"/>
          <p:cNvSpPr/>
          <p:nvPr/>
        </p:nvSpPr>
        <p:spPr>
          <a:xfrm>
            <a:off x="5638800" y="33528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P 5.5</a:t>
            </a:r>
          </a:p>
        </p:txBody>
      </p:sp>
      <p:sp>
        <p:nvSpPr>
          <p:cNvPr id="105" name="Rounded Rectangle 104"/>
          <p:cNvSpPr/>
          <p:nvPr/>
        </p:nvSpPr>
        <p:spPr>
          <a:xfrm>
            <a:off x="5638800" y="28956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P 5.5</a:t>
            </a:r>
          </a:p>
        </p:txBody>
      </p:sp>
      <p:sp>
        <p:nvSpPr>
          <p:cNvPr id="106" name="Rounded Rectangle 105"/>
          <p:cNvSpPr/>
          <p:nvPr/>
        </p:nvSpPr>
        <p:spPr>
          <a:xfrm>
            <a:off x="6477000" y="28956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4.1 X</a:t>
            </a:r>
          </a:p>
        </p:txBody>
      </p:sp>
      <p:sp>
        <p:nvSpPr>
          <p:cNvPr id="107" name="Rounded Rectangle 106"/>
          <p:cNvSpPr/>
          <p:nvPr/>
        </p:nvSpPr>
        <p:spPr>
          <a:xfrm>
            <a:off x="6477000" y="24384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4.1 X</a:t>
            </a:r>
          </a:p>
        </p:txBody>
      </p:sp>
      <p:sp>
        <p:nvSpPr>
          <p:cNvPr id="108" name="Rounded Rectangle 107"/>
          <p:cNvSpPr/>
          <p:nvPr/>
        </p:nvSpPr>
        <p:spPr>
          <a:xfrm>
            <a:off x="6477000" y="19812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4.1 X</a:t>
            </a:r>
          </a:p>
        </p:txBody>
      </p:sp>
      <p:sp>
        <p:nvSpPr>
          <p:cNvPr id="109" name="Cross 108"/>
          <p:cNvSpPr/>
          <p:nvPr/>
        </p:nvSpPr>
        <p:spPr>
          <a:xfrm rot="2688255">
            <a:off x="6671331" y="2777469"/>
            <a:ext cx="533400" cy="533400"/>
          </a:xfrm>
          <a:prstGeom prst="plus">
            <a:avLst>
              <a:gd name="adj" fmla="val 38895"/>
            </a:avLst>
          </a:prstGeom>
          <a:solidFill>
            <a:srgbClr val="C00000">
              <a:alpha val="50000"/>
            </a:srgb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4141296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/>
              <a:t>Only proposer knows which value has been chosen</a:t>
            </a:r>
          </a:p>
          <a:p>
            <a:pPr lvl="1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acceptor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dirty="0"/>
              <a:t>whether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been</a:t>
            </a:r>
            <a:r>
              <a:rPr lang="zh-CN" altLang="en-US" dirty="0"/>
              <a:t> </a:t>
            </a:r>
            <a:r>
              <a:rPr lang="en-US" altLang="zh-CN" dirty="0"/>
              <a:t>chosen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endParaRPr lang="en-US" dirty="0"/>
          </a:p>
          <a:p>
            <a:pPr lvl="1"/>
            <a:r>
              <a:rPr lang="en-US" dirty="0"/>
              <a:t>If other servers want to know, must execute </a:t>
            </a:r>
            <a:r>
              <a:rPr lang="en-US" dirty="0" err="1"/>
              <a:t>Paxos</a:t>
            </a:r>
            <a:r>
              <a:rPr lang="en-US" dirty="0"/>
              <a:t> with their own proposal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1659D765-7126-4B95-ADF3-403BFECAA36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Notes</a:t>
            </a:r>
          </a:p>
        </p:txBody>
      </p:sp>
    </p:spTree>
    <p:extLst>
      <p:ext uri="{BB962C8B-B14F-4D97-AF65-F5344CB8AC3E}">
        <p14:creationId xmlns:p14="http://schemas.microsoft.com/office/powerpoint/2010/main" val="761581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267200"/>
            <a:ext cx="8458200" cy="2057400"/>
          </a:xfrm>
        </p:spPr>
        <p:txBody>
          <a:bodyPr/>
          <a:lstStyle/>
          <a:p>
            <a:r>
              <a:rPr lang="en-US" sz="2000" dirty="0"/>
              <a:t>Replicated log =&gt; </a:t>
            </a:r>
            <a:r>
              <a:rPr lang="en-US" sz="2000" dirty="0">
                <a:solidFill>
                  <a:schemeClr val="accent4"/>
                </a:solidFill>
              </a:rPr>
              <a:t>replicated state machine</a:t>
            </a:r>
          </a:p>
          <a:p>
            <a:pPr lvl="1"/>
            <a:r>
              <a:rPr lang="en-US" sz="1600" dirty="0"/>
              <a:t>All servers execute same commands in same order</a:t>
            </a:r>
            <a:endParaRPr lang="en-US" sz="2000" dirty="0">
              <a:solidFill>
                <a:schemeClr val="accent4"/>
              </a:solidFill>
            </a:endParaRPr>
          </a:p>
          <a:p>
            <a:r>
              <a:rPr lang="en-US" sz="2000" dirty="0"/>
              <a:t>Consensus module ensures proper log replication</a:t>
            </a:r>
          </a:p>
          <a:p>
            <a:r>
              <a:rPr lang="en-US" sz="2000" dirty="0"/>
              <a:t>System makes progress as long as any majority of servers are up</a:t>
            </a:r>
          </a:p>
          <a:p>
            <a:r>
              <a:rPr lang="en-US" sz="2000" dirty="0"/>
              <a:t>Failure model: fail-stop (not Byzantine), delayed/lost messages</a:t>
            </a:r>
          </a:p>
          <a:p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E2162002-2512-45FD-82AF-2FE8F2E9185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Replicated Log</a:t>
            </a:r>
          </a:p>
        </p:txBody>
      </p:sp>
      <p:grpSp>
        <p:nvGrpSpPr>
          <p:cNvPr id="194" name="Group 193"/>
          <p:cNvGrpSpPr/>
          <p:nvPr/>
        </p:nvGrpSpPr>
        <p:grpSpPr>
          <a:xfrm>
            <a:off x="533400" y="2133600"/>
            <a:ext cx="2286000" cy="1905000"/>
            <a:chOff x="533400" y="2133600"/>
            <a:chExt cx="2286000" cy="1905000"/>
          </a:xfrm>
        </p:grpSpPr>
        <p:sp>
          <p:nvSpPr>
            <p:cNvPr id="64" name="Rounded Rectangle 63"/>
            <p:cNvSpPr/>
            <p:nvPr/>
          </p:nvSpPr>
          <p:spPr>
            <a:xfrm>
              <a:off x="533400" y="2133600"/>
              <a:ext cx="2286000" cy="19050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838200" y="3657600"/>
              <a:ext cx="1524000" cy="228600"/>
              <a:chOff x="1828800" y="3733800"/>
              <a:chExt cx="1524000" cy="228600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1828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Arial" charset="0"/>
                  </a:rPr>
                  <a:t>add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2209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>
                    <a:solidFill>
                      <a:schemeClr val="tx1"/>
                    </a:solidFill>
                    <a:latin typeface="Arial" charset="0"/>
                  </a:rPr>
                  <a:t>jmp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2590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>
                    <a:solidFill>
                      <a:schemeClr val="tx1"/>
                    </a:solidFill>
                    <a:latin typeface="Arial" charset="0"/>
                  </a:rPr>
                  <a:t>mov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2971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>
                    <a:solidFill>
                      <a:schemeClr val="tx1"/>
                    </a:solidFill>
                    <a:latin typeface="Arial" charset="0"/>
                  </a:rPr>
                  <a:t>shl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1436694" y="3429000"/>
              <a:ext cx="327013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b="1" dirty="0"/>
                <a:t>Log</a:t>
              </a:r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1932167" y="2667000"/>
              <a:ext cx="658633" cy="609600"/>
              <a:chOff x="3075167" y="2286000"/>
              <a:chExt cx="658633" cy="609600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3322154" y="2401625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3569142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3322154" y="2730942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3075167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reeform 75"/>
              <p:cNvSpPr/>
              <p:nvPr/>
            </p:nvSpPr>
            <p:spPr>
              <a:xfrm>
                <a:off x="3492394" y="2479551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reeform 76"/>
              <p:cNvSpPr/>
              <p:nvPr/>
            </p:nvSpPr>
            <p:spPr>
              <a:xfrm rot="10800000">
                <a:off x="3157496" y="2725143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 77"/>
              <p:cNvSpPr/>
              <p:nvPr/>
            </p:nvSpPr>
            <p:spPr>
              <a:xfrm flipH="1">
                <a:off x="3158892" y="248395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reeform 78"/>
              <p:cNvSpPr/>
              <p:nvPr/>
            </p:nvSpPr>
            <p:spPr>
              <a:xfrm rot="10800000" flipH="1">
                <a:off x="3488208" y="272514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3334455" y="2286000"/>
                <a:ext cx="136991" cy="126788"/>
              </a:xfrm>
              <a:custGeom>
                <a:avLst/>
                <a:gdLst>
                  <a:gd name="connsiteX0" fmla="*/ 0 w 185980"/>
                  <a:gd name="connsiteY0" fmla="*/ 0 h 6711"/>
                  <a:gd name="connsiteX1" fmla="*/ 185980 w 185980"/>
                  <a:gd name="connsiteY1" fmla="*/ 0 h 6711"/>
                  <a:gd name="connsiteX0" fmla="*/ 2160 w 12160"/>
                  <a:gd name="connsiteY0" fmla="*/ 223289 h 223707"/>
                  <a:gd name="connsiteX1" fmla="*/ 12160 w 12160"/>
                  <a:gd name="connsiteY1" fmla="*/ 223289 h 223707"/>
                  <a:gd name="connsiteX0" fmla="*/ 1366 w 13800"/>
                  <a:gd name="connsiteY0" fmla="*/ 342290 h 342290"/>
                  <a:gd name="connsiteX1" fmla="*/ 11366 w 13800"/>
                  <a:gd name="connsiteY1" fmla="*/ 342290 h 342290"/>
                  <a:gd name="connsiteX0" fmla="*/ 1989 w 14293"/>
                  <a:gd name="connsiteY0" fmla="*/ 324153 h 324153"/>
                  <a:gd name="connsiteX1" fmla="*/ 11989 w 14293"/>
                  <a:gd name="connsiteY1" fmla="*/ 324153 h 324153"/>
                  <a:gd name="connsiteX0" fmla="*/ 2255 w 14511"/>
                  <a:gd name="connsiteY0" fmla="*/ 370090 h 370090"/>
                  <a:gd name="connsiteX1" fmla="*/ 12255 w 14511"/>
                  <a:gd name="connsiteY1" fmla="*/ 370090 h 370090"/>
                  <a:gd name="connsiteX0" fmla="*/ 2329 w 14189"/>
                  <a:gd name="connsiteY0" fmla="*/ 440603 h 440603"/>
                  <a:gd name="connsiteX1" fmla="*/ 12329 w 14189"/>
                  <a:gd name="connsiteY1" fmla="*/ 440603 h 440603"/>
                  <a:gd name="connsiteX0" fmla="*/ 2751 w 14550"/>
                  <a:gd name="connsiteY0" fmla="*/ 444918 h 444918"/>
                  <a:gd name="connsiteX1" fmla="*/ 12751 w 14550"/>
                  <a:gd name="connsiteY1" fmla="*/ 444918 h 444918"/>
                  <a:gd name="connsiteX0" fmla="*/ 2670 w 14857"/>
                  <a:gd name="connsiteY0" fmla="*/ 449265 h 449265"/>
                  <a:gd name="connsiteX1" fmla="*/ 12670 w 14857"/>
                  <a:gd name="connsiteY1" fmla="*/ 449265 h 449265"/>
                  <a:gd name="connsiteX0" fmla="*/ 2810 w 14974"/>
                  <a:gd name="connsiteY0" fmla="*/ 403354 h 403354"/>
                  <a:gd name="connsiteX1" fmla="*/ 12810 w 14974"/>
                  <a:gd name="connsiteY1" fmla="*/ 403354 h 403354"/>
                  <a:gd name="connsiteX0" fmla="*/ 2954 w 14489"/>
                  <a:gd name="connsiteY0" fmla="*/ 354005 h 354005"/>
                  <a:gd name="connsiteX1" fmla="*/ 12954 w 14489"/>
                  <a:gd name="connsiteY1" fmla="*/ 354005 h 354005"/>
                  <a:gd name="connsiteX0" fmla="*/ 1970 w 13635"/>
                  <a:gd name="connsiteY0" fmla="*/ 349722 h 349722"/>
                  <a:gd name="connsiteX1" fmla="*/ 11970 w 13635"/>
                  <a:gd name="connsiteY1" fmla="*/ 349722 h 349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635" h="349722">
                    <a:moveTo>
                      <a:pt x="1970" y="349722"/>
                    </a:moveTo>
                    <a:cubicBezTo>
                      <a:pt x="-7474" y="-103494"/>
                      <a:pt x="20582" y="-129473"/>
                      <a:pt x="11970" y="349722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Connector 80"/>
              <p:cNvCxnSpPr>
                <a:stCxn id="74" idx="0"/>
                <a:endCxn id="72" idx="4"/>
              </p:cNvCxnSpPr>
              <p:nvPr/>
            </p:nvCxnSpPr>
            <p:spPr>
              <a:xfrm flipV="1">
                <a:off x="3404484" y="2566284"/>
                <a:ext cx="0" cy="164658"/>
              </a:xfrm>
              <a:prstGeom prst="line">
                <a:avLst/>
              </a:pr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89" name="Group 88"/>
            <p:cNvGrpSpPr/>
            <p:nvPr/>
          </p:nvGrpSpPr>
          <p:grpSpPr>
            <a:xfrm>
              <a:off x="901728" y="2667000"/>
              <a:ext cx="531549" cy="533400"/>
              <a:chOff x="2057400" y="2438400"/>
              <a:chExt cx="379678" cy="381000"/>
            </a:xfrm>
          </p:grpSpPr>
          <p:sp>
            <p:nvSpPr>
              <p:cNvPr id="84" name="AutoShape 568"/>
              <p:cNvSpPr>
                <a:spLocks noChangeArrowheads="1"/>
              </p:cNvSpPr>
              <p:nvPr/>
            </p:nvSpPr>
            <p:spPr bwMode="auto">
              <a:xfrm>
                <a:off x="2057400" y="2438400"/>
                <a:ext cx="379678" cy="379204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AutoShape 569"/>
              <p:cNvSpPr>
                <a:spLocks noChangeArrowheads="1"/>
              </p:cNvSpPr>
              <p:nvPr/>
            </p:nvSpPr>
            <p:spPr bwMode="auto">
              <a:xfrm rot="7281778">
                <a:off x="2057637" y="2439959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AutoShape 570"/>
              <p:cNvSpPr>
                <a:spLocks noChangeArrowheads="1"/>
              </p:cNvSpPr>
              <p:nvPr/>
            </p:nvSpPr>
            <p:spPr bwMode="auto">
              <a:xfrm rot="14395787">
                <a:off x="2057637" y="2438163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685800" y="2209800"/>
              <a:ext cx="963405" cy="3847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400" b="1" dirty="0"/>
                <a:t>Consensus</a:t>
              </a:r>
              <a:br>
                <a:rPr lang="en-US" sz="1400" b="1" dirty="0"/>
              </a:br>
              <a:r>
                <a:rPr lang="en-US" sz="1400" b="1" dirty="0"/>
                <a:t>Module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905000" y="2209800"/>
              <a:ext cx="714939" cy="3847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400" b="1" dirty="0"/>
                <a:t>State</a:t>
              </a:r>
              <a:br>
                <a:rPr lang="en-US" sz="1400" b="1" dirty="0"/>
              </a:br>
              <a:r>
                <a:rPr lang="en-US" sz="1400" b="1" dirty="0"/>
                <a:t>Machine</a:t>
              </a:r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2971800" y="2133600"/>
            <a:ext cx="2286000" cy="1905000"/>
            <a:chOff x="533400" y="2133600"/>
            <a:chExt cx="2286000" cy="1905000"/>
          </a:xfrm>
        </p:grpSpPr>
        <p:sp>
          <p:nvSpPr>
            <p:cNvPr id="196" name="Rounded Rectangle 195"/>
            <p:cNvSpPr/>
            <p:nvPr/>
          </p:nvSpPr>
          <p:spPr>
            <a:xfrm>
              <a:off x="533400" y="2133600"/>
              <a:ext cx="2286000" cy="19050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7" name="Group 196"/>
            <p:cNvGrpSpPr/>
            <p:nvPr/>
          </p:nvGrpSpPr>
          <p:grpSpPr>
            <a:xfrm>
              <a:off x="838200" y="3657600"/>
              <a:ext cx="1524000" cy="228600"/>
              <a:chOff x="1828800" y="3733800"/>
              <a:chExt cx="1524000" cy="228600"/>
            </a:xfrm>
          </p:grpSpPr>
          <p:sp>
            <p:nvSpPr>
              <p:cNvPr id="216" name="Rectangle 215"/>
              <p:cNvSpPr/>
              <p:nvPr/>
            </p:nvSpPr>
            <p:spPr>
              <a:xfrm>
                <a:off x="1828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Arial" charset="0"/>
                  </a:rPr>
                  <a:t>add</a:t>
                </a:r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2209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>
                    <a:solidFill>
                      <a:schemeClr val="tx1"/>
                    </a:solidFill>
                    <a:latin typeface="Arial" charset="0"/>
                  </a:rPr>
                  <a:t>jmp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2590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>
                    <a:solidFill>
                      <a:schemeClr val="tx1"/>
                    </a:solidFill>
                    <a:latin typeface="Arial" charset="0"/>
                  </a:rPr>
                  <a:t>mov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19" name="Rectangle 218"/>
              <p:cNvSpPr/>
              <p:nvPr/>
            </p:nvSpPr>
            <p:spPr>
              <a:xfrm>
                <a:off x="2971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>
                    <a:solidFill>
                      <a:schemeClr val="tx1"/>
                    </a:solidFill>
                    <a:latin typeface="Arial" charset="0"/>
                  </a:rPr>
                  <a:t>shl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sp>
          <p:nvSpPr>
            <p:cNvPr id="198" name="TextBox 197"/>
            <p:cNvSpPr txBox="1"/>
            <p:nvPr/>
          </p:nvSpPr>
          <p:spPr>
            <a:xfrm>
              <a:off x="1436694" y="3429000"/>
              <a:ext cx="327013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b="1" dirty="0"/>
                <a:t>Log</a:t>
              </a:r>
            </a:p>
          </p:txBody>
        </p:sp>
        <p:grpSp>
          <p:nvGrpSpPr>
            <p:cNvPr id="199" name="Group 198"/>
            <p:cNvGrpSpPr/>
            <p:nvPr/>
          </p:nvGrpSpPr>
          <p:grpSpPr>
            <a:xfrm>
              <a:off x="1932167" y="2667000"/>
              <a:ext cx="658633" cy="609600"/>
              <a:chOff x="3075167" y="2286000"/>
              <a:chExt cx="658633" cy="609600"/>
            </a:xfrm>
          </p:grpSpPr>
          <p:sp>
            <p:nvSpPr>
              <p:cNvPr id="206" name="Oval 205"/>
              <p:cNvSpPr/>
              <p:nvPr/>
            </p:nvSpPr>
            <p:spPr>
              <a:xfrm>
                <a:off x="3322154" y="2401625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Oval 206"/>
              <p:cNvSpPr/>
              <p:nvPr/>
            </p:nvSpPr>
            <p:spPr>
              <a:xfrm>
                <a:off x="3569142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/>
              <p:cNvSpPr/>
              <p:nvPr/>
            </p:nvSpPr>
            <p:spPr>
              <a:xfrm>
                <a:off x="3322154" y="2730942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Oval 208"/>
              <p:cNvSpPr/>
              <p:nvPr/>
            </p:nvSpPr>
            <p:spPr>
              <a:xfrm>
                <a:off x="3075167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Freeform 209"/>
              <p:cNvSpPr/>
              <p:nvPr/>
            </p:nvSpPr>
            <p:spPr>
              <a:xfrm>
                <a:off x="3492394" y="2479551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Freeform 210"/>
              <p:cNvSpPr/>
              <p:nvPr/>
            </p:nvSpPr>
            <p:spPr>
              <a:xfrm rot="10800000">
                <a:off x="3157496" y="2725143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Freeform 211"/>
              <p:cNvSpPr/>
              <p:nvPr/>
            </p:nvSpPr>
            <p:spPr>
              <a:xfrm flipH="1">
                <a:off x="3158892" y="248395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Freeform 212"/>
              <p:cNvSpPr/>
              <p:nvPr/>
            </p:nvSpPr>
            <p:spPr>
              <a:xfrm rot="10800000" flipH="1">
                <a:off x="3488208" y="272514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Freeform 213"/>
              <p:cNvSpPr/>
              <p:nvPr/>
            </p:nvSpPr>
            <p:spPr>
              <a:xfrm>
                <a:off x="3334455" y="2286000"/>
                <a:ext cx="136991" cy="126788"/>
              </a:xfrm>
              <a:custGeom>
                <a:avLst/>
                <a:gdLst>
                  <a:gd name="connsiteX0" fmla="*/ 0 w 185980"/>
                  <a:gd name="connsiteY0" fmla="*/ 0 h 6711"/>
                  <a:gd name="connsiteX1" fmla="*/ 185980 w 185980"/>
                  <a:gd name="connsiteY1" fmla="*/ 0 h 6711"/>
                  <a:gd name="connsiteX0" fmla="*/ 2160 w 12160"/>
                  <a:gd name="connsiteY0" fmla="*/ 223289 h 223707"/>
                  <a:gd name="connsiteX1" fmla="*/ 12160 w 12160"/>
                  <a:gd name="connsiteY1" fmla="*/ 223289 h 223707"/>
                  <a:gd name="connsiteX0" fmla="*/ 1366 w 13800"/>
                  <a:gd name="connsiteY0" fmla="*/ 342290 h 342290"/>
                  <a:gd name="connsiteX1" fmla="*/ 11366 w 13800"/>
                  <a:gd name="connsiteY1" fmla="*/ 342290 h 342290"/>
                  <a:gd name="connsiteX0" fmla="*/ 1989 w 14293"/>
                  <a:gd name="connsiteY0" fmla="*/ 324153 h 324153"/>
                  <a:gd name="connsiteX1" fmla="*/ 11989 w 14293"/>
                  <a:gd name="connsiteY1" fmla="*/ 324153 h 324153"/>
                  <a:gd name="connsiteX0" fmla="*/ 2255 w 14511"/>
                  <a:gd name="connsiteY0" fmla="*/ 370090 h 370090"/>
                  <a:gd name="connsiteX1" fmla="*/ 12255 w 14511"/>
                  <a:gd name="connsiteY1" fmla="*/ 370090 h 370090"/>
                  <a:gd name="connsiteX0" fmla="*/ 2329 w 14189"/>
                  <a:gd name="connsiteY0" fmla="*/ 440603 h 440603"/>
                  <a:gd name="connsiteX1" fmla="*/ 12329 w 14189"/>
                  <a:gd name="connsiteY1" fmla="*/ 440603 h 440603"/>
                  <a:gd name="connsiteX0" fmla="*/ 2751 w 14550"/>
                  <a:gd name="connsiteY0" fmla="*/ 444918 h 444918"/>
                  <a:gd name="connsiteX1" fmla="*/ 12751 w 14550"/>
                  <a:gd name="connsiteY1" fmla="*/ 444918 h 444918"/>
                  <a:gd name="connsiteX0" fmla="*/ 2670 w 14857"/>
                  <a:gd name="connsiteY0" fmla="*/ 449265 h 449265"/>
                  <a:gd name="connsiteX1" fmla="*/ 12670 w 14857"/>
                  <a:gd name="connsiteY1" fmla="*/ 449265 h 449265"/>
                  <a:gd name="connsiteX0" fmla="*/ 2810 w 14974"/>
                  <a:gd name="connsiteY0" fmla="*/ 403354 h 403354"/>
                  <a:gd name="connsiteX1" fmla="*/ 12810 w 14974"/>
                  <a:gd name="connsiteY1" fmla="*/ 403354 h 403354"/>
                  <a:gd name="connsiteX0" fmla="*/ 2954 w 14489"/>
                  <a:gd name="connsiteY0" fmla="*/ 354005 h 354005"/>
                  <a:gd name="connsiteX1" fmla="*/ 12954 w 14489"/>
                  <a:gd name="connsiteY1" fmla="*/ 354005 h 354005"/>
                  <a:gd name="connsiteX0" fmla="*/ 1970 w 13635"/>
                  <a:gd name="connsiteY0" fmla="*/ 349722 h 349722"/>
                  <a:gd name="connsiteX1" fmla="*/ 11970 w 13635"/>
                  <a:gd name="connsiteY1" fmla="*/ 349722 h 349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635" h="349722">
                    <a:moveTo>
                      <a:pt x="1970" y="349722"/>
                    </a:moveTo>
                    <a:cubicBezTo>
                      <a:pt x="-7474" y="-103494"/>
                      <a:pt x="20582" y="-129473"/>
                      <a:pt x="11970" y="349722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5" name="Straight Connector 214"/>
              <p:cNvCxnSpPr>
                <a:stCxn id="208" idx="0"/>
                <a:endCxn id="206" idx="4"/>
              </p:cNvCxnSpPr>
              <p:nvPr/>
            </p:nvCxnSpPr>
            <p:spPr>
              <a:xfrm flipV="1">
                <a:off x="3404484" y="2566284"/>
                <a:ext cx="0" cy="164658"/>
              </a:xfrm>
              <a:prstGeom prst="line">
                <a:avLst/>
              </a:pr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200" name="Group 199"/>
            <p:cNvGrpSpPr/>
            <p:nvPr/>
          </p:nvGrpSpPr>
          <p:grpSpPr>
            <a:xfrm>
              <a:off x="901728" y="2667000"/>
              <a:ext cx="531549" cy="533400"/>
              <a:chOff x="2057400" y="2438400"/>
              <a:chExt cx="379678" cy="381000"/>
            </a:xfrm>
          </p:grpSpPr>
          <p:sp>
            <p:nvSpPr>
              <p:cNvPr id="203" name="AutoShape 568"/>
              <p:cNvSpPr>
                <a:spLocks noChangeArrowheads="1"/>
              </p:cNvSpPr>
              <p:nvPr/>
            </p:nvSpPr>
            <p:spPr bwMode="auto">
              <a:xfrm>
                <a:off x="2057400" y="2438400"/>
                <a:ext cx="379678" cy="379204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" name="AutoShape 569"/>
              <p:cNvSpPr>
                <a:spLocks noChangeArrowheads="1"/>
              </p:cNvSpPr>
              <p:nvPr/>
            </p:nvSpPr>
            <p:spPr bwMode="auto">
              <a:xfrm rot="7281778">
                <a:off x="2057637" y="2439959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" name="AutoShape 570"/>
              <p:cNvSpPr>
                <a:spLocks noChangeArrowheads="1"/>
              </p:cNvSpPr>
              <p:nvPr/>
            </p:nvSpPr>
            <p:spPr bwMode="auto">
              <a:xfrm rot="14395787">
                <a:off x="2057637" y="2438163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1" name="TextBox 200"/>
            <p:cNvSpPr txBox="1"/>
            <p:nvPr/>
          </p:nvSpPr>
          <p:spPr>
            <a:xfrm>
              <a:off x="685800" y="2209800"/>
              <a:ext cx="963405" cy="3847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400" b="1" dirty="0"/>
                <a:t>Consensus</a:t>
              </a:r>
              <a:br>
                <a:rPr lang="en-US" sz="1400" b="1" dirty="0"/>
              </a:br>
              <a:r>
                <a:rPr lang="en-US" sz="1400" b="1" dirty="0"/>
                <a:t>Module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1905000" y="2209800"/>
              <a:ext cx="714939" cy="3847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400" b="1" dirty="0"/>
                <a:t>State</a:t>
              </a:r>
              <a:br>
                <a:rPr lang="en-US" sz="1400" b="1" dirty="0"/>
              </a:br>
              <a:r>
                <a:rPr lang="en-US" sz="1400" b="1" dirty="0"/>
                <a:t>Machine</a:t>
              </a:r>
            </a:p>
          </p:txBody>
        </p:sp>
      </p:grpSp>
      <p:grpSp>
        <p:nvGrpSpPr>
          <p:cNvPr id="220" name="Group 219"/>
          <p:cNvGrpSpPr/>
          <p:nvPr/>
        </p:nvGrpSpPr>
        <p:grpSpPr>
          <a:xfrm>
            <a:off x="5410200" y="2133600"/>
            <a:ext cx="2286000" cy="1905000"/>
            <a:chOff x="533400" y="2133600"/>
            <a:chExt cx="2286000" cy="1905000"/>
          </a:xfrm>
        </p:grpSpPr>
        <p:sp>
          <p:nvSpPr>
            <p:cNvPr id="221" name="Rounded Rectangle 220"/>
            <p:cNvSpPr/>
            <p:nvPr/>
          </p:nvSpPr>
          <p:spPr>
            <a:xfrm>
              <a:off x="533400" y="2133600"/>
              <a:ext cx="2286000" cy="19050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2" name="Group 221"/>
            <p:cNvGrpSpPr/>
            <p:nvPr/>
          </p:nvGrpSpPr>
          <p:grpSpPr>
            <a:xfrm>
              <a:off x="838200" y="3657600"/>
              <a:ext cx="1524000" cy="228600"/>
              <a:chOff x="1828800" y="3733800"/>
              <a:chExt cx="1524000" cy="228600"/>
            </a:xfrm>
          </p:grpSpPr>
          <p:sp>
            <p:nvSpPr>
              <p:cNvPr id="241" name="Rectangle 240"/>
              <p:cNvSpPr/>
              <p:nvPr/>
            </p:nvSpPr>
            <p:spPr>
              <a:xfrm>
                <a:off x="1828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Arial" charset="0"/>
                  </a:rPr>
                  <a:t>add</a:t>
                </a:r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2209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>
                    <a:solidFill>
                      <a:schemeClr val="tx1"/>
                    </a:solidFill>
                    <a:latin typeface="Arial" charset="0"/>
                  </a:rPr>
                  <a:t>jmp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43" name="Rectangle 242"/>
              <p:cNvSpPr/>
              <p:nvPr/>
            </p:nvSpPr>
            <p:spPr>
              <a:xfrm>
                <a:off x="2590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>
                    <a:solidFill>
                      <a:schemeClr val="tx1"/>
                    </a:solidFill>
                    <a:latin typeface="Arial" charset="0"/>
                  </a:rPr>
                  <a:t>mov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44" name="Rectangle 243"/>
              <p:cNvSpPr/>
              <p:nvPr/>
            </p:nvSpPr>
            <p:spPr>
              <a:xfrm>
                <a:off x="2971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>
                    <a:solidFill>
                      <a:schemeClr val="tx1"/>
                    </a:solidFill>
                    <a:latin typeface="Arial" charset="0"/>
                  </a:rPr>
                  <a:t>shl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sp>
          <p:nvSpPr>
            <p:cNvPr id="223" name="TextBox 222"/>
            <p:cNvSpPr txBox="1"/>
            <p:nvPr/>
          </p:nvSpPr>
          <p:spPr>
            <a:xfrm>
              <a:off x="1436694" y="3429000"/>
              <a:ext cx="327013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b="1" dirty="0"/>
                <a:t>Log</a:t>
              </a:r>
            </a:p>
          </p:txBody>
        </p:sp>
        <p:grpSp>
          <p:nvGrpSpPr>
            <p:cNvPr id="224" name="Group 223"/>
            <p:cNvGrpSpPr/>
            <p:nvPr/>
          </p:nvGrpSpPr>
          <p:grpSpPr>
            <a:xfrm>
              <a:off x="1932167" y="2667000"/>
              <a:ext cx="658633" cy="609600"/>
              <a:chOff x="3075167" y="2286000"/>
              <a:chExt cx="658633" cy="609600"/>
            </a:xfrm>
          </p:grpSpPr>
          <p:sp>
            <p:nvSpPr>
              <p:cNvPr id="231" name="Oval 230"/>
              <p:cNvSpPr/>
              <p:nvPr/>
            </p:nvSpPr>
            <p:spPr>
              <a:xfrm>
                <a:off x="3322154" y="2401625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Oval 231"/>
              <p:cNvSpPr/>
              <p:nvPr/>
            </p:nvSpPr>
            <p:spPr>
              <a:xfrm>
                <a:off x="3569142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Oval 232"/>
              <p:cNvSpPr/>
              <p:nvPr/>
            </p:nvSpPr>
            <p:spPr>
              <a:xfrm>
                <a:off x="3322154" y="2730942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Oval 233"/>
              <p:cNvSpPr/>
              <p:nvPr/>
            </p:nvSpPr>
            <p:spPr>
              <a:xfrm>
                <a:off x="3075167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Freeform 234"/>
              <p:cNvSpPr/>
              <p:nvPr/>
            </p:nvSpPr>
            <p:spPr>
              <a:xfrm>
                <a:off x="3492394" y="2479551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Freeform 235"/>
              <p:cNvSpPr/>
              <p:nvPr/>
            </p:nvSpPr>
            <p:spPr>
              <a:xfrm rot="10800000">
                <a:off x="3157496" y="2725143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Freeform 236"/>
              <p:cNvSpPr/>
              <p:nvPr/>
            </p:nvSpPr>
            <p:spPr>
              <a:xfrm flipH="1">
                <a:off x="3158892" y="248395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Freeform 237"/>
              <p:cNvSpPr/>
              <p:nvPr/>
            </p:nvSpPr>
            <p:spPr>
              <a:xfrm rot="10800000" flipH="1">
                <a:off x="3488208" y="272514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Freeform 238"/>
              <p:cNvSpPr/>
              <p:nvPr/>
            </p:nvSpPr>
            <p:spPr>
              <a:xfrm>
                <a:off x="3334455" y="2286000"/>
                <a:ext cx="136991" cy="126788"/>
              </a:xfrm>
              <a:custGeom>
                <a:avLst/>
                <a:gdLst>
                  <a:gd name="connsiteX0" fmla="*/ 0 w 185980"/>
                  <a:gd name="connsiteY0" fmla="*/ 0 h 6711"/>
                  <a:gd name="connsiteX1" fmla="*/ 185980 w 185980"/>
                  <a:gd name="connsiteY1" fmla="*/ 0 h 6711"/>
                  <a:gd name="connsiteX0" fmla="*/ 2160 w 12160"/>
                  <a:gd name="connsiteY0" fmla="*/ 223289 h 223707"/>
                  <a:gd name="connsiteX1" fmla="*/ 12160 w 12160"/>
                  <a:gd name="connsiteY1" fmla="*/ 223289 h 223707"/>
                  <a:gd name="connsiteX0" fmla="*/ 1366 w 13800"/>
                  <a:gd name="connsiteY0" fmla="*/ 342290 h 342290"/>
                  <a:gd name="connsiteX1" fmla="*/ 11366 w 13800"/>
                  <a:gd name="connsiteY1" fmla="*/ 342290 h 342290"/>
                  <a:gd name="connsiteX0" fmla="*/ 1989 w 14293"/>
                  <a:gd name="connsiteY0" fmla="*/ 324153 h 324153"/>
                  <a:gd name="connsiteX1" fmla="*/ 11989 w 14293"/>
                  <a:gd name="connsiteY1" fmla="*/ 324153 h 324153"/>
                  <a:gd name="connsiteX0" fmla="*/ 2255 w 14511"/>
                  <a:gd name="connsiteY0" fmla="*/ 370090 h 370090"/>
                  <a:gd name="connsiteX1" fmla="*/ 12255 w 14511"/>
                  <a:gd name="connsiteY1" fmla="*/ 370090 h 370090"/>
                  <a:gd name="connsiteX0" fmla="*/ 2329 w 14189"/>
                  <a:gd name="connsiteY0" fmla="*/ 440603 h 440603"/>
                  <a:gd name="connsiteX1" fmla="*/ 12329 w 14189"/>
                  <a:gd name="connsiteY1" fmla="*/ 440603 h 440603"/>
                  <a:gd name="connsiteX0" fmla="*/ 2751 w 14550"/>
                  <a:gd name="connsiteY0" fmla="*/ 444918 h 444918"/>
                  <a:gd name="connsiteX1" fmla="*/ 12751 w 14550"/>
                  <a:gd name="connsiteY1" fmla="*/ 444918 h 444918"/>
                  <a:gd name="connsiteX0" fmla="*/ 2670 w 14857"/>
                  <a:gd name="connsiteY0" fmla="*/ 449265 h 449265"/>
                  <a:gd name="connsiteX1" fmla="*/ 12670 w 14857"/>
                  <a:gd name="connsiteY1" fmla="*/ 449265 h 449265"/>
                  <a:gd name="connsiteX0" fmla="*/ 2810 w 14974"/>
                  <a:gd name="connsiteY0" fmla="*/ 403354 h 403354"/>
                  <a:gd name="connsiteX1" fmla="*/ 12810 w 14974"/>
                  <a:gd name="connsiteY1" fmla="*/ 403354 h 403354"/>
                  <a:gd name="connsiteX0" fmla="*/ 2954 w 14489"/>
                  <a:gd name="connsiteY0" fmla="*/ 354005 h 354005"/>
                  <a:gd name="connsiteX1" fmla="*/ 12954 w 14489"/>
                  <a:gd name="connsiteY1" fmla="*/ 354005 h 354005"/>
                  <a:gd name="connsiteX0" fmla="*/ 1970 w 13635"/>
                  <a:gd name="connsiteY0" fmla="*/ 349722 h 349722"/>
                  <a:gd name="connsiteX1" fmla="*/ 11970 w 13635"/>
                  <a:gd name="connsiteY1" fmla="*/ 349722 h 349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635" h="349722">
                    <a:moveTo>
                      <a:pt x="1970" y="349722"/>
                    </a:moveTo>
                    <a:cubicBezTo>
                      <a:pt x="-7474" y="-103494"/>
                      <a:pt x="20582" y="-129473"/>
                      <a:pt x="11970" y="349722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0" name="Straight Connector 239"/>
              <p:cNvCxnSpPr>
                <a:stCxn id="233" idx="0"/>
                <a:endCxn id="231" idx="4"/>
              </p:cNvCxnSpPr>
              <p:nvPr/>
            </p:nvCxnSpPr>
            <p:spPr>
              <a:xfrm flipV="1">
                <a:off x="3404484" y="2566284"/>
                <a:ext cx="0" cy="164658"/>
              </a:xfrm>
              <a:prstGeom prst="line">
                <a:avLst/>
              </a:pr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225" name="Group 224"/>
            <p:cNvGrpSpPr/>
            <p:nvPr/>
          </p:nvGrpSpPr>
          <p:grpSpPr>
            <a:xfrm>
              <a:off x="901728" y="2667000"/>
              <a:ext cx="531549" cy="533400"/>
              <a:chOff x="2057400" y="2438400"/>
              <a:chExt cx="379678" cy="381000"/>
            </a:xfrm>
          </p:grpSpPr>
          <p:sp>
            <p:nvSpPr>
              <p:cNvPr id="228" name="AutoShape 568"/>
              <p:cNvSpPr>
                <a:spLocks noChangeArrowheads="1"/>
              </p:cNvSpPr>
              <p:nvPr/>
            </p:nvSpPr>
            <p:spPr bwMode="auto">
              <a:xfrm>
                <a:off x="2057400" y="2438400"/>
                <a:ext cx="379678" cy="379204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" name="AutoShape 569"/>
              <p:cNvSpPr>
                <a:spLocks noChangeArrowheads="1"/>
              </p:cNvSpPr>
              <p:nvPr/>
            </p:nvSpPr>
            <p:spPr bwMode="auto">
              <a:xfrm rot="7281778">
                <a:off x="2057637" y="2439959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" name="AutoShape 570"/>
              <p:cNvSpPr>
                <a:spLocks noChangeArrowheads="1"/>
              </p:cNvSpPr>
              <p:nvPr/>
            </p:nvSpPr>
            <p:spPr bwMode="auto">
              <a:xfrm rot="14395787">
                <a:off x="2057637" y="2438163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6" name="TextBox 225"/>
            <p:cNvSpPr txBox="1"/>
            <p:nvPr/>
          </p:nvSpPr>
          <p:spPr>
            <a:xfrm>
              <a:off x="685800" y="2209800"/>
              <a:ext cx="963405" cy="3847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400" b="1" dirty="0"/>
                <a:t>Consensus</a:t>
              </a:r>
              <a:br>
                <a:rPr lang="en-US" sz="1400" b="1" dirty="0"/>
              </a:br>
              <a:r>
                <a:rPr lang="en-US" sz="1400" b="1" dirty="0"/>
                <a:t>Module</a:t>
              </a: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1905000" y="2209800"/>
              <a:ext cx="714939" cy="3847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400" b="1" dirty="0"/>
                <a:t>State</a:t>
              </a:r>
              <a:br>
                <a:rPr lang="en-US" sz="1400" b="1" dirty="0"/>
              </a:br>
              <a:r>
                <a:rPr lang="en-US" sz="1400" b="1" dirty="0"/>
                <a:t>Machine</a:t>
              </a:r>
            </a:p>
          </p:txBody>
        </p:sp>
      </p:grpSp>
      <p:sp>
        <p:nvSpPr>
          <p:cNvPr id="245" name="TextBox 244"/>
          <p:cNvSpPr txBox="1"/>
          <p:nvPr/>
        </p:nvSpPr>
        <p:spPr>
          <a:xfrm>
            <a:off x="7866474" y="2901434"/>
            <a:ext cx="1031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Servers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7904947" y="12954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Clients</a:t>
            </a:r>
          </a:p>
        </p:txBody>
      </p:sp>
      <p:pic>
        <p:nvPicPr>
          <p:cNvPr id="263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4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5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7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8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9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2" name="Straight Connector 271"/>
          <p:cNvCxnSpPr/>
          <p:nvPr/>
        </p:nvCxnSpPr>
        <p:spPr>
          <a:xfrm>
            <a:off x="6019800" y="1828800"/>
            <a:ext cx="0" cy="7620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3" name="Freeform 272"/>
          <p:cNvSpPr/>
          <p:nvPr/>
        </p:nvSpPr>
        <p:spPr>
          <a:xfrm>
            <a:off x="3828081" y="2325422"/>
            <a:ext cx="2007031" cy="355783"/>
          </a:xfrm>
          <a:custGeom>
            <a:avLst/>
            <a:gdLst>
              <a:gd name="connsiteX0" fmla="*/ 1983783 w 1983783"/>
              <a:gd name="connsiteY0" fmla="*/ 25352 h 25352"/>
              <a:gd name="connsiteX1" fmla="*/ 0 w 1983783"/>
              <a:gd name="connsiteY1" fmla="*/ 25352 h 25352"/>
              <a:gd name="connsiteX0" fmla="*/ 1983783 w 1983783"/>
              <a:gd name="connsiteY0" fmla="*/ 203577 h 203577"/>
              <a:gd name="connsiteX1" fmla="*/ 0 w 1983783"/>
              <a:gd name="connsiteY1" fmla="*/ 203577 h 203577"/>
              <a:gd name="connsiteX0" fmla="*/ 1983783 w 1983783"/>
              <a:gd name="connsiteY0" fmla="*/ 283044 h 283044"/>
              <a:gd name="connsiteX1" fmla="*/ 0 w 1983783"/>
              <a:gd name="connsiteY1" fmla="*/ 283044 h 283044"/>
              <a:gd name="connsiteX0" fmla="*/ 2007031 w 2007031"/>
              <a:gd name="connsiteY0" fmla="*/ 265800 h 296797"/>
              <a:gd name="connsiteX1" fmla="*/ 0 w 2007031"/>
              <a:gd name="connsiteY1" fmla="*/ 296797 h 296797"/>
              <a:gd name="connsiteX0" fmla="*/ 2007031 w 2007031"/>
              <a:gd name="connsiteY0" fmla="*/ 306367 h 337364"/>
              <a:gd name="connsiteX1" fmla="*/ 0 w 2007031"/>
              <a:gd name="connsiteY1" fmla="*/ 337364 h 337364"/>
              <a:gd name="connsiteX0" fmla="*/ 2007031 w 2007031"/>
              <a:gd name="connsiteY0" fmla="*/ 324786 h 355783"/>
              <a:gd name="connsiteX1" fmla="*/ 0 w 2007031"/>
              <a:gd name="connsiteY1" fmla="*/ 355783 h 355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7031" h="355783">
                <a:moveTo>
                  <a:pt x="2007031" y="324786"/>
                </a:moveTo>
                <a:cubicBezTo>
                  <a:pt x="1444571" y="-30384"/>
                  <a:pt x="796872" y="-191824"/>
                  <a:pt x="0" y="355783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Freeform 273"/>
          <p:cNvSpPr/>
          <p:nvPr/>
        </p:nvSpPr>
        <p:spPr>
          <a:xfrm>
            <a:off x="1371601" y="2081773"/>
            <a:ext cx="4463512" cy="599432"/>
          </a:xfrm>
          <a:custGeom>
            <a:avLst/>
            <a:gdLst>
              <a:gd name="connsiteX0" fmla="*/ 1983783 w 1983783"/>
              <a:gd name="connsiteY0" fmla="*/ 25352 h 25352"/>
              <a:gd name="connsiteX1" fmla="*/ 0 w 1983783"/>
              <a:gd name="connsiteY1" fmla="*/ 25352 h 25352"/>
              <a:gd name="connsiteX0" fmla="*/ 1983783 w 1983783"/>
              <a:gd name="connsiteY0" fmla="*/ 203577 h 203577"/>
              <a:gd name="connsiteX1" fmla="*/ 0 w 1983783"/>
              <a:gd name="connsiteY1" fmla="*/ 203577 h 203577"/>
              <a:gd name="connsiteX0" fmla="*/ 1983783 w 1983783"/>
              <a:gd name="connsiteY0" fmla="*/ 283044 h 283044"/>
              <a:gd name="connsiteX1" fmla="*/ 0 w 1983783"/>
              <a:gd name="connsiteY1" fmla="*/ 283044 h 283044"/>
              <a:gd name="connsiteX0" fmla="*/ 2007031 w 2007031"/>
              <a:gd name="connsiteY0" fmla="*/ 265800 h 296797"/>
              <a:gd name="connsiteX1" fmla="*/ 0 w 2007031"/>
              <a:gd name="connsiteY1" fmla="*/ 296797 h 296797"/>
              <a:gd name="connsiteX0" fmla="*/ 2007031 w 2007031"/>
              <a:gd name="connsiteY0" fmla="*/ 306367 h 337364"/>
              <a:gd name="connsiteX1" fmla="*/ 0 w 2007031"/>
              <a:gd name="connsiteY1" fmla="*/ 337364 h 337364"/>
              <a:gd name="connsiteX0" fmla="*/ 2007031 w 2007031"/>
              <a:gd name="connsiteY0" fmla="*/ 324786 h 355783"/>
              <a:gd name="connsiteX1" fmla="*/ 0 w 2007031"/>
              <a:gd name="connsiteY1" fmla="*/ 355783 h 355783"/>
              <a:gd name="connsiteX0" fmla="*/ 2007031 w 2007031"/>
              <a:gd name="connsiteY0" fmla="*/ 375253 h 406250"/>
              <a:gd name="connsiteX1" fmla="*/ 0 w 2007031"/>
              <a:gd name="connsiteY1" fmla="*/ 406250 h 406250"/>
              <a:gd name="connsiteX0" fmla="*/ 2007031 w 2007031"/>
              <a:gd name="connsiteY0" fmla="*/ 568435 h 599432"/>
              <a:gd name="connsiteX1" fmla="*/ 0 w 2007031"/>
              <a:gd name="connsiteY1" fmla="*/ 599432 h 59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7031" h="599432">
                <a:moveTo>
                  <a:pt x="2007031" y="568435"/>
                </a:moveTo>
                <a:cubicBezTo>
                  <a:pt x="1570010" y="-305928"/>
                  <a:pt x="605228" y="-72162"/>
                  <a:pt x="0" y="599432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Freeform 274"/>
          <p:cNvSpPr/>
          <p:nvPr/>
        </p:nvSpPr>
        <p:spPr>
          <a:xfrm>
            <a:off x="3611105" y="3239146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7" name="Straight Connector 276"/>
          <p:cNvCxnSpPr/>
          <p:nvPr/>
        </p:nvCxnSpPr>
        <p:spPr>
          <a:xfrm flipV="1">
            <a:off x="4694694" y="3306306"/>
            <a:ext cx="0" cy="4572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8" name="Freeform 277"/>
          <p:cNvSpPr/>
          <p:nvPr/>
        </p:nvSpPr>
        <p:spPr>
          <a:xfrm>
            <a:off x="6043048" y="3239146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Freeform 278"/>
          <p:cNvSpPr/>
          <p:nvPr/>
        </p:nvSpPr>
        <p:spPr>
          <a:xfrm>
            <a:off x="1166248" y="3239146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3" name="Straight Connector 282"/>
          <p:cNvCxnSpPr/>
          <p:nvPr/>
        </p:nvCxnSpPr>
        <p:spPr>
          <a:xfrm flipV="1">
            <a:off x="7131804" y="3306306"/>
            <a:ext cx="0" cy="4572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 flipV="1">
            <a:off x="2255004" y="3306306"/>
            <a:ext cx="0" cy="4572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5" name="Freeform 284"/>
          <p:cNvSpPr/>
          <p:nvPr/>
        </p:nvSpPr>
        <p:spPr>
          <a:xfrm>
            <a:off x="6207071" y="1557580"/>
            <a:ext cx="922149" cy="1022888"/>
          </a:xfrm>
          <a:custGeom>
            <a:avLst/>
            <a:gdLst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22149 w 922149"/>
              <a:gd name="connsiteY0" fmla="*/ 1022888 h 1022888"/>
              <a:gd name="connsiteX1" fmla="*/ 0 w 922149"/>
              <a:gd name="connsiteY1" fmla="*/ 0 h 1022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22149" h="1022888">
                <a:moveTo>
                  <a:pt x="922149" y="1022888"/>
                </a:moveTo>
                <a:cubicBezTo>
                  <a:pt x="876945" y="548898"/>
                  <a:pt x="669011" y="198894"/>
                  <a:pt x="0" y="0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48425" y="1800725"/>
            <a:ext cx="413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shl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50214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 instance of Basic </a:t>
            </a:r>
            <a:r>
              <a:rPr lang="en-US" dirty="0" err="1"/>
              <a:t>Paxos</a:t>
            </a:r>
            <a:r>
              <a:rPr lang="en-US" dirty="0"/>
              <a:t> for each entry in the log:</a:t>
            </a:r>
          </a:p>
          <a:p>
            <a:pPr lvl="1"/>
            <a:r>
              <a:rPr lang="en-US" dirty="0"/>
              <a:t>Add </a:t>
            </a:r>
            <a:r>
              <a:rPr lang="en-US" b="1" dirty="0">
                <a:solidFill>
                  <a:schemeClr val="accent4"/>
                </a:solidFill>
              </a:rPr>
              <a:t>index</a:t>
            </a:r>
            <a:r>
              <a:rPr lang="en-US" dirty="0"/>
              <a:t> argument to Prepare and Accept (selects entry in log)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E2162002-2512-45FD-82AF-2FE8F2E91859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</a:t>
            </a:r>
            <a:r>
              <a:rPr lang="en-US" dirty="0" err="1"/>
              <a:t>Paxos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76600" y="3962400"/>
            <a:ext cx="2286000" cy="1905000"/>
            <a:chOff x="533400" y="2133600"/>
            <a:chExt cx="2286000" cy="1905000"/>
          </a:xfrm>
        </p:grpSpPr>
        <p:sp>
          <p:nvSpPr>
            <p:cNvPr id="8" name="Rounded Rectangle 7"/>
            <p:cNvSpPr/>
            <p:nvPr/>
          </p:nvSpPr>
          <p:spPr>
            <a:xfrm>
              <a:off x="533400" y="2133600"/>
              <a:ext cx="2286000" cy="19050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38200" y="3657600"/>
              <a:ext cx="1524000" cy="228600"/>
              <a:chOff x="1828800" y="3733800"/>
              <a:chExt cx="1524000" cy="22860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1828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Arial" charset="0"/>
                  </a:rPr>
                  <a:t>add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209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>
                    <a:solidFill>
                      <a:schemeClr val="tx1"/>
                    </a:solidFill>
                    <a:latin typeface="Arial" charset="0"/>
                  </a:rPr>
                  <a:t>jmp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2590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>
                    <a:solidFill>
                      <a:schemeClr val="tx1"/>
                    </a:solidFill>
                    <a:latin typeface="Arial" charset="0"/>
                  </a:rPr>
                  <a:t>mov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2971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>
                    <a:solidFill>
                      <a:schemeClr val="tx1"/>
                    </a:solidFill>
                    <a:latin typeface="Arial" charset="0"/>
                  </a:rPr>
                  <a:t>shl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436694" y="3429000"/>
              <a:ext cx="327013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b="1" dirty="0"/>
                <a:t>Log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932167" y="2667000"/>
              <a:ext cx="658633" cy="609600"/>
              <a:chOff x="3075167" y="2286000"/>
              <a:chExt cx="658633" cy="609600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3322154" y="2401625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3569142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322154" y="2730942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3075167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3492394" y="2479551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/>
              <p:cNvSpPr/>
              <p:nvPr/>
            </p:nvSpPr>
            <p:spPr>
              <a:xfrm rot="10800000">
                <a:off x="3157496" y="2725143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/>
              <p:cNvSpPr/>
              <p:nvPr/>
            </p:nvSpPr>
            <p:spPr>
              <a:xfrm flipH="1">
                <a:off x="3158892" y="248395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 rot="10800000" flipH="1">
                <a:off x="3488208" y="272514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3334455" y="2286000"/>
                <a:ext cx="136991" cy="126788"/>
              </a:xfrm>
              <a:custGeom>
                <a:avLst/>
                <a:gdLst>
                  <a:gd name="connsiteX0" fmla="*/ 0 w 185980"/>
                  <a:gd name="connsiteY0" fmla="*/ 0 h 6711"/>
                  <a:gd name="connsiteX1" fmla="*/ 185980 w 185980"/>
                  <a:gd name="connsiteY1" fmla="*/ 0 h 6711"/>
                  <a:gd name="connsiteX0" fmla="*/ 2160 w 12160"/>
                  <a:gd name="connsiteY0" fmla="*/ 223289 h 223707"/>
                  <a:gd name="connsiteX1" fmla="*/ 12160 w 12160"/>
                  <a:gd name="connsiteY1" fmla="*/ 223289 h 223707"/>
                  <a:gd name="connsiteX0" fmla="*/ 1366 w 13800"/>
                  <a:gd name="connsiteY0" fmla="*/ 342290 h 342290"/>
                  <a:gd name="connsiteX1" fmla="*/ 11366 w 13800"/>
                  <a:gd name="connsiteY1" fmla="*/ 342290 h 342290"/>
                  <a:gd name="connsiteX0" fmla="*/ 1989 w 14293"/>
                  <a:gd name="connsiteY0" fmla="*/ 324153 h 324153"/>
                  <a:gd name="connsiteX1" fmla="*/ 11989 w 14293"/>
                  <a:gd name="connsiteY1" fmla="*/ 324153 h 324153"/>
                  <a:gd name="connsiteX0" fmla="*/ 2255 w 14511"/>
                  <a:gd name="connsiteY0" fmla="*/ 370090 h 370090"/>
                  <a:gd name="connsiteX1" fmla="*/ 12255 w 14511"/>
                  <a:gd name="connsiteY1" fmla="*/ 370090 h 370090"/>
                  <a:gd name="connsiteX0" fmla="*/ 2329 w 14189"/>
                  <a:gd name="connsiteY0" fmla="*/ 440603 h 440603"/>
                  <a:gd name="connsiteX1" fmla="*/ 12329 w 14189"/>
                  <a:gd name="connsiteY1" fmla="*/ 440603 h 440603"/>
                  <a:gd name="connsiteX0" fmla="*/ 2751 w 14550"/>
                  <a:gd name="connsiteY0" fmla="*/ 444918 h 444918"/>
                  <a:gd name="connsiteX1" fmla="*/ 12751 w 14550"/>
                  <a:gd name="connsiteY1" fmla="*/ 444918 h 444918"/>
                  <a:gd name="connsiteX0" fmla="*/ 2670 w 14857"/>
                  <a:gd name="connsiteY0" fmla="*/ 449265 h 449265"/>
                  <a:gd name="connsiteX1" fmla="*/ 12670 w 14857"/>
                  <a:gd name="connsiteY1" fmla="*/ 449265 h 449265"/>
                  <a:gd name="connsiteX0" fmla="*/ 2810 w 14974"/>
                  <a:gd name="connsiteY0" fmla="*/ 403354 h 403354"/>
                  <a:gd name="connsiteX1" fmla="*/ 12810 w 14974"/>
                  <a:gd name="connsiteY1" fmla="*/ 403354 h 403354"/>
                  <a:gd name="connsiteX0" fmla="*/ 2954 w 14489"/>
                  <a:gd name="connsiteY0" fmla="*/ 354005 h 354005"/>
                  <a:gd name="connsiteX1" fmla="*/ 12954 w 14489"/>
                  <a:gd name="connsiteY1" fmla="*/ 354005 h 354005"/>
                  <a:gd name="connsiteX0" fmla="*/ 1970 w 13635"/>
                  <a:gd name="connsiteY0" fmla="*/ 349722 h 349722"/>
                  <a:gd name="connsiteX1" fmla="*/ 11970 w 13635"/>
                  <a:gd name="connsiteY1" fmla="*/ 349722 h 349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635" h="349722">
                    <a:moveTo>
                      <a:pt x="1970" y="349722"/>
                    </a:moveTo>
                    <a:cubicBezTo>
                      <a:pt x="-7474" y="-103494"/>
                      <a:pt x="20582" y="-129473"/>
                      <a:pt x="11970" y="349722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/>
              <p:cNvCxnSpPr>
                <a:stCxn id="20" idx="0"/>
                <a:endCxn id="18" idx="4"/>
              </p:cNvCxnSpPr>
              <p:nvPr/>
            </p:nvCxnSpPr>
            <p:spPr>
              <a:xfrm flipV="1">
                <a:off x="3404484" y="2566284"/>
                <a:ext cx="0" cy="164658"/>
              </a:xfrm>
              <a:prstGeom prst="line">
                <a:avLst/>
              </a:pr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901728" y="2667000"/>
              <a:ext cx="531549" cy="533400"/>
              <a:chOff x="2057400" y="2438400"/>
              <a:chExt cx="379678" cy="381000"/>
            </a:xfrm>
          </p:grpSpPr>
          <p:sp>
            <p:nvSpPr>
              <p:cNvPr id="15" name="AutoShape 568"/>
              <p:cNvSpPr>
                <a:spLocks noChangeArrowheads="1"/>
              </p:cNvSpPr>
              <p:nvPr/>
            </p:nvSpPr>
            <p:spPr bwMode="auto">
              <a:xfrm>
                <a:off x="2057400" y="2438400"/>
                <a:ext cx="379678" cy="379204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AutoShape 569"/>
              <p:cNvSpPr>
                <a:spLocks noChangeArrowheads="1"/>
              </p:cNvSpPr>
              <p:nvPr/>
            </p:nvSpPr>
            <p:spPr bwMode="auto">
              <a:xfrm rot="7281778">
                <a:off x="2057637" y="2439959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AutoShape 570"/>
              <p:cNvSpPr>
                <a:spLocks noChangeArrowheads="1"/>
              </p:cNvSpPr>
              <p:nvPr/>
            </p:nvSpPr>
            <p:spPr bwMode="auto">
              <a:xfrm rot="14395787">
                <a:off x="2057637" y="2438163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685800" y="2209800"/>
              <a:ext cx="963405" cy="3847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400" b="1" dirty="0"/>
                <a:t>Consensus</a:t>
              </a:r>
              <a:br>
                <a:rPr lang="en-US" sz="1400" b="1" dirty="0"/>
              </a:br>
              <a:r>
                <a:rPr lang="en-US" sz="1400" b="1" dirty="0"/>
                <a:t>Module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05000" y="2209800"/>
              <a:ext cx="714939" cy="3847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400" b="1" dirty="0"/>
                <a:t>State</a:t>
              </a:r>
              <a:br>
                <a:rPr lang="en-US" sz="1400" b="1" dirty="0"/>
              </a:br>
              <a:r>
                <a:rPr lang="en-US" sz="1400" b="1" dirty="0"/>
                <a:t>Machine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638800" y="42672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Server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038600" y="28956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Client</a:t>
            </a:r>
          </a:p>
        </p:txBody>
      </p:sp>
      <p:pic>
        <p:nvPicPr>
          <p:cNvPr id="34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9672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5" name="Straight Connector 34"/>
          <p:cNvCxnSpPr/>
          <p:nvPr/>
        </p:nvCxnSpPr>
        <p:spPr>
          <a:xfrm>
            <a:off x="3886200" y="3657600"/>
            <a:ext cx="0" cy="7620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Freeform 35"/>
          <p:cNvSpPr/>
          <p:nvPr/>
        </p:nvSpPr>
        <p:spPr>
          <a:xfrm>
            <a:off x="3909448" y="5067946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4998204" y="5135106"/>
            <a:ext cx="0" cy="4572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Freeform 37"/>
          <p:cNvSpPr/>
          <p:nvPr/>
        </p:nvSpPr>
        <p:spPr>
          <a:xfrm>
            <a:off x="4073471" y="3386380"/>
            <a:ext cx="922149" cy="1022888"/>
          </a:xfrm>
          <a:custGeom>
            <a:avLst/>
            <a:gdLst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22149 w 922149"/>
              <a:gd name="connsiteY0" fmla="*/ 1022888 h 1022888"/>
              <a:gd name="connsiteX1" fmla="*/ 0 w 922149"/>
              <a:gd name="connsiteY1" fmla="*/ 0 h 1022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22149" h="1022888">
                <a:moveTo>
                  <a:pt x="922149" y="1022888"/>
                </a:moveTo>
                <a:cubicBezTo>
                  <a:pt x="876945" y="548898"/>
                  <a:pt x="669011" y="198894"/>
                  <a:pt x="0" y="0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514825" y="3629525"/>
            <a:ext cx="413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shl</a:t>
            </a:r>
            <a:endParaRPr lang="en-US" sz="1400" dirty="0"/>
          </a:p>
        </p:txBody>
      </p:sp>
      <p:sp>
        <p:nvSpPr>
          <p:cNvPr id="41" name="Freeform 40"/>
          <p:cNvSpPr/>
          <p:nvPr/>
        </p:nvSpPr>
        <p:spPr>
          <a:xfrm>
            <a:off x="2757408" y="4310672"/>
            <a:ext cx="829160" cy="282065"/>
          </a:xfrm>
          <a:custGeom>
            <a:avLst/>
            <a:gdLst>
              <a:gd name="connsiteX0" fmla="*/ 867906 w 867906"/>
              <a:gd name="connsiteY0" fmla="*/ 224725 h 224725"/>
              <a:gd name="connsiteX1" fmla="*/ 0 w 867906"/>
              <a:gd name="connsiteY1" fmla="*/ 0 h 224725"/>
              <a:gd name="connsiteX0" fmla="*/ 867906 w 867906"/>
              <a:gd name="connsiteY0" fmla="*/ 225202 h 225202"/>
              <a:gd name="connsiteX1" fmla="*/ 0 w 867906"/>
              <a:gd name="connsiteY1" fmla="*/ 477 h 225202"/>
              <a:gd name="connsiteX0" fmla="*/ 829160 w 829160"/>
              <a:gd name="connsiteY0" fmla="*/ 217476 h 217476"/>
              <a:gd name="connsiteX1" fmla="*/ 0 w 829160"/>
              <a:gd name="connsiteY1" fmla="*/ 500 h 217476"/>
              <a:gd name="connsiteX0" fmla="*/ 829160 w 829160"/>
              <a:gd name="connsiteY0" fmla="*/ 218385 h 218385"/>
              <a:gd name="connsiteX1" fmla="*/ 0 w 829160"/>
              <a:gd name="connsiteY1" fmla="*/ 1409 h 218385"/>
              <a:gd name="connsiteX0" fmla="*/ 829160 w 829160"/>
              <a:gd name="connsiteY0" fmla="*/ 249337 h 249337"/>
              <a:gd name="connsiteX1" fmla="*/ 0 w 829160"/>
              <a:gd name="connsiteY1" fmla="*/ 32361 h 249337"/>
              <a:gd name="connsiteX0" fmla="*/ 829160 w 829160"/>
              <a:gd name="connsiteY0" fmla="*/ 268819 h 268819"/>
              <a:gd name="connsiteX1" fmla="*/ 0 w 829160"/>
              <a:gd name="connsiteY1" fmla="*/ 51843 h 268819"/>
              <a:gd name="connsiteX0" fmla="*/ 829160 w 829160"/>
              <a:gd name="connsiteY0" fmla="*/ 282065 h 282065"/>
              <a:gd name="connsiteX1" fmla="*/ 0 w 829160"/>
              <a:gd name="connsiteY1" fmla="*/ 65089 h 282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9160" h="282065">
                <a:moveTo>
                  <a:pt x="829160" y="282065"/>
                </a:moveTo>
                <a:cubicBezTo>
                  <a:pt x="625099" y="98669"/>
                  <a:pt x="467533" y="-107975"/>
                  <a:pt x="0" y="65089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Freeform 41"/>
          <p:cNvSpPr/>
          <p:nvPr/>
        </p:nvSpPr>
        <p:spPr>
          <a:xfrm>
            <a:off x="2836190" y="4473963"/>
            <a:ext cx="751669" cy="131765"/>
          </a:xfrm>
          <a:custGeom>
            <a:avLst/>
            <a:gdLst>
              <a:gd name="connsiteX0" fmla="*/ 867906 w 867906"/>
              <a:gd name="connsiteY0" fmla="*/ 224725 h 224725"/>
              <a:gd name="connsiteX1" fmla="*/ 0 w 867906"/>
              <a:gd name="connsiteY1" fmla="*/ 0 h 224725"/>
              <a:gd name="connsiteX0" fmla="*/ 867906 w 867906"/>
              <a:gd name="connsiteY0" fmla="*/ 225202 h 225202"/>
              <a:gd name="connsiteX1" fmla="*/ 0 w 867906"/>
              <a:gd name="connsiteY1" fmla="*/ 477 h 225202"/>
              <a:gd name="connsiteX0" fmla="*/ 829160 w 829160"/>
              <a:gd name="connsiteY0" fmla="*/ 217476 h 217476"/>
              <a:gd name="connsiteX1" fmla="*/ 0 w 829160"/>
              <a:gd name="connsiteY1" fmla="*/ 500 h 217476"/>
              <a:gd name="connsiteX0" fmla="*/ 829160 w 829160"/>
              <a:gd name="connsiteY0" fmla="*/ 218385 h 218385"/>
              <a:gd name="connsiteX1" fmla="*/ 0 w 829160"/>
              <a:gd name="connsiteY1" fmla="*/ 1409 h 218385"/>
              <a:gd name="connsiteX0" fmla="*/ 829160 w 829160"/>
              <a:gd name="connsiteY0" fmla="*/ 249337 h 249337"/>
              <a:gd name="connsiteX1" fmla="*/ 0 w 829160"/>
              <a:gd name="connsiteY1" fmla="*/ 32361 h 249337"/>
              <a:gd name="connsiteX0" fmla="*/ 844659 w 844659"/>
              <a:gd name="connsiteY0" fmla="*/ 120334 h 120334"/>
              <a:gd name="connsiteX1" fmla="*/ 0 w 844659"/>
              <a:gd name="connsiteY1" fmla="*/ 89338 h 120334"/>
              <a:gd name="connsiteX0" fmla="*/ 844659 w 844659"/>
              <a:gd name="connsiteY0" fmla="*/ 143718 h 143718"/>
              <a:gd name="connsiteX1" fmla="*/ 0 w 844659"/>
              <a:gd name="connsiteY1" fmla="*/ 112722 h 143718"/>
              <a:gd name="connsiteX0" fmla="*/ 751669 w 751669"/>
              <a:gd name="connsiteY0" fmla="*/ 131765 h 131765"/>
              <a:gd name="connsiteX1" fmla="*/ 0 w 751669"/>
              <a:gd name="connsiteY1" fmla="*/ 124016 h 131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1669" h="131765">
                <a:moveTo>
                  <a:pt x="751669" y="131765"/>
                </a:moveTo>
                <a:cubicBezTo>
                  <a:pt x="547608" y="-51631"/>
                  <a:pt x="351295" y="-33550"/>
                  <a:pt x="0" y="124016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28800" y="4267200"/>
            <a:ext cx="1031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Other</a:t>
            </a:r>
          </a:p>
          <a:p>
            <a:r>
              <a:rPr lang="en-US" b="1" dirty="0"/>
              <a:t>Servers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85800" y="2971800"/>
            <a:ext cx="266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sz="1600" dirty="0">
                <a:solidFill>
                  <a:schemeClr val="tx2"/>
                </a:solidFill>
              </a:rPr>
              <a:t>Client sends command to server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57200" y="5105400"/>
            <a:ext cx="266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 startAt="2"/>
            </a:pPr>
            <a:r>
              <a:rPr lang="en-US" sz="1600" dirty="0">
                <a:solidFill>
                  <a:schemeClr val="tx2"/>
                </a:solidFill>
              </a:rPr>
              <a:t>Server uses </a:t>
            </a:r>
            <a:r>
              <a:rPr lang="en-US" sz="1600" dirty="0" err="1">
                <a:solidFill>
                  <a:schemeClr val="tx2"/>
                </a:solidFill>
              </a:rPr>
              <a:t>Paxos</a:t>
            </a:r>
            <a:r>
              <a:rPr lang="en-US" sz="1600" dirty="0">
                <a:solidFill>
                  <a:schemeClr val="tx2"/>
                </a:solidFill>
              </a:rPr>
              <a:t>  to choose command as value for a log entry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867400" y="4800600"/>
            <a:ext cx="3048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 startAt="3"/>
            </a:pPr>
            <a:r>
              <a:rPr lang="en-US" sz="1600" dirty="0">
                <a:solidFill>
                  <a:schemeClr val="tx2"/>
                </a:solidFill>
              </a:rPr>
              <a:t>Server waits for previous log entries to be applied, then applies new command to state machine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105400" y="2979003"/>
            <a:ext cx="281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 startAt="4"/>
            </a:pPr>
            <a:r>
              <a:rPr lang="en-US" sz="1600" dirty="0">
                <a:solidFill>
                  <a:schemeClr val="tx2"/>
                </a:solidFill>
              </a:rPr>
              <a:t>Server returns result from state machine to client</a:t>
            </a:r>
          </a:p>
        </p:txBody>
      </p:sp>
    </p:spTree>
    <p:extLst>
      <p:ext uri="{BB962C8B-B14F-4D97-AF65-F5344CB8AC3E}">
        <p14:creationId xmlns:p14="http://schemas.microsoft.com/office/powerpoint/2010/main" val="1136204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Which log entry to use for a given client request?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Performance optimizations:</a:t>
            </a:r>
          </a:p>
          <a:p>
            <a:pPr lvl="1"/>
            <a:r>
              <a:rPr lang="en-US" dirty="0"/>
              <a:t>Use </a:t>
            </a:r>
            <a:r>
              <a:rPr lang="en-US" b="1" dirty="0"/>
              <a:t>leader</a:t>
            </a:r>
            <a:r>
              <a:rPr lang="en-US" dirty="0"/>
              <a:t> to reduce proposer conflicts</a:t>
            </a:r>
          </a:p>
          <a:p>
            <a:pPr lvl="1"/>
            <a:r>
              <a:rPr lang="en-US" dirty="0"/>
              <a:t>Eliminate most Prepare requests</a:t>
            </a:r>
            <a:r>
              <a:rPr lang="zh-CN" altLang="en-US" dirty="0"/>
              <a:t> </a:t>
            </a:r>
            <a:r>
              <a:rPr lang="en-US" altLang="zh-CN" dirty="0"/>
              <a:t>=&gt;</a:t>
            </a:r>
            <a:r>
              <a:rPr lang="zh-CN" altLang="en-US" dirty="0"/>
              <a:t> </a:t>
            </a:r>
            <a:r>
              <a:rPr lang="en-US" altLang="zh-CN" dirty="0"/>
              <a:t>(most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b="1" dirty="0"/>
              <a:t>1</a:t>
            </a:r>
            <a:r>
              <a:rPr lang="zh-CN" altLang="en-US" b="1" dirty="0"/>
              <a:t> </a:t>
            </a:r>
            <a:r>
              <a:rPr lang="en-US" altLang="zh-CN" b="1" dirty="0"/>
              <a:t>round</a:t>
            </a:r>
            <a:r>
              <a:rPr lang="zh-CN" altLang="en-US" b="1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RPCs)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Ensuring full replication</a:t>
            </a:r>
            <a:r>
              <a:rPr lang="zh-CN" altLang="en-US" dirty="0"/>
              <a:t> </a:t>
            </a:r>
            <a:r>
              <a:rPr lang="en-US" altLang="zh-CN" b="0" dirty="0"/>
              <a:t>(All</a:t>
            </a:r>
            <a:r>
              <a:rPr lang="zh-CN" altLang="en-US" b="0" dirty="0"/>
              <a:t> </a:t>
            </a:r>
            <a:r>
              <a:rPr lang="en-US" altLang="zh-CN" b="0" dirty="0"/>
              <a:t>servers</a:t>
            </a:r>
            <a:r>
              <a:rPr lang="zh-CN" altLang="en-US" b="0" dirty="0"/>
              <a:t> </a:t>
            </a:r>
            <a:r>
              <a:rPr lang="en-US" altLang="zh-CN" b="0" dirty="0"/>
              <a:t>got</a:t>
            </a:r>
            <a:r>
              <a:rPr lang="zh-CN" altLang="en-US" b="0" dirty="0"/>
              <a:t> </a:t>
            </a:r>
            <a:r>
              <a:rPr lang="en-US" altLang="zh-CN" b="0" dirty="0"/>
              <a:t>all</a:t>
            </a:r>
            <a:r>
              <a:rPr lang="zh-CN" altLang="en-US" b="0" dirty="0"/>
              <a:t> </a:t>
            </a:r>
            <a:r>
              <a:rPr lang="en-US" altLang="zh-CN" b="0" dirty="0"/>
              <a:t>log</a:t>
            </a:r>
            <a:r>
              <a:rPr lang="zh-CN" altLang="en-US" b="0" dirty="0"/>
              <a:t> </a:t>
            </a:r>
            <a:r>
              <a:rPr lang="en-US" altLang="zh-CN" b="0" dirty="0"/>
              <a:t>entries)</a:t>
            </a:r>
            <a:endParaRPr lang="en-US" b="0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Client protocol</a:t>
            </a:r>
            <a:r>
              <a:rPr lang="zh-CN" altLang="en-US" dirty="0"/>
              <a:t> </a:t>
            </a:r>
            <a:r>
              <a:rPr lang="en-US" altLang="zh-CN" b="0" dirty="0"/>
              <a:t>(Survive</a:t>
            </a:r>
            <a:r>
              <a:rPr lang="zh-CN" altLang="en-US" b="0" dirty="0"/>
              <a:t> </a:t>
            </a:r>
            <a:r>
              <a:rPr lang="en-US" altLang="zh-CN" b="0" dirty="0"/>
              <a:t>server</a:t>
            </a:r>
            <a:r>
              <a:rPr lang="zh-CN" altLang="en-US" b="0" dirty="0"/>
              <a:t> </a:t>
            </a:r>
            <a:r>
              <a:rPr lang="en-US" altLang="zh-CN" b="0" dirty="0"/>
              <a:t>crashes)</a:t>
            </a:r>
            <a:endParaRPr lang="en-US" b="0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Configuration changes</a:t>
            </a:r>
            <a:r>
              <a:rPr lang="zh-CN" altLang="en-US" dirty="0"/>
              <a:t> </a:t>
            </a:r>
            <a:r>
              <a:rPr lang="en-US" altLang="zh-CN" b="0" dirty="0"/>
              <a:t>(safe</a:t>
            </a:r>
            <a:r>
              <a:rPr lang="zh-CN" altLang="en-US" b="0" dirty="0"/>
              <a:t> </a:t>
            </a:r>
            <a:r>
              <a:rPr lang="en-US" altLang="zh-CN" b="0" dirty="0"/>
              <a:t>removal)</a:t>
            </a:r>
            <a:endParaRPr lang="en-US" b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E2162002-2512-45FD-82AF-2FE8F2E91859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</a:t>
            </a:r>
            <a:r>
              <a:rPr lang="en-US" dirty="0" err="1"/>
              <a:t>Paxos</a:t>
            </a:r>
            <a:r>
              <a:rPr lang="en-US" dirty="0"/>
              <a:t> Issues</a:t>
            </a:r>
          </a:p>
        </p:txBody>
      </p:sp>
    </p:spTree>
    <p:extLst>
      <p:ext uri="{BB962C8B-B14F-4D97-AF65-F5344CB8AC3E}">
        <p14:creationId xmlns:p14="http://schemas.microsoft.com/office/powerpoint/2010/main" val="1651204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1905000" y="42672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cmp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2590799"/>
          </a:xfrm>
        </p:spPr>
        <p:txBody>
          <a:bodyPr/>
          <a:lstStyle/>
          <a:p>
            <a:r>
              <a:rPr lang="en-US" dirty="0"/>
              <a:t>When request arrives from client:</a:t>
            </a:r>
          </a:p>
          <a:p>
            <a:pPr lvl="1"/>
            <a:r>
              <a:rPr lang="en-US" dirty="0"/>
              <a:t>Find first log entry not known to be chosen</a:t>
            </a:r>
          </a:p>
          <a:p>
            <a:pPr lvl="1"/>
            <a:r>
              <a:rPr lang="en-US" dirty="0"/>
              <a:t>Run Basic </a:t>
            </a:r>
            <a:r>
              <a:rPr lang="en-US" dirty="0" err="1"/>
              <a:t>Paxos</a:t>
            </a:r>
            <a:r>
              <a:rPr lang="en-US" dirty="0"/>
              <a:t> to propose client’s command for this index</a:t>
            </a:r>
          </a:p>
          <a:p>
            <a:pPr lvl="1"/>
            <a:r>
              <a:rPr lang="en-US" dirty="0"/>
              <a:t>Prepare returns </a:t>
            </a:r>
            <a:r>
              <a:rPr lang="en-US" dirty="0" err="1"/>
              <a:t>acceptedValue</a:t>
            </a:r>
            <a:r>
              <a:rPr lang="en-US" dirty="0"/>
              <a:t>?</a:t>
            </a:r>
          </a:p>
          <a:p>
            <a:pPr lvl="2"/>
            <a:r>
              <a:rPr lang="en-US" dirty="0"/>
              <a:t>Yes: finish choosing </a:t>
            </a:r>
            <a:r>
              <a:rPr lang="en-US" dirty="0" err="1"/>
              <a:t>acceptedValue</a:t>
            </a:r>
            <a:r>
              <a:rPr lang="en-US" dirty="0"/>
              <a:t>, start again</a:t>
            </a:r>
          </a:p>
          <a:p>
            <a:pPr lvl="2"/>
            <a:r>
              <a:rPr lang="en-US" dirty="0"/>
              <a:t>No: choose client’s command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E2162002-2512-45FD-82AF-2FE8F2E91859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dirty="0"/>
              <a:t>Selecting Log Entries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90600" y="4267200"/>
            <a:ext cx="457200" cy="457200"/>
          </a:xfrm>
          <a:prstGeom prst="rect">
            <a:avLst/>
          </a:prstGeom>
          <a:solidFill>
            <a:srgbClr val="CCD9F4"/>
          </a:solidFill>
          <a:ln w="5715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err="1"/>
              <a:t>mov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1447800" y="4267200"/>
            <a:ext cx="457200" cy="457200"/>
          </a:xfrm>
          <a:prstGeom prst="rect">
            <a:avLst/>
          </a:prstGeom>
          <a:solidFill>
            <a:srgbClr val="CCD9F4"/>
          </a:solidFill>
          <a:ln w="5715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add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819400" y="54864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cmp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276600" y="4267200"/>
            <a:ext cx="457200" cy="457200"/>
          </a:xfrm>
          <a:prstGeom prst="rect">
            <a:avLst/>
          </a:prstGeom>
          <a:solidFill>
            <a:srgbClr val="CCD9F4"/>
          </a:solidFill>
          <a:ln w="5715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ret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906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9050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3622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8194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2766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6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7338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7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57200" y="4341912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1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362200" y="48768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sub</a:t>
            </a:r>
          </a:p>
        </p:txBody>
      </p:sp>
      <p:sp>
        <p:nvSpPr>
          <p:cNvPr id="51" name="Rectangle 50"/>
          <p:cNvSpPr/>
          <p:nvPr/>
        </p:nvSpPr>
        <p:spPr>
          <a:xfrm>
            <a:off x="990600" y="48768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err="1"/>
              <a:t>mov</a:t>
            </a:r>
            <a:endParaRPr lang="en-US" sz="1600" dirty="0"/>
          </a:p>
        </p:txBody>
      </p:sp>
      <p:sp>
        <p:nvSpPr>
          <p:cNvPr id="52" name="Rectangle 51"/>
          <p:cNvSpPr/>
          <p:nvPr/>
        </p:nvSpPr>
        <p:spPr>
          <a:xfrm>
            <a:off x="1447800" y="48768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add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276600" y="48768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ret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57200" y="4951512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2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905000" y="54864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cmp</a:t>
            </a:r>
          </a:p>
        </p:txBody>
      </p:sp>
      <p:sp>
        <p:nvSpPr>
          <p:cNvPr id="56" name="Rectangle 55"/>
          <p:cNvSpPr/>
          <p:nvPr/>
        </p:nvSpPr>
        <p:spPr>
          <a:xfrm>
            <a:off x="990600" y="54864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err="1"/>
              <a:t>mov</a:t>
            </a:r>
            <a:endParaRPr lang="en-US" sz="1600" dirty="0"/>
          </a:p>
        </p:txBody>
      </p:sp>
      <p:sp>
        <p:nvSpPr>
          <p:cNvPr id="57" name="Rectangle 56"/>
          <p:cNvSpPr/>
          <p:nvPr/>
        </p:nvSpPr>
        <p:spPr>
          <a:xfrm>
            <a:off x="1447800" y="54864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add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276600" y="54864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ret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57200" y="5561112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3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553200" y="4267200"/>
            <a:ext cx="457200" cy="457200"/>
          </a:xfrm>
          <a:prstGeom prst="rect">
            <a:avLst/>
          </a:prstGeom>
          <a:solidFill>
            <a:srgbClr val="CCD9F4"/>
          </a:solidFill>
          <a:ln w="5715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cmp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638800" y="4267200"/>
            <a:ext cx="457200" cy="457200"/>
          </a:xfrm>
          <a:prstGeom prst="rect">
            <a:avLst/>
          </a:prstGeom>
          <a:solidFill>
            <a:srgbClr val="CCD9F4"/>
          </a:solidFill>
          <a:ln w="5715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err="1"/>
              <a:t>mov</a:t>
            </a:r>
            <a:endParaRPr lang="en-US" sz="1600" dirty="0"/>
          </a:p>
        </p:txBody>
      </p:sp>
      <p:sp>
        <p:nvSpPr>
          <p:cNvPr id="63" name="Rectangle 62"/>
          <p:cNvSpPr/>
          <p:nvPr/>
        </p:nvSpPr>
        <p:spPr>
          <a:xfrm>
            <a:off x="6096000" y="4267200"/>
            <a:ext cx="457200" cy="457200"/>
          </a:xfrm>
          <a:prstGeom prst="rect">
            <a:avLst/>
          </a:prstGeom>
          <a:solidFill>
            <a:srgbClr val="CCD9F4"/>
          </a:solidFill>
          <a:ln w="5715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add</a:t>
            </a:r>
          </a:p>
        </p:txBody>
      </p:sp>
      <p:sp>
        <p:nvSpPr>
          <p:cNvPr id="64" name="Rectangle 63"/>
          <p:cNvSpPr/>
          <p:nvPr/>
        </p:nvSpPr>
        <p:spPr>
          <a:xfrm>
            <a:off x="7467600" y="54864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err="1"/>
              <a:t>shl</a:t>
            </a:r>
            <a:endParaRPr lang="en-US" sz="1600" dirty="0"/>
          </a:p>
        </p:txBody>
      </p:sp>
      <p:sp>
        <p:nvSpPr>
          <p:cNvPr id="65" name="Rectangle 64"/>
          <p:cNvSpPr/>
          <p:nvPr/>
        </p:nvSpPr>
        <p:spPr>
          <a:xfrm>
            <a:off x="7924800" y="4267200"/>
            <a:ext cx="457200" cy="457200"/>
          </a:xfrm>
          <a:prstGeom prst="rect">
            <a:avLst/>
          </a:prstGeom>
          <a:solidFill>
            <a:srgbClr val="CCD9F4"/>
          </a:solidFill>
          <a:ln w="5715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ret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6388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0960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5532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0104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4676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9248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6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3820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7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105400" y="4341912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1</a:t>
            </a:r>
          </a:p>
        </p:txBody>
      </p:sp>
      <p:sp>
        <p:nvSpPr>
          <p:cNvPr id="76" name="Rectangle 75"/>
          <p:cNvSpPr/>
          <p:nvPr/>
        </p:nvSpPr>
        <p:spPr>
          <a:xfrm>
            <a:off x="7010400" y="48768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sub</a:t>
            </a:r>
          </a:p>
        </p:txBody>
      </p:sp>
      <p:sp>
        <p:nvSpPr>
          <p:cNvPr id="77" name="Rectangle 76"/>
          <p:cNvSpPr/>
          <p:nvPr/>
        </p:nvSpPr>
        <p:spPr>
          <a:xfrm>
            <a:off x="5638800" y="48768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err="1"/>
              <a:t>mov</a:t>
            </a:r>
            <a:endParaRPr lang="en-US" sz="1600" dirty="0"/>
          </a:p>
        </p:txBody>
      </p:sp>
      <p:sp>
        <p:nvSpPr>
          <p:cNvPr id="78" name="Rectangle 77"/>
          <p:cNvSpPr/>
          <p:nvPr/>
        </p:nvSpPr>
        <p:spPr>
          <a:xfrm>
            <a:off x="6096000" y="48768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add</a:t>
            </a:r>
          </a:p>
        </p:txBody>
      </p:sp>
      <p:sp>
        <p:nvSpPr>
          <p:cNvPr id="79" name="Rectangle 78"/>
          <p:cNvSpPr/>
          <p:nvPr/>
        </p:nvSpPr>
        <p:spPr>
          <a:xfrm>
            <a:off x="7924800" y="48768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ret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105400" y="4951512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2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553200" y="54864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cmp</a:t>
            </a:r>
          </a:p>
        </p:txBody>
      </p:sp>
      <p:sp>
        <p:nvSpPr>
          <p:cNvPr id="82" name="Rectangle 81"/>
          <p:cNvSpPr/>
          <p:nvPr/>
        </p:nvSpPr>
        <p:spPr>
          <a:xfrm>
            <a:off x="5638800" y="54864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err="1"/>
              <a:t>mov</a:t>
            </a:r>
            <a:endParaRPr lang="en-US" sz="1600" dirty="0"/>
          </a:p>
        </p:txBody>
      </p:sp>
      <p:sp>
        <p:nvSpPr>
          <p:cNvPr id="83" name="Rectangle 82"/>
          <p:cNvSpPr/>
          <p:nvPr/>
        </p:nvSpPr>
        <p:spPr>
          <a:xfrm>
            <a:off x="6096000" y="54864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add</a:t>
            </a:r>
          </a:p>
        </p:txBody>
      </p:sp>
      <p:sp>
        <p:nvSpPr>
          <p:cNvPr id="84" name="Rectangle 83"/>
          <p:cNvSpPr/>
          <p:nvPr/>
        </p:nvSpPr>
        <p:spPr>
          <a:xfrm>
            <a:off x="7924800" y="54864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ret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105400" y="5561112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3</a:t>
            </a:r>
          </a:p>
        </p:txBody>
      </p:sp>
      <p:sp>
        <p:nvSpPr>
          <p:cNvPr id="87" name="Right Arrow 86"/>
          <p:cNvSpPr/>
          <p:nvPr/>
        </p:nvSpPr>
        <p:spPr>
          <a:xfrm>
            <a:off x="4191000" y="4876800"/>
            <a:ext cx="762000" cy="533400"/>
          </a:xfrm>
          <a:prstGeom prst="rightArrow">
            <a:avLst>
              <a:gd name="adj1" fmla="val 50000"/>
              <a:gd name="adj2" fmla="val 68947"/>
            </a:avLst>
          </a:prstGeom>
          <a:solidFill>
            <a:srgbClr val="BFFFBF"/>
          </a:solidFill>
          <a:ln w="19050">
            <a:solidFill>
              <a:srgbClr val="007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91" name="Freeform 90"/>
          <p:cNvSpPr/>
          <p:nvPr/>
        </p:nvSpPr>
        <p:spPr>
          <a:xfrm>
            <a:off x="6169794" y="1857676"/>
            <a:ext cx="2473692" cy="1106905"/>
          </a:xfrm>
          <a:custGeom>
            <a:avLst/>
            <a:gdLst>
              <a:gd name="connsiteX0" fmla="*/ 1010652 w 2473692"/>
              <a:gd name="connsiteY0" fmla="*/ 1068404 h 1068404"/>
              <a:gd name="connsiteX1" fmla="*/ 2473692 w 2473692"/>
              <a:gd name="connsiteY1" fmla="*/ 1068404 h 1068404"/>
              <a:gd name="connsiteX2" fmla="*/ 2473692 w 2473692"/>
              <a:gd name="connsiteY2" fmla="*/ 0 h 1068404"/>
              <a:gd name="connsiteX3" fmla="*/ 0 w 2473692"/>
              <a:gd name="connsiteY3" fmla="*/ 0 h 106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3692" h="1068404">
                <a:moveTo>
                  <a:pt x="1010652" y="1068404"/>
                </a:moveTo>
                <a:lnTo>
                  <a:pt x="2473692" y="1068404"/>
                </a:lnTo>
                <a:lnTo>
                  <a:pt x="2473692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4"/>
            </a:solidFill>
            <a:prstDash val="sysDot"/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6553200" y="4876800"/>
            <a:ext cx="457200" cy="457200"/>
          </a:xfrm>
          <a:prstGeom prst="rect">
            <a:avLst/>
          </a:prstGeom>
          <a:solidFill>
            <a:srgbClr val="BFFFBF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cmp</a:t>
            </a:r>
          </a:p>
        </p:txBody>
      </p:sp>
      <p:sp>
        <p:nvSpPr>
          <p:cNvPr id="93" name="Rectangle 92"/>
          <p:cNvSpPr/>
          <p:nvPr/>
        </p:nvSpPr>
        <p:spPr>
          <a:xfrm>
            <a:off x="7010400" y="4267200"/>
            <a:ext cx="457200" cy="457200"/>
          </a:xfrm>
          <a:prstGeom prst="rect">
            <a:avLst/>
          </a:prstGeom>
          <a:solidFill>
            <a:srgbClr val="BFFFBF"/>
          </a:solidFill>
          <a:ln w="5715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sub</a:t>
            </a:r>
          </a:p>
        </p:txBody>
      </p:sp>
      <p:sp>
        <p:nvSpPr>
          <p:cNvPr id="94" name="Rectangle 93"/>
          <p:cNvSpPr/>
          <p:nvPr/>
        </p:nvSpPr>
        <p:spPr>
          <a:xfrm>
            <a:off x="7467600" y="4267200"/>
            <a:ext cx="457200" cy="457200"/>
          </a:xfrm>
          <a:prstGeom prst="rect">
            <a:avLst/>
          </a:prstGeom>
          <a:solidFill>
            <a:srgbClr val="BFFFBF"/>
          </a:solidFill>
          <a:ln w="5715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err="1"/>
              <a:t>jmp</a:t>
            </a:r>
            <a:endParaRPr lang="en-US" sz="1600" dirty="0"/>
          </a:p>
        </p:txBody>
      </p:sp>
      <p:sp>
        <p:nvSpPr>
          <p:cNvPr id="95" name="Rectangle 94"/>
          <p:cNvSpPr/>
          <p:nvPr/>
        </p:nvSpPr>
        <p:spPr>
          <a:xfrm>
            <a:off x="7467600" y="4876800"/>
            <a:ext cx="457200" cy="457200"/>
          </a:xfrm>
          <a:prstGeom prst="rect">
            <a:avLst/>
          </a:prstGeom>
          <a:solidFill>
            <a:srgbClr val="BFFFBF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err="1"/>
              <a:t>jmp</a:t>
            </a:r>
            <a:endParaRPr lang="en-US" sz="1600" dirty="0"/>
          </a:p>
        </p:txBody>
      </p:sp>
      <p:sp>
        <p:nvSpPr>
          <p:cNvPr id="97" name="Rounded Rectangle 96"/>
          <p:cNvSpPr/>
          <p:nvPr/>
        </p:nvSpPr>
        <p:spPr>
          <a:xfrm>
            <a:off x="609600" y="3505200"/>
            <a:ext cx="457200" cy="304800"/>
          </a:xfrm>
          <a:prstGeom prst="roundRect">
            <a:avLst/>
          </a:prstGeom>
          <a:solidFill>
            <a:srgbClr val="D1B2E8"/>
          </a:solidFill>
          <a:ln w="19050">
            <a:solidFill>
              <a:srgbClr val="57257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err="1"/>
              <a:t>jmp</a:t>
            </a:r>
            <a:endParaRPr lang="en-US" sz="1600" dirty="0"/>
          </a:p>
        </p:txBody>
      </p:sp>
      <p:sp>
        <p:nvSpPr>
          <p:cNvPr id="98" name="Freeform 97"/>
          <p:cNvSpPr/>
          <p:nvPr/>
        </p:nvSpPr>
        <p:spPr>
          <a:xfrm>
            <a:off x="192438" y="3667225"/>
            <a:ext cx="365825" cy="837399"/>
          </a:xfrm>
          <a:custGeom>
            <a:avLst/>
            <a:gdLst>
              <a:gd name="connsiteX0" fmla="*/ 0 w 96252"/>
              <a:gd name="connsiteY0" fmla="*/ 0 h 596766"/>
              <a:gd name="connsiteX1" fmla="*/ 96252 w 96252"/>
              <a:gd name="connsiteY1" fmla="*/ 596766 h 596766"/>
              <a:gd name="connsiteX0" fmla="*/ 38587 w 52162"/>
              <a:gd name="connsiteY0" fmla="*/ 0 h 827772"/>
              <a:gd name="connsiteX1" fmla="*/ 86 w 52162"/>
              <a:gd name="connsiteY1" fmla="*/ 827772 h 827772"/>
              <a:gd name="connsiteX0" fmla="*/ 174684 w 174684"/>
              <a:gd name="connsiteY0" fmla="*/ 0 h 827772"/>
              <a:gd name="connsiteX1" fmla="*/ 136183 w 174684"/>
              <a:gd name="connsiteY1" fmla="*/ 827772 h 827772"/>
              <a:gd name="connsiteX0" fmla="*/ 307611 w 307611"/>
              <a:gd name="connsiteY0" fmla="*/ 0 h 827774"/>
              <a:gd name="connsiteX1" fmla="*/ 269110 w 307611"/>
              <a:gd name="connsiteY1" fmla="*/ 827772 h 827774"/>
              <a:gd name="connsiteX0" fmla="*/ 345908 w 345908"/>
              <a:gd name="connsiteY0" fmla="*/ 0 h 827774"/>
              <a:gd name="connsiteX1" fmla="*/ 307407 w 345908"/>
              <a:gd name="connsiteY1" fmla="*/ 827772 h 827774"/>
              <a:gd name="connsiteX0" fmla="*/ 365825 w 365825"/>
              <a:gd name="connsiteY0" fmla="*/ 0 h 837399"/>
              <a:gd name="connsiteX1" fmla="*/ 288823 w 365825"/>
              <a:gd name="connsiteY1" fmla="*/ 837397 h 837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5825" h="837399">
                <a:moveTo>
                  <a:pt x="365825" y="0"/>
                </a:moveTo>
                <a:cubicBezTo>
                  <a:pt x="-107417" y="802"/>
                  <a:pt x="-109021" y="839002"/>
                  <a:pt x="288823" y="837397"/>
                </a:cubicBezTo>
              </a:path>
            </a:pathLst>
          </a:custGeom>
          <a:noFill/>
          <a:ln>
            <a:solidFill>
              <a:srgbClr val="57257D"/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4267200" y="3505200"/>
            <a:ext cx="1749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Known Chosen</a:t>
            </a:r>
          </a:p>
        </p:txBody>
      </p:sp>
      <p:sp>
        <p:nvSpPr>
          <p:cNvPr id="100" name="Freeform 99"/>
          <p:cNvSpPr/>
          <p:nvPr/>
        </p:nvSpPr>
        <p:spPr>
          <a:xfrm>
            <a:off x="1309036" y="3696101"/>
            <a:ext cx="2945330" cy="519764"/>
          </a:xfrm>
          <a:custGeom>
            <a:avLst/>
            <a:gdLst>
              <a:gd name="connsiteX0" fmla="*/ 2945330 w 2945330"/>
              <a:gd name="connsiteY0" fmla="*/ 0 h 519764"/>
              <a:gd name="connsiteX1" fmla="*/ 0 w 2945330"/>
              <a:gd name="connsiteY1" fmla="*/ 519764 h 519764"/>
              <a:gd name="connsiteX0" fmla="*/ 2945330 w 2945330"/>
              <a:gd name="connsiteY0" fmla="*/ 0 h 519764"/>
              <a:gd name="connsiteX1" fmla="*/ 0 w 2945330"/>
              <a:gd name="connsiteY1" fmla="*/ 519764 h 519764"/>
              <a:gd name="connsiteX0" fmla="*/ 2945330 w 2945330"/>
              <a:gd name="connsiteY0" fmla="*/ 0 h 519764"/>
              <a:gd name="connsiteX1" fmla="*/ 0 w 2945330"/>
              <a:gd name="connsiteY1" fmla="*/ 519764 h 519764"/>
              <a:gd name="connsiteX0" fmla="*/ 2945330 w 2945330"/>
              <a:gd name="connsiteY0" fmla="*/ 0 h 519764"/>
              <a:gd name="connsiteX1" fmla="*/ 0 w 2945330"/>
              <a:gd name="connsiteY1" fmla="*/ 519764 h 519764"/>
              <a:gd name="connsiteX0" fmla="*/ 2945330 w 2945330"/>
              <a:gd name="connsiteY0" fmla="*/ 0 h 519764"/>
              <a:gd name="connsiteX1" fmla="*/ 0 w 2945330"/>
              <a:gd name="connsiteY1" fmla="*/ 519764 h 51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45330" h="519764">
                <a:moveTo>
                  <a:pt x="2945330" y="0"/>
                </a:moveTo>
                <a:cubicBezTo>
                  <a:pt x="625642" y="9626"/>
                  <a:pt x="394635" y="19251"/>
                  <a:pt x="0" y="519764"/>
                </a:cubicBezTo>
              </a:path>
            </a:pathLst>
          </a:custGeom>
          <a:noFill/>
          <a:ln w="19050">
            <a:solidFill>
              <a:schemeClr val="accent4"/>
            </a:solidFill>
            <a:tailEnd type="triangle" w="sm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01" name="Freeform 100"/>
          <p:cNvSpPr/>
          <p:nvPr/>
        </p:nvSpPr>
        <p:spPr>
          <a:xfrm>
            <a:off x="1819175" y="3686476"/>
            <a:ext cx="2444817" cy="519764"/>
          </a:xfrm>
          <a:custGeom>
            <a:avLst/>
            <a:gdLst>
              <a:gd name="connsiteX0" fmla="*/ 2444817 w 2444817"/>
              <a:gd name="connsiteY0" fmla="*/ 0 h 519764"/>
              <a:gd name="connsiteX1" fmla="*/ 0 w 2444817"/>
              <a:gd name="connsiteY1" fmla="*/ 519764 h 519764"/>
              <a:gd name="connsiteX0" fmla="*/ 2444817 w 2444817"/>
              <a:gd name="connsiteY0" fmla="*/ 0 h 519764"/>
              <a:gd name="connsiteX1" fmla="*/ 0 w 2444817"/>
              <a:gd name="connsiteY1" fmla="*/ 519764 h 519764"/>
              <a:gd name="connsiteX0" fmla="*/ 2444817 w 2444817"/>
              <a:gd name="connsiteY0" fmla="*/ 0 h 519764"/>
              <a:gd name="connsiteX1" fmla="*/ 0 w 2444817"/>
              <a:gd name="connsiteY1" fmla="*/ 519764 h 519764"/>
              <a:gd name="connsiteX0" fmla="*/ 2444817 w 2444817"/>
              <a:gd name="connsiteY0" fmla="*/ 0 h 519764"/>
              <a:gd name="connsiteX1" fmla="*/ 0 w 2444817"/>
              <a:gd name="connsiteY1" fmla="*/ 519764 h 51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44817" h="519764">
                <a:moveTo>
                  <a:pt x="2444817" y="0"/>
                </a:moveTo>
                <a:cubicBezTo>
                  <a:pt x="1439779" y="20052"/>
                  <a:pt x="319238" y="11229"/>
                  <a:pt x="0" y="519764"/>
                </a:cubicBezTo>
              </a:path>
            </a:pathLst>
          </a:custGeom>
          <a:noFill/>
          <a:ln w="19050">
            <a:solidFill>
              <a:schemeClr val="accent4"/>
            </a:solidFill>
            <a:tailEnd type="triangle" w="sm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02" name="Freeform 101"/>
          <p:cNvSpPr/>
          <p:nvPr/>
        </p:nvSpPr>
        <p:spPr>
          <a:xfrm>
            <a:off x="3647975" y="3696103"/>
            <a:ext cx="606391" cy="510138"/>
          </a:xfrm>
          <a:custGeom>
            <a:avLst/>
            <a:gdLst>
              <a:gd name="connsiteX0" fmla="*/ 616017 w 616017"/>
              <a:gd name="connsiteY0" fmla="*/ 0 h 529389"/>
              <a:gd name="connsiteX1" fmla="*/ 0 w 616017"/>
              <a:gd name="connsiteY1" fmla="*/ 529389 h 529389"/>
              <a:gd name="connsiteX0" fmla="*/ 616017 w 616017"/>
              <a:gd name="connsiteY0" fmla="*/ 0 h 529389"/>
              <a:gd name="connsiteX1" fmla="*/ 0 w 616017"/>
              <a:gd name="connsiteY1" fmla="*/ 529389 h 529389"/>
              <a:gd name="connsiteX0" fmla="*/ 616017 w 616017"/>
              <a:gd name="connsiteY0" fmla="*/ 0 h 529389"/>
              <a:gd name="connsiteX1" fmla="*/ 0 w 616017"/>
              <a:gd name="connsiteY1" fmla="*/ 529389 h 529389"/>
              <a:gd name="connsiteX0" fmla="*/ 606391 w 606391"/>
              <a:gd name="connsiteY0" fmla="*/ 0 h 510138"/>
              <a:gd name="connsiteX1" fmla="*/ 0 w 606391"/>
              <a:gd name="connsiteY1" fmla="*/ 510138 h 51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06391" h="510138">
                <a:moveTo>
                  <a:pt x="606391" y="0"/>
                </a:moveTo>
                <a:cubicBezTo>
                  <a:pt x="314424" y="12833"/>
                  <a:pt x="157212" y="218171"/>
                  <a:pt x="0" y="510138"/>
                </a:cubicBezTo>
              </a:path>
            </a:pathLst>
          </a:custGeom>
          <a:noFill/>
          <a:ln w="19050">
            <a:solidFill>
              <a:schemeClr val="accent4"/>
            </a:solidFill>
            <a:tailEnd type="triangle" w="sm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1447800" y="5943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Logs Before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096000" y="5943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Logs After</a:t>
            </a:r>
          </a:p>
        </p:txBody>
      </p:sp>
    </p:spTree>
    <p:extLst>
      <p:ext uri="{BB962C8B-B14F-4D97-AF65-F5344CB8AC3E}">
        <p14:creationId xmlns:p14="http://schemas.microsoft.com/office/powerpoint/2010/main" val="329562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/>
              <a:t>Servers can handle multiple client requests concurrently:</a:t>
            </a:r>
          </a:p>
          <a:p>
            <a:pPr lvl="1"/>
            <a:r>
              <a:rPr lang="en-US" dirty="0"/>
              <a:t> Select different log entries for each</a:t>
            </a:r>
          </a:p>
          <a:p>
            <a:r>
              <a:rPr lang="en-US" dirty="0"/>
              <a:t>Must apply commands to state machine in log order</a:t>
            </a:r>
          </a:p>
          <a:p>
            <a:pPr lvl="1"/>
            <a:r>
              <a:rPr lang="en-US" altLang="zh-CN" dirty="0"/>
              <a:t>State</a:t>
            </a:r>
            <a:r>
              <a:rPr lang="zh-CN" altLang="en-US" dirty="0"/>
              <a:t> </a:t>
            </a:r>
            <a:r>
              <a:rPr lang="en-US" altLang="zh-CN" dirty="0"/>
              <a:t>machine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execute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chosen</a:t>
            </a:r>
            <a:r>
              <a:rPr lang="zh-CN" altLang="en-US" dirty="0"/>
              <a:t> </a:t>
            </a:r>
            <a:r>
              <a:rPr lang="en-US" altLang="zh-CN" dirty="0"/>
              <a:t>command</a:t>
            </a:r>
            <a:r>
              <a:rPr lang="zh-CN" altLang="en-US" dirty="0"/>
              <a:t> </a:t>
            </a:r>
            <a:r>
              <a:rPr lang="en-US" altLang="zh-CN" dirty="0"/>
              <a:t>util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previous</a:t>
            </a:r>
            <a:r>
              <a:rPr lang="zh-CN" altLang="en-US" dirty="0"/>
              <a:t> </a:t>
            </a:r>
            <a:r>
              <a:rPr lang="en-US" altLang="zh-CN" dirty="0"/>
              <a:t>commands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been</a:t>
            </a:r>
            <a:r>
              <a:rPr lang="zh-CN" altLang="en-US" dirty="0"/>
              <a:t> </a:t>
            </a:r>
            <a:r>
              <a:rPr lang="en-US" altLang="zh-CN" dirty="0"/>
              <a:t>chosen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E2162002-2512-45FD-82AF-2FE8F2E91859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dirty="0"/>
              <a:t>Selecting Log Entries, cont’d</a:t>
            </a:r>
          </a:p>
        </p:txBody>
      </p:sp>
    </p:spTree>
    <p:extLst>
      <p:ext uri="{BB962C8B-B14F-4D97-AF65-F5344CB8AC3E}">
        <p14:creationId xmlns:p14="http://schemas.microsoft.com/office/powerpoint/2010/main" val="20034496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Basic </a:t>
            </a:r>
            <a:r>
              <a:rPr lang="en-US" dirty="0" err="1"/>
              <a:t>Paxos</a:t>
            </a:r>
            <a:r>
              <a:rPr lang="en-US" dirty="0"/>
              <a:t> is inefficient:</a:t>
            </a:r>
          </a:p>
          <a:p>
            <a:pPr lvl="1"/>
            <a:r>
              <a:rPr lang="en-US" dirty="0"/>
              <a:t>With multiple concurrent proposers, </a:t>
            </a:r>
            <a:r>
              <a:rPr lang="en-US" dirty="0">
                <a:solidFill>
                  <a:schemeClr val="accent4"/>
                </a:solidFill>
              </a:rPr>
              <a:t>conflicts</a:t>
            </a:r>
            <a:r>
              <a:rPr lang="en-US" dirty="0"/>
              <a:t> and restarts are likely (higher load → more conflicts)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2 rounds </a:t>
            </a:r>
            <a:r>
              <a:rPr lang="en-US" dirty="0"/>
              <a:t>of RPCs for each value chosen (Prepare, Accept)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Solution: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Pick a leader</a:t>
            </a:r>
          </a:p>
          <a:p>
            <a:pPr lvl="1"/>
            <a:r>
              <a:rPr lang="en-US" dirty="0"/>
              <a:t>At any given time, </a:t>
            </a:r>
            <a:r>
              <a:rPr lang="en-US" b="1" dirty="0"/>
              <a:t>only one </a:t>
            </a:r>
            <a:r>
              <a:rPr lang="en-US" dirty="0"/>
              <a:t>server acts as Proposer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Eliminate most Prepare RPCs</a:t>
            </a:r>
          </a:p>
          <a:p>
            <a:pPr lvl="1"/>
            <a:r>
              <a:rPr lang="en-US" dirty="0"/>
              <a:t>Prepare </a:t>
            </a:r>
            <a:r>
              <a:rPr lang="en-US" b="1" dirty="0"/>
              <a:t>once</a:t>
            </a:r>
            <a:r>
              <a:rPr lang="en-US" dirty="0"/>
              <a:t> for the entire log (not once per entry)</a:t>
            </a:r>
          </a:p>
          <a:p>
            <a:pPr lvl="1"/>
            <a:r>
              <a:rPr lang="en-US" dirty="0"/>
              <a:t>Most log entries can be chosen in a single round of RPCs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E2162002-2512-45FD-82AF-2FE8F2E91859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dirty="0"/>
              <a:t>Improving Efficiency</a:t>
            </a:r>
          </a:p>
        </p:txBody>
      </p:sp>
    </p:spTree>
    <p:extLst>
      <p:ext uri="{BB962C8B-B14F-4D97-AF65-F5344CB8AC3E}">
        <p14:creationId xmlns:p14="http://schemas.microsoft.com/office/powerpoint/2010/main" val="35213432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One simple approach from </a:t>
            </a:r>
            <a:r>
              <a:rPr lang="en-US" dirty="0" err="1">
                <a:solidFill>
                  <a:schemeClr val="tx2"/>
                </a:solidFill>
              </a:rPr>
              <a:t>Lamport</a:t>
            </a:r>
            <a:r>
              <a:rPr lang="en-US" dirty="0">
                <a:solidFill>
                  <a:schemeClr val="tx2"/>
                </a:solidFill>
              </a:rPr>
              <a:t>:</a:t>
            </a:r>
          </a:p>
          <a:p>
            <a:r>
              <a:rPr lang="en-US" dirty="0"/>
              <a:t>Let the server with highest ID act as leader</a:t>
            </a:r>
          </a:p>
          <a:p>
            <a:r>
              <a:rPr lang="en-US" dirty="0"/>
              <a:t>Each server sends a heartbeat message to every other server every T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If a server hasn’t received heartbeat from server with higher ID in last 2T </a:t>
            </a:r>
            <a:r>
              <a:rPr lang="en-US" dirty="0" err="1"/>
              <a:t>ms</a:t>
            </a:r>
            <a:r>
              <a:rPr lang="en-US" dirty="0"/>
              <a:t>, it acts as leader:</a:t>
            </a:r>
          </a:p>
          <a:p>
            <a:pPr lvl="1"/>
            <a:r>
              <a:rPr lang="en-US" dirty="0"/>
              <a:t>Accepts requests from clients</a:t>
            </a:r>
          </a:p>
          <a:p>
            <a:pPr lvl="1"/>
            <a:r>
              <a:rPr lang="en-US" dirty="0"/>
              <a:t>Acts as proposer and acceptor</a:t>
            </a:r>
          </a:p>
          <a:p>
            <a:r>
              <a:rPr lang="en-US" dirty="0"/>
              <a:t>If server not leader:</a:t>
            </a:r>
          </a:p>
          <a:p>
            <a:pPr lvl="1"/>
            <a:r>
              <a:rPr lang="en-US" dirty="0"/>
              <a:t>Rejects client requests (redirect to leader)</a:t>
            </a:r>
          </a:p>
          <a:p>
            <a:pPr lvl="1"/>
            <a:r>
              <a:rPr lang="en-US" dirty="0"/>
              <a:t>Acts </a:t>
            </a:r>
            <a:r>
              <a:rPr lang="en-US" b="1" dirty="0"/>
              <a:t>only as acceptor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E2162002-2512-45FD-82AF-2FE8F2E91859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r>
              <a:rPr lang="zh-CN" altLang="en-US" dirty="0"/>
              <a:t> </a:t>
            </a:r>
            <a:r>
              <a:rPr lang="en-US" dirty="0"/>
              <a:t>Leader Election</a:t>
            </a:r>
          </a:p>
        </p:txBody>
      </p:sp>
    </p:spTree>
    <p:extLst>
      <p:ext uri="{BB962C8B-B14F-4D97-AF65-F5344CB8AC3E}">
        <p14:creationId xmlns:p14="http://schemas.microsoft.com/office/powerpoint/2010/main" val="42549657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Recap:</a:t>
            </a:r>
            <a:r>
              <a:rPr lang="zh-CN" altLang="en-US" dirty="0"/>
              <a:t> </a:t>
            </a:r>
            <a:r>
              <a:rPr lang="en-US" dirty="0"/>
              <a:t>Why is Prepare needed?</a:t>
            </a:r>
          </a:p>
          <a:p>
            <a:pPr lvl="1"/>
            <a:r>
              <a:rPr lang="en-US" dirty="0"/>
              <a:t>Block old proposals</a:t>
            </a:r>
          </a:p>
          <a:p>
            <a:pPr lvl="2"/>
            <a:r>
              <a:rPr lang="en-US" dirty="0"/>
              <a:t>Make proposal numbers refer to the </a:t>
            </a:r>
            <a:r>
              <a:rPr lang="en-US" dirty="0">
                <a:solidFill>
                  <a:schemeClr val="accent4"/>
                </a:solidFill>
              </a:rPr>
              <a:t>entire log</a:t>
            </a:r>
            <a:r>
              <a:rPr lang="en-US" dirty="0"/>
              <a:t>, not just one entry</a:t>
            </a:r>
          </a:p>
          <a:p>
            <a:pPr lvl="1"/>
            <a:r>
              <a:rPr lang="en-US" dirty="0"/>
              <a:t>Find out about (possibly) chosen values</a:t>
            </a:r>
          </a:p>
          <a:p>
            <a:pPr lvl="2"/>
            <a:r>
              <a:rPr lang="en-US" dirty="0"/>
              <a:t>Return highest proposal accepted for current entry</a:t>
            </a:r>
          </a:p>
          <a:p>
            <a:pPr lvl="2"/>
            <a:r>
              <a:rPr lang="en-US" dirty="0"/>
              <a:t>Also return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 err="1">
                <a:solidFill>
                  <a:schemeClr val="accent4"/>
                </a:solidFill>
              </a:rPr>
              <a:t>noMoreAccepted</a:t>
            </a:r>
            <a:r>
              <a:rPr lang="en-US" dirty="0"/>
              <a:t>: no proposals accepted for any log entry beyond current one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E2162002-2512-45FD-82AF-2FE8F2E91859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</a:t>
            </a:r>
            <a:r>
              <a:rPr lang="zh-CN" altLang="en-US" dirty="0"/>
              <a:t> </a:t>
            </a:r>
            <a:r>
              <a:rPr lang="en-US" dirty="0"/>
              <a:t>Eliminating Prepares</a:t>
            </a:r>
          </a:p>
        </p:txBody>
      </p:sp>
    </p:spTree>
    <p:extLst>
      <p:ext uri="{BB962C8B-B14F-4D97-AF65-F5344CB8AC3E}">
        <p14:creationId xmlns:p14="http://schemas.microsoft.com/office/powerpoint/2010/main" val="20815540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Recap</a:t>
            </a:r>
            <a:r>
              <a:rPr lang="en-US" dirty="0" err="1"/>
              <a:t>Why</a:t>
            </a:r>
            <a:r>
              <a:rPr lang="en-US" dirty="0"/>
              <a:t> is Prepare needed?</a:t>
            </a:r>
          </a:p>
          <a:p>
            <a:pPr lvl="1"/>
            <a:r>
              <a:rPr lang="en-US" dirty="0"/>
              <a:t>Block old proposals</a:t>
            </a:r>
          </a:p>
          <a:p>
            <a:pPr lvl="2"/>
            <a:r>
              <a:rPr lang="en-US" dirty="0"/>
              <a:t>Make proposal numbers refer to the </a:t>
            </a:r>
            <a:r>
              <a:rPr lang="en-US" dirty="0">
                <a:solidFill>
                  <a:schemeClr val="accent4"/>
                </a:solidFill>
              </a:rPr>
              <a:t>entire log</a:t>
            </a:r>
            <a:r>
              <a:rPr lang="en-US" dirty="0"/>
              <a:t>, not just one entry</a:t>
            </a:r>
          </a:p>
          <a:p>
            <a:pPr lvl="1"/>
            <a:r>
              <a:rPr lang="en-US" dirty="0"/>
              <a:t>Find out about (possibly) chosen values</a:t>
            </a:r>
          </a:p>
          <a:p>
            <a:pPr lvl="2"/>
            <a:r>
              <a:rPr lang="en-US" dirty="0"/>
              <a:t>Return highest proposal accepted for current entry</a:t>
            </a:r>
          </a:p>
          <a:p>
            <a:pPr lvl="2"/>
            <a:r>
              <a:rPr lang="en-US" dirty="0"/>
              <a:t>Also return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 err="1">
                <a:solidFill>
                  <a:schemeClr val="accent4"/>
                </a:solidFill>
              </a:rPr>
              <a:t>noMoreAccepted</a:t>
            </a:r>
            <a:r>
              <a:rPr lang="en-US" dirty="0"/>
              <a:t>: no proposals accepted for any log entry beyond current one</a:t>
            </a:r>
          </a:p>
          <a:p>
            <a:r>
              <a:rPr lang="en-US" dirty="0"/>
              <a:t>If acceptor responds to Prepare with </a:t>
            </a:r>
            <a:r>
              <a:rPr lang="en-US" dirty="0" err="1"/>
              <a:t>noMoreAccepted</a:t>
            </a:r>
            <a:r>
              <a:rPr lang="en-US" dirty="0"/>
              <a:t>, skip future Prepares with that acceptor (until Accept rejected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leader</a:t>
            </a:r>
            <a:r>
              <a:rPr lang="zh-CN" altLang="en-US" dirty="0"/>
              <a:t> </a:t>
            </a:r>
            <a:r>
              <a:rPr lang="en-US" altLang="zh-CN" dirty="0"/>
              <a:t>change</a:t>
            </a:r>
            <a:r>
              <a:rPr lang="en-US" dirty="0"/>
              <a:t>)</a:t>
            </a:r>
          </a:p>
          <a:p>
            <a:r>
              <a:rPr lang="en-US" dirty="0"/>
              <a:t>Once leader receives </a:t>
            </a:r>
            <a:r>
              <a:rPr lang="en-US" dirty="0" err="1"/>
              <a:t>noMoreAccepted</a:t>
            </a:r>
            <a:r>
              <a:rPr lang="en-US" dirty="0"/>
              <a:t> from majority of acceptors, no need for Prepare RPCs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Only 1 round of RPCs needed per log entry (Accepts)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E2162002-2512-45FD-82AF-2FE8F2E91859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</a:t>
            </a:r>
            <a:r>
              <a:rPr lang="zh-CN" altLang="en-US" dirty="0"/>
              <a:t> </a:t>
            </a:r>
            <a:r>
              <a:rPr lang="en-US" dirty="0"/>
              <a:t>Eliminating Prepares</a:t>
            </a:r>
          </a:p>
        </p:txBody>
      </p:sp>
    </p:spTree>
    <p:extLst>
      <p:ext uri="{BB962C8B-B14F-4D97-AF65-F5344CB8AC3E}">
        <p14:creationId xmlns:p14="http://schemas.microsoft.com/office/powerpoint/2010/main" val="8701713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4906963"/>
          </a:xfrm>
        </p:spPr>
        <p:txBody>
          <a:bodyPr/>
          <a:lstStyle/>
          <a:p>
            <a:r>
              <a:rPr lang="en-US" dirty="0"/>
              <a:t>So far, information flow is incomplete:</a:t>
            </a:r>
          </a:p>
          <a:p>
            <a:pPr lvl="1"/>
            <a:r>
              <a:rPr lang="en-US" dirty="0"/>
              <a:t>Log entries not fully replicated (majority only)</a:t>
            </a:r>
            <a:br>
              <a:rPr lang="en-US" dirty="0"/>
            </a:br>
            <a:r>
              <a:rPr lang="en-US" dirty="0">
                <a:solidFill>
                  <a:schemeClr val="accent4"/>
                </a:solidFill>
              </a:rPr>
              <a:t>Goal: full replication</a:t>
            </a:r>
          </a:p>
          <a:p>
            <a:pPr lvl="1"/>
            <a:r>
              <a:rPr lang="en-US" dirty="0"/>
              <a:t>Only proposer knows when entry is chosen</a:t>
            </a:r>
            <a:br>
              <a:rPr lang="en-US" dirty="0"/>
            </a:br>
            <a:r>
              <a:rPr lang="en-US" dirty="0">
                <a:solidFill>
                  <a:schemeClr val="accent4"/>
                </a:solidFill>
              </a:rPr>
              <a:t>Goal: all servers know about chosen entries</a:t>
            </a:r>
          </a:p>
          <a:p>
            <a:pPr lvl="1"/>
            <a:r>
              <a:rPr lang="en-US" altLang="zh-CN" b="1" dirty="0"/>
              <a:t>This</a:t>
            </a:r>
            <a:r>
              <a:rPr lang="zh-CN" altLang="en-US" b="1" dirty="0"/>
              <a:t> </a:t>
            </a:r>
            <a:r>
              <a:rPr lang="en-US" altLang="zh-CN" b="1" dirty="0"/>
              <a:t>makes</a:t>
            </a:r>
            <a:r>
              <a:rPr lang="zh-CN" altLang="en-US" b="1" dirty="0"/>
              <a:t> </a:t>
            </a:r>
            <a:r>
              <a:rPr lang="en-US" altLang="zh-CN" b="1" dirty="0"/>
              <a:t>sure</a:t>
            </a:r>
            <a:r>
              <a:rPr lang="zh-CN" altLang="en-US" b="1" dirty="0"/>
              <a:t> </a:t>
            </a:r>
            <a:r>
              <a:rPr lang="en-US" altLang="zh-CN" b="1" dirty="0"/>
              <a:t>that</a:t>
            </a:r>
            <a:r>
              <a:rPr lang="zh-CN" altLang="en-US" b="1" dirty="0"/>
              <a:t> </a:t>
            </a:r>
            <a:r>
              <a:rPr lang="en-US" altLang="zh-CN" b="1" dirty="0"/>
              <a:t>all</a:t>
            </a:r>
            <a:r>
              <a:rPr lang="zh-CN" altLang="en-US" b="1" dirty="0"/>
              <a:t> </a:t>
            </a:r>
            <a:r>
              <a:rPr lang="en-US" altLang="zh-CN" b="1" dirty="0"/>
              <a:t>servers</a:t>
            </a:r>
            <a:r>
              <a:rPr lang="zh-CN" altLang="en-US" b="1" dirty="0"/>
              <a:t> </a:t>
            </a:r>
            <a:r>
              <a:rPr lang="en-US" altLang="zh-CN" b="1" dirty="0"/>
              <a:t>can</a:t>
            </a:r>
            <a:r>
              <a:rPr lang="zh-CN" altLang="en-US" b="1" dirty="0"/>
              <a:t> </a:t>
            </a:r>
            <a:r>
              <a:rPr lang="en-US" altLang="zh-CN" b="1" dirty="0"/>
              <a:t>operate</a:t>
            </a:r>
            <a:r>
              <a:rPr lang="zh-CN" altLang="en-US" b="1" dirty="0"/>
              <a:t> </a:t>
            </a:r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commands</a:t>
            </a:r>
            <a:r>
              <a:rPr lang="zh-CN" altLang="en-US" b="1" dirty="0"/>
              <a:t> </a:t>
            </a:r>
            <a:r>
              <a:rPr lang="en-US" altLang="zh-CN" b="1" dirty="0"/>
              <a:t>in</a:t>
            </a:r>
            <a:r>
              <a:rPr lang="zh-CN" altLang="en-US" b="1" dirty="0"/>
              <a:t> </a:t>
            </a:r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state</a:t>
            </a:r>
            <a:r>
              <a:rPr lang="zh-CN" altLang="en-US" b="1" dirty="0"/>
              <a:t> </a:t>
            </a:r>
            <a:r>
              <a:rPr lang="en-US" altLang="zh-CN" b="1" dirty="0"/>
              <a:t>machine</a:t>
            </a:r>
            <a:r>
              <a:rPr lang="zh-CN" altLang="en-US" b="1" dirty="0"/>
              <a:t> </a:t>
            </a:r>
            <a:r>
              <a:rPr lang="en-US" altLang="zh-CN" b="1" dirty="0"/>
              <a:t>with</a:t>
            </a:r>
            <a:r>
              <a:rPr lang="zh-CN" altLang="en-US" b="1" dirty="0"/>
              <a:t> </a:t>
            </a:r>
            <a:r>
              <a:rPr lang="en-US" altLang="zh-CN" b="1" dirty="0"/>
              <a:t>full</a:t>
            </a:r>
            <a:r>
              <a:rPr lang="zh-CN" altLang="en-US" b="1" dirty="0"/>
              <a:t> </a:t>
            </a:r>
            <a:r>
              <a:rPr lang="en-US" altLang="zh-CN" b="1" dirty="0"/>
              <a:t>log</a:t>
            </a:r>
            <a:r>
              <a:rPr lang="zh-CN" altLang="en-US" b="1" dirty="0"/>
              <a:t> </a:t>
            </a:r>
            <a:r>
              <a:rPr lang="en-US" altLang="zh-CN" b="1" dirty="0"/>
              <a:t>history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E2162002-2512-45FD-82AF-2FE8F2E91859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 </a:t>
            </a:r>
            <a:r>
              <a:rPr lang="en-US" dirty="0"/>
              <a:t>Full </a:t>
            </a:r>
            <a:r>
              <a:rPr lang="en-US" altLang="zh-CN" dirty="0"/>
              <a:t>Replication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4077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4906963"/>
          </a:xfrm>
        </p:spPr>
        <p:txBody>
          <a:bodyPr/>
          <a:lstStyle/>
          <a:p>
            <a:r>
              <a:rPr lang="en-US" dirty="0"/>
              <a:t>Solution part 1/4: keep retrying Accept RPCs until all acceptors respond (in background)</a:t>
            </a:r>
          </a:p>
          <a:p>
            <a:pPr lvl="1"/>
            <a:r>
              <a:rPr lang="en-US" dirty="0"/>
              <a:t>Fully replicates most entries</a:t>
            </a:r>
          </a:p>
          <a:p>
            <a:r>
              <a:rPr lang="en-US" dirty="0"/>
              <a:t>Solution part 2/4: track chosen entries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Mark entries </a:t>
            </a:r>
            <a:r>
              <a:rPr lang="en-US" dirty="0"/>
              <a:t>that are known to be chosen:</a:t>
            </a:r>
            <a:br>
              <a:rPr lang="en-US" dirty="0"/>
            </a:br>
            <a:r>
              <a:rPr lang="en-US" dirty="0" err="1"/>
              <a:t>acceptedProposal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 ∞</a:t>
            </a:r>
            <a:r>
              <a:rPr lang="zh-CN" altLang="en-US" dirty="0"/>
              <a:t> </a:t>
            </a:r>
            <a:br>
              <a:rPr lang="en-CA" altLang="zh-CN" dirty="0"/>
            </a:br>
            <a:r>
              <a:rPr lang="en-CA" altLang="zh-CN" dirty="0"/>
              <a:t>	</a:t>
            </a:r>
            <a:r>
              <a:rPr lang="en-US" altLang="zh-CN" dirty="0"/>
              <a:t>(never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overwritten)</a:t>
            </a:r>
            <a:endParaRPr lang="en-US" dirty="0"/>
          </a:p>
          <a:p>
            <a:pPr lvl="1"/>
            <a:r>
              <a:rPr lang="en-US" dirty="0"/>
              <a:t>Each server maintains </a:t>
            </a:r>
            <a:r>
              <a:rPr lang="en-US" dirty="0" err="1">
                <a:solidFill>
                  <a:schemeClr val="accent4"/>
                </a:solidFill>
              </a:rPr>
              <a:t>firstUnchosenIndex</a:t>
            </a:r>
            <a:r>
              <a:rPr lang="en-US" dirty="0"/>
              <a:t>: index of earliest log entry not marked as chosen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E2162002-2512-45FD-82AF-2FE8F2E91859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 </a:t>
            </a:r>
            <a:r>
              <a:rPr lang="en-US" dirty="0"/>
              <a:t>Full </a:t>
            </a:r>
            <a:r>
              <a:rPr lang="en-US" altLang="zh-CN" dirty="0"/>
              <a:t>Replication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618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Decompose the problem:</a:t>
            </a:r>
          </a:p>
          <a:p>
            <a:r>
              <a:rPr lang="en-US" dirty="0"/>
              <a:t>Basic </a:t>
            </a:r>
            <a:r>
              <a:rPr lang="en-US" dirty="0" err="1"/>
              <a:t>Paxos</a:t>
            </a:r>
            <a:r>
              <a:rPr lang="en-US" dirty="0"/>
              <a:t> (“single decree”):</a:t>
            </a:r>
          </a:p>
          <a:p>
            <a:pPr lvl="1"/>
            <a:r>
              <a:rPr lang="en-US" dirty="0"/>
              <a:t>One or more servers propose values</a:t>
            </a:r>
          </a:p>
          <a:p>
            <a:pPr lvl="1"/>
            <a:r>
              <a:rPr lang="en-US" dirty="0"/>
              <a:t>System must agree on a </a:t>
            </a:r>
            <a:r>
              <a:rPr lang="en-US" dirty="0">
                <a:solidFill>
                  <a:schemeClr val="accent4"/>
                </a:solidFill>
              </a:rPr>
              <a:t>single value </a:t>
            </a:r>
            <a:r>
              <a:rPr lang="en-US" dirty="0"/>
              <a:t>as </a:t>
            </a:r>
            <a:r>
              <a:rPr lang="en-US" dirty="0">
                <a:solidFill>
                  <a:schemeClr val="accent4"/>
                </a:solidFill>
              </a:rPr>
              <a:t>chosen</a:t>
            </a:r>
          </a:p>
          <a:p>
            <a:pPr lvl="1"/>
            <a:r>
              <a:rPr lang="en-US" dirty="0"/>
              <a:t>Only one value is ever chosen</a:t>
            </a:r>
          </a:p>
          <a:p>
            <a:r>
              <a:rPr lang="en-US" dirty="0"/>
              <a:t>Multi-</a:t>
            </a:r>
            <a:r>
              <a:rPr lang="en-US" dirty="0" err="1"/>
              <a:t>Paxos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Combine several instances of Basic </a:t>
            </a:r>
            <a:r>
              <a:rPr lang="en-US" dirty="0" err="1"/>
              <a:t>Paxos</a:t>
            </a:r>
            <a:r>
              <a:rPr lang="en-US" dirty="0"/>
              <a:t> to agree on a series of values forming the log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Paxos</a:t>
            </a:r>
            <a:r>
              <a:rPr lang="en-US" dirty="0"/>
              <a:t> Approach</a:t>
            </a:r>
          </a:p>
        </p:txBody>
      </p:sp>
    </p:spTree>
    <p:extLst>
      <p:ext uri="{BB962C8B-B14F-4D97-AF65-F5344CB8AC3E}">
        <p14:creationId xmlns:p14="http://schemas.microsoft.com/office/powerpoint/2010/main" val="38023516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2666999"/>
          </a:xfrm>
        </p:spPr>
        <p:txBody>
          <a:bodyPr/>
          <a:lstStyle/>
          <a:p>
            <a:r>
              <a:rPr lang="en-US" dirty="0"/>
              <a:t>Solution part 3/4: proposer tells acceptors about chosen entries</a:t>
            </a:r>
          </a:p>
          <a:p>
            <a:pPr lvl="1"/>
            <a:r>
              <a:rPr lang="en-US" dirty="0"/>
              <a:t>Proposer includes its </a:t>
            </a:r>
            <a:r>
              <a:rPr lang="en-US" dirty="0" err="1"/>
              <a:t>firstUnchosenIndex</a:t>
            </a:r>
            <a:r>
              <a:rPr lang="en-US" dirty="0"/>
              <a:t> in Accept RPCs.</a:t>
            </a:r>
          </a:p>
          <a:p>
            <a:pPr lvl="1"/>
            <a:r>
              <a:rPr lang="en-US" dirty="0"/>
              <a:t>Acceptor marks all entries </a:t>
            </a:r>
            <a:r>
              <a:rPr lang="en-US" dirty="0" err="1"/>
              <a:t>i</a:t>
            </a:r>
            <a:r>
              <a:rPr lang="en-US" dirty="0"/>
              <a:t> chosen if:</a:t>
            </a:r>
          </a:p>
          <a:p>
            <a:pPr lvl="2"/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request.firstUnchosenIndex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endParaRPr lang="en-US" dirty="0"/>
          </a:p>
          <a:p>
            <a:pPr lvl="2"/>
            <a:r>
              <a:rPr lang="en-US" dirty="0" err="1"/>
              <a:t>acceptedProposal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== </a:t>
            </a:r>
            <a:r>
              <a:rPr lang="en-US" dirty="0" err="1"/>
              <a:t>request.proposal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Result: acceptors know about </a:t>
            </a:r>
            <a:r>
              <a:rPr lang="en-US" i="1" dirty="0"/>
              <a:t>most</a:t>
            </a:r>
            <a:r>
              <a:rPr lang="en-US" dirty="0"/>
              <a:t> chosen entries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spcBef>
                <a:spcPts val="4200"/>
              </a:spcBef>
              <a:buNone/>
            </a:pPr>
            <a:r>
              <a:rPr lang="en-US" dirty="0">
                <a:solidFill>
                  <a:schemeClr val="tx2"/>
                </a:solidFill>
              </a:rPr>
              <a:t>Still don’t have complete information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E2162002-2512-45FD-82AF-2FE8F2E91859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 </a:t>
            </a:r>
            <a:r>
              <a:rPr lang="en-US" dirty="0"/>
              <a:t>Full </a:t>
            </a:r>
            <a:r>
              <a:rPr lang="en-US" altLang="zh-CN" dirty="0"/>
              <a:t>Replication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19400" y="42672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∞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194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766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338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910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482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054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6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5626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7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198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4770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9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85800" y="3971945"/>
            <a:ext cx="1143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/>
              <a:t>log index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191000" y="4267200"/>
            <a:ext cx="457200" cy="457200"/>
          </a:xfrm>
          <a:prstGeom prst="rect">
            <a:avLst/>
          </a:prstGeom>
          <a:solidFill>
            <a:srgbClr val="DCE5F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2.5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276600" y="42672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∞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733800" y="42672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∞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648200" y="42672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∞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105400" y="4267200"/>
            <a:ext cx="457200" cy="4572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3.4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85800" y="4357301"/>
            <a:ext cx="19812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 err="1"/>
              <a:t>acceptedProposal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010400" y="4357301"/>
            <a:ext cx="17526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i="1" dirty="0">
                <a:solidFill>
                  <a:schemeClr val="accent4"/>
                </a:solidFill>
              </a:rPr>
              <a:t>before Accept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38200" y="4828401"/>
            <a:ext cx="78486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/>
              <a:t>...  Accept(proposal = 3.4, index=8, value = v, </a:t>
            </a:r>
            <a:r>
              <a:rPr lang="en-US" dirty="0" err="1"/>
              <a:t>firstUnchosenIndex</a:t>
            </a:r>
            <a:r>
              <a:rPr lang="en-US" dirty="0"/>
              <a:t> = 7)  ...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819400" y="5257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∞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191000" y="5257800"/>
            <a:ext cx="457200" cy="457200"/>
          </a:xfrm>
          <a:prstGeom prst="rect">
            <a:avLst/>
          </a:prstGeom>
          <a:solidFill>
            <a:srgbClr val="DCE5F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2.5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276600" y="5257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∞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733800" y="5257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∞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648200" y="5257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∞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019800" y="5257800"/>
            <a:ext cx="457200" cy="4572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3.4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010400" y="5347901"/>
            <a:ext cx="17526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i="1" dirty="0">
                <a:solidFill>
                  <a:schemeClr val="accent4"/>
                </a:solidFill>
              </a:rPr>
              <a:t>after Accept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105400" y="5257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15780670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 part 4/4: entries from old leaders</a:t>
            </a:r>
          </a:p>
          <a:p>
            <a:pPr lvl="1"/>
            <a:r>
              <a:rPr lang="en-US" dirty="0"/>
              <a:t>Acceptor returns its </a:t>
            </a:r>
            <a:r>
              <a:rPr lang="en-US" dirty="0" err="1"/>
              <a:t>firstUnchosenIndex</a:t>
            </a:r>
            <a:r>
              <a:rPr lang="en-US" dirty="0"/>
              <a:t> in Accept replies</a:t>
            </a:r>
          </a:p>
          <a:p>
            <a:pPr lvl="1"/>
            <a:r>
              <a:rPr lang="en-US" dirty="0"/>
              <a:t>If proposer’s </a:t>
            </a:r>
            <a:r>
              <a:rPr lang="en-US" dirty="0" err="1"/>
              <a:t>firstUnchosenIndex</a:t>
            </a:r>
            <a:r>
              <a:rPr lang="en-US" dirty="0"/>
              <a:t> &gt; </a:t>
            </a:r>
            <a:r>
              <a:rPr lang="en-US" dirty="0" err="1"/>
              <a:t>firstUnchosenIndex</a:t>
            </a:r>
            <a:r>
              <a:rPr lang="en-US" dirty="0"/>
              <a:t> from response, then proposer sends </a:t>
            </a:r>
            <a:r>
              <a:rPr lang="en-US" dirty="0">
                <a:solidFill>
                  <a:schemeClr val="accent4"/>
                </a:solidFill>
              </a:rPr>
              <a:t>Success </a:t>
            </a:r>
            <a:r>
              <a:rPr lang="en-US" dirty="0"/>
              <a:t>RPC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(in background)</a:t>
            </a:r>
          </a:p>
          <a:p>
            <a:pPr lvl="2"/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means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acceptor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uncertain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indexes</a:t>
            </a:r>
            <a:endParaRPr lang="en-US" dirty="0"/>
          </a:p>
          <a:p>
            <a:r>
              <a:rPr lang="en-US" dirty="0"/>
              <a:t>Success(index, v): notifies acceptor of chosen entry:</a:t>
            </a:r>
          </a:p>
          <a:p>
            <a:pPr lvl="1"/>
            <a:r>
              <a:rPr lang="en-US" dirty="0" err="1"/>
              <a:t>acceptedValue</a:t>
            </a:r>
            <a:r>
              <a:rPr lang="en-US" dirty="0"/>
              <a:t>[index] = v</a:t>
            </a:r>
          </a:p>
          <a:p>
            <a:pPr lvl="1"/>
            <a:r>
              <a:rPr lang="en-US" dirty="0" err="1"/>
              <a:t>acceptedProposal</a:t>
            </a:r>
            <a:r>
              <a:rPr lang="en-US" dirty="0"/>
              <a:t>[index] = ∞</a:t>
            </a:r>
          </a:p>
          <a:p>
            <a:pPr lvl="1"/>
            <a:r>
              <a:rPr lang="en-US" dirty="0"/>
              <a:t>return </a:t>
            </a:r>
            <a:r>
              <a:rPr lang="en-US" dirty="0" err="1"/>
              <a:t>firstUnchosenIndex</a:t>
            </a:r>
            <a:endParaRPr lang="en-US" dirty="0"/>
          </a:p>
          <a:p>
            <a:pPr lvl="1"/>
            <a:r>
              <a:rPr lang="en-US" dirty="0"/>
              <a:t>Proposer sends additional Success RPCs, if needed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E2162002-2512-45FD-82AF-2FE8F2E91859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 </a:t>
            </a:r>
            <a:r>
              <a:rPr lang="en-US" dirty="0"/>
              <a:t>Full </a:t>
            </a:r>
            <a:r>
              <a:rPr lang="en-US" altLang="zh-CN" dirty="0"/>
              <a:t>Replication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4993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 commands to leader</a:t>
            </a:r>
          </a:p>
          <a:p>
            <a:pPr lvl="1"/>
            <a:r>
              <a:rPr lang="en-US" dirty="0"/>
              <a:t>If leader unknown, contact any server</a:t>
            </a:r>
          </a:p>
          <a:p>
            <a:pPr lvl="1"/>
            <a:r>
              <a:rPr lang="en-US" dirty="0"/>
              <a:t>If contacted server not leader, it will redirect to leader</a:t>
            </a:r>
          </a:p>
          <a:p>
            <a:r>
              <a:rPr lang="en-US" dirty="0"/>
              <a:t>Leader does not respond until command has been chosen for log entry and executed by leader’s state machine</a:t>
            </a:r>
          </a:p>
          <a:p>
            <a:r>
              <a:rPr lang="en-US" dirty="0"/>
              <a:t>If request times out (e.g., leader crash):</a:t>
            </a:r>
          </a:p>
          <a:p>
            <a:pPr lvl="1"/>
            <a:r>
              <a:rPr lang="en-US" dirty="0"/>
              <a:t>Client reissues command to some other server</a:t>
            </a:r>
          </a:p>
          <a:p>
            <a:pPr lvl="1"/>
            <a:r>
              <a:rPr lang="en-US" dirty="0"/>
              <a:t>Eventually redirected to new leader</a:t>
            </a:r>
          </a:p>
          <a:p>
            <a:pPr lvl="1"/>
            <a:r>
              <a:rPr lang="en-US" dirty="0"/>
              <a:t>Retry request with new leader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E2162002-2512-45FD-82AF-2FE8F2E91859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 </a:t>
            </a:r>
            <a:r>
              <a:rPr lang="en-US" dirty="0"/>
              <a:t>Client Protocol</a:t>
            </a:r>
          </a:p>
        </p:txBody>
      </p:sp>
    </p:spTree>
    <p:extLst>
      <p:ext uri="{BB962C8B-B14F-4D97-AF65-F5344CB8AC3E}">
        <p14:creationId xmlns:p14="http://schemas.microsoft.com/office/powerpoint/2010/main" val="2709028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/>
              <a:t>What if leader crashes after executing command but before responding?</a:t>
            </a:r>
          </a:p>
          <a:p>
            <a:pPr lvl="1">
              <a:spcBef>
                <a:spcPts val="0"/>
              </a:spcBef>
            </a:pPr>
            <a:r>
              <a:rPr lang="en-US" dirty="0"/>
              <a:t> Must not execute command twice</a:t>
            </a:r>
          </a:p>
          <a:p>
            <a:r>
              <a:rPr lang="en-US" dirty="0"/>
              <a:t>Solution: client embeds a unique id in each command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Server includes id in log entry</a:t>
            </a:r>
          </a:p>
          <a:p>
            <a:pPr lvl="1">
              <a:spcBef>
                <a:spcPts val="0"/>
              </a:spcBef>
            </a:pPr>
            <a:r>
              <a:rPr lang="en-US" dirty="0"/>
              <a:t>State machine records most recent command executed for each client</a:t>
            </a:r>
          </a:p>
          <a:p>
            <a:pPr lvl="1">
              <a:spcBef>
                <a:spcPts val="0"/>
              </a:spcBef>
            </a:pPr>
            <a:r>
              <a:rPr lang="en-US" dirty="0"/>
              <a:t>Before executing command, state machine checks to see if command already executed, if so:</a:t>
            </a:r>
          </a:p>
          <a:p>
            <a:pPr lvl="2">
              <a:spcBef>
                <a:spcPts val="0"/>
              </a:spcBef>
            </a:pPr>
            <a:r>
              <a:rPr lang="en-US" dirty="0"/>
              <a:t>Ignore new command</a:t>
            </a:r>
          </a:p>
          <a:p>
            <a:pPr lvl="2">
              <a:spcBef>
                <a:spcPts val="0"/>
              </a:spcBef>
            </a:pPr>
            <a:r>
              <a:rPr lang="en-US" dirty="0"/>
              <a:t>Return response from old command</a:t>
            </a:r>
          </a:p>
          <a:p>
            <a:r>
              <a:rPr lang="en-US" dirty="0"/>
              <a:t>Result: </a:t>
            </a:r>
            <a:r>
              <a:rPr lang="en-US" dirty="0">
                <a:solidFill>
                  <a:schemeClr val="accent4"/>
                </a:solidFill>
              </a:rPr>
              <a:t>exactly-once semantics </a:t>
            </a:r>
            <a:r>
              <a:rPr lang="en-US" dirty="0"/>
              <a:t>as long as client doesn’t crash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E2162002-2512-45FD-82AF-2FE8F2E91859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 </a:t>
            </a:r>
            <a:r>
              <a:rPr lang="en-US" dirty="0"/>
              <a:t>Client Protocol, cont’d</a:t>
            </a:r>
          </a:p>
        </p:txBody>
      </p:sp>
    </p:spTree>
    <p:extLst>
      <p:ext uri="{BB962C8B-B14F-4D97-AF65-F5344CB8AC3E}">
        <p14:creationId xmlns:p14="http://schemas.microsoft.com/office/powerpoint/2010/main" val="38897311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190999"/>
          </a:xfrm>
        </p:spPr>
        <p:txBody>
          <a:bodyPr/>
          <a:lstStyle/>
          <a:p>
            <a:r>
              <a:rPr lang="en-US" dirty="0"/>
              <a:t>System configuration:</a:t>
            </a:r>
          </a:p>
          <a:p>
            <a:pPr lvl="1"/>
            <a:r>
              <a:rPr lang="en-US" dirty="0"/>
              <a:t>ID, address for each server</a:t>
            </a:r>
          </a:p>
          <a:p>
            <a:pPr lvl="1"/>
            <a:r>
              <a:rPr lang="en-US" dirty="0"/>
              <a:t>Determines what constitutes a majority</a:t>
            </a:r>
          </a:p>
          <a:p>
            <a:r>
              <a:rPr lang="en-US" dirty="0"/>
              <a:t>Consensus mechanism must support changes in the configuration:</a:t>
            </a:r>
          </a:p>
          <a:p>
            <a:pPr lvl="1"/>
            <a:r>
              <a:rPr lang="en-US" dirty="0"/>
              <a:t>Replace failed machine</a:t>
            </a:r>
          </a:p>
          <a:p>
            <a:pPr lvl="1"/>
            <a:r>
              <a:rPr lang="en-US" dirty="0"/>
              <a:t>Change degree of replication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E2162002-2512-45FD-82AF-2FE8F2E91859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 </a:t>
            </a:r>
            <a:r>
              <a:rPr lang="en-US" dirty="0"/>
              <a:t>Configuration Changes</a:t>
            </a:r>
          </a:p>
        </p:txBody>
      </p:sp>
    </p:spTree>
    <p:extLst>
      <p:ext uri="{BB962C8B-B14F-4D97-AF65-F5344CB8AC3E}">
        <p14:creationId xmlns:p14="http://schemas.microsoft.com/office/powerpoint/2010/main" val="15954782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4602163"/>
          </a:xfrm>
        </p:spPr>
        <p:txBody>
          <a:bodyPr/>
          <a:lstStyle/>
          <a:p>
            <a:r>
              <a:rPr lang="en-US" dirty="0"/>
              <a:t>Safety requirement:</a:t>
            </a:r>
          </a:p>
          <a:p>
            <a:pPr lvl="1"/>
            <a:r>
              <a:rPr lang="en-US" dirty="0"/>
              <a:t>During configuration changes, it must not be possible for </a:t>
            </a:r>
            <a:r>
              <a:rPr lang="en-US" b="1" dirty="0"/>
              <a:t>different majorities </a:t>
            </a:r>
            <a:r>
              <a:rPr lang="en-US" dirty="0"/>
              <a:t>to choose </a:t>
            </a:r>
            <a:r>
              <a:rPr lang="en-US" b="1" dirty="0"/>
              <a:t>different values </a:t>
            </a:r>
            <a:r>
              <a:rPr lang="en-US" dirty="0"/>
              <a:t>for the same log entry: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E2162002-2512-45FD-82AF-2FE8F2E91859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 </a:t>
            </a:r>
            <a:r>
              <a:rPr lang="en-US" dirty="0"/>
              <a:t>Configuration Changes, cont’d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2743200" y="3962400"/>
            <a:ext cx="457200" cy="457200"/>
          </a:xfrm>
          <a:prstGeom prst="roundRect">
            <a:avLst/>
          </a:prstGeom>
          <a:solidFill>
            <a:srgbClr val="D8BEE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31" name="Rounded Rectangle 30"/>
          <p:cNvSpPr/>
          <p:nvPr/>
        </p:nvSpPr>
        <p:spPr>
          <a:xfrm>
            <a:off x="3505200" y="3962400"/>
            <a:ext cx="457200" cy="457200"/>
          </a:xfrm>
          <a:prstGeom prst="roundRect">
            <a:avLst/>
          </a:prstGeom>
          <a:solidFill>
            <a:srgbClr val="D8BEE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32" name="Rounded Rectangle 31"/>
          <p:cNvSpPr/>
          <p:nvPr/>
        </p:nvSpPr>
        <p:spPr>
          <a:xfrm>
            <a:off x="4267200" y="3962400"/>
            <a:ext cx="457200" cy="457200"/>
          </a:xfrm>
          <a:prstGeom prst="roundRect">
            <a:avLst/>
          </a:prstGeom>
          <a:solidFill>
            <a:srgbClr val="D8BEE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35" name="Rounded Rectangle 34"/>
          <p:cNvSpPr/>
          <p:nvPr/>
        </p:nvSpPr>
        <p:spPr>
          <a:xfrm>
            <a:off x="5029200" y="3962400"/>
            <a:ext cx="457200" cy="457200"/>
          </a:xfrm>
          <a:prstGeom prst="roundRect">
            <a:avLst/>
          </a:prstGeom>
          <a:solidFill>
            <a:srgbClr val="D8BEE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36" name="Rounded Rectangle 35"/>
          <p:cNvSpPr/>
          <p:nvPr/>
        </p:nvSpPr>
        <p:spPr>
          <a:xfrm>
            <a:off x="5791200" y="3962400"/>
            <a:ext cx="457200" cy="457200"/>
          </a:xfrm>
          <a:prstGeom prst="roundRect">
            <a:avLst/>
          </a:prstGeom>
          <a:solidFill>
            <a:srgbClr val="D8BEE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9" name="Left Brace 18"/>
          <p:cNvSpPr/>
          <p:nvPr/>
        </p:nvSpPr>
        <p:spPr>
          <a:xfrm rot="16200000">
            <a:off x="3657599" y="3657601"/>
            <a:ext cx="152401" cy="2133600"/>
          </a:xfrm>
          <a:prstGeom prst="leftBrace">
            <a:avLst>
              <a:gd name="adj1" fmla="val 43070"/>
              <a:gd name="adj2" fmla="val 50000"/>
            </a:avLst>
          </a:prstGeom>
          <a:ln w="19050" cap="rnd">
            <a:solidFill>
              <a:schemeClr val="tx2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Left Brace 44"/>
          <p:cNvSpPr/>
          <p:nvPr/>
        </p:nvSpPr>
        <p:spPr>
          <a:xfrm rot="5400000" flipV="1">
            <a:off x="4419599" y="1828800"/>
            <a:ext cx="152403" cy="3657601"/>
          </a:xfrm>
          <a:prstGeom prst="leftBrace">
            <a:avLst>
              <a:gd name="adj1" fmla="val 43070"/>
              <a:gd name="adj2" fmla="val 50000"/>
            </a:avLst>
          </a:prstGeom>
          <a:ln w="19050" cap="rnd">
            <a:solidFill>
              <a:schemeClr val="accent4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2667000" y="4800600"/>
            <a:ext cx="21336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Old Configuration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581400" y="3276600"/>
            <a:ext cx="21336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New Configuration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324600" y="38862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Choose v</a:t>
            </a:r>
            <a:r>
              <a:rPr lang="en-US" baseline="-25000" dirty="0">
                <a:solidFill>
                  <a:schemeClr val="accent4"/>
                </a:solidFill>
              </a:rPr>
              <a:t>2</a:t>
            </a:r>
            <a:r>
              <a:rPr lang="en-US" dirty="0">
                <a:solidFill>
                  <a:schemeClr val="accent4"/>
                </a:solidFill>
              </a:rPr>
              <a:t> using</a:t>
            </a:r>
            <a:br>
              <a:rPr lang="en-US" dirty="0">
                <a:solidFill>
                  <a:schemeClr val="accent4"/>
                </a:solidFill>
              </a:rPr>
            </a:br>
            <a:r>
              <a:rPr lang="en-US" dirty="0">
                <a:solidFill>
                  <a:schemeClr val="accent4"/>
                </a:solidFill>
              </a:rPr>
              <a:t>new configuration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85800" y="388620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Choose v</a:t>
            </a:r>
            <a:r>
              <a:rPr lang="en-US" baseline="-25000" dirty="0">
                <a:solidFill>
                  <a:schemeClr val="tx2"/>
                </a:solidFill>
              </a:rPr>
              <a:t>1</a:t>
            </a:r>
            <a:r>
              <a:rPr lang="en-US" dirty="0">
                <a:solidFill>
                  <a:schemeClr val="tx2"/>
                </a:solidFill>
              </a:rPr>
              <a:t> using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old configuration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4191000" y="3886200"/>
            <a:ext cx="2133600" cy="609600"/>
          </a:xfrm>
          <a:prstGeom prst="roundRect">
            <a:avLst/>
          </a:pr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2667000" y="3886200"/>
            <a:ext cx="1371600" cy="609600"/>
          </a:xfrm>
          <a:prstGeom prst="round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8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0" animBg="1"/>
      <p:bldP spid="5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r>
              <a:rPr lang="en-US" altLang="zh-CN" dirty="0" err="1"/>
              <a:t>Lamport’s</a:t>
            </a:r>
            <a:r>
              <a:rPr lang="en-US" dirty="0"/>
              <a:t> solution: use the log to manage configuration changes:</a:t>
            </a:r>
          </a:p>
          <a:p>
            <a:pPr lvl="1"/>
            <a:r>
              <a:rPr lang="en-US" dirty="0"/>
              <a:t>Configuration is stored as a log entry</a:t>
            </a:r>
          </a:p>
          <a:p>
            <a:pPr lvl="1"/>
            <a:r>
              <a:rPr lang="en-US" dirty="0"/>
              <a:t>Replicated just like any other log entry</a:t>
            </a:r>
          </a:p>
          <a:p>
            <a:pPr lvl="1"/>
            <a:r>
              <a:rPr lang="en-US" dirty="0"/>
              <a:t>Configuration for choosing entry </a:t>
            </a:r>
            <a:r>
              <a:rPr lang="en-US" dirty="0" err="1"/>
              <a:t>i</a:t>
            </a:r>
            <a:r>
              <a:rPr lang="en-US" dirty="0"/>
              <a:t> determined by entry </a:t>
            </a:r>
            <a:r>
              <a:rPr lang="en-US" dirty="0" err="1"/>
              <a:t>i</a:t>
            </a:r>
            <a:r>
              <a:rPr lang="en-US" dirty="0"/>
              <a:t>-</a:t>
            </a:r>
            <a:r>
              <a:rPr lang="el-GR" dirty="0"/>
              <a:t>α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Suppose </a:t>
            </a:r>
            <a:r>
              <a:rPr lang="el-GR" dirty="0"/>
              <a:t>α = 3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pPr>
              <a:spcBef>
                <a:spcPts val="2400"/>
              </a:spcBef>
            </a:pPr>
            <a:r>
              <a:rPr lang="en-US" dirty="0"/>
              <a:t>Notes:</a:t>
            </a:r>
          </a:p>
          <a:p>
            <a:pPr lvl="1"/>
            <a:r>
              <a:rPr lang="el-GR" dirty="0"/>
              <a:t>α</a:t>
            </a:r>
            <a:r>
              <a:rPr lang="en-US" dirty="0"/>
              <a:t> limits concurrency: can’t choose entry </a:t>
            </a:r>
            <a:r>
              <a:rPr lang="en-US" dirty="0" err="1"/>
              <a:t>i</a:t>
            </a:r>
            <a:r>
              <a:rPr lang="en-US" dirty="0"/>
              <a:t>+</a:t>
            </a:r>
            <a:r>
              <a:rPr lang="el-GR" dirty="0"/>
              <a:t>α</a:t>
            </a:r>
            <a:r>
              <a:rPr lang="en-US" dirty="0"/>
              <a:t> until entry </a:t>
            </a:r>
            <a:r>
              <a:rPr lang="en-US" dirty="0" err="1"/>
              <a:t>i</a:t>
            </a:r>
            <a:r>
              <a:rPr lang="en-US" dirty="0"/>
              <a:t> chosen</a:t>
            </a:r>
          </a:p>
          <a:p>
            <a:pPr lvl="1"/>
            <a:r>
              <a:rPr lang="en-US" dirty="0"/>
              <a:t>Issue no-op commands if needed to complete change quickly</a:t>
            </a:r>
            <a:endParaRPr lang="el-GR" dirty="0"/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E2162002-2512-45FD-82AF-2FE8F2E91859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en-US" dirty="0"/>
              <a:t>Configuration Changes, cont’d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0" y="3733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C</a:t>
            </a:r>
            <a:r>
              <a:rPr lang="en-US" sz="1600" baseline="-25000" dirty="0"/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2743200" y="3733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4114800" y="3733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4572000" y="3733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5029200" y="3733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5486400" y="3733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3657600" y="3733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3200400" y="3733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C</a:t>
            </a:r>
            <a:r>
              <a:rPr lang="en-US" sz="1600" baseline="-25000" dirty="0"/>
              <a:t>2</a:t>
            </a:r>
          </a:p>
        </p:txBody>
      </p:sp>
      <p:sp>
        <p:nvSpPr>
          <p:cNvPr id="17" name="Left Brace 16"/>
          <p:cNvSpPr/>
          <p:nvPr/>
        </p:nvSpPr>
        <p:spPr>
          <a:xfrm rot="16200000">
            <a:off x="2895602" y="3809998"/>
            <a:ext cx="152397" cy="1219200"/>
          </a:xfrm>
          <a:prstGeom prst="leftBrace">
            <a:avLst>
              <a:gd name="adj1" fmla="val 43070"/>
              <a:gd name="adj2" fmla="val 50000"/>
            </a:avLst>
          </a:prstGeom>
          <a:ln w="19050" cap="rnd">
            <a:solidFill>
              <a:schemeClr val="tx2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286000" y="4495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Use C</a:t>
            </a:r>
            <a:r>
              <a:rPr lang="en-US" baseline="-25000" dirty="0">
                <a:solidFill>
                  <a:schemeClr val="tx2"/>
                </a:solidFill>
              </a:rPr>
              <a:t>0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9" name="Left Brace 18"/>
          <p:cNvSpPr/>
          <p:nvPr/>
        </p:nvSpPr>
        <p:spPr>
          <a:xfrm rot="16200000">
            <a:off x="4038601" y="4038599"/>
            <a:ext cx="152399" cy="762000"/>
          </a:xfrm>
          <a:prstGeom prst="leftBrace">
            <a:avLst>
              <a:gd name="adj1" fmla="val 43070"/>
              <a:gd name="adj2" fmla="val 50000"/>
            </a:avLst>
          </a:prstGeom>
          <a:ln w="19050" cap="rnd">
            <a:solidFill>
              <a:schemeClr val="tx2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429000" y="4495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Use C</a:t>
            </a:r>
            <a:r>
              <a:rPr lang="en-US" baseline="-25000" dirty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Left Brace 20"/>
          <p:cNvSpPr/>
          <p:nvPr/>
        </p:nvSpPr>
        <p:spPr>
          <a:xfrm rot="16200000">
            <a:off x="5638801" y="3352799"/>
            <a:ext cx="152398" cy="2133599"/>
          </a:xfrm>
          <a:prstGeom prst="leftBrace">
            <a:avLst>
              <a:gd name="adj1" fmla="val 43070"/>
              <a:gd name="adj2" fmla="val 50000"/>
            </a:avLst>
          </a:prstGeom>
          <a:ln w="19050" cap="rnd">
            <a:solidFill>
              <a:schemeClr val="tx2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943600" y="3733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6400800" y="3733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4953000" y="44958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Use C</a:t>
            </a:r>
            <a:r>
              <a:rPr lang="en-US" baseline="-25000" dirty="0">
                <a:solidFill>
                  <a:schemeClr val="tx2"/>
                </a:solidFill>
              </a:rPr>
              <a:t>2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86000" y="33952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43200" y="33952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200400" y="33952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657600" y="33952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114800" y="3395246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572000" y="33952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6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029200" y="33952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7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486400" y="33952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943600" y="33952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9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400800" y="33952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5355114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Paxos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Prepare phase</a:t>
            </a:r>
          </a:p>
          <a:p>
            <a:pPr lvl="1"/>
            <a:r>
              <a:rPr lang="en-US" dirty="0"/>
              <a:t>Accept phase</a:t>
            </a:r>
          </a:p>
          <a:p>
            <a:r>
              <a:rPr lang="en-US" dirty="0"/>
              <a:t>Multi-</a:t>
            </a:r>
            <a:r>
              <a:rPr lang="en-US" dirty="0" err="1"/>
              <a:t>Paxos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Choosing log entries</a:t>
            </a:r>
          </a:p>
          <a:p>
            <a:pPr lvl="1"/>
            <a:r>
              <a:rPr lang="en-US" dirty="0"/>
              <a:t>Leader election</a:t>
            </a:r>
          </a:p>
          <a:p>
            <a:pPr lvl="1"/>
            <a:r>
              <a:rPr lang="en-US" dirty="0"/>
              <a:t>Eliminating most Prepare requests</a:t>
            </a:r>
          </a:p>
          <a:p>
            <a:pPr lvl="1"/>
            <a:r>
              <a:rPr lang="en-US" dirty="0"/>
              <a:t>Full information propagation</a:t>
            </a:r>
          </a:p>
          <a:p>
            <a:r>
              <a:rPr lang="en-US" dirty="0"/>
              <a:t>Client protocol</a:t>
            </a:r>
          </a:p>
          <a:p>
            <a:r>
              <a:rPr lang="en-US" dirty="0"/>
              <a:t>Configuration changes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E2162002-2512-45FD-82AF-2FE8F2E91859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Paxos</a:t>
            </a:r>
            <a:r>
              <a:rPr lang="en-US" dirty="0"/>
              <a:t> Summary</a:t>
            </a:r>
          </a:p>
        </p:txBody>
      </p:sp>
    </p:spTree>
    <p:extLst>
      <p:ext uri="{BB962C8B-B14F-4D97-AF65-F5344CB8AC3E}">
        <p14:creationId xmlns:p14="http://schemas.microsoft.com/office/powerpoint/2010/main" val="33407583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31C565-D9D3-544D-94D7-C1AF88E51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162002-2512-45FD-82AF-2FE8F2E91859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8CE6CD7-1D92-5048-996A-04AFC1BC8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Multi-</a:t>
            </a:r>
            <a:r>
              <a:rPr lang="en-US" altLang="zh-CN" dirty="0" err="1"/>
              <a:t>Paxos</a:t>
            </a:r>
            <a:r>
              <a:rPr lang="zh-CN" altLang="en-US" dirty="0"/>
              <a:t> </a:t>
            </a:r>
            <a:r>
              <a:rPr lang="en-US" altLang="zh-CN" dirty="0"/>
              <a:t>Limitations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660DA2C-9F14-4941-9257-0801725AD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N replicas, for each command, the leader handles </a:t>
            </a:r>
            <a:r>
              <a:rPr lang="en-US" altLang="zh-CN" dirty="0"/>
              <a:t>O</a:t>
            </a:r>
            <a:r>
              <a:rPr lang="en-US" dirty="0"/>
              <a:t>(N) messages, and non-leader replicas handle only O(1)</a:t>
            </a:r>
          </a:p>
          <a:p>
            <a:pPr lvl="1"/>
            <a:r>
              <a:rPr lang="en-US" altLang="zh-CN" dirty="0"/>
              <a:t>Leader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bottleneck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  <a:r>
              <a:rPr lang="zh-CN" altLang="en-US" dirty="0"/>
              <a:t> </a:t>
            </a:r>
            <a:r>
              <a:rPr lang="en-US" altLang="zh-CN" dirty="0"/>
              <a:t>implementations</a:t>
            </a:r>
            <a:endParaRPr lang="en-US" dirty="0"/>
          </a:p>
          <a:p>
            <a:r>
              <a:rPr lang="en-US" dirty="0"/>
              <a:t>When the leader fails, the state machine becomes temporarily unavailable until a new leader is elected</a:t>
            </a:r>
          </a:p>
        </p:txBody>
      </p:sp>
    </p:spTree>
    <p:extLst>
      <p:ext uri="{BB962C8B-B14F-4D97-AF65-F5344CB8AC3E}">
        <p14:creationId xmlns:p14="http://schemas.microsoft.com/office/powerpoint/2010/main" val="2264892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Safety:</a:t>
            </a:r>
            <a:r>
              <a:rPr lang="zh-CN" altLang="en-US" dirty="0"/>
              <a:t> </a:t>
            </a:r>
            <a:r>
              <a:rPr lang="en-US" altLang="zh-CN" dirty="0"/>
              <a:t>(Bad</a:t>
            </a:r>
            <a:r>
              <a:rPr lang="zh-CN" altLang="en-US" dirty="0"/>
              <a:t> </a:t>
            </a:r>
            <a:r>
              <a:rPr lang="en-US" altLang="zh-CN" dirty="0"/>
              <a:t>things</a:t>
            </a:r>
            <a:r>
              <a:rPr lang="zh-CN" altLang="en-US" dirty="0"/>
              <a:t> </a:t>
            </a:r>
            <a:r>
              <a:rPr lang="en-US" altLang="zh-CN" dirty="0"/>
              <a:t>never</a:t>
            </a:r>
            <a:r>
              <a:rPr lang="zh-CN" altLang="en-US" dirty="0"/>
              <a:t> </a:t>
            </a:r>
            <a:r>
              <a:rPr lang="en-US" altLang="zh-CN" dirty="0"/>
              <a:t>happen)</a:t>
            </a:r>
            <a:endParaRPr lang="en-US" dirty="0"/>
          </a:p>
          <a:p>
            <a:pPr lvl="1"/>
            <a:r>
              <a:rPr lang="en-US" dirty="0"/>
              <a:t>Only a single value may be chosen</a:t>
            </a:r>
          </a:p>
          <a:p>
            <a:pPr lvl="1"/>
            <a:r>
              <a:rPr lang="en-US" dirty="0"/>
              <a:t>A server never learns that a value has been chosen unless it really has been</a:t>
            </a:r>
          </a:p>
          <a:p>
            <a:r>
              <a:rPr lang="en-US" dirty="0" err="1"/>
              <a:t>Liveness</a:t>
            </a:r>
            <a:r>
              <a:rPr lang="en-US" dirty="0"/>
              <a:t> (as long as majority of servers up and communicating with reasonable timeliness):</a:t>
            </a:r>
          </a:p>
          <a:p>
            <a:pPr lvl="1"/>
            <a:r>
              <a:rPr lang="en-US" dirty="0"/>
              <a:t>Some proposed value is eventually chosen</a:t>
            </a:r>
          </a:p>
          <a:p>
            <a:pPr lvl="1"/>
            <a:r>
              <a:rPr lang="en-US" dirty="0"/>
              <a:t>If a value is chosen, servers eventually learn about 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The term “consensus problem” typically refers to this single-value formulation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E2162002-2512-45FD-82AF-2FE8F2E9185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for Basic </a:t>
            </a:r>
            <a:r>
              <a:rPr lang="en-US" dirty="0" err="1"/>
              <a:t>Paxos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371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Proposers:</a:t>
            </a:r>
          </a:p>
          <a:p>
            <a:pPr lvl="1"/>
            <a:r>
              <a:rPr lang="en-US" dirty="0"/>
              <a:t>Active: put forth particular values to be chosen</a:t>
            </a:r>
          </a:p>
          <a:p>
            <a:pPr lvl="1"/>
            <a:r>
              <a:rPr lang="en-US" dirty="0"/>
              <a:t>Handle client requests</a:t>
            </a:r>
          </a:p>
          <a:p>
            <a:r>
              <a:rPr lang="en-US" dirty="0"/>
              <a:t>Acceptors:</a:t>
            </a:r>
          </a:p>
          <a:p>
            <a:pPr lvl="1"/>
            <a:r>
              <a:rPr lang="en-US" dirty="0"/>
              <a:t>Passive: respond to messages from proposers</a:t>
            </a:r>
          </a:p>
          <a:p>
            <a:pPr lvl="1"/>
            <a:r>
              <a:rPr lang="en-US" dirty="0"/>
              <a:t>Responses represent votes that form consensus</a:t>
            </a:r>
          </a:p>
          <a:p>
            <a:pPr lvl="1"/>
            <a:r>
              <a:rPr lang="en-US" dirty="0"/>
              <a:t>Store chosen value, state of the decision process</a:t>
            </a:r>
          </a:p>
          <a:p>
            <a:pPr lvl="1"/>
            <a:r>
              <a:rPr lang="en-US" dirty="0"/>
              <a:t>Want to know which value was chosen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b="1" dirty="0"/>
              <a:t>learners</a:t>
            </a:r>
            <a:r>
              <a:rPr lang="zh-CN" altLang="en-US" b="1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 err="1"/>
              <a:t>Lamport</a:t>
            </a:r>
            <a:r>
              <a:rPr lang="en-US" altLang="zh-CN" dirty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For this presentation:</a:t>
            </a:r>
          </a:p>
          <a:p>
            <a:pPr lvl="1"/>
            <a:r>
              <a:rPr lang="en-US" dirty="0"/>
              <a:t>Each </a:t>
            </a:r>
            <a:r>
              <a:rPr lang="en-US" dirty="0" err="1"/>
              <a:t>Paxos</a:t>
            </a:r>
            <a:r>
              <a:rPr lang="en-US" dirty="0"/>
              <a:t> server contains both components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E2162002-2512-45FD-82AF-2FE8F2E91859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Paxos</a:t>
            </a:r>
            <a:r>
              <a:rPr lang="en-US" dirty="0"/>
              <a:t> Components</a:t>
            </a:r>
          </a:p>
        </p:txBody>
      </p:sp>
    </p:spTree>
    <p:extLst>
      <p:ext uri="{BB962C8B-B14F-4D97-AF65-F5344CB8AC3E}">
        <p14:creationId xmlns:p14="http://schemas.microsoft.com/office/powerpoint/2010/main" val="681437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4724400" cy="4800600"/>
          </a:xfrm>
        </p:spPr>
        <p:txBody>
          <a:bodyPr/>
          <a:lstStyle/>
          <a:p>
            <a:r>
              <a:rPr lang="en-US" dirty="0"/>
              <a:t>Simple (incorrect) approach: a single acceptor chooses value</a:t>
            </a:r>
          </a:p>
          <a:p>
            <a:r>
              <a:rPr lang="en-US" dirty="0"/>
              <a:t>What if acceptor crashes after choosing?</a:t>
            </a:r>
          </a:p>
          <a:p>
            <a:r>
              <a:rPr lang="en-US" dirty="0"/>
              <a:t>Solution: quorum</a:t>
            </a:r>
          </a:p>
          <a:p>
            <a:pPr lvl="1"/>
            <a:r>
              <a:rPr lang="en-US" b="1" i="1" dirty="0"/>
              <a:t>Multiple</a:t>
            </a:r>
            <a:r>
              <a:rPr lang="en-US" dirty="0"/>
              <a:t> acceptors (3, 5, ...)</a:t>
            </a:r>
          </a:p>
          <a:p>
            <a:pPr lvl="1"/>
            <a:r>
              <a:rPr lang="en-US" dirty="0"/>
              <a:t>Value v is </a:t>
            </a:r>
            <a:r>
              <a:rPr lang="en-US" dirty="0">
                <a:solidFill>
                  <a:schemeClr val="accent4"/>
                </a:solidFill>
              </a:rPr>
              <a:t>chosen</a:t>
            </a:r>
            <a:r>
              <a:rPr lang="en-US" dirty="0"/>
              <a:t> if accepted by </a:t>
            </a:r>
            <a:r>
              <a:rPr lang="en-US" dirty="0">
                <a:solidFill>
                  <a:schemeClr val="tx2"/>
                </a:solidFill>
              </a:rPr>
              <a:t>majority</a:t>
            </a:r>
            <a:r>
              <a:rPr lang="en-US" dirty="0"/>
              <a:t> of acceptors</a:t>
            </a:r>
          </a:p>
          <a:p>
            <a:pPr lvl="1"/>
            <a:r>
              <a:rPr lang="en-US" dirty="0"/>
              <a:t>If one acceptor crashes, chosen value still available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E2162002-2512-45FD-82AF-2FE8F2E91859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Strawman</a:t>
            </a:r>
            <a:r>
              <a:rPr lang="en-US" dirty="0"/>
              <a:t>: Single Acceptor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410200" y="1828800"/>
            <a:ext cx="457200" cy="457200"/>
          </a:xfrm>
          <a:prstGeom prst="round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8" name="Rounded Rectangle 7"/>
          <p:cNvSpPr/>
          <p:nvPr/>
        </p:nvSpPr>
        <p:spPr>
          <a:xfrm>
            <a:off x="6172200" y="1828800"/>
            <a:ext cx="457200" cy="457200"/>
          </a:xfrm>
          <a:prstGeom prst="round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9" name="Rounded Rectangle 8"/>
          <p:cNvSpPr/>
          <p:nvPr/>
        </p:nvSpPr>
        <p:spPr>
          <a:xfrm>
            <a:off x="6934200" y="1828800"/>
            <a:ext cx="457200" cy="457200"/>
          </a:xfrm>
          <a:prstGeom prst="round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0" name="Rounded Rectangle 9"/>
          <p:cNvSpPr/>
          <p:nvPr/>
        </p:nvSpPr>
        <p:spPr>
          <a:xfrm>
            <a:off x="7696200" y="1828800"/>
            <a:ext cx="457200" cy="457200"/>
          </a:xfrm>
          <a:prstGeom prst="round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1" name="TextBox 10"/>
          <p:cNvSpPr txBox="1"/>
          <p:nvPr/>
        </p:nvSpPr>
        <p:spPr>
          <a:xfrm>
            <a:off x="6172200" y="1444823"/>
            <a:ext cx="1219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Proposers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553200" y="3656111"/>
            <a:ext cx="457200" cy="457200"/>
          </a:xfrm>
          <a:prstGeom prst="round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3" name="TextBox 12"/>
          <p:cNvSpPr txBox="1"/>
          <p:nvPr/>
        </p:nvSpPr>
        <p:spPr>
          <a:xfrm>
            <a:off x="7162800" y="3730823"/>
            <a:ext cx="1219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Acceptor</a:t>
            </a:r>
          </a:p>
        </p:txBody>
      </p:sp>
      <p:sp>
        <p:nvSpPr>
          <p:cNvPr id="14" name="Freeform 13"/>
          <p:cNvSpPr/>
          <p:nvPr/>
        </p:nvSpPr>
        <p:spPr>
          <a:xfrm>
            <a:off x="5630779" y="2281187"/>
            <a:ext cx="998621" cy="1366788"/>
          </a:xfrm>
          <a:custGeom>
            <a:avLst/>
            <a:gdLst>
              <a:gd name="connsiteX0" fmla="*/ 0 w 1145406"/>
              <a:gd name="connsiteY0" fmla="*/ 0 h 1366788"/>
              <a:gd name="connsiteX1" fmla="*/ 1145406 w 1145406"/>
              <a:gd name="connsiteY1" fmla="*/ 1366788 h 1366788"/>
              <a:gd name="connsiteX0" fmla="*/ 0 w 1145406"/>
              <a:gd name="connsiteY0" fmla="*/ 0 h 1366788"/>
              <a:gd name="connsiteX1" fmla="*/ 1145406 w 1145406"/>
              <a:gd name="connsiteY1" fmla="*/ 1366788 h 1366788"/>
              <a:gd name="connsiteX0" fmla="*/ 0 w 1145406"/>
              <a:gd name="connsiteY0" fmla="*/ 0 h 1366788"/>
              <a:gd name="connsiteX1" fmla="*/ 1145406 w 1145406"/>
              <a:gd name="connsiteY1" fmla="*/ 1366788 h 1366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5406" h="1366788">
                <a:moveTo>
                  <a:pt x="0" y="0"/>
                </a:moveTo>
                <a:cubicBezTo>
                  <a:pt x="9625" y="684998"/>
                  <a:pt x="1126155" y="792481"/>
                  <a:pt x="1145406" y="1366788"/>
                </a:cubicBezTo>
              </a:path>
            </a:pathLst>
          </a:custGeom>
          <a:noFill/>
          <a:ln w="19050">
            <a:tailEnd type="triangle" w="sm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 flipH="1">
            <a:off x="6926179" y="2286000"/>
            <a:ext cx="998621" cy="1366788"/>
          </a:xfrm>
          <a:custGeom>
            <a:avLst/>
            <a:gdLst>
              <a:gd name="connsiteX0" fmla="*/ 0 w 1145406"/>
              <a:gd name="connsiteY0" fmla="*/ 0 h 1366788"/>
              <a:gd name="connsiteX1" fmla="*/ 1145406 w 1145406"/>
              <a:gd name="connsiteY1" fmla="*/ 1366788 h 1366788"/>
              <a:gd name="connsiteX0" fmla="*/ 0 w 1145406"/>
              <a:gd name="connsiteY0" fmla="*/ 0 h 1366788"/>
              <a:gd name="connsiteX1" fmla="*/ 1145406 w 1145406"/>
              <a:gd name="connsiteY1" fmla="*/ 1366788 h 1366788"/>
              <a:gd name="connsiteX0" fmla="*/ 0 w 1145406"/>
              <a:gd name="connsiteY0" fmla="*/ 0 h 1366788"/>
              <a:gd name="connsiteX1" fmla="*/ 1145406 w 1145406"/>
              <a:gd name="connsiteY1" fmla="*/ 1366788 h 1366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5406" h="1366788">
                <a:moveTo>
                  <a:pt x="0" y="0"/>
                </a:moveTo>
                <a:cubicBezTo>
                  <a:pt x="9625" y="684998"/>
                  <a:pt x="1126155" y="792481"/>
                  <a:pt x="1145406" y="1366788"/>
                </a:cubicBezTo>
              </a:path>
            </a:pathLst>
          </a:custGeom>
          <a:noFill/>
          <a:ln w="19050">
            <a:tailEnd type="triangle" w="sm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 flipH="1">
            <a:off x="6843561" y="2286000"/>
            <a:ext cx="319239" cy="1366788"/>
          </a:xfrm>
          <a:custGeom>
            <a:avLst/>
            <a:gdLst>
              <a:gd name="connsiteX0" fmla="*/ 0 w 1145406"/>
              <a:gd name="connsiteY0" fmla="*/ 0 h 1366788"/>
              <a:gd name="connsiteX1" fmla="*/ 1145406 w 1145406"/>
              <a:gd name="connsiteY1" fmla="*/ 1366788 h 1366788"/>
              <a:gd name="connsiteX0" fmla="*/ 0 w 1145406"/>
              <a:gd name="connsiteY0" fmla="*/ 0 h 1366788"/>
              <a:gd name="connsiteX1" fmla="*/ 1145406 w 1145406"/>
              <a:gd name="connsiteY1" fmla="*/ 1366788 h 1366788"/>
              <a:gd name="connsiteX0" fmla="*/ 0 w 1145406"/>
              <a:gd name="connsiteY0" fmla="*/ 0 h 1366788"/>
              <a:gd name="connsiteX1" fmla="*/ 1145406 w 1145406"/>
              <a:gd name="connsiteY1" fmla="*/ 1366788 h 1366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5406" h="1366788">
                <a:moveTo>
                  <a:pt x="0" y="0"/>
                </a:moveTo>
                <a:cubicBezTo>
                  <a:pt x="9625" y="684998"/>
                  <a:pt x="1126155" y="792481"/>
                  <a:pt x="1145406" y="1366788"/>
                </a:cubicBezTo>
              </a:path>
            </a:pathLst>
          </a:custGeom>
          <a:noFill/>
          <a:ln w="19050">
            <a:tailEnd type="triangle" w="sm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6400800" y="2286000"/>
            <a:ext cx="319239" cy="1366788"/>
          </a:xfrm>
          <a:custGeom>
            <a:avLst/>
            <a:gdLst>
              <a:gd name="connsiteX0" fmla="*/ 0 w 1145406"/>
              <a:gd name="connsiteY0" fmla="*/ 0 h 1366788"/>
              <a:gd name="connsiteX1" fmla="*/ 1145406 w 1145406"/>
              <a:gd name="connsiteY1" fmla="*/ 1366788 h 1366788"/>
              <a:gd name="connsiteX0" fmla="*/ 0 w 1145406"/>
              <a:gd name="connsiteY0" fmla="*/ 0 h 1366788"/>
              <a:gd name="connsiteX1" fmla="*/ 1145406 w 1145406"/>
              <a:gd name="connsiteY1" fmla="*/ 1366788 h 1366788"/>
              <a:gd name="connsiteX0" fmla="*/ 0 w 1145406"/>
              <a:gd name="connsiteY0" fmla="*/ 0 h 1366788"/>
              <a:gd name="connsiteX1" fmla="*/ 1145406 w 1145406"/>
              <a:gd name="connsiteY1" fmla="*/ 1366788 h 1366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5406" h="1366788">
                <a:moveTo>
                  <a:pt x="0" y="0"/>
                </a:moveTo>
                <a:cubicBezTo>
                  <a:pt x="9625" y="684998"/>
                  <a:pt x="1126155" y="792481"/>
                  <a:pt x="1145406" y="1366788"/>
                </a:cubicBezTo>
              </a:path>
            </a:pathLst>
          </a:custGeom>
          <a:noFill/>
          <a:ln w="19050">
            <a:tailEnd type="triangle" w="sm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12" idx="2"/>
          </p:cNvCxnSpPr>
          <p:nvPr/>
        </p:nvCxnSpPr>
        <p:spPr>
          <a:xfrm>
            <a:off x="6781800" y="4113311"/>
            <a:ext cx="0" cy="992089"/>
          </a:xfrm>
          <a:prstGeom prst="straightConnector1">
            <a:avLst/>
          </a:prstGeom>
          <a:noFill/>
          <a:ln w="19050">
            <a:tailEnd type="triangle" w="sm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4" name="Oval 23"/>
          <p:cNvSpPr/>
          <p:nvPr/>
        </p:nvSpPr>
        <p:spPr>
          <a:xfrm>
            <a:off x="5562600" y="2514600"/>
            <a:ext cx="533400" cy="533400"/>
          </a:xfrm>
          <a:prstGeom prst="ellipse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add</a:t>
            </a:r>
          </a:p>
        </p:txBody>
      </p:sp>
      <p:sp>
        <p:nvSpPr>
          <p:cNvPr id="29" name="Oval 28"/>
          <p:cNvSpPr/>
          <p:nvPr/>
        </p:nvSpPr>
        <p:spPr>
          <a:xfrm>
            <a:off x="6191450" y="2514600"/>
            <a:ext cx="533400" cy="533400"/>
          </a:xfrm>
          <a:prstGeom prst="ellipse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err="1"/>
              <a:t>jmp</a:t>
            </a:r>
            <a:endParaRPr lang="en-US" sz="1600" dirty="0"/>
          </a:p>
        </p:txBody>
      </p:sp>
      <p:sp>
        <p:nvSpPr>
          <p:cNvPr id="30" name="Oval 29"/>
          <p:cNvSpPr/>
          <p:nvPr/>
        </p:nvSpPr>
        <p:spPr>
          <a:xfrm>
            <a:off x="6781800" y="2514600"/>
            <a:ext cx="533400" cy="533400"/>
          </a:xfrm>
          <a:prstGeom prst="ellipse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err="1"/>
              <a:t>shl</a:t>
            </a:r>
            <a:endParaRPr lang="en-US" sz="1600" dirty="0"/>
          </a:p>
        </p:txBody>
      </p:sp>
      <p:sp>
        <p:nvSpPr>
          <p:cNvPr id="31" name="Oval 30"/>
          <p:cNvSpPr/>
          <p:nvPr/>
        </p:nvSpPr>
        <p:spPr>
          <a:xfrm>
            <a:off x="7391400" y="2514600"/>
            <a:ext cx="533400" cy="533400"/>
          </a:xfrm>
          <a:prstGeom prst="ellipse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sub</a:t>
            </a:r>
          </a:p>
        </p:txBody>
      </p:sp>
      <p:sp>
        <p:nvSpPr>
          <p:cNvPr id="32" name="Oval 31"/>
          <p:cNvSpPr/>
          <p:nvPr/>
        </p:nvSpPr>
        <p:spPr>
          <a:xfrm>
            <a:off x="6514700" y="4267200"/>
            <a:ext cx="533400" cy="533400"/>
          </a:xfrm>
          <a:prstGeom prst="ellipse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err="1"/>
              <a:t>jmp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7957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219200"/>
          </a:xfrm>
        </p:spPr>
        <p:txBody>
          <a:bodyPr/>
          <a:lstStyle/>
          <a:p>
            <a:r>
              <a:rPr lang="en-US" dirty="0"/>
              <a:t>Acceptor accepts only first value it receives?</a:t>
            </a:r>
          </a:p>
          <a:p>
            <a:r>
              <a:rPr lang="en-US" dirty="0"/>
              <a:t>If simultaneous proposals, no value might be chosen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spcBef>
                <a:spcPts val="3000"/>
              </a:spcBef>
              <a:buNone/>
            </a:pPr>
            <a:endParaRPr lang="en-US" dirty="0"/>
          </a:p>
          <a:p>
            <a:pPr marL="0" indent="0">
              <a:spcBef>
                <a:spcPts val="3000"/>
              </a:spcBef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spcBef>
                <a:spcPts val="3600"/>
              </a:spcBef>
              <a:buNone/>
            </a:pPr>
            <a:r>
              <a:rPr lang="en-US" altLang="zh-CN" dirty="0">
                <a:solidFill>
                  <a:schemeClr val="tx2"/>
                </a:solidFill>
              </a:rPr>
              <a:t>=&gt;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Acceptors must sometimes </a:t>
            </a:r>
            <a:r>
              <a:rPr lang="en-US" dirty="0">
                <a:solidFill>
                  <a:srgbClr val="FF0000"/>
                </a:solidFill>
              </a:rPr>
              <a:t>accept</a:t>
            </a:r>
            <a:r>
              <a:rPr lang="en-US" dirty="0">
                <a:solidFill>
                  <a:schemeClr val="tx2"/>
                </a:solidFill>
              </a:rPr>
              <a:t> multiple (different) values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(only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one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chosen)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407404" y="3962400"/>
            <a:ext cx="1402596" cy="457200"/>
          </a:xfrm>
          <a:prstGeom prst="straightConnector1">
            <a:avLst/>
          </a:prstGeom>
          <a:ln w="19050" cap="rnd">
            <a:solidFill>
              <a:srgbClr val="2556B9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407404" y="3048000"/>
            <a:ext cx="1402596" cy="457200"/>
          </a:xfrm>
          <a:prstGeom prst="straightConnector1">
            <a:avLst/>
          </a:prstGeom>
          <a:ln w="190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E2162002-2512-45FD-82AF-2FE8F2E91859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(1)</a:t>
            </a:r>
            <a:r>
              <a:rPr lang="zh-CN" altLang="en-US" dirty="0"/>
              <a:t> </a:t>
            </a:r>
            <a:r>
              <a:rPr lang="en-US" dirty="0"/>
              <a:t>: Split Votes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524000" y="30480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524000" y="35052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524000" y="39624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524000" y="44196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524000" y="48768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81800" y="4859179"/>
            <a:ext cx="609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time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66800" y="2819400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6800" y="3276600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66800" y="37308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66800" y="41880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66800" y="46452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33600" y="2743200"/>
            <a:ext cx="11430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/>
              <a:t>accept?(</a:t>
            </a:r>
            <a:r>
              <a:rPr lang="en-US" sz="1600" dirty="0">
                <a:solidFill>
                  <a:schemeClr val="accent4"/>
                </a:solidFill>
              </a:rPr>
              <a:t>red</a:t>
            </a:r>
            <a:r>
              <a:rPr lang="en-US" sz="1600" dirty="0"/>
              <a:t>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133600" y="3657600"/>
            <a:ext cx="14478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/>
              <a:t>accept?(</a:t>
            </a:r>
            <a:r>
              <a:rPr lang="en-US" sz="1600" dirty="0">
                <a:solidFill>
                  <a:srgbClr val="2556B9"/>
                </a:solidFill>
              </a:rPr>
              <a:t>blue</a:t>
            </a:r>
            <a:r>
              <a:rPr lang="en-US" sz="1600" dirty="0"/>
              <a:t>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33600" y="4572000"/>
            <a:ext cx="1371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/>
              <a:t>accept?(</a:t>
            </a:r>
            <a:r>
              <a:rPr lang="en-US" sz="1600" dirty="0">
                <a:solidFill>
                  <a:srgbClr val="008E00"/>
                </a:solidFill>
              </a:rPr>
              <a:t>green</a:t>
            </a:r>
            <a:r>
              <a:rPr lang="en-US" sz="1600" dirty="0"/>
              <a:t>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810000" y="2743200"/>
            <a:ext cx="1600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/>
              <a:t>accepted(</a:t>
            </a:r>
            <a:r>
              <a:rPr lang="en-US" sz="1600" dirty="0">
                <a:solidFill>
                  <a:schemeClr val="accent4"/>
                </a:solidFill>
              </a:rPr>
              <a:t>red</a:t>
            </a:r>
            <a:r>
              <a:rPr lang="en-US" sz="1600" dirty="0"/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810000" y="3657600"/>
            <a:ext cx="1752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/>
              <a:t>accepted(</a:t>
            </a:r>
            <a:r>
              <a:rPr lang="en-US" sz="1600" dirty="0">
                <a:solidFill>
                  <a:srgbClr val="2556B9"/>
                </a:solidFill>
              </a:rPr>
              <a:t>blue</a:t>
            </a:r>
            <a:r>
              <a:rPr lang="en-US" sz="1600" dirty="0"/>
              <a:t>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810000" y="4572000"/>
            <a:ext cx="18288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/>
              <a:t>accepted(</a:t>
            </a:r>
            <a:r>
              <a:rPr lang="en-US" sz="1600" dirty="0">
                <a:solidFill>
                  <a:srgbClr val="008E00"/>
                </a:solidFill>
              </a:rPr>
              <a:t>green</a:t>
            </a:r>
            <a:r>
              <a:rPr lang="en-US" sz="1600" dirty="0"/>
              <a:t>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810000" y="3200400"/>
            <a:ext cx="1600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/>
              <a:t>accepted(</a:t>
            </a:r>
            <a:r>
              <a:rPr lang="en-US" sz="1600" dirty="0">
                <a:solidFill>
                  <a:schemeClr val="accent4"/>
                </a:solidFill>
              </a:rPr>
              <a:t>red</a:t>
            </a:r>
            <a:r>
              <a:rPr lang="en-US" sz="1600" dirty="0"/>
              <a:t>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810000" y="4114800"/>
            <a:ext cx="1752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/>
              <a:t>accepted(</a:t>
            </a:r>
            <a:r>
              <a:rPr lang="en-US" sz="1600" dirty="0">
                <a:solidFill>
                  <a:srgbClr val="2556B9"/>
                </a:solidFill>
              </a:rPr>
              <a:t>blue</a:t>
            </a:r>
            <a:r>
              <a:rPr lang="en-US" sz="1600" dirty="0"/>
              <a:t>)</a:t>
            </a:r>
          </a:p>
        </p:txBody>
      </p:sp>
      <p:sp>
        <p:nvSpPr>
          <p:cNvPr id="32" name="Oval 31"/>
          <p:cNvSpPr/>
          <p:nvPr/>
        </p:nvSpPr>
        <p:spPr>
          <a:xfrm>
            <a:off x="3962400" y="30099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962400" y="48387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962400" y="39243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962400" y="43815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962400" y="34671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407404" y="3048000"/>
            <a:ext cx="1402596" cy="0"/>
          </a:xfrm>
          <a:prstGeom prst="straightConnector1">
            <a:avLst/>
          </a:prstGeom>
          <a:ln w="190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407404" y="3962400"/>
            <a:ext cx="1402596" cy="0"/>
          </a:xfrm>
          <a:prstGeom prst="straightConnector1">
            <a:avLst/>
          </a:prstGeom>
          <a:ln w="19050" cap="rnd">
            <a:solidFill>
              <a:srgbClr val="2556B9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2407404" y="4876800"/>
            <a:ext cx="1402596" cy="0"/>
          </a:xfrm>
          <a:prstGeom prst="straightConnector1">
            <a:avLst/>
          </a:prstGeom>
          <a:ln w="19050" cap="rnd">
            <a:solidFill>
              <a:srgbClr val="008E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362200" y="30099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362200" y="48387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362200" y="39243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2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114800"/>
          </a:xfrm>
        </p:spPr>
        <p:txBody>
          <a:bodyPr/>
          <a:lstStyle/>
          <a:p>
            <a:r>
              <a:rPr lang="en-US" dirty="0"/>
              <a:t>Acceptor accepts </a:t>
            </a:r>
            <a:r>
              <a:rPr lang="en-US" dirty="0">
                <a:solidFill>
                  <a:srgbClr val="008E00"/>
                </a:solidFill>
              </a:rPr>
              <a:t>every </a:t>
            </a:r>
            <a:r>
              <a:rPr lang="en-US" dirty="0"/>
              <a:t>value it receives?</a:t>
            </a:r>
          </a:p>
          <a:p>
            <a:r>
              <a:rPr lang="en-US" dirty="0"/>
              <a:t>Could choose multiple values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spcBef>
                <a:spcPts val="3000"/>
              </a:spcBef>
              <a:buNone/>
            </a:pPr>
            <a:endParaRPr lang="en-US" dirty="0"/>
          </a:p>
          <a:p>
            <a:pPr marL="0" indent="0">
              <a:spcBef>
                <a:spcPts val="3000"/>
              </a:spcBef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4236204" y="4114800"/>
            <a:ext cx="838200" cy="457200"/>
          </a:xfrm>
          <a:prstGeom prst="straightConnector1">
            <a:avLst/>
          </a:prstGeom>
          <a:ln w="19050" cap="rnd">
            <a:solidFill>
              <a:srgbClr val="2556B9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407404" y="2743200"/>
            <a:ext cx="838200" cy="457200"/>
          </a:xfrm>
          <a:prstGeom prst="straightConnector1">
            <a:avLst/>
          </a:prstGeom>
          <a:ln w="190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E2162002-2512-45FD-82AF-2FE8F2E91859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(2)</a:t>
            </a:r>
            <a:r>
              <a:rPr lang="en-US" dirty="0"/>
              <a:t>: Conflicting Choices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524000" y="27432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524000" y="32004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524000" y="36576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524000" y="41148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524000" y="45720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81800" y="4554379"/>
            <a:ext cx="609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time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66800" y="2514600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6800" y="2971800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66800" y="34260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66800" y="38832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66800" y="43404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33600" y="2438400"/>
            <a:ext cx="1219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/>
              <a:t>accept?(</a:t>
            </a:r>
            <a:r>
              <a:rPr lang="en-US" sz="1600" dirty="0">
                <a:solidFill>
                  <a:schemeClr val="accent4"/>
                </a:solidFill>
              </a:rPr>
              <a:t>red</a:t>
            </a:r>
            <a:r>
              <a:rPr lang="en-US" sz="1600" dirty="0"/>
              <a:t>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62400" y="4572000"/>
            <a:ext cx="1371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/>
              <a:t>accept?(</a:t>
            </a:r>
            <a:r>
              <a:rPr lang="en-US" sz="1600" dirty="0">
                <a:solidFill>
                  <a:srgbClr val="2556B9"/>
                </a:solidFill>
              </a:rPr>
              <a:t>blue</a:t>
            </a:r>
            <a:r>
              <a:rPr lang="en-US" sz="1600" dirty="0"/>
              <a:t>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581400" y="2438400"/>
            <a:ext cx="1600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/>
              <a:t>accepted(</a:t>
            </a:r>
            <a:r>
              <a:rPr lang="en-US" sz="1600" dirty="0">
                <a:solidFill>
                  <a:schemeClr val="accent4"/>
                </a:solidFill>
              </a:rPr>
              <a:t>red</a:t>
            </a:r>
            <a:r>
              <a:rPr lang="en-US" sz="1600" dirty="0"/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81400" y="3352800"/>
            <a:ext cx="1752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/>
              <a:t>accepted(</a:t>
            </a:r>
            <a:r>
              <a:rPr lang="en-US" sz="1600" dirty="0">
                <a:solidFill>
                  <a:schemeClr val="accent4"/>
                </a:solidFill>
              </a:rPr>
              <a:t>red</a:t>
            </a:r>
            <a:r>
              <a:rPr lang="en-US" sz="1600" dirty="0"/>
              <a:t>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10200" y="4267200"/>
            <a:ext cx="18288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/>
              <a:t>accepted(</a:t>
            </a:r>
            <a:r>
              <a:rPr lang="en-US" sz="1600" dirty="0">
                <a:solidFill>
                  <a:srgbClr val="2556B9"/>
                </a:solidFill>
              </a:rPr>
              <a:t>blue</a:t>
            </a:r>
            <a:r>
              <a:rPr lang="en-US" sz="1600" dirty="0"/>
              <a:t>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581400" y="2895600"/>
            <a:ext cx="1600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/>
              <a:t>accepted(</a:t>
            </a:r>
            <a:r>
              <a:rPr lang="en-US" sz="1600" dirty="0">
                <a:solidFill>
                  <a:schemeClr val="accent4"/>
                </a:solidFill>
              </a:rPr>
              <a:t>red</a:t>
            </a:r>
            <a:r>
              <a:rPr lang="en-US" sz="1600" dirty="0"/>
              <a:t>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10200" y="3810000"/>
            <a:ext cx="1752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/>
              <a:t>accepted(</a:t>
            </a:r>
            <a:r>
              <a:rPr lang="en-US" sz="1600" dirty="0">
                <a:solidFill>
                  <a:srgbClr val="2556B9"/>
                </a:solidFill>
              </a:rPr>
              <a:t>blue</a:t>
            </a:r>
            <a:r>
              <a:rPr lang="en-US" sz="1600" dirty="0"/>
              <a:t>)</a:t>
            </a:r>
          </a:p>
        </p:txBody>
      </p:sp>
      <p:sp>
        <p:nvSpPr>
          <p:cNvPr id="32" name="Oval 31"/>
          <p:cNvSpPr/>
          <p:nvPr/>
        </p:nvSpPr>
        <p:spPr>
          <a:xfrm>
            <a:off x="3733800" y="27051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562600" y="45339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733800" y="36195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562600" y="40767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733800" y="31623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407404" y="2743200"/>
            <a:ext cx="838200" cy="0"/>
          </a:xfrm>
          <a:prstGeom prst="straightConnector1">
            <a:avLst/>
          </a:prstGeom>
          <a:ln w="190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236204" y="4572000"/>
            <a:ext cx="838200" cy="0"/>
          </a:xfrm>
          <a:prstGeom prst="straightConnector1">
            <a:avLst/>
          </a:prstGeom>
          <a:ln w="19050" cap="rnd">
            <a:solidFill>
              <a:srgbClr val="2556B9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407404" y="2743200"/>
            <a:ext cx="838200" cy="914400"/>
          </a:xfrm>
          <a:prstGeom prst="straightConnector1">
            <a:avLst/>
          </a:prstGeom>
          <a:ln w="190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236204" y="3657600"/>
            <a:ext cx="838200" cy="914400"/>
          </a:xfrm>
          <a:prstGeom prst="straightConnector1">
            <a:avLst/>
          </a:prstGeom>
          <a:ln w="19050" cap="rnd">
            <a:solidFill>
              <a:srgbClr val="2556B9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410200" y="3352800"/>
            <a:ext cx="1752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/>
              <a:t>accepted(</a:t>
            </a:r>
            <a:r>
              <a:rPr lang="en-US" sz="1600" dirty="0">
                <a:solidFill>
                  <a:srgbClr val="2556B9"/>
                </a:solidFill>
              </a:rPr>
              <a:t>blue</a:t>
            </a:r>
            <a:r>
              <a:rPr lang="en-US" sz="1600" dirty="0"/>
              <a:t>)</a:t>
            </a:r>
          </a:p>
        </p:txBody>
      </p:sp>
      <p:sp>
        <p:nvSpPr>
          <p:cNvPr id="52" name="Oval 51"/>
          <p:cNvSpPr/>
          <p:nvPr/>
        </p:nvSpPr>
        <p:spPr>
          <a:xfrm>
            <a:off x="5562600" y="36195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3505200" y="2362200"/>
            <a:ext cx="1371600" cy="1447800"/>
          </a:xfrm>
          <a:prstGeom prst="roundRect">
            <a:avLst/>
          </a:pr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5334000" y="3276600"/>
            <a:ext cx="1447800" cy="1447800"/>
          </a:xfrm>
          <a:prstGeom prst="roundRect">
            <a:avLst/>
          </a:prstGeom>
          <a:noFill/>
          <a:ln>
            <a:solidFill>
              <a:srgbClr val="2556B9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4953000" y="2209800"/>
            <a:ext cx="15240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>
                <a:solidFill>
                  <a:schemeClr val="accent4"/>
                </a:solidFill>
              </a:rPr>
              <a:t>Red Chosen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105400" y="4800600"/>
            <a:ext cx="19050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>
                <a:solidFill>
                  <a:srgbClr val="2556B9"/>
                </a:solidFill>
              </a:rPr>
              <a:t>Blue Chosen</a:t>
            </a:r>
          </a:p>
        </p:txBody>
      </p:sp>
      <p:sp>
        <p:nvSpPr>
          <p:cNvPr id="22" name="Oval 21"/>
          <p:cNvSpPr/>
          <p:nvPr/>
        </p:nvSpPr>
        <p:spPr>
          <a:xfrm>
            <a:off x="2362200" y="27051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191000" y="45339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3C4A7B-71FC-E343-9B88-7A21384E8607}"/>
              </a:ext>
            </a:extLst>
          </p:cNvPr>
          <p:cNvSpPr txBox="1"/>
          <p:nvPr/>
        </p:nvSpPr>
        <p:spPr>
          <a:xfrm>
            <a:off x="7391400" y="3426023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Violate</a:t>
            </a:r>
            <a:r>
              <a:rPr lang="zh-CN" altLang="en-US" dirty="0"/>
              <a:t> </a:t>
            </a:r>
            <a:r>
              <a:rPr lang="en-US" altLang="zh-CN" b="1" i="1" dirty="0"/>
              <a:t>safety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C99354-B3A8-5F48-B3C3-1E3540763B58}"/>
              </a:ext>
            </a:extLst>
          </p:cNvPr>
          <p:cNvSpPr txBox="1"/>
          <p:nvPr/>
        </p:nvSpPr>
        <p:spPr>
          <a:xfrm>
            <a:off x="471152" y="5380637"/>
            <a:ext cx="816601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 eaLnBrk="0" hangingPunct="0">
              <a:spcBef>
                <a:spcPts val="0"/>
              </a:spcBef>
              <a:buClr>
                <a:srgbClr val="1F4899"/>
              </a:buClr>
              <a:buSzPct val="90000"/>
            </a:pPr>
            <a:r>
              <a:rPr lang="en-US" sz="2400" b="1" kern="0" dirty="0">
                <a:solidFill>
                  <a:srgbClr val="1F4899"/>
                </a:solidFill>
                <a:latin typeface="Arial"/>
              </a:rPr>
              <a:t>Once a value has been chosen, future proposals must </a:t>
            </a:r>
          </a:p>
          <a:p>
            <a:pPr lvl="0" algn="l" eaLnBrk="0" hangingPunct="0">
              <a:spcBef>
                <a:spcPts val="0"/>
              </a:spcBef>
              <a:buClr>
                <a:srgbClr val="1F4899"/>
              </a:buClr>
              <a:buSzPct val="90000"/>
            </a:pPr>
            <a:r>
              <a:rPr lang="en-US" sz="2400" b="1" kern="0" dirty="0">
                <a:solidFill>
                  <a:srgbClr val="1F4899"/>
                </a:solidFill>
                <a:latin typeface="Arial"/>
              </a:rPr>
              <a:t>propose/choose that same value</a:t>
            </a:r>
            <a:r>
              <a:rPr lang="zh-CN" altLang="en-US" sz="2400" b="1" kern="0" dirty="0">
                <a:solidFill>
                  <a:srgbClr val="1F4899"/>
                </a:solidFill>
                <a:latin typeface="Arial"/>
              </a:rPr>
              <a:t> </a:t>
            </a:r>
            <a:r>
              <a:rPr lang="en-US" altLang="zh-CN" sz="2400" b="1" kern="0" dirty="0">
                <a:solidFill>
                  <a:srgbClr val="1F4899"/>
                </a:solidFill>
                <a:latin typeface="Arial"/>
              </a:rPr>
              <a:t>=&gt;</a:t>
            </a:r>
            <a:r>
              <a:rPr lang="en-US" sz="2400" b="1" kern="0" dirty="0">
                <a:solidFill>
                  <a:srgbClr val="1F4899"/>
                </a:solidFill>
                <a:latin typeface="Arial"/>
              </a:rPr>
              <a:t> (</a:t>
            </a:r>
            <a:r>
              <a:rPr lang="en-US" sz="2400" b="1" kern="0" dirty="0">
                <a:solidFill>
                  <a:srgbClr val="A5001E"/>
                </a:solidFill>
                <a:latin typeface="Arial"/>
              </a:rPr>
              <a:t>2-phase protocol</a:t>
            </a:r>
            <a:r>
              <a:rPr lang="en-US" sz="2400" b="1" kern="0" dirty="0">
                <a:solidFill>
                  <a:srgbClr val="1F4899"/>
                </a:solidFill>
                <a:latin typeface="Arial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720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Arrow Connector 38"/>
          <p:cNvCxnSpPr/>
          <p:nvPr/>
        </p:nvCxnSpPr>
        <p:spPr>
          <a:xfrm>
            <a:off x="2399900" y="2057400"/>
            <a:ext cx="3429000" cy="914400"/>
          </a:xfrm>
          <a:prstGeom prst="straightConnector1">
            <a:avLst/>
          </a:prstGeom>
          <a:ln w="190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4114800" y="2590800"/>
            <a:ext cx="1447800" cy="1447800"/>
          </a:xfrm>
          <a:prstGeom prst="roundRect">
            <a:avLst/>
          </a:prstGeom>
          <a:solidFill>
            <a:schemeClr val="bg1"/>
          </a:solidFill>
          <a:ln>
            <a:solidFill>
              <a:srgbClr val="2556B9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648200"/>
            <a:ext cx="8229600" cy="1676400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baseline="-25000" dirty="0"/>
              <a:t>5</a:t>
            </a:r>
            <a:r>
              <a:rPr lang="en-US" dirty="0"/>
              <a:t> needn’t propose </a:t>
            </a:r>
            <a:r>
              <a:rPr lang="en-US" dirty="0">
                <a:solidFill>
                  <a:schemeClr val="accent4"/>
                </a:solidFill>
              </a:rPr>
              <a:t>red</a:t>
            </a:r>
            <a:r>
              <a:rPr lang="en-US" dirty="0"/>
              <a:t> (it hasn’t been chosen yet)</a:t>
            </a:r>
          </a:p>
          <a:p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en-US" dirty="0"/>
              <a:t>’s proposal must be aborted (s</a:t>
            </a:r>
            <a:r>
              <a:rPr lang="en-US" baseline="-25000" dirty="0"/>
              <a:t>3</a:t>
            </a:r>
            <a:r>
              <a:rPr lang="en-US" dirty="0"/>
              <a:t> must reject  it)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altLang="zh-CN" dirty="0">
                <a:solidFill>
                  <a:schemeClr val="tx2"/>
                </a:solidFill>
              </a:rPr>
              <a:t>=&gt;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Must </a:t>
            </a:r>
            <a:r>
              <a:rPr lang="en-US" dirty="0">
                <a:solidFill>
                  <a:schemeClr val="accent4"/>
                </a:solidFill>
              </a:rPr>
              <a:t>order</a:t>
            </a:r>
            <a:r>
              <a:rPr lang="en-US" dirty="0">
                <a:solidFill>
                  <a:schemeClr val="tx2"/>
                </a:solidFill>
              </a:rPr>
              <a:t> proposals, reject old ones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3017004" y="3429000"/>
            <a:ext cx="838200" cy="457200"/>
          </a:xfrm>
          <a:prstGeom prst="straightConnector1">
            <a:avLst/>
          </a:prstGeom>
          <a:ln w="19050" cap="rnd">
            <a:solidFill>
              <a:srgbClr val="2556B9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399900" y="2057400"/>
            <a:ext cx="3429000" cy="457200"/>
          </a:xfrm>
          <a:prstGeom prst="straightConnector1">
            <a:avLst/>
          </a:prstGeom>
          <a:ln w="190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E2162002-2512-45FD-82AF-2FE8F2E91859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Conflicting Choices, cont’d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524000" y="20574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524000" y="25146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524000" y="29718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524000" y="34290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524000" y="38862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81800" y="3868579"/>
            <a:ext cx="609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time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66800" y="1828800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6800" y="2286000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66800" y="27402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66800" y="31974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66800" y="36546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33600" y="1752600"/>
            <a:ext cx="1219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/>
              <a:t>accept?(</a:t>
            </a:r>
            <a:r>
              <a:rPr lang="en-US" sz="1600" dirty="0">
                <a:solidFill>
                  <a:schemeClr val="accent4"/>
                </a:solidFill>
              </a:rPr>
              <a:t>red</a:t>
            </a:r>
            <a:r>
              <a:rPr lang="en-US" sz="1600" dirty="0"/>
              <a:t>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43200" y="3886200"/>
            <a:ext cx="10668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/>
              <a:t>prop(</a:t>
            </a:r>
            <a:r>
              <a:rPr lang="en-US" sz="1600" dirty="0">
                <a:solidFill>
                  <a:srgbClr val="2556B9"/>
                </a:solidFill>
              </a:rPr>
              <a:t>blue</a:t>
            </a:r>
            <a:r>
              <a:rPr lang="en-US" sz="1600" dirty="0"/>
              <a:t>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581400" y="1752600"/>
            <a:ext cx="1600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/>
              <a:t>accepted(</a:t>
            </a:r>
            <a:r>
              <a:rPr lang="en-US" sz="1600" dirty="0">
                <a:solidFill>
                  <a:schemeClr val="accent4"/>
                </a:solidFill>
              </a:rPr>
              <a:t>red</a:t>
            </a:r>
            <a:r>
              <a:rPr lang="en-US" sz="1600" dirty="0"/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019800" y="2667000"/>
            <a:ext cx="1752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/>
              <a:t>accepted(</a:t>
            </a:r>
            <a:r>
              <a:rPr lang="en-US" sz="1600" dirty="0">
                <a:solidFill>
                  <a:schemeClr val="accent4"/>
                </a:solidFill>
              </a:rPr>
              <a:t>red</a:t>
            </a:r>
            <a:r>
              <a:rPr lang="en-US" sz="1600" dirty="0"/>
              <a:t>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191000" y="3581400"/>
            <a:ext cx="18288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/>
              <a:t>accepted(</a:t>
            </a:r>
            <a:r>
              <a:rPr lang="en-US" sz="1600" dirty="0">
                <a:solidFill>
                  <a:srgbClr val="2556B9"/>
                </a:solidFill>
              </a:rPr>
              <a:t>blue</a:t>
            </a:r>
            <a:r>
              <a:rPr lang="en-US" sz="1600" dirty="0"/>
              <a:t>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019800" y="2209800"/>
            <a:ext cx="1600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/>
              <a:t>accepted(</a:t>
            </a:r>
            <a:r>
              <a:rPr lang="en-US" sz="1600" dirty="0">
                <a:solidFill>
                  <a:schemeClr val="accent4"/>
                </a:solidFill>
              </a:rPr>
              <a:t>red</a:t>
            </a:r>
            <a:r>
              <a:rPr lang="en-US" sz="1600" dirty="0"/>
              <a:t>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191000" y="3124200"/>
            <a:ext cx="1752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/>
              <a:t>accepted(</a:t>
            </a:r>
            <a:r>
              <a:rPr lang="en-US" sz="1600" dirty="0">
                <a:solidFill>
                  <a:srgbClr val="2556B9"/>
                </a:solidFill>
              </a:rPr>
              <a:t>blue</a:t>
            </a:r>
            <a:r>
              <a:rPr lang="en-US" sz="1600" dirty="0"/>
              <a:t>)</a:t>
            </a:r>
          </a:p>
        </p:txBody>
      </p:sp>
      <p:sp>
        <p:nvSpPr>
          <p:cNvPr id="32" name="Oval 31"/>
          <p:cNvSpPr/>
          <p:nvPr/>
        </p:nvSpPr>
        <p:spPr>
          <a:xfrm>
            <a:off x="3733800" y="20193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343400" y="38481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72200" y="29337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343400" y="33909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172200" y="24765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407404" y="2057400"/>
            <a:ext cx="838200" cy="0"/>
          </a:xfrm>
          <a:prstGeom prst="straightConnector1">
            <a:avLst/>
          </a:prstGeom>
          <a:ln w="190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017004" y="3886200"/>
            <a:ext cx="838200" cy="0"/>
          </a:xfrm>
          <a:prstGeom prst="straightConnector1">
            <a:avLst/>
          </a:prstGeom>
          <a:ln w="19050" cap="rnd">
            <a:solidFill>
              <a:srgbClr val="2556B9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3017004" y="2971800"/>
            <a:ext cx="838200" cy="914400"/>
          </a:xfrm>
          <a:prstGeom prst="straightConnector1">
            <a:avLst/>
          </a:prstGeom>
          <a:ln w="19050" cap="rnd">
            <a:solidFill>
              <a:srgbClr val="2556B9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191000" y="2667000"/>
            <a:ext cx="1752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/>
              <a:t>accepted(</a:t>
            </a:r>
            <a:r>
              <a:rPr lang="en-US" sz="1600" dirty="0">
                <a:solidFill>
                  <a:srgbClr val="2556B9"/>
                </a:solidFill>
              </a:rPr>
              <a:t>blue</a:t>
            </a:r>
            <a:r>
              <a:rPr lang="en-US" sz="1600" dirty="0"/>
              <a:t>)</a:t>
            </a:r>
          </a:p>
        </p:txBody>
      </p:sp>
      <p:sp>
        <p:nvSpPr>
          <p:cNvPr id="52" name="Oval 51"/>
          <p:cNvSpPr/>
          <p:nvPr/>
        </p:nvSpPr>
        <p:spPr>
          <a:xfrm>
            <a:off x="4343400" y="29337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6019800" y="1371600"/>
            <a:ext cx="1981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>
                <a:solidFill>
                  <a:schemeClr val="accent4"/>
                </a:solidFill>
              </a:rPr>
              <a:t>Red Chosen??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810000" y="4114800"/>
            <a:ext cx="18288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>
                <a:solidFill>
                  <a:srgbClr val="2556B9"/>
                </a:solidFill>
              </a:rPr>
              <a:t>Blue Chosen</a:t>
            </a:r>
          </a:p>
        </p:txBody>
      </p:sp>
      <p:sp>
        <p:nvSpPr>
          <p:cNvPr id="22" name="Oval 21"/>
          <p:cNvSpPr/>
          <p:nvPr/>
        </p:nvSpPr>
        <p:spPr>
          <a:xfrm>
            <a:off x="2362200" y="20193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971800" y="38481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3445826" y="1678164"/>
            <a:ext cx="3890551" cy="1505394"/>
          </a:xfrm>
          <a:custGeom>
            <a:avLst/>
            <a:gdLst>
              <a:gd name="connsiteX0" fmla="*/ 1722935 w 3816959"/>
              <a:gd name="connsiteY0" fmla="*/ 25435 h 1517779"/>
              <a:gd name="connsiteX1" fmla="*/ 13 w 3816959"/>
              <a:gd name="connsiteY1" fmla="*/ 285317 h 1517779"/>
              <a:gd name="connsiteX2" fmla="*/ 1694060 w 3816959"/>
              <a:gd name="connsiteY2" fmla="*/ 612576 h 1517779"/>
              <a:gd name="connsiteX3" fmla="*/ 2531457 w 3816959"/>
              <a:gd name="connsiteY3" fmla="*/ 1026462 h 1517779"/>
              <a:gd name="connsiteX4" fmla="*/ 3089723 w 3816959"/>
              <a:gd name="connsiteY4" fmla="*/ 1517351 h 1517779"/>
              <a:gd name="connsiteX5" fmla="*/ 3773116 w 3816959"/>
              <a:gd name="connsiteY5" fmla="*/ 939835 h 1517779"/>
              <a:gd name="connsiteX6" fmla="*/ 1722935 w 3816959"/>
              <a:gd name="connsiteY6" fmla="*/ 25435 h 1517779"/>
              <a:gd name="connsiteX0" fmla="*/ 1722937 w 3816961"/>
              <a:gd name="connsiteY0" fmla="*/ 72753 h 1565097"/>
              <a:gd name="connsiteX1" fmla="*/ 15 w 3816961"/>
              <a:gd name="connsiteY1" fmla="*/ 332635 h 1565097"/>
              <a:gd name="connsiteX2" fmla="*/ 1694062 w 3816961"/>
              <a:gd name="connsiteY2" fmla="*/ 659894 h 1565097"/>
              <a:gd name="connsiteX3" fmla="*/ 2531459 w 3816961"/>
              <a:gd name="connsiteY3" fmla="*/ 1073780 h 1565097"/>
              <a:gd name="connsiteX4" fmla="*/ 3089725 w 3816961"/>
              <a:gd name="connsiteY4" fmla="*/ 1564669 h 1565097"/>
              <a:gd name="connsiteX5" fmla="*/ 3773118 w 3816961"/>
              <a:gd name="connsiteY5" fmla="*/ 987153 h 1565097"/>
              <a:gd name="connsiteX6" fmla="*/ 1722937 w 3816961"/>
              <a:gd name="connsiteY6" fmla="*/ 72753 h 1565097"/>
              <a:gd name="connsiteX0" fmla="*/ 1722938 w 3816962"/>
              <a:gd name="connsiteY0" fmla="*/ 26918 h 1519262"/>
              <a:gd name="connsiteX1" fmla="*/ 16 w 3816962"/>
              <a:gd name="connsiteY1" fmla="*/ 286800 h 1519262"/>
              <a:gd name="connsiteX2" fmla="*/ 1694063 w 3816962"/>
              <a:gd name="connsiteY2" fmla="*/ 614059 h 1519262"/>
              <a:gd name="connsiteX3" fmla="*/ 2531460 w 3816962"/>
              <a:gd name="connsiteY3" fmla="*/ 1027945 h 1519262"/>
              <a:gd name="connsiteX4" fmla="*/ 3089726 w 3816962"/>
              <a:gd name="connsiteY4" fmla="*/ 1518834 h 1519262"/>
              <a:gd name="connsiteX5" fmla="*/ 3773119 w 3816962"/>
              <a:gd name="connsiteY5" fmla="*/ 941318 h 1519262"/>
              <a:gd name="connsiteX6" fmla="*/ 1722938 w 3816962"/>
              <a:gd name="connsiteY6" fmla="*/ 26918 h 1519262"/>
              <a:gd name="connsiteX0" fmla="*/ 1722938 w 3773852"/>
              <a:gd name="connsiteY0" fmla="*/ 26918 h 1520868"/>
              <a:gd name="connsiteX1" fmla="*/ 16 w 3773852"/>
              <a:gd name="connsiteY1" fmla="*/ 286800 h 1520868"/>
              <a:gd name="connsiteX2" fmla="*/ 1694063 w 3773852"/>
              <a:gd name="connsiteY2" fmla="*/ 614059 h 1520868"/>
              <a:gd name="connsiteX3" fmla="*/ 2531460 w 3773852"/>
              <a:gd name="connsiteY3" fmla="*/ 1027945 h 1520868"/>
              <a:gd name="connsiteX4" fmla="*/ 3089726 w 3773852"/>
              <a:gd name="connsiteY4" fmla="*/ 1518834 h 1520868"/>
              <a:gd name="connsiteX5" fmla="*/ 3773119 w 3773852"/>
              <a:gd name="connsiteY5" fmla="*/ 941318 h 1520868"/>
              <a:gd name="connsiteX6" fmla="*/ 1722938 w 3773852"/>
              <a:gd name="connsiteY6" fmla="*/ 26918 h 1520868"/>
              <a:gd name="connsiteX0" fmla="*/ 1722938 w 3773911"/>
              <a:gd name="connsiteY0" fmla="*/ 26918 h 1537319"/>
              <a:gd name="connsiteX1" fmla="*/ 16 w 3773911"/>
              <a:gd name="connsiteY1" fmla="*/ 286800 h 1537319"/>
              <a:gd name="connsiteX2" fmla="*/ 1694063 w 3773911"/>
              <a:gd name="connsiteY2" fmla="*/ 614059 h 1537319"/>
              <a:gd name="connsiteX3" fmla="*/ 2531460 w 3773911"/>
              <a:gd name="connsiteY3" fmla="*/ 1027945 h 1537319"/>
              <a:gd name="connsiteX4" fmla="*/ 3089726 w 3773911"/>
              <a:gd name="connsiteY4" fmla="*/ 1518834 h 1537319"/>
              <a:gd name="connsiteX5" fmla="*/ 3773119 w 3773911"/>
              <a:gd name="connsiteY5" fmla="*/ 941318 h 1537319"/>
              <a:gd name="connsiteX6" fmla="*/ 1722938 w 3773911"/>
              <a:gd name="connsiteY6" fmla="*/ 26918 h 1537319"/>
              <a:gd name="connsiteX0" fmla="*/ 1722938 w 3773979"/>
              <a:gd name="connsiteY0" fmla="*/ 26918 h 1524933"/>
              <a:gd name="connsiteX1" fmla="*/ 16 w 3773979"/>
              <a:gd name="connsiteY1" fmla="*/ 286800 h 1524933"/>
              <a:gd name="connsiteX2" fmla="*/ 1694063 w 3773979"/>
              <a:gd name="connsiteY2" fmla="*/ 614059 h 1524933"/>
              <a:gd name="connsiteX3" fmla="*/ 2531460 w 3773979"/>
              <a:gd name="connsiteY3" fmla="*/ 1027945 h 1524933"/>
              <a:gd name="connsiteX4" fmla="*/ 3089726 w 3773979"/>
              <a:gd name="connsiteY4" fmla="*/ 1518834 h 1524933"/>
              <a:gd name="connsiteX5" fmla="*/ 3773119 w 3773979"/>
              <a:gd name="connsiteY5" fmla="*/ 941318 h 1524933"/>
              <a:gd name="connsiteX6" fmla="*/ 1722938 w 3773979"/>
              <a:gd name="connsiteY6" fmla="*/ 26918 h 1524933"/>
              <a:gd name="connsiteX0" fmla="*/ 1722938 w 3774388"/>
              <a:gd name="connsiteY0" fmla="*/ 26918 h 1524933"/>
              <a:gd name="connsiteX1" fmla="*/ 16 w 3774388"/>
              <a:gd name="connsiteY1" fmla="*/ 286800 h 1524933"/>
              <a:gd name="connsiteX2" fmla="*/ 1694063 w 3774388"/>
              <a:gd name="connsiteY2" fmla="*/ 614059 h 1524933"/>
              <a:gd name="connsiteX3" fmla="*/ 2531460 w 3774388"/>
              <a:gd name="connsiteY3" fmla="*/ 1027945 h 1524933"/>
              <a:gd name="connsiteX4" fmla="*/ 3089726 w 3774388"/>
              <a:gd name="connsiteY4" fmla="*/ 1518834 h 1524933"/>
              <a:gd name="connsiteX5" fmla="*/ 3773119 w 3774388"/>
              <a:gd name="connsiteY5" fmla="*/ 941318 h 1524933"/>
              <a:gd name="connsiteX6" fmla="*/ 1722938 w 3774388"/>
              <a:gd name="connsiteY6" fmla="*/ 26918 h 1524933"/>
              <a:gd name="connsiteX0" fmla="*/ 1722938 w 3774388"/>
              <a:gd name="connsiteY0" fmla="*/ 26918 h 1524933"/>
              <a:gd name="connsiteX1" fmla="*/ 16 w 3774388"/>
              <a:gd name="connsiteY1" fmla="*/ 286800 h 1524933"/>
              <a:gd name="connsiteX2" fmla="*/ 1694063 w 3774388"/>
              <a:gd name="connsiteY2" fmla="*/ 614059 h 1524933"/>
              <a:gd name="connsiteX3" fmla="*/ 2531460 w 3774388"/>
              <a:gd name="connsiteY3" fmla="*/ 1027945 h 1524933"/>
              <a:gd name="connsiteX4" fmla="*/ 3089726 w 3774388"/>
              <a:gd name="connsiteY4" fmla="*/ 1518834 h 1524933"/>
              <a:gd name="connsiteX5" fmla="*/ 3773119 w 3774388"/>
              <a:gd name="connsiteY5" fmla="*/ 941318 h 1524933"/>
              <a:gd name="connsiteX6" fmla="*/ 1722938 w 3774388"/>
              <a:gd name="connsiteY6" fmla="*/ 26918 h 1524933"/>
              <a:gd name="connsiteX0" fmla="*/ 1722938 w 3774388"/>
              <a:gd name="connsiteY0" fmla="*/ 26918 h 1524933"/>
              <a:gd name="connsiteX1" fmla="*/ 16 w 3774388"/>
              <a:gd name="connsiteY1" fmla="*/ 286800 h 1524933"/>
              <a:gd name="connsiteX2" fmla="*/ 1694063 w 3774388"/>
              <a:gd name="connsiteY2" fmla="*/ 614059 h 1524933"/>
              <a:gd name="connsiteX3" fmla="*/ 2531460 w 3774388"/>
              <a:gd name="connsiteY3" fmla="*/ 1027945 h 1524933"/>
              <a:gd name="connsiteX4" fmla="*/ 3089726 w 3774388"/>
              <a:gd name="connsiteY4" fmla="*/ 1518834 h 1524933"/>
              <a:gd name="connsiteX5" fmla="*/ 3773119 w 3774388"/>
              <a:gd name="connsiteY5" fmla="*/ 941318 h 1524933"/>
              <a:gd name="connsiteX6" fmla="*/ 1722938 w 3774388"/>
              <a:gd name="connsiteY6" fmla="*/ 26918 h 1524933"/>
              <a:gd name="connsiteX0" fmla="*/ 1722938 w 3774388"/>
              <a:gd name="connsiteY0" fmla="*/ 26918 h 1524933"/>
              <a:gd name="connsiteX1" fmla="*/ 16 w 3774388"/>
              <a:gd name="connsiteY1" fmla="*/ 286800 h 1524933"/>
              <a:gd name="connsiteX2" fmla="*/ 1694063 w 3774388"/>
              <a:gd name="connsiteY2" fmla="*/ 614059 h 1524933"/>
              <a:gd name="connsiteX3" fmla="*/ 2531460 w 3774388"/>
              <a:gd name="connsiteY3" fmla="*/ 1027945 h 1524933"/>
              <a:gd name="connsiteX4" fmla="*/ 3089726 w 3774388"/>
              <a:gd name="connsiteY4" fmla="*/ 1518834 h 1524933"/>
              <a:gd name="connsiteX5" fmla="*/ 3773119 w 3774388"/>
              <a:gd name="connsiteY5" fmla="*/ 941318 h 1524933"/>
              <a:gd name="connsiteX6" fmla="*/ 1722938 w 3774388"/>
              <a:gd name="connsiteY6" fmla="*/ 26918 h 1524933"/>
              <a:gd name="connsiteX0" fmla="*/ 1722945 w 3774395"/>
              <a:gd name="connsiteY0" fmla="*/ 22835 h 1520850"/>
              <a:gd name="connsiteX1" fmla="*/ 23 w 3774395"/>
              <a:gd name="connsiteY1" fmla="*/ 282717 h 1520850"/>
              <a:gd name="connsiteX2" fmla="*/ 1694070 w 3774395"/>
              <a:gd name="connsiteY2" fmla="*/ 609976 h 1520850"/>
              <a:gd name="connsiteX3" fmla="*/ 2531467 w 3774395"/>
              <a:gd name="connsiteY3" fmla="*/ 1023862 h 1520850"/>
              <a:gd name="connsiteX4" fmla="*/ 3089733 w 3774395"/>
              <a:gd name="connsiteY4" fmla="*/ 1514751 h 1520850"/>
              <a:gd name="connsiteX5" fmla="*/ 3773126 w 3774395"/>
              <a:gd name="connsiteY5" fmla="*/ 937235 h 1520850"/>
              <a:gd name="connsiteX6" fmla="*/ 1722945 w 3774395"/>
              <a:gd name="connsiteY6" fmla="*/ 22835 h 1520850"/>
              <a:gd name="connsiteX0" fmla="*/ 1723050 w 3774500"/>
              <a:gd name="connsiteY0" fmla="*/ 3205 h 1501220"/>
              <a:gd name="connsiteX1" fmla="*/ 128 w 3774500"/>
              <a:gd name="connsiteY1" fmla="*/ 263087 h 1501220"/>
              <a:gd name="connsiteX2" fmla="*/ 1694175 w 3774500"/>
              <a:gd name="connsiteY2" fmla="*/ 590346 h 1501220"/>
              <a:gd name="connsiteX3" fmla="*/ 2531572 w 3774500"/>
              <a:gd name="connsiteY3" fmla="*/ 1004232 h 1501220"/>
              <a:gd name="connsiteX4" fmla="*/ 3089838 w 3774500"/>
              <a:gd name="connsiteY4" fmla="*/ 1495121 h 1501220"/>
              <a:gd name="connsiteX5" fmla="*/ 3773231 w 3774500"/>
              <a:gd name="connsiteY5" fmla="*/ 917605 h 1501220"/>
              <a:gd name="connsiteX6" fmla="*/ 1723050 w 3774500"/>
              <a:gd name="connsiteY6" fmla="*/ 3205 h 1501220"/>
              <a:gd name="connsiteX0" fmla="*/ 1723050 w 3774500"/>
              <a:gd name="connsiteY0" fmla="*/ 3205 h 1501220"/>
              <a:gd name="connsiteX1" fmla="*/ 128 w 3774500"/>
              <a:gd name="connsiteY1" fmla="*/ 263087 h 1501220"/>
              <a:gd name="connsiteX2" fmla="*/ 1694175 w 3774500"/>
              <a:gd name="connsiteY2" fmla="*/ 590346 h 1501220"/>
              <a:gd name="connsiteX3" fmla="*/ 2531572 w 3774500"/>
              <a:gd name="connsiteY3" fmla="*/ 1004232 h 1501220"/>
              <a:gd name="connsiteX4" fmla="*/ 3089838 w 3774500"/>
              <a:gd name="connsiteY4" fmla="*/ 1495121 h 1501220"/>
              <a:gd name="connsiteX5" fmla="*/ 3773231 w 3774500"/>
              <a:gd name="connsiteY5" fmla="*/ 917605 h 1501220"/>
              <a:gd name="connsiteX6" fmla="*/ 1723050 w 3774500"/>
              <a:gd name="connsiteY6" fmla="*/ 3205 h 1501220"/>
              <a:gd name="connsiteX0" fmla="*/ 1723050 w 3774500"/>
              <a:gd name="connsiteY0" fmla="*/ 3205 h 1501220"/>
              <a:gd name="connsiteX1" fmla="*/ 128 w 3774500"/>
              <a:gd name="connsiteY1" fmla="*/ 263087 h 1501220"/>
              <a:gd name="connsiteX2" fmla="*/ 1694175 w 3774500"/>
              <a:gd name="connsiteY2" fmla="*/ 590346 h 1501220"/>
              <a:gd name="connsiteX3" fmla="*/ 2531572 w 3774500"/>
              <a:gd name="connsiteY3" fmla="*/ 1004232 h 1501220"/>
              <a:gd name="connsiteX4" fmla="*/ 3089838 w 3774500"/>
              <a:gd name="connsiteY4" fmla="*/ 1495121 h 1501220"/>
              <a:gd name="connsiteX5" fmla="*/ 3773231 w 3774500"/>
              <a:gd name="connsiteY5" fmla="*/ 917605 h 1501220"/>
              <a:gd name="connsiteX6" fmla="*/ 1723050 w 3774500"/>
              <a:gd name="connsiteY6" fmla="*/ 3205 h 1501220"/>
              <a:gd name="connsiteX0" fmla="*/ 1723050 w 3774500"/>
              <a:gd name="connsiteY0" fmla="*/ 3205 h 1501220"/>
              <a:gd name="connsiteX1" fmla="*/ 128 w 3774500"/>
              <a:gd name="connsiteY1" fmla="*/ 263087 h 1501220"/>
              <a:gd name="connsiteX2" fmla="*/ 1694175 w 3774500"/>
              <a:gd name="connsiteY2" fmla="*/ 590346 h 1501220"/>
              <a:gd name="connsiteX3" fmla="*/ 2531572 w 3774500"/>
              <a:gd name="connsiteY3" fmla="*/ 1004232 h 1501220"/>
              <a:gd name="connsiteX4" fmla="*/ 3089838 w 3774500"/>
              <a:gd name="connsiteY4" fmla="*/ 1495121 h 1501220"/>
              <a:gd name="connsiteX5" fmla="*/ 3773231 w 3774500"/>
              <a:gd name="connsiteY5" fmla="*/ 917605 h 1501220"/>
              <a:gd name="connsiteX6" fmla="*/ 1723050 w 3774500"/>
              <a:gd name="connsiteY6" fmla="*/ 3205 h 1501220"/>
              <a:gd name="connsiteX0" fmla="*/ 1723050 w 3764916"/>
              <a:gd name="connsiteY0" fmla="*/ 53608 h 1550154"/>
              <a:gd name="connsiteX1" fmla="*/ 128 w 3764916"/>
              <a:gd name="connsiteY1" fmla="*/ 313490 h 1550154"/>
              <a:gd name="connsiteX2" fmla="*/ 1694175 w 3764916"/>
              <a:gd name="connsiteY2" fmla="*/ 640749 h 1550154"/>
              <a:gd name="connsiteX3" fmla="*/ 2531572 w 3764916"/>
              <a:gd name="connsiteY3" fmla="*/ 1054635 h 1550154"/>
              <a:gd name="connsiteX4" fmla="*/ 3089838 w 3764916"/>
              <a:gd name="connsiteY4" fmla="*/ 1545524 h 1550154"/>
              <a:gd name="connsiteX5" fmla="*/ 3763606 w 3764916"/>
              <a:gd name="connsiteY5" fmla="*/ 958383 h 1550154"/>
              <a:gd name="connsiteX6" fmla="*/ 1723050 w 3764916"/>
              <a:gd name="connsiteY6" fmla="*/ 53608 h 1550154"/>
              <a:gd name="connsiteX0" fmla="*/ 1723050 w 3755335"/>
              <a:gd name="connsiteY0" fmla="*/ 42222 h 1534138"/>
              <a:gd name="connsiteX1" fmla="*/ 128 w 3755335"/>
              <a:gd name="connsiteY1" fmla="*/ 302104 h 1534138"/>
              <a:gd name="connsiteX2" fmla="*/ 1694175 w 3755335"/>
              <a:gd name="connsiteY2" fmla="*/ 629363 h 1534138"/>
              <a:gd name="connsiteX3" fmla="*/ 2531572 w 3755335"/>
              <a:gd name="connsiteY3" fmla="*/ 1043249 h 1534138"/>
              <a:gd name="connsiteX4" fmla="*/ 3089838 w 3755335"/>
              <a:gd name="connsiteY4" fmla="*/ 1534138 h 1534138"/>
              <a:gd name="connsiteX5" fmla="*/ 3753981 w 3755335"/>
              <a:gd name="connsiteY5" fmla="*/ 792993 h 1534138"/>
              <a:gd name="connsiteX6" fmla="*/ 1723050 w 3755335"/>
              <a:gd name="connsiteY6" fmla="*/ 42222 h 1534138"/>
              <a:gd name="connsiteX0" fmla="*/ 1723050 w 3755335"/>
              <a:gd name="connsiteY0" fmla="*/ 8145 h 1500061"/>
              <a:gd name="connsiteX1" fmla="*/ 128 w 3755335"/>
              <a:gd name="connsiteY1" fmla="*/ 268027 h 1500061"/>
              <a:gd name="connsiteX2" fmla="*/ 1694175 w 3755335"/>
              <a:gd name="connsiteY2" fmla="*/ 595286 h 1500061"/>
              <a:gd name="connsiteX3" fmla="*/ 2531572 w 3755335"/>
              <a:gd name="connsiteY3" fmla="*/ 1009172 h 1500061"/>
              <a:gd name="connsiteX4" fmla="*/ 3089838 w 3755335"/>
              <a:gd name="connsiteY4" fmla="*/ 1500061 h 1500061"/>
              <a:gd name="connsiteX5" fmla="*/ 3753981 w 3755335"/>
              <a:gd name="connsiteY5" fmla="*/ 758916 h 1500061"/>
              <a:gd name="connsiteX6" fmla="*/ 1723050 w 3755335"/>
              <a:gd name="connsiteY6" fmla="*/ 8145 h 1500061"/>
              <a:gd name="connsiteX0" fmla="*/ 1723089 w 3755374"/>
              <a:gd name="connsiteY0" fmla="*/ 8145 h 1500061"/>
              <a:gd name="connsiteX1" fmla="*/ 167 w 3755374"/>
              <a:gd name="connsiteY1" fmla="*/ 268027 h 1500061"/>
              <a:gd name="connsiteX2" fmla="*/ 1694214 w 3755374"/>
              <a:gd name="connsiteY2" fmla="*/ 595286 h 1500061"/>
              <a:gd name="connsiteX3" fmla="*/ 2531611 w 3755374"/>
              <a:gd name="connsiteY3" fmla="*/ 1009172 h 1500061"/>
              <a:gd name="connsiteX4" fmla="*/ 3089877 w 3755374"/>
              <a:gd name="connsiteY4" fmla="*/ 1500061 h 1500061"/>
              <a:gd name="connsiteX5" fmla="*/ 3754020 w 3755374"/>
              <a:gd name="connsiteY5" fmla="*/ 758916 h 1500061"/>
              <a:gd name="connsiteX6" fmla="*/ 1723089 w 3755374"/>
              <a:gd name="connsiteY6" fmla="*/ 8145 h 1500061"/>
              <a:gd name="connsiteX0" fmla="*/ 1723089 w 3761769"/>
              <a:gd name="connsiteY0" fmla="*/ 8145 h 1500061"/>
              <a:gd name="connsiteX1" fmla="*/ 167 w 3761769"/>
              <a:gd name="connsiteY1" fmla="*/ 268027 h 1500061"/>
              <a:gd name="connsiteX2" fmla="*/ 1694214 w 3761769"/>
              <a:gd name="connsiteY2" fmla="*/ 595286 h 1500061"/>
              <a:gd name="connsiteX3" fmla="*/ 2531611 w 3761769"/>
              <a:gd name="connsiteY3" fmla="*/ 1009172 h 1500061"/>
              <a:gd name="connsiteX4" fmla="*/ 3089877 w 3761769"/>
              <a:gd name="connsiteY4" fmla="*/ 1500061 h 1500061"/>
              <a:gd name="connsiteX5" fmla="*/ 3754020 w 3761769"/>
              <a:gd name="connsiteY5" fmla="*/ 758916 h 1500061"/>
              <a:gd name="connsiteX6" fmla="*/ 1723089 w 3761769"/>
              <a:gd name="connsiteY6" fmla="*/ 8145 h 1500061"/>
              <a:gd name="connsiteX0" fmla="*/ 1723089 w 3694368"/>
              <a:gd name="connsiteY0" fmla="*/ 41510 h 1533426"/>
              <a:gd name="connsiteX1" fmla="*/ 167 w 3694368"/>
              <a:gd name="connsiteY1" fmla="*/ 301392 h 1533426"/>
              <a:gd name="connsiteX2" fmla="*/ 1694214 w 3694368"/>
              <a:gd name="connsiteY2" fmla="*/ 628651 h 1533426"/>
              <a:gd name="connsiteX3" fmla="*/ 2531611 w 3694368"/>
              <a:gd name="connsiteY3" fmla="*/ 1042537 h 1533426"/>
              <a:gd name="connsiteX4" fmla="*/ 3089877 w 3694368"/>
              <a:gd name="connsiteY4" fmla="*/ 1533426 h 1533426"/>
              <a:gd name="connsiteX5" fmla="*/ 3677017 w 3694368"/>
              <a:gd name="connsiteY5" fmla="*/ 782656 h 1533426"/>
              <a:gd name="connsiteX6" fmla="*/ 1723089 w 3694368"/>
              <a:gd name="connsiteY6" fmla="*/ 41510 h 1533426"/>
              <a:gd name="connsiteX0" fmla="*/ 1723089 w 3694368"/>
              <a:gd name="connsiteY0" fmla="*/ 11682 h 1503598"/>
              <a:gd name="connsiteX1" fmla="*/ 167 w 3694368"/>
              <a:gd name="connsiteY1" fmla="*/ 271564 h 1503598"/>
              <a:gd name="connsiteX2" fmla="*/ 1694214 w 3694368"/>
              <a:gd name="connsiteY2" fmla="*/ 598823 h 1503598"/>
              <a:gd name="connsiteX3" fmla="*/ 2531611 w 3694368"/>
              <a:gd name="connsiteY3" fmla="*/ 1012709 h 1503598"/>
              <a:gd name="connsiteX4" fmla="*/ 3089877 w 3694368"/>
              <a:gd name="connsiteY4" fmla="*/ 1503598 h 1503598"/>
              <a:gd name="connsiteX5" fmla="*/ 3677017 w 3694368"/>
              <a:gd name="connsiteY5" fmla="*/ 752828 h 1503598"/>
              <a:gd name="connsiteX6" fmla="*/ 1723089 w 3694368"/>
              <a:gd name="connsiteY6" fmla="*/ 11682 h 1503598"/>
              <a:gd name="connsiteX0" fmla="*/ 1722940 w 3694219"/>
              <a:gd name="connsiteY0" fmla="*/ 8379 h 1500295"/>
              <a:gd name="connsiteX1" fmla="*/ 18 w 3694219"/>
              <a:gd name="connsiteY1" fmla="*/ 268261 h 1500295"/>
              <a:gd name="connsiteX2" fmla="*/ 1694065 w 3694219"/>
              <a:gd name="connsiteY2" fmla="*/ 595520 h 1500295"/>
              <a:gd name="connsiteX3" fmla="*/ 2531462 w 3694219"/>
              <a:gd name="connsiteY3" fmla="*/ 1009406 h 1500295"/>
              <a:gd name="connsiteX4" fmla="*/ 3089728 w 3694219"/>
              <a:gd name="connsiteY4" fmla="*/ 1500295 h 1500295"/>
              <a:gd name="connsiteX5" fmla="*/ 3676868 w 3694219"/>
              <a:gd name="connsiteY5" fmla="*/ 749525 h 1500295"/>
              <a:gd name="connsiteX6" fmla="*/ 1722940 w 3694219"/>
              <a:gd name="connsiteY6" fmla="*/ 8379 h 1500295"/>
              <a:gd name="connsiteX0" fmla="*/ 1722939 w 3888694"/>
              <a:gd name="connsiteY0" fmla="*/ 37195 h 1529111"/>
              <a:gd name="connsiteX1" fmla="*/ 17 w 3888694"/>
              <a:gd name="connsiteY1" fmla="*/ 297077 h 1529111"/>
              <a:gd name="connsiteX2" fmla="*/ 1694064 w 3888694"/>
              <a:gd name="connsiteY2" fmla="*/ 624336 h 1529111"/>
              <a:gd name="connsiteX3" fmla="*/ 2531461 w 3888694"/>
              <a:gd name="connsiteY3" fmla="*/ 1038222 h 1529111"/>
              <a:gd name="connsiteX4" fmla="*/ 3089727 w 3888694"/>
              <a:gd name="connsiteY4" fmla="*/ 1529111 h 1529111"/>
              <a:gd name="connsiteX5" fmla="*/ 3886094 w 3888694"/>
              <a:gd name="connsiteY5" fmla="*/ 770592 h 1529111"/>
              <a:gd name="connsiteX6" fmla="*/ 1722939 w 3888694"/>
              <a:gd name="connsiteY6" fmla="*/ 37195 h 1529111"/>
              <a:gd name="connsiteX0" fmla="*/ 1722939 w 3888694"/>
              <a:gd name="connsiteY0" fmla="*/ 23596 h 1515512"/>
              <a:gd name="connsiteX1" fmla="*/ 17 w 3888694"/>
              <a:gd name="connsiteY1" fmla="*/ 283478 h 1515512"/>
              <a:gd name="connsiteX2" fmla="*/ 1694064 w 3888694"/>
              <a:gd name="connsiteY2" fmla="*/ 610737 h 1515512"/>
              <a:gd name="connsiteX3" fmla="*/ 2531461 w 3888694"/>
              <a:gd name="connsiteY3" fmla="*/ 1024623 h 1515512"/>
              <a:gd name="connsiteX4" fmla="*/ 3089727 w 3888694"/>
              <a:gd name="connsiteY4" fmla="*/ 1515512 h 1515512"/>
              <a:gd name="connsiteX5" fmla="*/ 3886094 w 3888694"/>
              <a:gd name="connsiteY5" fmla="*/ 756993 h 1515512"/>
              <a:gd name="connsiteX6" fmla="*/ 1722939 w 3888694"/>
              <a:gd name="connsiteY6" fmla="*/ 23596 h 1515512"/>
              <a:gd name="connsiteX0" fmla="*/ 1722939 w 3888694"/>
              <a:gd name="connsiteY0" fmla="*/ 13478 h 1505394"/>
              <a:gd name="connsiteX1" fmla="*/ 17 w 3888694"/>
              <a:gd name="connsiteY1" fmla="*/ 273360 h 1505394"/>
              <a:gd name="connsiteX2" fmla="*/ 1694064 w 3888694"/>
              <a:gd name="connsiteY2" fmla="*/ 600619 h 1505394"/>
              <a:gd name="connsiteX3" fmla="*/ 2531461 w 3888694"/>
              <a:gd name="connsiteY3" fmla="*/ 1014505 h 1505394"/>
              <a:gd name="connsiteX4" fmla="*/ 3089727 w 3888694"/>
              <a:gd name="connsiteY4" fmla="*/ 1505394 h 1505394"/>
              <a:gd name="connsiteX5" fmla="*/ 3886094 w 3888694"/>
              <a:gd name="connsiteY5" fmla="*/ 746875 h 1505394"/>
              <a:gd name="connsiteX6" fmla="*/ 1722939 w 3888694"/>
              <a:gd name="connsiteY6" fmla="*/ 13478 h 1505394"/>
              <a:gd name="connsiteX0" fmla="*/ 1722939 w 3887689"/>
              <a:gd name="connsiteY0" fmla="*/ 13478 h 1616520"/>
              <a:gd name="connsiteX1" fmla="*/ 17 w 3887689"/>
              <a:gd name="connsiteY1" fmla="*/ 273360 h 1616520"/>
              <a:gd name="connsiteX2" fmla="*/ 1694064 w 3887689"/>
              <a:gd name="connsiteY2" fmla="*/ 600619 h 1616520"/>
              <a:gd name="connsiteX3" fmla="*/ 2531461 w 3887689"/>
              <a:gd name="connsiteY3" fmla="*/ 1014505 h 1616520"/>
              <a:gd name="connsiteX4" fmla="*/ 3089727 w 3887689"/>
              <a:gd name="connsiteY4" fmla="*/ 1505394 h 1616520"/>
              <a:gd name="connsiteX5" fmla="*/ 3886094 w 3887689"/>
              <a:gd name="connsiteY5" fmla="*/ 746875 h 1616520"/>
              <a:gd name="connsiteX6" fmla="*/ 1722939 w 3887689"/>
              <a:gd name="connsiteY6" fmla="*/ 13478 h 1616520"/>
              <a:gd name="connsiteX0" fmla="*/ 1722939 w 3890551"/>
              <a:gd name="connsiteY0" fmla="*/ 13478 h 1505394"/>
              <a:gd name="connsiteX1" fmla="*/ 17 w 3890551"/>
              <a:gd name="connsiteY1" fmla="*/ 273360 h 1505394"/>
              <a:gd name="connsiteX2" fmla="*/ 1694064 w 3890551"/>
              <a:gd name="connsiteY2" fmla="*/ 600619 h 1505394"/>
              <a:gd name="connsiteX3" fmla="*/ 2531461 w 3890551"/>
              <a:gd name="connsiteY3" fmla="*/ 1014505 h 1505394"/>
              <a:gd name="connsiteX4" fmla="*/ 3089727 w 3890551"/>
              <a:gd name="connsiteY4" fmla="*/ 1505394 h 1505394"/>
              <a:gd name="connsiteX5" fmla="*/ 3886094 w 3890551"/>
              <a:gd name="connsiteY5" fmla="*/ 746875 h 1505394"/>
              <a:gd name="connsiteX6" fmla="*/ 1722939 w 3890551"/>
              <a:gd name="connsiteY6" fmla="*/ 13478 h 1505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90551" h="1505394">
                <a:moveTo>
                  <a:pt x="1722939" y="13478"/>
                </a:moveTo>
                <a:cubicBezTo>
                  <a:pt x="1013266" y="-11197"/>
                  <a:pt x="-4798" y="-36253"/>
                  <a:pt x="17" y="273360"/>
                </a:cubicBezTo>
                <a:cubicBezTo>
                  <a:pt x="4832" y="582973"/>
                  <a:pt x="906397" y="592599"/>
                  <a:pt x="1694064" y="600619"/>
                </a:cubicBezTo>
                <a:cubicBezTo>
                  <a:pt x="2481731" y="608639"/>
                  <a:pt x="2520231" y="680829"/>
                  <a:pt x="2531461" y="1014505"/>
                </a:cubicBezTo>
                <a:cubicBezTo>
                  <a:pt x="2542691" y="1348181"/>
                  <a:pt x="2459272" y="1500583"/>
                  <a:pt x="3089727" y="1505394"/>
                </a:cubicBezTo>
                <a:cubicBezTo>
                  <a:pt x="3874674" y="1498706"/>
                  <a:pt x="3908553" y="1446310"/>
                  <a:pt x="3886094" y="746875"/>
                </a:cubicBezTo>
                <a:cubicBezTo>
                  <a:pt x="3863635" y="47440"/>
                  <a:pt x="2432612" y="38153"/>
                  <a:pt x="1722939" y="13478"/>
                </a:cubicBezTo>
                <a:close/>
              </a:path>
            </a:pathLst>
          </a:cu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3198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JO Colors">
      <a:dk1>
        <a:srgbClr val="000000"/>
      </a:dk1>
      <a:lt1>
        <a:srgbClr val="FFFFFF"/>
      </a:lt1>
      <a:dk2>
        <a:srgbClr val="1F4899"/>
      </a:dk2>
      <a:lt2>
        <a:srgbClr val="7F7F7F"/>
      </a:lt2>
      <a:accent1>
        <a:srgbClr val="0B590B"/>
      </a:accent1>
      <a:accent2>
        <a:srgbClr val="E1FFE1"/>
      </a:accent2>
      <a:accent3>
        <a:srgbClr val="DEE7F8"/>
      </a:accent3>
      <a:accent4>
        <a:srgbClr val="A5001E"/>
      </a:accent4>
      <a:accent5>
        <a:srgbClr val="FFFFB9"/>
      </a:accent5>
      <a:accent6>
        <a:srgbClr val="844F1A"/>
      </a:accent6>
      <a:hlink>
        <a:srgbClr val="005239"/>
      </a:hlink>
      <a:folHlink>
        <a:srgbClr val="A5001E"/>
      </a:folHlink>
    </a:clrScheme>
    <a:fontScheme name="Default Design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19050" cap="rnd"/>
        <a:effectLst/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A500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5239"/>
        </a:hlink>
        <a:folHlink>
          <a:srgbClr val="A500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5EA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7F3FF"/>
        </a:accent5>
        <a:accent6>
          <a:srgbClr val="2D2D8A"/>
        </a:accent6>
        <a:hlink>
          <a:srgbClr val="005239"/>
        </a:hlink>
        <a:folHlink>
          <a:srgbClr val="A500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5EAFF"/>
        </a:accent1>
        <a:accent2>
          <a:srgbClr val="0050A0"/>
        </a:accent2>
        <a:accent3>
          <a:srgbClr val="FFFFFF"/>
        </a:accent3>
        <a:accent4>
          <a:srgbClr val="000000"/>
        </a:accent4>
        <a:accent5>
          <a:srgbClr val="E7F3FF"/>
        </a:accent5>
        <a:accent6>
          <a:srgbClr val="004891"/>
        </a:accent6>
        <a:hlink>
          <a:srgbClr val="005239"/>
        </a:hlink>
        <a:folHlink>
          <a:srgbClr val="A5001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16731</TotalTime>
  <Words>2853</Words>
  <Application>Microsoft Macintosh PowerPoint</Application>
  <PresentationFormat>On-screen Show (4:3)</PresentationFormat>
  <Paragraphs>662</Paragraphs>
  <Slides>38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Verdana</vt:lpstr>
      <vt:lpstr>Wingdings</vt:lpstr>
      <vt:lpstr>Default Design</vt:lpstr>
      <vt:lpstr>Paxos</vt:lpstr>
      <vt:lpstr>Goal: Replicated Log</vt:lpstr>
      <vt:lpstr>The Paxos Approach</vt:lpstr>
      <vt:lpstr>Requirements for Basic Paxos</vt:lpstr>
      <vt:lpstr>Paxos Components</vt:lpstr>
      <vt:lpstr>Strawman: Single Acceptor</vt:lpstr>
      <vt:lpstr>Problem (1) : Split Votes</vt:lpstr>
      <vt:lpstr>Problem (2): Conflicting Choices</vt:lpstr>
      <vt:lpstr>Conflicting Choices, cont’d</vt:lpstr>
      <vt:lpstr>Proposal Numbers</vt:lpstr>
      <vt:lpstr>Proposal Numbers</vt:lpstr>
      <vt:lpstr>Basic Paxos</vt:lpstr>
      <vt:lpstr>Basic Paxos</vt:lpstr>
      <vt:lpstr>Basic Paxos</vt:lpstr>
      <vt:lpstr>Basic Paxos Examples</vt:lpstr>
      <vt:lpstr>Basic Paxos Examples, cont’d</vt:lpstr>
      <vt:lpstr>Basic Paxos Examples, cont’d</vt:lpstr>
      <vt:lpstr>Liveness</vt:lpstr>
      <vt:lpstr>Other Notes</vt:lpstr>
      <vt:lpstr>Multi-Paxos</vt:lpstr>
      <vt:lpstr>Multi-Paxos Issues</vt:lpstr>
      <vt:lpstr>1. Selecting Log Entries</vt:lpstr>
      <vt:lpstr>1. Selecting Log Entries, cont’d</vt:lpstr>
      <vt:lpstr>2. Improving Efficiency</vt:lpstr>
      <vt:lpstr>2.1 Leader Election</vt:lpstr>
      <vt:lpstr>2.2 Eliminating Prepares</vt:lpstr>
      <vt:lpstr>2.2 Eliminating Prepares</vt:lpstr>
      <vt:lpstr>3. Full Replication</vt:lpstr>
      <vt:lpstr>3. Full Replication</vt:lpstr>
      <vt:lpstr>3. Full Replication</vt:lpstr>
      <vt:lpstr>3. Full Replication</vt:lpstr>
      <vt:lpstr>4. Client Protocol</vt:lpstr>
      <vt:lpstr>4. Client Protocol, cont’d</vt:lpstr>
      <vt:lpstr>5. Configuration Changes</vt:lpstr>
      <vt:lpstr>5. Configuration Changes, cont’d</vt:lpstr>
      <vt:lpstr>5.Configuration Changes, cont’d</vt:lpstr>
      <vt:lpstr>Paxos Summary</vt:lpstr>
      <vt:lpstr>Multi-Paxos Limitations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Ousterhout</dc:creator>
  <cp:lastModifiedBy>Bingyu Shen</cp:lastModifiedBy>
  <cp:revision>770</cp:revision>
  <cp:lastPrinted>2013-02-25T05:45:40Z</cp:lastPrinted>
  <dcterms:created xsi:type="dcterms:W3CDTF">2008-10-19T02:20:00Z</dcterms:created>
  <dcterms:modified xsi:type="dcterms:W3CDTF">2021-02-22T18:42:02Z</dcterms:modified>
</cp:coreProperties>
</file>