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9" r:id="rId2"/>
    <p:sldId id="560" r:id="rId3"/>
    <p:sldId id="556" r:id="rId4"/>
    <p:sldId id="557" r:id="rId5"/>
    <p:sldId id="558" r:id="rId6"/>
    <p:sldId id="559" r:id="rId7"/>
    <p:sldId id="562" r:id="rId8"/>
    <p:sldId id="504" r:id="rId9"/>
    <p:sldId id="505" r:id="rId10"/>
    <p:sldId id="506" r:id="rId11"/>
    <p:sldId id="507" r:id="rId12"/>
    <p:sldId id="508" r:id="rId13"/>
    <p:sldId id="509" r:id="rId14"/>
    <p:sldId id="511" r:id="rId15"/>
    <p:sldId id="512" r:id="rId16"/>
    <p:sldId id="510" r:id="rId17"/>
    <p:sldId id="550" r:id="rId18"/>
    <p:sldId id="513" r:id="rId19"/>
    <p:sldId id="533" r:id="rId20"/>
    <p:sldId id="551" r:id="rId21"/>
    <p:sldId id="535" r:id="rId22"/>
    <p:sldId id="538" r:id="rId23"/>
    <p:sldId id="539" r:id="rId24"/>
    <p:sldId id="540" r:id="rId25"/>
    <p:sldId id="515" r:id="rId26"/>
    <p:sldId id="519" r:id="rId27"/>
    <p:sldId id="520" r:id="rId28"/>
    <p:sldId id="543" r:id="rId29"/>
    <p:sldId id="521" r:id="rId30"/>
    <p:sldId id="522" r:id="rId31"/>
    <p:sldId id="523" r:id="rId32"/>
    <p:sldId id="524" r:id="rId33"/>
    <p:sldId id="553" r:id="rId34"/>
    <p:sldId id="525" r:id="rId35"/>
    <p:sldId id="554" r:id="rId36"/>
    <p:sldId id="527" r:id="rId37"/>
    <p:sldId id="528" r:id="rId38"/>
    <p:sldId id="529" r:id="rId39"/>
    <p:sldId id="530" r:id="rId40"/>
    <p:sldId id="545" r:id="rId41"/>
    <p:sldId id="531" r:id="rId42"/>
    <p:sldId id="532" r:id="rId43"/>
    <p:sldId id="555" r:id="rId44"/>
    <p:sldId id="548" r:id="rId45"/>
    <p:sldId id="552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5D2"/>
    <a:srgbClr val="777777"/>
    <a:srgbClr val="4D4D4D"/>
    <a:srgbClr val="D8BEEC"/>
    <a:srgbClr val="D1B2E8"/>
    <a:srgbClr val="BFFFBF"/>
    <a:srgbClr val="57257D"/>
    <a:srgbClr val="B3FFB3"/>
    <a:srgbClr val="007000"/>
    <a:srgbClr val="00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3" autoAdjust="0"/>
    <p:restoredTop sz="92484"/>
  </p:normalViewPr>
  <p:slideViewPr>
    <p:cSldViewPr>
      <p:cViewPr>
        <p:scale>
          <a:sx n="85" d="100"/>
          <a:sy n="85" d="100"/>
        </p:scale>
        <p:origin x="192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Pretty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leaders</a:t>
            </a:r>
            <a:r>
              <a:rPr lang="zh-CN" altLang="en-US" dirty="0"/>
              <a:t> </a:t>
            </a:r>
            <a:endParaRPr lang="en-CA" altLang="zh-CN" dirty="0"/>
          </a:p>
          <a:p>
            <a:endParaRPr lang="en-CA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lease-based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t's about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multiple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rounds of the algorithm to agree sequential requests from a stable leader with minimal messaging. </a:t>
            </a:r>
          </a:p>
          <a:p>
            <a:pPr marL="0" indent="0">
              <a:buNone/>
            </a:pPr>
            <a:endParaRPr lang="en-CA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Rather than start again with prepare requests it can move immediately to a galloping mode where it sends successive accept messages when it hears a majority of acknowledgments for the previous accept request. This is highly efficient as it needs the minimal number of messages but it only occurs for 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multiple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rounds from a stable leader. This may be interrupted by the leader crashing else a network failure which causes a follower to timeout on an otherwise healthy leader.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proposals.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log.</a:t>
            </a:r>
            <a:r>
              <a:rPr lang="zh-CN" altLang="en-US" dirty="0"/>
              <a:t> </a:t>
            </a:r>
            <a:r>
              <a:rPr lang="en-US" altLang="zh-CN" dirty="0"/>
              <a:t>cut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</a:t>
            </a:r>
          </a:p>
          <a:p>
            <a:pPr marL="228600" indent="-2286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/questions/64753009/does-anyone-have-any-</a:t>
            </a:r>
            <a:r>
              <a:rPr lang="en-US" dirty="0" err="1"/>
              <a:t>recommendatation</a:t>
            </a:r>
            <a:r>
              <a:rPr lang="en-US" dirty="0"/>
              <a:t>-for-multi-</a:t>
            </a:r>
            <a:r>
              <a:rPr lang="en-US" dirty="0" err="1"/>
              <a:t>paxos</a:t>
            </a:r>
            <a:r>
              <a:rPr lang="en-US" dirty="0"/>
              <a:t>/64759874#64759874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6D86-DBBA-4E58-B0C7-18EC354915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1, 2013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Replicated Logs with Paxos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publication/part-time-parliam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1295400"/>
            <a:ext cx="8305800" cy="2057400"/>
          </a:xfrm>
        </p:spPr>
        <p:txBody>
          <a:bodyPr/>
          <a:lstStyle/>
          <a:p>
            <a:pPr eaLnBrk="1" hangingPunct="1"/>
            <a:r>
              <a:rPr lang="en-US" sz="4400" dirty="0" err="1"/>
              <a:t>Paxos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810000"/>
            <a:ext cx="7239000" cy="1219200"/>
          </a:xfrm>
        </p:spPr>
        <p:txBody>
          <a:bodyPr/>
          <a:lstStyle/>
          <a:p>
            <a:pPr eaLnBrk="1" hangingPunct="1"/>
            <a:r>
              <a:rPr lang="en-US" altLang="zh-CN" sz="1600" dirty="0" err="1"/>
              <a:t>Bingyu</a:t>
            </a:r>
            <a:r>
              <a:rPr lang="zh-CN" altLang="en-US" sz="1600" dirty="0"/>
              <a:t> </a:t>
            </a:r>
            <a:r>
              <a:rPr lang="en-US" altLang="zh-CN" sz="1600" dirty="0"/>
              <a:t>Shen</a:t>
            </a:r>
          </a:p>
          <a:p>
            <a:pPr eaLnBrk="1" hangingPunct="1"/>
            <a:r>
              <a:rPr lang="en-US" altLang="zh-CN" sz="1600" dirty="0"/>
              <a:t>CSE291</a:t>
            </a:r>
            <a:r>
              <a:rPr lang="zh-CN" altLang="en-US" sz="1600" dirty="0"/>
              <a:t> </a:t>
            </a:r>
            <a:r>
              <a:rPr lang="en-US" altLang="zh-CN" sz="1600" dirty="0"/>
              <a:t>Dependable</a:t>
            </a:r>
            <a:r>
              <a:rPr lang="zh-CN" altLang="en-US" sz="1600" dirty="0"/>
              <a:t> </a:t>
            </a:r>
            <a:r>
              <a:rPr lang="en-US" altLang="zh-CN" sz="1600" dirty="0"/>
              <a:t>Systems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2021-02-25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24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adapted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sz="1600" dirty="0"/>
              <a:t>slides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John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Ousterhout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Diego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Ongaro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76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Safety:</a:t>
            </a:r>
            <a:r>
              <a:rPr lang="zh-CN" altLang="en-US" dirty="0"/>
              <a:t> </a:t>
            </a:r>
            <a:r>
              <a:rPr lang="en-US" altLang="zh-CN" dirty="0"/>
              <a:t>(Bad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happen)</a:t>
            </a:r>
            <a:endParaRPr lang="en-US" dirty="0"/>
          </a:p>
          <a:p>
            <a:pPr lvl="1"/>
            <a:r>
              <a:rPr lang="en-US" dirty="0"/>
              <a:t>Only a single value may be chosen</a:t>
            </a:r>
          </a:p>
          <a:p>
            <a:pPr lvl="1"/>
            <a:r>
              <a:rPr lang="en-US" dirty="0"/>
              <a:t>A server never learns that a value has been chosen unless it really has been</a:t>
            </a:r>
          </a:p>
          <a:p>
            <a:r>
              <a:rPr lang="en-US" dirty="0" err="1"/>
              <a:t>Liveness</a:t>
            </a:r>
            <a:r>
              <a:rPr lang="en-US" dirty="0"/>
              <a:t> (as long as majority of servers up and communicating with reasonable timeliness):</a:t>
            </a:r>
          </a:p>
          <a:p>
            <a:pPr lvl="1"/>
            <a:r>
              <a:rPr lang="en-US" dirty="0"/>
              <a:t>Some proposed value is eventually chosen</a:t>
            </a:r>
          </a:p>
          <a:p>
            <a:pPr lvl="1"/>
            <a:r>
              <a:rPr lang="en-US" dirty="0"/>
              <a:t>If a value is chosen, servers eventually learn about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term “consensus problem” typically refers to this single-value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Proposers:</a:t>
            </a:r>
          </a:p>
          <a:p>
            <a:pPr lvl="1"/>
            <a:r>
              <a:rPr lang="en-US" dirty="0"/>
              <a:t>Active: put forth particular values to be chosen</a:t>
            </a:r>
          </a:p>
          <a:p>
            <a:pPr lvl="1"/>
            <a:r>
              <a:rPr lang="en-US" dirty="0"/>
              <a:t>Handle client requests</a:t>
            </a:r>
          </a:p>
          <a:p>
            <a:r>
              <a:rPr lang="en-US" dirty="0"/>
              <a:t>Acceptors:</a:t>
            </a:r>
          </a:p>
          <a:p>
            <a:pPr lvl="1"/>
            <a:r>
              <a:rPr lang="en-US" dirty="0"/>
              <a:t>Passive: respond to messages from proposers</a:t>
            </a:r>
          </a:p>
          <a:p>
            <a:pPr lvl="1"/>
            <a:r>
              <a:rPr lang="en-US" dirty="0"/>
              <a:t>Responses represent votes that form consensus</a:t>
            </a:r>
          </a:p>
          <a:p>
            <a:pPr lvl="1"/>
            <a:r>
              <a:rPr lang="en-US" dirty="0"/>
              <a:t>Store chosen value, state of the decision process</a:t>
            </a:r>
          </a:p>
          <a:p>
            <a:pPr lvl="1"/>
            <a:r>
              <a:rPr lang="en-US" dirty="0"/>
              <a:t>Want to know which value was chosen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learners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Lamport</a:t>
            </a:r>
            <a:r>
              <a:rPr lang="en-US" altLang="zh-CN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presentation: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Paxos</a:t>
            </a:r>
            <a:r>
              <a:rPr lang="en-US" dirty="0"/>
              <a:t> server contains both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68143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724400" cy="4800600"/>
          </a:xfrm>
        </p:spPr>
        <p:txBody>
          <a:bodyPr/>
          <a:lstStyle/>
          <a:p>
            <a:r>
              <a:rPr lang="en-US" dirty="0"/>
              <a:t>Simple (incorrect) approach: a single acceptor chooses value</a:t>
            </a:r>
          </a:p>
          <a:p>
            <a:r>
              <a:rPr lang="en-US" dirty="0"/>
              <a:t>What if acceptor crashes after choosing?</a:t>
            </a:r>
          </a:p>
          <a:p>
            <a:r>
              <a:rPr lang="en-US" dirty="0"/>
              <a:t>Solution: quorum</a:t>
            </a:r>
          </a:p>
          <a:p>
            <a:pPr lvl="1"/>
            <a:r>
              <a:rPr lang="en-US" b="1" i="1" dirty="0"/>
              <a:t>Multiple</a:t>
            </a:r>
            <a:r>
              <a:rPr lang="en-US" dirty="0"/>
              <a:t> acceptors (3, 5, ...)</a:t>
            </a:r>
          </a:p>
          <a:p>
            <a:pPr lvl="1"/>
            <a:r>
              <a:rPr lang="en-US" dirty="0"/>
              <a:t>Value v is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  <a:r>
              <a:rPr lang="en-US" dirty="0"/>
              <a:t> if accepted by </a:t>
            </a:r>
            <a:r>
              <a:rPr lang="en-US" dirty="0">
                <a:solidFill>
                  <a:schemeClr val="tx2"/>
                </a:solidFill>
              </a:rPr>
              <a:t>majority</a:t>
            </a:r>
            <a:r>
              <a:rPr lang="en-US" dirty="0"/>
              <a:t> of acceptors</a:t>
            </a:r>
          </a:p>
          <a:p>
            <a:pPr lvl="1"/>
            <a:r>
              <a:rPr lang="en-US" dirty="0"/>
              <a:t>If one acceptor crashes, chosen value still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Strawman</a:t>
            </a:r>
            <a:r>
              <a:rPr lang="en-US" dirty="0"/>
              <a:t>: Single Acceptor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Proposers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Acceptor</a:t>
            </a:r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" fmla="*/ 0 w 1145406"/>
              <a:gd name="connsiteY0" fmla="*/ 0 h 1366788"/>
              <a:gd name="connsiteX1" fmla="*/ 1145406 w 1145406"/>
              <a:gd name="connsiteY1" fmla="*/ 1366788 h 136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sub</a:t>
            </a:r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/>
              <a:t>jmp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/>
              <a:t>Acceptor accepts only first value it receives?</a:t>
            </a:r>
          </a:p>
          <a:p>
            <a:r>
              <a:rPr lang="en-US" dirty="0"/>
              <a:t>If simultaneous proposals, no value might be chosen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Acceptors must sometimes </a:t>
            </a:r>
            <a:r>
              <a:rPr lang="en-US" dirty="0">
                <a:solidFill>
                  <a:srgbClr val="FF0000"/>
                </a:solidFill>
              </a:rPr>
              <a:t>accept</a:t>
            </a:r>
            <a:r>
              <a:rPr lang="en-US" dirty="0">
                <a:solidFill>
                  <a:schemeClr val="tx2"/>
                </a:solidFill>
              </a:rPr>
              <a:t> multiple (different) values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(only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one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chosen)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dirty="0"/>
              <a:t>: Split Votes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008E00"/>
                </a:solidFill>
              </a:rPr>
              <a:t>green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dirty="0"/>
              <a:t>Acceptor accepts </a:t>
            </a:r>
            <a:r>
              <a:rPr lang="en-US" dirty="0">
                <a:solidFill>
                  <a:srgbClr val="008E00"/>
                </a:solidFill>
              </a:rPr>
              <a:t>every </a:t>
            </a:r>
            <a:r>
              <a:rPr lang="en-US" dirty="0"/>
              <a:t>value it receives?</a:t>
            </a:r>
          </a:p>
          <a:p>
            <a:r>
              <a:rPr lang="en-US" dirty="0"/>
              <a:t>Could choose multiple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en-US" dirty="0"/>
              <a:t>: Conflicting Choices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C4A7B-71FC-E343-9B88-7A21384E8607}"/>
              </a:ext>
            </a:extLst>
          </p:cNvPr>
          <p:cNvSpPr txBox="1"/>
          <p:nvPr/>
        </p:nvSpPr>
        <p:spPr>
          <a:xfrm>
            <a:off x="7391400" y="342602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Violate</a:t>
            </a:r>
            <a:r>
              <a:rPr lang="zh-CN" altLang="en-US" dirty="0"/>
              <a:t> </a:t>
            </a:r>
            <a:r>
              <a:rPr lang="en-US" altLang="zh-CN" b="1" i="1" dirty="0"/>
              <a:t>safety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99354-B3A8-5F48-B3C3-1E3540763B58}"/>
              </a:ext>
            </a:extLst>
          </p:cNvPr>
          <p:cNvSpPr txBox="1"/>
          <p:nvPr/>
        </p:nvSpPr>
        <p:spPr>
          <a:xfrm>
            <a:off x="471152" y="5380637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Once a value has been chosen, future proposals must </a:t>
            </a:r>
          </a:p>
          <a:p>
            <a:pPr lvl="0" algn="l" eaLnBrk="0" hangingPunct="0">
              <a:spcBef>
                <a:spcPts val="0"/>
              </a:spcBef>
              <a:buClr>
                <a:srgbClr val="1F4899"/>
              </a:buClr>
              <a:buSzPct val="90000"/>
            </a:pP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propose/choose that same value</a:t>
            </a:r>
            <a:r>
              <a:rPr lang="zh-CN" altLang="en-US" sz="2400" b="1" kern="0" dirty="0">
                <a:solidFill>
                  <a:srgbClr val="1F4899"/>
                </a:solidFill>
                <a:latin typeface="Arial"/>
              </a:rPr>
              <a:t> </a:t>
            </a:r>
            <a:r>
              <a:rPr lang="en-US" altLang="zh-CN" sz="2400" b="1" kern="0" dirty="0">
                <a:solidFill>
                  <a:srgbClr val="1F4899"/>
                </a:solidFill>
                <a:latin typeface="Arial"/>
              </a:rPr>
              <a:t>=&gt;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 (</a:t>
            </a:r>
            <a:r>
              <a:rPr lang="en-US" sz="2400" b="1" kern="0" dirty="0">
                <a:solidFill>
                  <a:srgbClr val="A5001E"/>
                </a:solidFill>
                <a:latin typeface="Arial"/>
              </a:rPr>
              <a:t>2-phase protocol</a:t>
            </a:r>
            <a:r>
              <a:rPr lang="en-US" sz="2400" b="1" kern="0" dirty="0">
                <a:solidFill>
                  <a:srgbClr val="1F4899"/>
                </a:solidFill>
                <a:latin typeface="Arial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needn’t propose </a:t>
            </a:r>
            <a:r>
              <a:rPr lang="en-US" dirty="0">
                <a:solidFill>
                  <a:schemeClr val="accent4"/>
                </a:solidFill>
              </a:rPr>
              <a:t>red</a:t>
            </a:r>
            <a:r>
              <a:rPr lang="en-US" dirty="0"/>
              <a:t> (it hasn’t been chosen yet)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’s proposal must be aborted (s</a:t>
            </a:r>
            <a:r>
              <a:rPr lang="en-US" baseline="-25000" dirty="0"/>
              <a:t>3</a:t>
            </a:r>
            <a:r>
              <a:rPr lang="en-US" dirty="0"/>
              <a:t> must reject  it)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=&gt;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Must </a:t>
            </a:r>
            <a:r>
              <a:rPr lang="en-US" dirty="0">
                <a:solidFill>
                  <a:schemeClr val="accent4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proposals, reject old ones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Choices,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accept?(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prop(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chemeClr val="accent4"/>
                </a:solidFill>
              </a:rPr>
              <a:t>red</a:t>
            </a:r>
            <a:r>
              <a:rPr lang="en-US" sz="1600" dirty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accepted(</a:t>
            </a:r>
            <a:r>
              <a:rPr lang="en-US" sz="1600" dirty="0">
                <a:solidFill>
                  <a:srgbClr val="2556B9"/>
                </a:solidFill>
              </a:rPr>
              <a:t>blue</a:t>
            </a:r>
            <a:r>
              <a:rPr lang="en-US" sz="16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Red Chosen??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2556B9"/>
                </a:solidFill>
              </a:rPr>
              <a:t>Blue Chosen</a:t>
            </a: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" fmla="*/ 1722937 w 3816961"/>
              <a:gd name="connsiteY0" fmla="*/ 72753 h 1565097"/>
              <a:gd name="connsiteX1" fmla="*/ 15 w 3816961"/>
              <a:gd name="connsiteY1" fmla="*/ 332635 h 1565097"/>
              <a:gd name="connsiteX2" fmla="*/ 1694062 w 3816961"/>
              <a:gd name="connsiteY2" fmla="*/ 659894 h 1565097"/>
              <a:gd name="connsiteX3" fmla="*/ 2531459 w 3816961"/>
              <a:gd name="connsiteY3" fmla="*/ 1073780 h 1565097"/>
              <a:gd name="connsiteX4" fmla="*/ 3089725 w 3816961"/>
              <a:gd name="connsiteY4" fmla="*/ 1564669 h 1565097"/>
              <a:gd name="connsiteX5" fmla="*/ 3773118 w 3816961"/>
              <a:gd name="connsiteY5" fmla="*/ 987153 h 1565097"/>
              <a:gd name="connsiteX6" fmla="*/ 1722937 w 3816961"/>
              <a:gd name="connsiteY6" fmla="*/ 72753 h 1565097"/>
              <a:gd name="connsiteX0" fmla="*/ 1722938 w 3816962"/>
              <a:gd name="connsiteY0" fmla="*/ 26918 h 1519262"/>
              <a:gd name="connsiteX1" fmla="*/ 16 w 3816962"/>
              <a:gd name="connsiteY1" fmla="*/ 286800 h 1519262"/>
              <a:gd name="connsiteX2" fmla="*/ 1694063 w 3816962"/>
              <a:gd name="connsiteY2" fmla="*/ 614059 h 1519262"/>
              <a:gd name="connsiteX3" fmla="*/ 2531460 w 3816962"/>
              <a:gd name="connsiteY3" fmla="*/ 1027945 h 1519262"/>
              <a:gd name="connsiteX4" fmla="*/ 3089726 w 3816962"/>
              <a:gd name="connsiteY4" fmla="*/ 1518834 h 1519262"/>
              <a:gd name="connsiteX5" fmla="*/ 3773119 w 3816962"/>
              <a:gd name="connsiteY5" fmla="*/ 941318 h 1519262"/>
              <a:gd name="connsiteX6" fmla="*/ 1722938 w 3816962"/>
              <a:gd name="connsiteY6" fmla="*/ 26918 h 1519262"/>
              <a:gd name="connsiteX0" fmla="*/ 1722938 w 3773852"/>
              <a:gd name="connsiteY0" fmla="*/ 26918 h 1520868"/>
              <a:gd name="connsiteX1" fmla="*/ 16 w 3773852"/>
              <a:gd name="connsiteY1" fmla="*/ 286800 h 1520868"/>
              <a:gd name="connsiteX2" fmla="*/ 1694063 w 3773852"/>
              <a:gd name="connsiteY2" fmla="*/ 614059 h 1520868"/>
              <a:gd name="connsiteX3" fmla="*/ 2531460 w 3773852"/>
              <a:gd name="connsiteY3" fmla="*/ 1027945 h 1520868"/>
              <a:gd name="connsiteX4" fmla="*/ 3089726 w 3773852"/>
              <a:gd name="connsiteY4" fmla="*/ 1518834 h 1520868"/>
              <a:gd name="connsiteX5" fmla="*/ 3773119 w 3773852"/>
              <a:gd name="connsiteY5" fmla="*/ 941318 h 1520868"/>
              <a:gd name="connsiteX6" fmla="*/ 1722938 w 3773852"/>
              <a:gd name="connsiteY6" fmla="*/ 26918 h 1520868"/>
              <a:gd name="connsiteX0" fmla="*/ 1722938 w 3773911"/>
              <a:gd name="connsiteY0" fmla="*/ 26918 h 1537319"/>
              <a:gd name="connsiteX1" fmla="*/ 16 w 3773911"/>
              <a:gd name="connsiteY1" fmla="*/ 286800 h 1537319"/>
              <a:gd name="connsiteX2" fmla="*/ 1694063 w 3773911"/>
              <a:gd name="connsiteY2" fmla="*/ 614059 h 1537319"/>
              <a:gd name="connsiteX3" fmla="*/ 2531460 w 3773911"/>
              <a:gd name="connsiteY3" fmla="*/ 1027945 h 1537319"/>
              <a:gd name="connsiteX4" fmla="*/ 3089726 w 3773911"/>
              <a:gd name="connsiteY4" fmla="*/ 1518834 h 1537319"/>
              <a:gd name="connsiteX5" fmla="*/ 3773119 w 3773911"/>
              <a:gd name="connsiteY5" fmla="*/ 941318 h 1537319"/>
              <a:gd name="connsiteX6" fmla="*/ 1722938 w 3773911"/>
              <a:gd name="connsiteY6" fmla="*/ 26918 h 1537319"/>
              <a:gd name="connsiteX0" fmla="*/ 1722938 w 3773979"/>
              <a:gd name="connsiteY0" fmla="*/ 26918 h 1524933"/>
              <a:gd name="connsiteX1" fmla="*/ 16 w 3773979"/>
              <a:gd name="connsiteY1" fmla="*/ 286800 h 1524933"/>
              <a:gd name="connsiteX2" fmla="*/ 1694063 w 3773979"/>
              <a:gd name="connsiteY2" fmla="*/ 614059 h 1524933"/>
              <a:gd name="connsiteX3" fmla="*/ 2531460 w 3773979"/>
              <a:gd name="connsiteY3" fmla="*/ 1027945 h 1524933"/>
              <a:gd name="connsiteX4" fmla="*/ 3089726 w 3773979"/>
              <a:gd name="connsiteY4" fmla="*/ 1518834 h 1524933"/>
              <a:gd name="connsiteX5" fmla="*/ 3773119 w 3773979"/>
              <a:gd name="connsiteY5" fmla="*/ 941318 h 1524933"/>
              <a:gd name="connsiteX6" fmla="*/ 1722938 w 3773979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38 w 3774388"/>
              <a:gd name="connsiteY0" fmla="*/ 26918 h 1524933"/>
              <a:gd name="connsiteX1" fmla="*/ 16 w 3774388"/>
              <a:gd name="connsiteY1" fmla="*/ 286800 h 1524933"/>
              <a:gd name="connsiteX2" fmla="*/ 1694063 w 3774388"/>
              <a:gd name="connsiteY2" fmla="*/ 614059 h 1524933"/>
              <a:gd name="connsiteX3" fmla="*/ 2531460 w 3774388"/>
              <a:gd name="connsiteY3" fmla="*/ 1027945 h 1524933"/>
              <a:gd name="connsiteX4" fmla="*/ 3089726 w 3774388"/>
              <a:gd name="connsiteY4" fmla="*/ 1518834 h 1524933"/>
              <a:gd name="connsiteX5" fmla="*/ 3773119 w 3774388"/>
              <a:gd name="connsiteY5" fmla="*/ 941318 h 1524933"/>
              <a:gd name="connsiteX6" fmla="*/ 1722938 w 3774388"/>
              <a:gd name="connsiteY6" fmla="*/ 26918 h 1524933"/>
              <a:gd name="connsiteX0" fmla="*/ 1722945 w 3774395"/>
              <a:gd name="connsiteY0" fmla="*/ 22835 h 1520850"/>
              <a:gd name="connsiteX1" fmla="*/ 23 w 3774395"/>
              <a:gd name="connsiteY1" fmla="*/ 282717 h 1520850"/>
              <a:gd name="connsiteX2" fmla="*/ 1694070 w 3774395"/>
              <a:gd name="connsiteY2" fmla="*/ 609976 h 1520850"/>
              <a:gd name="connsiteX3" fmla="*/ 2531467 w 3774395"/>
              <a:gd name="connsiteY3" fmla="*/ 1023862 h 1520850"/>
              <a:gd name="connsiteX4" fmla="*/ 3089733 w 3774395"/>
              <a:gd name="connsiteY4" fmla="*/ 1514751 h 1520850"/>
              <a:gd name="connsiteX5" fmla="*/ 3773126 w 3774395"/>
              <a:gd name="connsiteY5" fmla="*/ 937235 h 1520850"/>
              <a:gd name="connsiteX6" fmla="*/ 1722945 w 3774395"/>
              <a:gd name="connsiteY6" fmla="*/ 22835 h 152085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74500"/>
              <a:gd name="connsiteY0" fmla="*/ 3205 h 1501220"/>
              <a:gd name="connsiteX1" fmla="*/ 128 w 3774500"/>
              <a:gd name="connsiteY1" fmla="*/ 263087 h 1501220"/>
              <a:gd name="connsiteX2" fmla="*/ 1694175 w 3774500"/>
              <a:gd name="connsiteY2" fmla="*/ 590346 h 1501220"/>
              <a:gd name="connsiteX3" fmla="*/ 2531572 w 3774500"/>
              <a:gd name="connsiteY3" fmla="*/ 1004232 h 1501220"/>
              <a:gd name="connsiteX4" fmla="*/ 3089838 w 3774500"/>
              <a:gd name="connsiteY4" fmla="*/ 1495121 h 1501220"/>
              <a:gd name="connsiteX5" fmla="*/ 3773231 w 3774500"/>
              <a:gd name="connsiteY5" fmla="*/ 917605 h 1501220"/>
              <a:gd name="connsiteX6" fmla="*/ 1723050 w 3774500"/>
              <a:gd name="connsiteY6" fmla="*/ 3205 h 1501220"/>
              <a:gd name="connsiteX0" fmla="*/ 1723050 w 3764916"/>
              <a:gd name="connsiteY0" fmla="*/ 53608 h 1550154"/>
              <a:gd name="connsiteX1" fmla="*/ 128 w 3764916"/>
              <a:gd name="connsiteY1" fmla="*/ 313490 h 1550154"/>
              <a:gd name="connsiteX2" fmla="*/ 1694175 w 3764916"/>
              <a:gd name="connsiteY2" fmla="*/ 640749 h 1550154"/>
              <a:gd name="connsiteX3" fmla="*/ 2531572 w 3764916"/>
              <a:gd name="connsiteY3" fmla="*/ 1054635 h 1550154"/>
              <a:gd name="connsiteX4" fmla="*/ 3089838 w 3764916"/>
              <a:gd name="connsiteY4" fmla="*/ 1545524 h 1550154"/>
              <a:gd name="connsiteX5" fmla="*/ 3763606 w 3764916"/>
              <a:gd name="connsiteY5" fmla="*/ 958383 h 1550154"/>
              <a:gd name="connsiteX6" fmla="*/ 1723050 w 3764916"/>
              <a:gd name="connsiteY6" fmla="*/ 53608 h 1550154"/>
              <a:gd name="connsiteX0" fmla="*/ 1723050 w 3755335"/>
              <a:gd name="connsiteY0" fmla="*/ 42222 h 1534138"/>
              <a:gd name="connsiteX1" fmla="*/ 128 w 3755335"/>
              <a:gd name="connsiteY1" fmla="*/ 302104 h 1534138"/>
              <a:gd name="connsiteX2" fmla="*/ 1694175 w 3755335"/>
              <a:gd name="connsiteY2" fmla="*/ 629363 h 1534138"/>
              <a:gd name="connsiteX3" fmla="*/ 2531572 w 3755335"/>
              <a:gd name="connsiteY3" fmla="*/ 1043249 h 1534138"/>
              <a:gd name="connsiteX4" fmla="*/ 3089838 w 3755335"/>
              <a:gd name="connsiteY4" fmla="*/ 1534138 h 1534138"/>
              <a:gd name="connsiteX5" fmla="*/ 3753981 w 3755335"/>
              <a:gd name="connsiteY5" fmla="*/ 792993 h 1534138"/>
              <a:gd name="connsiteX6" fmla="*/ 1723050 w 3755335"/>
              <a:gd name="connsiteY6" fmla="*/ 42222 h 1534138"/>
              <a:gd name="connsiteX0" fmla="*/ 1723050 w 3755335"/>
              <a:gd name="connsiteY0" fmla="*/ 8145 h 1500061"/>
              <a:gd name="connsiteX1" fmla="*/ 128 w 3755335"/>
              <a:gd name="connsiteY1" fmla="*/ 268027 h 1500061"/>
              <a:gd name="connsiteX2" fmla="*/ 1694175 w 3755335"/>
              <a:gd name="connsiteY2" fmla="*/ 595286 h 1500061"/>
              <a:gd name="connsiteX3" fmla="*/ 2531572 w 3755335"/>
              <a:gd name="connsiteY3" fmla="*/ 1009172 h 1500061"/>
              <a:gd name="connsiteX4" fmla="*/ 3089838 w 3755335"/>
              <a:gd name="connsiteY4" fmla="*/ 1500061 h 1500061"/>
              <a:gd name="connsiteX5" fmla="*/ 3753981 w 3755335"/>
              <a:gd name="connsiteY5" fmla="*/ 758916 h 1500061"/>
              <a:gd name="connsiteX6" fmla="*/ 1723050 w 3755335"/>
              <a:gd name="connsiteY6" fmla="*/ 8145 h 1500061"/>
              <a:gd name="connsiteX0" fmla="*/ 1723089 w 3755374"/>
              <a:gd name="connsiteY0" fmla="*/ 8145 h 1500061"/>
              <a:gd name="connsiteX1" fmla="*/ 167 w 3755374"/>
              <a:gd name="connsiteY1" fmla="*/ 268027 h 1500061"/>
              <a:gd name="connsiteX2" fmla="*/ 1694214 w 3755374"/>
              <a:gd name="connsiteY2" fmla="*/ 595286 h 1500061"/>
              <a:gd name="connsiteX3" fmla="*/ 2531611 w 3755374"/>
              <a:gd name="connsiteY3" fmla="*/ 1009172 h 1500061"/>
              <a:gd name="connsiteX4" fmla="*/ 3089877 w 3755374"/>
              <a:gd name="connsiteY4" fmla="*/ 1500061 h 1500061"/>
              <a:gd name="connsiteX5" fmla="*/ 3754020 w 3755374"/>
              <a:gd name="connsiteY5" fmla="*/ 758916 h 1500061"/>
              <a:gd name="connsiteX6" fmla="*/ 1723089 w 3755374"/>
              <a:gd name="connsiteY6" fmla="*/ 8145 h 1500061"/>
              <a:gd name="connsiteX0" fmla="*/ 1723089 w 3761769"/>
              <a:gd name="connsiteY0" fmla="*/ 8145 h 1500061"/>
              <a:gd name="connsiteX1" fmla="*/ 167 w 3761769"/>
              <a:gd name="connsiteY1" fmla="*/ 268027 h 1500061"/>
              <a:gd name="connsiteX2" fmla="*/ 1694214 w 3761769"/>
              <a:gd name="connsiteY2" fmla="*/ 595286 h 1500061"/>
              <a:gd name="connsiteX3" fmla="*/ 2531611 w 3761769"/>
              <a:gd name="connsiteY3" fmla="*/ 1009172 h 1500061"/>
              <a:gd name="connsiteX4" fmla="*/ 3089877 w 3761769"/>
              <a:gd name="connsiteY4" fmla="*/ 1500061 h 1500061"/>
              <a:gd name="connsiteX5" fmla="*/ 3754020 w 3761769"/>
              <a:gd name="connsiteY5" fmla="*/ 758916 h 1500061"/>
              <a:gd name="connsiteX6" fmla="*/ 1723089 w 3761769"/>
              <a:gd name="connsiteY6" fmla="*/ 8145 h 1500061"/>
              <a:gd name="connsiteX0" fmla="*/ 1723089 w 3694368"/>
              <a:gd name="connsiteY0" fmla="*/ 41510 h 1533426"/>
              <a:gd name="connsiteX1" fmla="*/ 167 w 3694368"/>
              <a:gd name="connsiteY1" fmla="*/ 301392 h 1533426"/>
              <a:gd name="connsiteX2" fmla="*/ 1694214 w 3694368"/>
              <a:gd name="connsiteY2" fmla="*/ 628651 h 1533426"/>
              <a:gd name="connsiteX3" fmla="*/ 2531611 w 3694368"/>
              <a:gd name="connsiteY3" fmla="*/ 1042537 h 1533426"/>
              <a:gd name="connsiteX4" fmla="*/ 3089877 w 3694368"/>
              <a:gd name="connsiteY4" fmla="*/ 1533426 h 1533426"/>
              <a:gd name="connsiteX5" fmla="*/ 3677017 w 3694368"/>
              <a:gd name="connsiteY5" fmla="*/ 782656 h 1533426"/>
              <a:gd name="connsiteX6" fmla="*/ 1723089 w 3694368"/>
              <a:gd name="connsiteY6" fmla="*/ 41510 h 1533426"/>
              <a:gd name="connsiteX0" fmla="*/ 1723089 w 3694368"/>
              <a:gd name="connsiteY0" fmla="*/ 11682 h 1503598"/>
              <a:gd name="connsiteX1" fmla="*/ 167 w 3694368"/>
              <a:gd name="connsiteY1" fmla="*/ 271564 h 1503598"/>
              <a:gd name="connsiteX2" fmla="*/ 1694214 w 3694368"/>
              <a:gd name="connsiteY2" fmla="*/ 598823 h 1503598"/>
              <a:gd name="connsiteX3" fmla="*/ 2531611 w 3694368"/>
              <a:gd name="connsiteY3" fmla="*/ 1012709 h 1503598"/>
              <a:gd name="connsiteX4" fmla="*/ 3089877 w 3694368"/>
              <a:gd name="connsiteY4" fmla="*/ 1503598 h 1503598"/>
              <a:gd name="connsiteX5" fmla="*/ 3677017 w 3694368"/>
              <a:gd name="connsiteY5" fmla="*/ 752828 h 1503598"/>
              <a:gd name="connsiteX6" fmla="*/ 1723089 w 3694368"/>
              <a:gd name="connsiteY6" fmla="*/ 11682 h 1503598"/>
              <a:gd name="connsiteX0" fmla="*/ 1722940 w 3694219"/>
              <a:gd name="connsiteY0" fmla="*/ 8379 h 1500295"/>
              <a:gd name="connsiteX1" fmla="*/ 18 w 3694219"/>
              <a:gd name="connsiteY1" fmla="*/ 268261 h 1500295"/>
              <a:gd name="connsiteX2" fmla="*/ 1694065 w 3694219"/>
              <a:gd name="connsiteY2" fmla="*/ 595520 h 1500295"/>
              <a:gd name="connsiteX3" fmla="*/ 2531462 w 3694219"/>
              <a:gd name="connsiteY3" fmla="*/ 1009406 h 1500295"/>
              <a:gd name="connsiteX4" fmla="*/ 3089728 w 3694219"/>
              <a:gd name="connsiteY4" fmla="*/ 1500295 h 1500295"/>
              <a:gd name="connsiteX5" fmla="*/ 3676868 w 3694219"/>
              <a:gd name="connsiteY5" fmla="*/ 749525 h 1500295"/>
              <a:gd name="connsiteX6" fmla="*/ 1722940 w 3694219"/>
              <a:gd name="connsiteY6" fmla="*/ 8379 h 1500295"/>
              <a:gd name="connsiteX0" fmla="*/ 1722939 w 3888694"/>
              <a:gd name="connsiteY0" fmla="*/ 37195 h 1529111"/>
              <a:gd name="connsiteX1" fmla="*/ 17 w 3888694"/>
              <a:gd name="connsiteY1" fmla="*/ 297077 h 1529111"/>
              <a:gd name="connsiteX2" fmla="*/ 1694064 w 3888694"/>
              <a:gd name="connsiteY2" fmla="*/ 624336 h 1529111"/>
              <a:gd name="connsiteX3" fmla="*/ 2531461 w 3888694"/>
              <a:gd name="connsiteY3" fmla="*/ 1038222 h 1529111"/>
              <a:gd name="connsiteX4" fmla="*/ 3089727 w 3888694"/>
              <a:gd name="connsiteY4" fmla="*/ 1529111 h 1529111"/>
              <a:gd name="connsiteX5" fmla="*/ 3886094 w 3888694"/>
              <a:gd name="connsiteY5" fmla="*/ 770592 h 1529111"/>
              <a:gd name="connsiteX6" fmla="*/ 1722939 w 3888694"/>
              <a:gd name="connsiteY6" fmla="*/ 37195 h 1529111"/>
              <a:gd name="connsiteX0" fmla="*/ 1722939 w 3888694"/>
              <a:gd name="connsiteY0" fmla="*/ 23596 h 1515512"/>
              <a:gd name="connsiteX1" fmla="*/ 17 w 3888694"/>
              <a:gd name="connsiteY1" fmla="*/ 283478 h 1515512"/>
              <a:gd name="connsiteX2" fmla="*/ 1694064 w 3888694"/>
              <a:gd name="connsiteY2" fmla="*/ 610737 h 1515512"/>
              <a:gd name="connsiteX3" fmla="*/ 2531461 w 3888694"/>
              <a:gd name="connsiteY3" fmla="*/ 1024623 h 1515512"/>
              <a:gd name="connsiteX4" fmla="*/ 3089727 w 3888694"/>
              <a:gd name="connsiteY4" fmla="*/ 1515512 h 1515512"/>
              <a:gd name="connsiteX5" fmla="*/ 3886094 w 3888694"/>
              <a:gd name="connsiteY5" fmla="*/ 756993 h 1515512"/>
              <a:gd name="connsiteX6" fmla="*/ 1722939 w 3888694"/>
              <a:gd name="connsiteY6" fmla="*/ 23596 h 1515512"/>
              <a:gd name="connsiteX0" fmla="*/ 1722939 w 3888694"/>
              <a:gd name="connsiteY0" fmla="*/ 13478 h 1505394"/>
              <a:gd name="connsiteX1" fmla="*/ 17 w 3888694"/>
              <a:gd name="connsiteY1" fmla="*/ 273360 h 1505394"/>
              <a:gd name="connsiteX2" fmla="*/ 1694064 w 3888694"/>
              <a:gd name="connsiteY2" fmla="*/ 600619 h 1505394"/>
              <a:gd name="connsiteX3" fmla="*/ 2531461 w 3888694"/>
              <a:gd name="connsiteY3" fmla="*/ 1014505 h 1505394"/>
              <a:gd name="connsiteX4" fmla="*/ 3089727 w 3888694"/>
              <a:gd name="connsiteY4" fmla="*/ 1505394 h 1505394"/>
              <a:gd name="connsiteX5" fmla="*/ 3886094 w 3888694"/>
              <a:gd name="connsiteY5" fmla="*/ 746875 h 1505394"/>
              <a:gd name="connsiteX6" fmla="*/ 1722939 w 3888694"/>
              <a:gd name="connsiteY6" fmla="*/ 13478 h 1505394"/>
              <a:gd name="connsiteX0" fmla="*/ 1722939 w 3887689"/>
              <a:gd name="connsiteY0" fmla="*/ 13478 h 1616520"/>
              <a:gd name="connsiteX1" fmla="*/ 17 w 3887689"/>
              <a:gd name="connsiteY1" fmla="*/ 273360 h 1616520"/>
              <a:gd name="connsiteX2" fmla="*/ 1694064 w 3887689"/>
              <a:gd name="connsiteY2" fmla="*/ 600619 h 1616520"/>
              <a:gd name="connsiteX3" fmla="*/ 2531461 w 3887689"/>
              <a:gd name="connsiteY3" fmla="*/ 1014505 h 1616520"/>
              <a:gd name="connsiteX4" fmla="*/ 3089727 w 3887689"/>
              <a:gd name="connsiteY4" fmla="*/ 1505394 h 1616520"/>
              <a:gd name="connsiteX5" fmla="*/ 3886094 w 3887689"/>
              <a:gd name="connsiteY5" fmla="*/ 746875 h 1616520"/>
              <a:gd name="connsiteX6" fmla="*/ 1722939 w 3887689"/>
              <a:gd name="connsiteY6" fmla="*/ 13478 h 1616520"/>
              <a:gd name="connsiteX0" fmla="*/ 1722939 w 3890551"/>
              <a:gd name="connsiteY0" fmla="*/ 13478 h 1505394"/>
              <a:gd name="connsiteX1" fmla="*/ 17 w 3890551"/>
              <a:gd name="connsiteY1" fmla="*/ 273360 h 1505394"/>
              <a:gd name="connsiteX2" fmla="*/ 1694064 w 3890551"/>
              <a:gd name="connsiteY2" fmla="*/ 600619 h 1505394"/>
              <a:gd name="connsiteX3" fmla="*/ 2531461 w 3890551"/>
              <a:gd name="connsiteY3" fmla="*/ 1014505 h 1505394"/>
              <a:gd name="connsiteX4" fmla="*/ 3089727 w 3890551"/>
              <a:gd name="connsiteY4" fmla="*/ 1505394 h 1505394"/>
              <a:gd name="connsiteX5" fmla="*/ 3886094 w 3890551"/>
              <a:gd name="connsiteY5" fmla="*/ 746875 h 1505394"/>
              <a:gd name="connsiteX6" fmla="*/ 1722939 w 3890551"/>
              <a:gd name="connsiteY6" fmla="*/ 13478 h 15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</p:spTree>
    <p:extLst>
      <p:ext uri="{BB962C8B-B14F-4D97-AF65-F5344CB8AC3E}">
        <p14:creationId xmlns:p14="http://schemas.microsoft.com/office/powerpoint/2010/main" val="22875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/>
              <a:t>Each proposal has a unique number</a:t>
            </a:r>
          </a:p>
          <a:p>
            <a:pPr lvl="1"/>
            <a:r>
              <a:rPr lang="en-US" dirty="0"/>
              <a:t>Higher numbers take priority over lower numbers</a:t>
            </a:r>
          </a:p>
          <a:p>
            <a:pPr lvl="1"/>
            <a:r>
              <a:rPr lang="en-US" dirty="0"/>
              <a:t>It must be possible for a proposer to choose a new proposal number higher than anything it has seen/used before</a:t>
            </a:r>
          </a:p>
          <a:p>
            <a:r>
              <a:rPr lang="en-US" dirty="0"/>
              <a:t>One simple approach: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Each server stores </a:t>
            </a:r>
            <a:r>
              <a:rPr lang="en-US" dirty="0" err="1"/>
              <a:t>maxRound</a:t>
            </a:r>
            <a:r>
              <a:rPr lang="en-US" dirty="0"/>
              <a:t>: the largest Round Number it has seen so far</a:t>
            </a:r>
          </a:p>
          <a:p>
            <a:pPr lvl="1"/>
            <a:r>
              <a:rPr lang="en-US" dirty="0"/>
              <a:t>To generate a new proposal number: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Increment </a:t>
            </a:r>
            <a:r>
              <a:rPr lang="en-US" dirty="0" err="1"/>
              <a:t>maxRound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Concatenate with Server Id</a:t>
            </a:r>
          </a:p>
          <a:p>
            <a:pPr lvl="1"/>
            <a:r>
              <a:rPr lang="en-US" dirty="0"/>
              <a:t>Proposers must persist </a:t>
            </a:r>
            <a:r>
              <a:rPr lang="en-US" b="1" dirty="0" err="1"/>
              <a:t>maxRound</a:t>
            </a:r>
            <a:r>
              <a:rPr lang="en-US" dirty="0"/>
              <a:t> on disk: must not reuse proposal numbers after crash/restart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Numbers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Server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Round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22748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Two-phase approach:</a:t>
            </a:r>
          </a:p>
          <a:p>
            <a:r>
              <a:rPr lang="en-US" dirty="0"/>
              <a:t>Phase 1: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4"/>
                </a:solidFill>
              </a:rPr>
              <a:t>Prepare </a:t>
            </a:r>
            <a:r>
              <a:rPr lang="en-US" dirty="0"/>
              <a:t>RPCs</a:t>
            </a:r>
          </a:p>
          <a:p>
            <a:pPr lvl="1"/>
            <a:r>
              <a:rPr lang="en-US" dirty="0"/>
              <a:t>Find out about any chosen values</a:t>
            </a:r>
          </a:p>
          <a:p>
            <a:pPr lvl="1"/>
            <a:r>
              <a:rPr lang="en-US" dirty="0"/>
              <a:t>Block older proposals that have not yet completed</a:t>
            </a:r>
          </a:p>
          <a:p>
            <a:r>
              <a:rPr lang="en-US" dirty="0"/>
              <a:t>Phase 2: </a:t>
            </a:r>
            <a:r>
              <a:rPr lang="en-US" altLang="zh-CN" dirty="0"/>
              <a:t>proposers</a:t>
            </a:r>
            <a:r>
              <a:rPr lang="zh-CN" altLang="en-US" dirty="0"/>
              <a:t> </a:t>
            </a:r>
            <a:r>
              <a:rPr lang="en-US" dirty="0"/>
              <a:t>broadcast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RPCs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Ask acceptors to accept a specific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81000" y="5978015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>
                <a:solidFill>
                  <a:schemeClr val="tx2"/>
                </a:solidFill>
              </a:rPr>
              <a:t>minProposal</a:t>
            </a:r>
            <a:r>
              <a:rPr lang="en-US" sz="2200" b="1" dirty="0">
                <a:solidFill>
                  <a:schemeClr val="tx2"/>
                </a:solidFill>
              </a:rPr>
              <a:t>, </a:t>
            </a:r>
            <a:r>
              <a:rPr lang="en-US" sz="2200" b="1" dirty="0" err="1">
                <a:solidFill>
                  <a:schemeClr val="tx2"/>
                </a:solidFill>
              </a:rPr>
              <a:t>acceptedProposal</a:t>
            </a:r>
            <a:r>
              <a:rPr lang="en-US" sz="2200" b="1" dirty="0">
                <a:solidFill>
                  <a:schemeClr val="tx2"/>
                </a:solidFill>
              </a:rPr>
              <a:t>, and </a:t>
            </a:r>
            <a:r>
              <a:rPr lang="en-US" sz="2200" b="1" dirty="0" err="1">
                <a:solidFill>
                  <a:schemeClr val="tx2"/>
                </a:solidFill>
              </a:rPr>
              <a:t>acceptedValue</a:t>
            </a:r>
            <a:r>
              <a:rPr lang="en-US" sz="2200" b="1" dirty="0">
                <a:solidFill>
                  <a:schemeClr val="tx2"/>
                </a:solidFill>
              </a:rPr>
              <a:t> on stable storage (disk)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dirty="0"/>
              <a:t>Any rejections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17B95-31F4-FE46-B109-6414F5A5446E}"/>
              </a:ext>
            </a:extLst>
          </p:cNvPr>
          <p:cNvSpPr/>
          <p:nvPr/>
        </p:nvSpPr>
        <p:spPr>
          <a:xfrm>
            <a:off x="304800" y="4038600"/>
            <a:ext cx="8382000" cy="1939415"/>
          </a:xfrm>
          <a:prstGeom prst="rect">
            <a:avLst/>
          </a:prstGeom>
          <a:solidFill>
            <a:schemeClr val="bg2">
              <a:lumMod val="20000"/>
              <a:lumOff val="80000"/>
              <a:alpha val="8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Accept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965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1E0D-D795-2F49-9C6A-043A590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AD975-AD2D-6F40-BBEB-63F793A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Leslie </a:t>
            </a:r>
            <a:r>
              <a:rPr lang="en-US" altLang="zh-CN" dirty="0" err="1"/>
              <a:t>Lamport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0B88E-C38E-304A-82D9-DD5D2D1D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906963"/>
          </a:xfrm>
        </p:spPr>
        <p:txBody>
          <a:bodyPr/>
          <a:lstStyle/>
          <a:p>
            <a:r>
              <a:rPr lang="en-US" altLang="zh-CN" sz="2000" b="0" dirty="0"/>
              <a:t>La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in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Latex</a:t>
            </a:r>
          </a:p>
          <a:p>
            <a:r>
              <a:rPr lang="en-US" altLang="zh-CN" sz="2000" b="0" dirty="0"/>
              <a:t>Theory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foundation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of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distributed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systems</a:t>
            </a:r>
          </a:p>
          <a:p>
            <a:r>
              <a:rPr lang="en-US" altLang="zh-CN" sz="2000" b="0" dirty="0"/>
              <a:t>Temporal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Logic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(TLA)</a:t>
            </a:r>
          </a:p>
          <a:p>
            <a:pPr lvl="1"/>
            <a:r>
              <a:rPr lang="en-US" altLang="zh-CN" sz="1600" dirty="0"/>
              <a:t>specify</a:t>
            </a:r>
            <a:r>
              <a:rPr lang="zh-CN" altLang="en-US" sz="1600" dirty="0"/>
              <a:t> </a:t>
            </a:r>
            <a:r>
              <a:rPr lang="en-US" altLang="zh-CN" sz="1600" dirty="0"/>
              <a:t>and reason</a:t>
            </a:r>
            <a:r>
              <a:rPr lang="zh-CN" altLang="en-US" sz="1600" dirty="0"/>
              <a:t> </a:t>
            </a:r>
            <a:r>
              <a:rPr lang="en-US" altLang="zh-CN" sz="1600" dirty="0"/>
              <a:t>about concurrent and reactive systems</a:t>
            </a:r>
            <a:endParaRPr lang="en-US" altLang="zh-CN" sz="1600" b="0" dirty="0"/>
          </a:p>
          <a:p>
            <a:r>
              <a:rPr lang="en-US" altLang="zh-CN" sz="2000" b="0" dirty="0"/>
              <a:t>2013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Turing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award</a:t>
            </a:r>
            <a:r>
              <a:rPr lang="zh-CN" altLang="en-US" sz="2000" b="0" dirty="0"/>
              <a:t> </a:t>
            </a:r>
            <a:endParaRPr lang="en-CA" altLang="zh-CN" sz="2000" b="0" dirty="0"/>
          </a:p>
          <a:p>
            <a:r>
              <a:rPr lang="en-US" altLang="zh-CN" sz="2000" b="0" dirty="0"/>
              <a:t>2014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ACM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fellow</a:t>
            </a:r>
          </a:p>
          <a:p>
            <a:r>
              <a:rPr lang="en-US" altLang="zh-CN" sz="2000" b="0" dirty="0"/>
              <a:t>BS/MS/PhD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in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math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b="0" dirty="0"/>
              <a:t>http://</a:t>
            </a:r>
            <a:r>
              <a:rPr lang="en-US" sz="2000" b="0" dirty="0" err="1"/>
              <a:t>www.lamport.org</a:t>
            </a:r>
            <a:r>
              <a:rPr lang="en-US" sz="2000" b="0" dirty="0"/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EFD6F-7AEF-8A44-987A-F6C6819F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146722"/>
            <a:ext cx="4419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Acceptors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If n &gt; </a:t>
            </a:r>
            <a:r>
              <a:rPr lang="en-US" sz="1400" dirty="0" err="1"/>
              <a:t>minProposal</a:t>
            </a:r>
            <a:r>
              <a:rPr lang="en-US" sz="1400" dirty="0"/>
              <a:t> then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</a:p>
          <a:p>
            <a:pPr marL="404813" lvl="1" indent="-173038"/>
            <a:r>
              <a:rPr lang="en-US" sz="1400" b="0" dirty="0">
                <a:solidFill>
                  <a:schemeClr val="tx2"/>
                </a:solidFill>
              </a:rPr>
              <a:t>Return(</a:t>
            </a:r>
            <a:r>
              <a:rPr lang="en-US" sz="1400" b="0" dirty="0" err="1">
                <a:solidFill>
                  <a:schemeClr val="tx2"/>
                </a:solidFill>
              </a:rPr>
              <a:t>acceptedProposal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b="0" dirty="0" err="1">
                <a:solidFill>
                  <a:schemeClr val="tx2"/>
                </a:solidFill>
              </a:rPr>
              <a:t>acceptedValue</a:t>
            </a:r>
            <a:r>
              <a:rPr lang="en-US" sz="1400" b="0" dirty="0">
                <a:solidFill>
                  <a:schemeClr val="tx2"/>
                </a:solidFill>
              </a:rPr>
              <a:t>)</a:t>
            </a:r>
          </a:p>
          <a:p>
            <a:pPr marL="4763" indent="-173038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en-US" sz="1800" b="0" dirty="0"/>
              <a:t>Respond to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</a:t>
            </a:r>
            <a:r>
              <a:rPr lang="en-US" sz="1800" b="0" dirty="0"/>
              <a:t>:</a:t>
            </a:r>
          </a:p>
          <a:p>
            <a:pPr marL="404813" lvl="1" indent="-173038">
              <a:tabLst>
                <a:tab pos="682625" algn="l"/>
              </a:tabLst>
            </a:pPr>
            <a:r>
              <a:rPr lang="en-US" sz="1400" dirty="0"/>
              <a:t>If n ≥ </a:t>
            </a:r>
            <a:r>
              <a:rPr lang="en-US" sz="1400" dirty="0" err="1"/>
              <a:t>minProposal</a:t>
            </a:r>
            <a:r>
              <a:rPr lang="en-US" sz="1400" dirty="0"/>
              <a:t> then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acceptedProposal</a:t>
            </a:r>
            <a:r>
              <a:rPr lang="en-US" sz="1400" dirty="0"/>
              <a:t> = </a:t>
            </a:r>
            <a:r>
              <a:rPr lang="en-US" sz="1400" dirty="0" err="1"/>
              <a:t>minProposal</a:t>
            </a:r>
            <a:r>
              <a:rPr lang="en-US" sz="1400" dirty="0"/>
              <a:t> = n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dirty="0" err="1"/>
              <a:t>acceptedValue</a:t>
            </a:r>
            <a:r>
              <a:rPr lang="en-US" sz="1400" dirty="0"/>
              <a:t> = value</a:t>
            </a:r>
          </a:p>
          <a:p>
            <a:pPr marL="404813" lvl="1" indent="-173038"/>
            <a:r>
              <a:rPr lang="en-US" sz="1400" dirty="0">
                <a:solidFill>
                  <a:schemeClr val="tx2"/>
                </a:solidFill>
              </a:rPr>
              <a:t>Return(</a:t>
            </a:r>
            <a:r>
              <a:rPr lang="en-US" sz="1400" dirty="0" err="1">
                <a:solidFill>
                  <a:schemeClr val="tx2"/>
                </a:solidFill>
              </a:rPr>
              <a:t>minProposal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381000" y="5978015"/>
            <a:ext cx="81534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Acceptors must record </a:t>
            </a:r>
            <a:r>
              <a:rPr lang="en-US" sz="2200" b="1" dirty="0" err="1">
                <a:solidFill>
                  <a:schemeClr val="tx2"/>
                </a:solidFill>
              </a:rPr>
              <a:t>minProposal</a:t>
            </a:r>
            <a:r>
              <a:rPr lang="en-US" sz="2200" b="1" dirty="0">
                <a:solidFill>
                  <a:schemeClr val="tx2"/>
                </a:solidFill>
              </a:rPr>
              <a:t>, </a:t>
            </a:r>
            <a:r>
              <a:rPr lang="en-US" sz="2200" b="1" dirty="0" err="1">
                <a:solidFill>
                  <a:schemeClr val="tx2"/>
                </a:solidFill>
              </a:rPr>
              <a:t>acceptedProposal</a:t>
            </a:r>
            <a:r>
              <a:rPr lang="en-US" sz="2200" b="1" dirty="0">
                <a:solidFill>
                  <a:schemeClr val="tx2"/>
                </a:solidFill>
              </a:rPr>
              <a:t>, and </a:t>
            </a:r>
            <a:r>
              <a:rPr lang="en-US" sz="2200" b="1" dirty="0" err="1">
                <a:solidFill>
                  <a:schemeClr val="tx2"/>
                </a:solidFill>
              </a:rPr>
              <a:t>acceptedValue</a:t>
            </a:r>
            <a:r>
              <a:rPr lang="en-US" sz="2200" b="1" dirty="0">
                <a:solidFill>
                  <a:schemeClr val="tx2"/>
                </a:solidFill>
              </a:rPr>
              <a:t> on stable storage (disk)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Proposers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/>
              <a:t>Choose new proposal number n</a:t>
            </a:r>
          </a:p>
          <a:p>
            <a:pPr>
              <a:buFont typeface="+mj-lt"/>
              <a:buAutoNum type="arabicParenR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tx2"/>
                </a:solidFill>
              </a:rPr>
              <a:t>Prepare(n)</a:t>
            </a:r>
            <a:r>
              <a:rPr lang="en-US" sz="1800" b="0" dirty="0"/>
              <a:t> to all servers</a:t>
            </a:r>
          </a:p>
          <a:p>
            <a:pPr>
              <a:buFont typeface="+mj-lt"/>
              <a:buAutoNum type="arabicParenR"/>
            </a:pPr>
            <a:endParaRPr lang="en-US" sz="1800" b="0" dirty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/>
              <a:t>When responses received from majority:</a:t>
            </a:r>
          </a:p>
          <a:p>
            <a:pPr marL="404813" lvl="1" indent="-173038"/>
            <a:r>
              <a:rPr lang="en-US" sz="1400" b="0" dirty="0"/>
              <a:t>If any </a:t>
            </a:r>
            <a:r>
              <a:rPr lang="en-US" sz="1400" b="0" dirty="0" err="1"/>
              <a:t>acceptedValues</a:t>
            </a:r>
            <a:r>
              <a:rPr lang="en-US" sz="1400" b="0" dirty="0"/>
              <a:t> returned, replace value with </a:t>
            </a:r>
            <a:r>
              <a:rPr lang="en-US" sz="1400" b="0" dirty="0" err="1"/>
              <a:t>acceptedValue</a:t>
            </a:r>
            <a:br>
              <a:rPr lang="en-US" sz="1400" dirty="0"/>
            </a:br>
            <a:r>
              <a:rPr lang="en-US" sz="1400" b="0" dirty="0"/>
              <a:t>for highest </a:t>
            </a:r>
            <a:r>
              <a:rPr lang="en-US" sz="1400" b="0" dirty="0" err="1"/>
              <a:t>acceptedProposal</a:t>
            </a:r>
            <a:endParaRPr lang="en-US" sz="1800" b="0" dirty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en-US" sz="1800" b="0" dirty="0"/>
              <a:t>Broadcast </a:t>
            </a:r>
            <a:r>
              <a:rPr lang="en-US" sz="1800" b="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Accept(n, value) </a:t>
            </a:r>
            <a:r>
              <a:rPr lang="en-US" sz="1800" b="0" dirty="0"/>
              <a:t>to all servers</a:t>
            </a:r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en-US" sz="1800" b="0" dirty="0"/>
              <a:t>When responses received from </a:t>
            </a:r>
            <a:r>
              <a:rPr lang="en-US" sz="1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majority</a:t>
            </a:r>
            <a:r>
              <a:rPr lang="en-US" sz="1800" b="0" dirty="0"/>
              <a:t>:</a:t>
            </a:r>
          </a:p>
          <a:p>
            <a:pPr marL="404813" lvl="1" indent="-173038"/>
            <a:r>
              <a:rPr lang="en-US" sz="1400" dirty="0"/>
              <a:t>Any </a:t>
            </a:r>
            <a:r>
              <a:rPr lang="en-US" sz="1400" b="1" dirty="0"/>
              <a:t>rejections</a:t>
            </a:r>
            <a:r>
              <a:rPr lang="en-US" sz="1400" dirty="0"/>
              <a:t> (result &gt; n)?  </a:t>
            </a:r>
            <a:r>
              <a:rPr lang="en-US" sz="1400" dirty="0" err="1"/>
              <a:t>goto</a:t>
            </a:r>
            <a:r>
              <a:rPr lang="en-US" sz="1400" dirty="0"/>
              <a:t> (1)</a:t>
            </a:r>
          </a:p>
          <a:p>
            <a:pPr marL="404813" lvl="1" indent="-173038"/>
            <a:r>
              <a:rPr lang="en-US" sz="1400" dirty="0"/>
              <a:t>Otherwise, </a:t>
            </a:r>
            <a:r>
              <a:rPr lang="en-US" sz="1400" b="1" dirty="0">
                <a:solidFill>
                  <a:schemeClr val="accent4"/>
                </a:solidFill>
              </a:rPr>
              <a:t>value is chosen</a:t>
            </a:r>
          </a:p>
          <a:p>
            <a:pPr marL="741363" lvl="1" indent="-341313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7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</a:t>
            </a:r>
            <a:r>
              <a:rPr lang="en-US">
                <a:solidFill>
                  <a:schemeClr val="tx2"/>
                </a:solidFill>
              </a:rPr>
              <a:t>proposal prepares: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Previous value already chosen:</a:t>
            </a:r>
          </a:p>
          <a:p>
            <a:pPr lvl="1"/>
            <a:r>
              <a:rPr lang="en-US" dirty="0"/>
              <a:t>New proposer will find it and use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134113" y="6027753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“Prepare proposal 3.1 (</a:t>
            </a:r>
            <a:r>
              <a:rPr lang="en-US" altLang="zh-CN" dirty="0">
                <a:solidFill>
                  <a:schemeClr val="tx2"/>
                </a:solidFill>
              </a:rPr>
              <a:t>roundNumber3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from 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)”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00"/>
                </a:solidFill>
              </a:rPr>
              <a:t>“Accept proposal 4.5</a:t>
            </a:r>
            <a:br>
              <a:rPr lang="en-US" dirty="0">
                <a:solidFill>
                  <a:srgbClr val="007000"/>
                </a:solidFill>
              </a:rPr>
            </a:br>
            <a:r>
              <a:rPr lang="en-US" dirty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>
                <a:solidFill>
                  <a:srgbClr val="007000"/>
                </a:solidFill>
              </a:rPr>
              <a:t>)”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" fmla="*/ 31054 w 159037"/>
              <a:gd name="connsiteY0" fmla="*/ 0 h 1301858"/>
              <a:gd name="connsiteX1" fmla="*/ 58 w 159037"/>
              <a:gd name="connsiteY1" fmla="*/ 1301858 h 1301858"/>
              <a:gd name="connsiteX0" fmla="*/ 30996 w 224502"/>
              <a:gd name="connsiteY0" fmla="*/ 0 h 1301858"/>
              <a:gd name="connsiteX1" fmla="*/ 0 w 224502"/>
              <a:gd name="connsiteY1" fmla="*/ 1301858 h 1301858"/>
              <a:gd name="connsiteX0" fmla="*/ 356460 w 464585"/>
              <a:gd name="connsiteY0" fmla="*/ 0 h 1263112"/>
              <a:gd name="connsiteX1" fmla="*/ 0 w 464585"/>
              <a:gd name="connsiteY1" fmla="*/ 1263112 h 1263112"/>
              <a:gd name="connsiteX0" fmla="*/ 356460 w 373091"/>
              <a:gd name="connsiteY0" fmla="*/ 0 h 1263112"/>
              <a:gd name="connsiteX1" fmla="*/ 0 w 373091"/>
              <a:gd name="connsiteY1" fmla="*/ 1263112 h 1263112"/>
              <a:gd name="connsiteX0" fmla="*/ 604433 w 612961"/>
              <a:gd name="connsiteY0" fmla="*/ 0 h 1263112"/>
              <a:gd name="connsiteX1" fmla="*/ 0 w 612961"/>
              <a:gd name="connsiteY1" fmla="*/ 1263112 h 1263112"/>
              <a:gd name="connsiteX0" fmla="*/ 604433 w 604433"/>
              <a:gd name="connsiteY0" fmla="*/ 0 h 1263112"/>
              <a:gd name="connsiteX1" fmla="*/ 0 w 604433"/>
              <a:gd name="connsiteY1" fmla="*/ 1263112 h 126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DC3DBD-5A81-ED4C-BDF8-05B1E72BF4CF}"/>
              </a:ext>
            </a:extLst>
          </p:cNvPr>
          <p:cNvSpPr txBox="1"/>
          <p:nvPr/>
        </p:nvSpPr>
        <p:spPr>
          <a:xfrm>
            <a:off x="7696200" y="4366736"/>
            <a:ext cx="1371600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learns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  <a:r>
              <a:rPr lang="zh-CN" altLang="en-US" sz="1400" dirty="0"/>
              <a:t> </a:t>
            </a:r>
            <a:r>
              <a:rPr lang="en-US" altLang="zh-CN" sz="1400" dirty="0"/>
              <a:t>has</a:t>
            </a:r>
            <a:r>
              <a:rPr lang="zh-CN" altLang="en-US" sz="1400" dirty="0"/>
              <a:t> </a:t>
            </a:r>
            <a:r>
              <a:rPr lang="en-US" altLang="zh-CN" sz="1400" dirty="0"/>
              <a:t>been</a:t>
            </a:r>
            <a:r>
              <a:rPr lang="zh-CN" altLang="en-US" sz="1400" dirty="0"/>
              <a:t> </a:t>
            </a:r>
            <a:r>
              <a:rPr lang="en-US" altLang="zh-CN" sz="1400" dirty="0"/>
              <a:t>accepted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s</a:t>
            </a:r>
            <a:r>
              <a:rPr lang="en-US" altLang="zh-CN" sz="1400" baseline="-25000" dirty="0"/>
              <a:t>3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10178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Previous value not chosen, but new proposer sees it:</a:t>
            </a:r>
          </a:p>
          <a:p>
            <a:pPr marL="857250" lvl="1" indent="-457200"/>
            <a:r>
              <a:rPr lang="en-US" dirty="0"/>
              <a:t>New proposer will use existing value</a:t>
            </a:r>
          </a:p>
          <a:p>
            <a:pPr marL="857250" lvl="1" indent="-457200"/>
            <a:r>
              <a:rPr lang="en-US" dirty="0"/>
              <a:t>Both proposers can succeed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  <a:gd name="connsiteX0" fmla="*/ 479 w 2549719"/>
              <a:gd name="connsiteY0" fmla="*/ 3029918 h 3029918"/>
              <a:gd name="connsiteX1" fmla="*/ 2456960 w 2549719"/>
              <a:gd name="connsiteY1" fmla="*/ 0 h 3029918"/>
              <a:gd name="connsiteX0" fmla="*/ 614 w 1867110"/>
              <a:gd name="connsiteY0" fmla="*/ 172848 h 210702"/>
              <a:gd name="connsiteX1" fmla="*/ 1751922 w 1867110"/>
              <a:gd name="connsiteY1" fmla="*/ 172848 h 210702"/>
              <a:gd name="connsiteX0" fmla="*/ 1090 w 1752398"/>
              <a:gd name="connsiteY0" fmla="*/ 416148 h 416148"/>
              <a:gd name="connsiteX1" fmla="*/ 1752398 w 1752398"/>
              <a:gd name="connsiteY1" fmla="*/ 416148 h 416148"/>
              <a:gd name="connsiteX0" fmla="*/ 0 w 1751308"/>
              <a:gd name="connsiteY0" fmla="*/ 424274 h 424274"/>
              <a:gd name="connsiteX1" fmla="*/ 1751308 w 1751308"/>
              <a:gd name="connsiteY1" fmla="*/ 424274 h 424274"/>
              <a:gd name="connsiteX0" fmla="*/ 0 w 1712562"/>
              <a:gd name="connsiteY0" fmla="*/ 407734 h 438731"/>
              <a:gd name="connsiteX1" fmla="*/ 1712562 w 1712562"/>
              <a:gd name="connsiteY1" fmla="*/ 438731 h 438731"/>
              <a:gd name="connsiteX0" fmla="*/ 0 w 1759057"/>
              <a:gd name="connsiteY0" fmla="*/ 415926 h 431424"/>
              <a:gd name="connsiteX1" fmla="*/ 1759057 w 1759057"/>
              <a:gd name="connsiteY1" fmla="*/ 431424 h 4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Three possibilities when later proposal prepares: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Previous value not chosen, new proposer doesn’t see it:</a:t>
            </a:r>
          </a:p>
          <a:p>
            <a:pPr lvl="1"/>
            <a:r>
              <a:rPr lang="en-US" dirty="0"/>
              <a:t>New proposer chooses its own value</a:t>
            </a:r>
          </a:p>
          <a:p>
            <a:pPr lvl="1"/>
            <a:r>
              <a:rPr lang="en-US" dirty="0"/>
              <a:t>Older proposal blocked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Examples, cont’d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4.5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Y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Competing proposers can </a:t>
            </a:r>
            <a:r>
              <a:rPr lang="en-US" dirty="0" err="1"/>
              <a:t>livelock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solution: randomized delay before restarting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leader/proposer</a:t>
            </a:r>
            <a:r>
              <a:rPr lang="zh-CN" altLang="en-US" dirty="0"/>
              <a:t> </a:t>
            </a:r>
            <a:r>
              <a:rPr lang="en-US" altLang="zh-CN" dirty="0"/>
              <a:t>finds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proposal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monitors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finishing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operation.</a:t>
            </a:r>
            <a:endParaRPr lang="en-US" dirty="0"/>
          </a:p>
          <a:p>
            <a:pPr lvl="1"/>
            <a:r>
              <a:rPr lang="en-US" dirty="0"/>
              <a:t>Give other proposers a chance to finish choosing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will use 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leader election </a:t>
            </a:r>
            <a:r>
              <a:rPr lang="en-US" dirty="0"/>
              <a:t>instead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Liveness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3.5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3.1 X</a:t>
            </a:r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4.1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3.5 Y</a:t>
            </a:r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P 5.5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4.1 X</a:t>
            </a:r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129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Only proposer knows which value has been chosen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endParaRPr lang="en-US" dirty="0"/>
          </a:p>
          <a:p>
            <a:pPr lvl="1"/>
            <a:r>
              <a:rPr lang="en-US" dirty="0"/>
              <a:t>If other servers want to know, must execute </a:t>
            </a:r>
            <a:r>
              <a:rPr lang="en-US" dirty="0" err="1"/>
              <a:t>Paxos</a:t>
            </a:r>
            <a:r>
              <a:rPr lang="en-US" dirty="0"/>
              <a:t> with their own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</p:spTree>
    <p:extLst>
      <p:ext uri="{BB962C8B-B14F-4D97-AF65-F5344CB8AC3E}">
        <p14:creationId xmlns:p14="http://schemas.microsoft.com/office/powerpoint/2010/main" val="76158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instance of Basic </a:t>
            </a:r>
            <a:r>
              <a:rPr lang="en-US" dirty="0" err="1"/>
              <a:t>Paxos</a:t>
            </a:r>
            <a:r>
              <a:rPr lang="en-US" dirty="0"/>
              <a:t> for each entry in the log: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accent4"/>
                </a:solidFill>
              </a:rPr>
              <a:t>index</a:t>
            </a:r>
            <a:r>
              <a:rPr lang="en-US" dirty="0"/>
              <a:t> argument to Prepare and Accept (selects entry in log)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38800" y="4267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29160 w 829160"/>
              <a:gd name="connsiteY0" fmla="*/ 268819 h 268819"/>
              <a:gd name="connsiteX1" fmla="*/ 0 w 829160"/>
              <a:gd name="connsiteY1" fmla="*/ 51843 h 268819"/>
              <a:gd name="connsiteX0" fmla="*/ 829160 w 829160"/>
              <a:gd name="connsiteY0" fmla="*/ 282065 h 282065"/>
              <a:gd name="connsiteX1" fmla="*/ 0 w 829160"/>
              <a:gd name="connsiteY1" fmla="*/ 65089 h 28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" fmla="*/ 867906 w 867906"/>
              <a:gd name="connsiteY0" fmla="*/ 225202 h 225202"/>
              <a:gd name="connsiteX1" fmla="*/ 0 w 867906"/>
              <a:gd name="connsiteY1" fmla="*/ 477 h 225202"/>
              <a:gd name="connsiteX0" fmla="*/ 829160 w 829160"/>
              <a:gd name="connsiteY0" fmla="*/ 217476 h 217476"/>
              <a:gd name="connsiteX1" fmla="*/ 0 w 829160"/>
              <a:gd name="connsiteY1" fmla="*/ 500 h 217476"/>
              <a:gd name="connsiteX0" fmla="*/ 829160 w 829160"/>
              <a:gd name="connsiteY0" fmla="*/ 218385 h 218385"/>
              <a:gd name="connsiteX1" fmla="*/ 0 w 829160"/>
              <a:gd name="connsiteY1" fmla="*/ 1409 h 218385"/>
              <a:gd name="connsiteX0" fmla="*/ 829160 w 829160"/>
              <a:gd name="connsiteY0" fmla="*/ 249337 h 249337"/>
              <a:gd name="connsiteX1" fmla="*/ 0 w 829160"/>
              <a:gd name="connsiteY1" fmla="*/ 32361 h 249337"/>
              <a:gd name="connsiteX0" fmla="*/ 844659 w 844659"/>
              <a:gd name="connsiteY0" fmla="*/ 120334 h 120334"/>
              <a:gd name="connsiteX1" fmla="*/ 0 w 844659"/>
              <a:gd name="connsiteY1" fmla="*/ 89338 h 120334"/>
              <a:gd name="connsiteX0" fmla="*/ 844659 w 844659"/>
              <a:gd name="connsiteY0" fmla="*/ 143718 h 143718"/>
              <a:gd name="connsiteX1" fmla="*/ 0 w 844659"/>
              <a:gd name="connsiteY1" fmla="*/ 112722 h 143718"/>
              <a:gd name="connsiteX0" fmla="*/ 751669 w 751669"/>
              <a:gd name="connsiteY0" fmla="*/ 131765 h 131765"/>
              <a:gd name="connsiteX1" fmla="*/ 0 w 751669"/>
              <a:gd name="connsiteY1" fmla="*/ 124016 h 13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4267200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</a:t>
            </a:r>
          </a:p>
          <a:p>
            <a:r>
              <a:rPr lang="en-US" b="1" dirty="0"/>
              <a:t>Servers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Client sends command to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dirty="0">
                <a:solidFill>
                  <a:schemeClr val="tx2"/>
                </a:solidFill>
              </a:rPr>
              <a:t>Server uses </a:t>
            </a:r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 to choose command as value for a log entry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>
                <a:solidFill>
                  <a:schemeClr val="tx2"/>
                </a:solidFill>
              </a:rPr>
              <a:t>Server waits for previous log entries to be applied, then applies new command to state machine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>
                <a:solidFill>
                  <a:schemeClr val="tx2"/>
                </a:solidFill>
              </a:rPr>
              <a:t>Server returns result from state machine to client</a:t>
            </a:r>
          </a:p>
        </p:txBody>
      </p:sp>
    </p:spTree>
    <p:extLst>
      <p:ext uri="{BB962C8B-B14F-4D97-AF65-F5344CB8AC3E}">
        <p14:creationId xmlns:p14="http://schemas.microsoft.com/office/powerpoint/2010/main" val="113620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log entry to use for a given client request?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 optimizations: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leader</a:t>
            </a:r>
            <a:r>
              <a:rPr lang="en-US" dirty="0"/>
              <a:t> to reduce proposer conflicts</a:t>
            </a:r>
          </a:p>
          <a:p>
            <a:pPr lvl="1"/>
            <a:r>
              <a:rPr lang="en-US" dirty="0"/>
              <a:t>Eliminate most Prepare requests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(most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round</a:t>
            </a:r>
            <a:r>
              <a:rPr lang="zh-CN" altLang="en-US" b="1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RPCs)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Ensuring full replication</a:t>
            </a:r>
            <a:r>
              <a:rPr lang="zh-CN" altLang="en-US" dirty="0"/>
              <a:t> </a:t>
            </a:r>
            <a:r>
              <a:rPr lang="en-US" altLang="zh-CN" b="0" dirty="0"/>
              <a:t>(All</a:t>
            </a:r>
            <a:r>
              <a:rPr lang="zh-CN" altLang="en-US" b="0" dirty="0"/>
              <a:t> </a:t>
            </a:r>
            <a:r>
              <a:rPr lang="en-US" altLang="zh-CN" b="0" dirty="0"/>
              <a:t>servers</a:t>
            </a:r>
            <a:r>
              <a:rPr lang="zh-CN" altLang="en-US" b="0" dirty="0"/>
              <a:t> </a:t>
            </a:r>
            <a:r>
              <a:rPr lang="en-US" altLang="zh-CN" b="0" dirty="0"/>
              <a:t>got</a:t>
            </a:r>
            <a:r>
              <a:rPr lang="zh-CN" altLang="en-US" b="0" dirty="0"/>
              <a:t> </a:t>
            </a:r>
            <a:r>
              <a:rPr lang="en-US" altLang="zh-CN" b="0" dirty="0"/>
              <a:t>all</a:t>
            </a:r>
            <a:r>
              <a:rPr lang="zh-CN" altLang="en-US" b="0" dirty="0"/>
              <a:t> </a:t>
            </a:r>
            <a:r>
              <a:rPr lang="en-US" altLang="zh-CN" b="0" dirty="0"/>
              <a:t>log</a:t>
            </a:r>
            <a:r>
              <a:rPr lang="zh-CN" altLang="en-US" b="0" dirty="0"/>
              <a:t> </a:t>
            </a:r>
            <a:r>
              <a:rPr lang="en-US" altLang="zh-CN" b="0" dirty="0"/>
              <a:t>entries)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protocol</a:t>
            </a:r>
            <a:r>
              <a:rPr lang="zh-CN" altLang="en-US" dirty="0"/>
              <a:t> </a:t>
            </a:r>
            <a:r>
              <a:rPr lang="en-US" altLang="zh-CN" b="0" dirty="0"/>
              <a:t>(Survive</a:t>
            </a:r>
            <a:r>
              <a:rPr lang="zh-CN" altLang="en-US" b="0" dirty="0"/>
              <a:t> </a:t>
            </a:r>
            <a:r>
              <a:rPr lang="en-US" altLang="zh-CN" b="0" dirty="0"/>
              <a:t>server</a:t>
            </a:r>
            <a:r>
              <a:rPr lang="zh-CN" altLang="en-US" b="0" dirty="0"/>
              <a:t> </a:t>
            </a:r>
            <a:r>
              <a:rPr lang="en-US" altLang="zh-CN" b="0" dirty="0"/>
              <a:t>crashes)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Configuration changes</a:t>
            </a:r>
            <a:r>
              <a:rPr lang="zh-CN" altLang="en-US" dirty="0"/>
              <a:t> </a:t>
            </a:r>
            <a:r>
              <a:rPr lang="en-US" altLang="zh-CN" b="0" dirty="0"/>
              <a:t>(safe</a:t>
            </a:r>
            <a:r>
              <a:rPr lang="zh-CN" altLang="en-US" b="0" dirty="0"/>
              <a:t> </a:t>
            </a:r>
            <a:r>
              <a:rPr lang="en-US" altLang="zh-CN" b="0" dirty="0"/>
              <a:t>removal)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65120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en-US" dirty="0"/>
              <a:t>When request arrives from client:</a:t>
            </a:r>
          </a:p>
          <a:p>
            <a:pPr lvl="1"/>
            <a:r>
              <a:rPr lang="en-US" dirty="0"/>
              <a:t>Find first log entry not known to be chosen</a:t>
            </a:r>
          </a:p>
          <a:p>
            <a:pPr lvl="1"/>
            <a:r>
              <a:rPr lang="en-US" dirty="0"/>
              <a:t>Run Basic </a:t>
            </a:r>
            <a:r>
              <a:rPr lang="en-US" dirty="0" err="1"/>
              <a:t>Paxos</a:t>
            </a:r>
            <a:r>
              <a:rPr lang="en-US" dirty="0"/>
              <a:t> to propose client’s command for this index</a:t>
            </a:r>
          </a:p>
          <a:p>
            <a:pPr lvl="1"/>
            <a:r>
              <a:rPr lang="en-US" dirty="0"/>
              <a:t>Prepare returns </a:t>
            </a:r>
            <a:r>
              <a:rPr lang="en-US" dirty="0" err="1"/>
              <a:t>acceptedValue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Yes: finish choosing </a:t>
            </a:r>
            <a:r>
              <a:rPr lang="en-US" dirty="0" err="1"/>
              <a:t>acceptedValue</a:t>
            </a:r>
            <a:r>
              <a:rPr lang="en-US" dirty="0"/>
              <a:t>, start again</a:t>
            </a:r>
          </a:p>
          <a:p>
            <a:pPr lvl="2"/>
            <a:r>
              <a:rPr lang="en-US" dirty="0"/>
              <a:t>No: choose client’s command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" fmla="*/ 38587 w 52162"/>
              <a:gd name="connsiteY0" fmla="*/ 0 h 827772"/>
              <a:gd name="connsiteX1" fmla="*/ 86 w 52162"/>
              <a:gd name="connsiteY1" fmla="*/ 827772 h 827772"/>
              <a:gd name="connsiteX0" fmla="*/ 174684 w 174684"/>
              <a:gd name="connsiteY0" fmla="*/ 0 h 827772"/>
              <a:gd name="connsiteX1" fmla="*/ 136183 w 174684"/>
              <a:gd name="connsiteY1" fmla="*/ 827772 h 827772"/>
              <a:gd name="connsiteX0" fmla="*/ 307611 w 307611"/>
              <a:gd name="connsiteY0" fmla="*/ 0 h 827774"/>
              <a:gd name="connsiteX1" fmla="*/ 269110 w 307611"/>
              <a:gd name="connsiteY1" fmla="*/ 827772 h 827774"/>
              <a:gd name="connsiteX0" fmla="*/ 345908 w 345908"/>
              <a:gd name="connsiteY0" fmla="*/ 0 h 827774"/>
              <a:gd name="connsiteX1" fmla="*/ 307407 w 345908"/>
              <a:gd name="connsiteY1" fmla="*/ 827772 h 827774"/>
              <a:gd name="connsiteX0" fmla="*/ 365825 w 365825"/>
              <a:gd name="connsiteY0" fmla="*/ 0 h 837399"/>
              <a:gd name="connsiteX1" fmla="*/ 288823 w 365825"/>
              <a:gd name="connsiteY1" fmla="*/ 837397 h 83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67200" y="35052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Known Chosen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" fmla="*/ 2945330 w 2945330"/>
              <a:gd name="connsiteY0" fmla="*/ 0 h 519764"/>
              <a:gd name="connsiteX1" fmla="*/ 0 w 2945330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" fmla="*/ 2444817 w 2444817"/>
              <a:gd name="connsiteY0" fmla="*/ 0 h 519764"/>
              <a:gd name="connsiteX1" fmla="*/ 0 w 2444817"/>
              <a:gd name="connsiteY1" fmla="*/ 519764 h 51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" fmla="*/ 606391 w 606391"/>
              <a:gd name="connsiteY0" fmla="*/ 0 h 510138"/>
              <a:gd name="connsiteX1" fmla="*/ 0 w 606391"/>
              <a:gd name="connsiteY1" fmla="*/ 510138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Before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Logs After</a:t>
            </a:r>
          </a:p>
        </p:txBody>
      </p:sp>
    </p:spTree>
    <p:extLst>
      <p:ext uri="{BB962C8B-B14F-4D97-AF65-F5344CB8AC3E}">
        <p14:creationId xmlns:p14="http://schemas.microsoft.com/office/powerpoint/2010/main" val="329562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Servers can handle multiple client requests concurrently:</a:t>
            </a:r>
          </a:p>
          <a:p>
            <a:pPr lvl="1"/>
            <a:r>
              <a:rPr lang="en-US" dirty="0"/>
              <a:t> Select different log entries for each</a:t>
            </a:r>
          </a:p>
          <a:p>
            <a:r>
              <a:rPr lang="en-US" dirty="0"/>
              <a:t>Must apply commands to state machine in log order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util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Selecting Log Entries, cont’d</a:t>
            </a:r>
          </a:p>
        </p:txBody>
      </p:sp>
    </p:spTree>
    <p:extLst>
      <p:ext uri="{BB962C8B-B14F-4D97-AF65-F5344CB8AC3E}">
        <p14:creationId xmlns:p14="http://schemas.microsoft.com/office/powerpoint/2010/main" val="200344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776514" y="1979831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624114" y="19798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052286" y="1371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387600" y="19925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203200" y="230573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510314" y="195228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442528" y="19417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919514" y="131933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939314" y="191633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Basic </a:t>
            </a:r>
            <a:r>
              <a:rPr lang="en-US" dirty="0" err="1"/>
              <a:t>Paxos</a:t>
            </a:r>
            <a:r>
              <a:rPr lang="en-US" dirty="0"/>
              <a:t> is inefficient:</a:t>
            </a:r>
          </a:p>
          <a:p>
            <a:pPr lvl="1"/>
            <a:r>
              <a:rPr lang="en-US" dirty="0"/>
              <a:t>With multiple concurrent proposers, </a:t>
            </a:r>
            <a:r>
              <a:rPr lang="en-US" dirty="0">
                <a:solidFill>
                  <a:schemeClr val="accent4"/>
                </a:solidFill>
              </a:rPr>
              <a:t>conflicts</a:t>
            </a:r>
            <a:r>
              <a:rPr lang="en-US" dirty="0"/>
              <a:t> and restarts are likely (higher load → more conflicts)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2 rounds </a:t>
            </a:r>
            <a:r>
              <a:rPr lang="en-US" dirty="0"/>
              <a:t>of RPCs for each value chosen (Prepare, Accept)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leader</a:t>
            </a:r>
          </a:p>
          <a:p>
            <a:pPr lvl="1"/>
            <a:r>
              <a:rPr lang="en-US" dirty="0"/>
              <a:t>At any given time, </a:t>
            </a:r>
            <a:r>
              <a:rPr lang="en-US" b="1" dirty="0"/>
              <a:t>only one </a:t>
            </a:r>
            <a:r>
              <a:rPr lang="en-US" dirty="0"/>
              <a:t>server acts as Proposer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Eliminate most Prepare RPCs</a:t>
            </a:r>
          </a:p>
          <a:p>
            <a:pPr lvl="1"/>
            <a:r>
              <a:rPr lang="en-US" dirty="0"/>
              <a:t>Prepare </a:t>
            </a:r>
            <a:r>
              <a:rPr lang="en-US" b="1" dirty="0"/>
              <a:t>once</a:t>
            </a:r>
            <a:r>
              <a:rPr lang="en-US" dirty="0"/>
              <a:t> for the entire log (not once per entry)</a:t>
            </a:r>
          </a:p>
          <a:p>
            <a:pPr lvl="1"/>
            <a:r>
              <a:rPr lang="en-US" dirty="0"/>
              <a:t>Most log entries can be chosen in a single round of RPCs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Improving Efficiency</a:t>
            </a:r>
          </a:p>
        </p:txBody>
      </p:sp>
    </p:spTree>
    <p:extLst>
      <p:ext uri="{BB962C8B-B14F-4D97-AF65-F5344CB8AC3E}">
        <p14:creationId xmlns:p14="http://schemas.microsoft.com/office/powerpoint/2010/main" val="352134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One simple approach from </a:t>
            </a:r>
            <a:r>
              <a:rPr lang="en-US" dirty="0" err="1">
                <a:solidFill>
                  <a:schemeClr val="tx2"/>
                </a:solidFill>
              </a:rPr>
              <a:t>Lamport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/>
              <a:t>Let the server with highest ID act as leader</a:t>
            </a:r>
          </a:p>
          <a:p>
            <a:r>
              <a:rPr lang="en-US" dirty="0"/>
              <a:t>Each server sends a heartbeat message to every other server every T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If a server hasn’t received heartbeat from server with higher ID in last 2T </a:t>
            </a:r>
            <a:r>
              <a:rPr lang="en-US" dirty="0" err="1"/>
              <a:t>ms</a:t>
            </a:r>
            <a:r>
              <a:rPr lang="en-US" dirty="0"/>
              <a:t>, it acts as leader:</a:t>
            </a:r>
          </a:p>
          <a:p>
            <a:pPr lvl="1"/>
            <a:r>
              <a:rPr lang="en-US" dirty="0"/>
              <a:t>Accepts requests from clients</a:t>
            </a:r>
          </a:p>
          <a:p>
            <a:pPr lvl="1"/>
            <a:r>
              <a:rPr lang="en-US" dirty="0"/>
              <a:t>Acts as </a:t>
            </a:r>
            <a:r>
              <a:rPr lang="en-US" b="1" dirty="0"/>
              <a:t>proposer</a:t>
            </a:r>
            <a:r>
              <a:rPr lang="en-US" dirty="0"/>
              <a:t> and </a:t>
            </a:r>
            <a:r>
              <a:rPr lang="en-US" b="1" dirty="0"/>
              <a:t>acceptor</a:t>
            </a:r>
          </a:p>
          <a:p>
            <a:r>
              <a:rPr lang="en-US" dirty="0"/>
              <a:t>If server not leader:</a:t>
            </a:r>
          </a:p>
          <a:p>
            <a:pPr lvl="1"/>
            <a:r>
              <a:rPr lang="en-US" dirty="0"/>
              <a:t>Rejects client requests (redirect to leader)</a:t>
            </a:r>
          </a:p>
          <a:p>
            <a:pPr lvl="1"/>
            <a:r>
              <a:rPr lang="en-US" dirty="0"/>
              <a:t>Acts </a:t>
            </a:r>
            <a:r>
              <a:rPr lang="en-US" b="1" dirty="0"/>
              <a:t>only as acceptor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dirty="0"/>
              <a:t>Leader Election</a:t>
            </a:r>
          </a:p>
        </p:txBody>
      </p:sp>
    </p:spTree>
    <p:extLst>
      <p:ext uri="{BB962C8B-B14F-4D97-AF65-F5344CB8AC3E}">
        <p14:creationId xmlns:p14="http://schemas.microsoft.com/office/powerpoint/2010/main" val="425496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208155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Why is Prepare needed?</a:t>
            </a:r>
          </a:p>
          <a:p>
            <a:pPr lvl="1"/>
            <a:r>
              <a:rPr lang="en-US" dirty="0"/>
              <a:t>Block old proposals</a:t>
            </a:r>
          </a:p>
          <a:p>
            <a:pPr lvl="2"/>
            <a:r>
              <a:rPr lang="en-US" dirty="0"/>
              <a:t>Make proposal numbers refer to the </a:t>
            </a:r>
            <a:r>
              <a:rPr lang="en-US" dirty="0">
                <a:solidFill>
                  <a:schemeClr val="accent4"/>
                </a:solidFill>
              </a:rPr>
              <a:t>entire log</a:t>
            </a:r>
            <a:r>
              <a:rPr lang="en-US" dirty="0"/>
              <a:t>, not just one entry</a:t>
            </a:r>
          </a:p>
          <a:p>
            <a:pPr lvl="1"/>
            <a:r>
              <a:rPr lang="en-US" dirty="0"/>
              <a:t>Find out about (possibly) chosen values</a:t>
            </a:r>
          </a:p>
          <a:p>
            <a:pPr lvl="2"/>
            <a:r>
              <a:rPr lang="en-US" dirty="0"/>
              <a:t>Return highest proposal accepted for current entry</a:t>
            </a:r>
          </a:p>
          <a:p>
            <a:pPr lvl="2"/>
            <a:r>
              <a:rPr lang="en-US" dirty="0"/>
              <a:t>Also return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noMoreAccepted</a:t>
            </a:r>
            <a:r>
              <a:rPr lang="en-US" dirty="0"/>
              <a:t>: no proposals accepted for any log entry beyond current one</a:t>
            </a:r>
          </a:p>
          <a:p>
            <a:r>
              <a:rPr lang="en-US" dirty="0"/>
              <a:t>If acceptor responds to Prepare with </a:t>
            </a:r>
            <a:r>
              <a:rPr lang="en-US" dirty="0" err="1"/>
              <a:t>noMoreAccepted</a:t>
            </a:r>
            <a:r>
              <a:rPr lang="en-US" dirty="0"/>
              <a:t>, skip future Prepares with that acceptor (until Accept rejected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en-US" dirty="0"/>
              <a:t>)</a:t>
            </a:r>
          </a:p>
          <a:p>
            <a:r>
              <a:rPr lang="en-US" dirty="0"/>
              <a:t>Once leader receives </a:t>
            </a:r>
            <a:r>
              <a:rPr lang="en-US" dirty="0" err="1"/>
              <a:t>noMoreAccepted</a:t>
            </a:r>
            <a:r>
              <a:rPr lang="en-US" dirty="0"/>
              <a:t> from majority of acceptors, no need for Prepare RPCs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Only 1 round of RPCs needed per log entry (Accepts)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dirty="0"/>
              <a:t>Eliminating Prepares</a:t>
            </a:r>
          </a:p>
        </p:txBody>
      </p:sp>
    </p:spTree>
    <p:extLst>
      <p:ext uri="{BB962C8B-B14F-4D97-AF65-F5344CB8AC3E}">
        <p14:creationId xmlns:p14="http://schemas.microsoft.com/office/powerpoint/2010/main" val="870171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 far, information flow is incomplete:</a:t>
            </a:r>
          </a:p>
          <a:p>
            <a:pPr lvl="1"/>
            <a:r>
              <a:rPr lang="en-US" dirty="0"/>
              <a:t>Log entries not fully replicated (majority only)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full replication</a:t>
            </a:r>
          </a:p>
          <a:p>
            <a:pPr lvl="1"/>
            <a:r>
              <a:rPr lang="en-US" dirty="0"/>
              <a:t>Only proposer knows when entry is chosen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Goal: all servers know about chosen entries</a:t>
            </a:r>
          </a:p>
          <a:p>
            <a:pPr lvl="1"/>
            <a:r>
              <a:rPr lang="en-US" altLang="zh-CN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makes</a:t>
            </a:r>
            <a:r>
              <a:rPr lang="zh-CN" altLang="en-US" b="1" dirty="0"/>
              <a:t> </a:t>
            </a:r>
            <a:r>
              <a:rPr lang="en-US" altLang="zh-CN" b="1" dirty="0"/>
              <a:t>sure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servers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operate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commands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state</a:t>
            </a:r>
            <a:r>
              <a:rPr lang="zh-CN" altLang="en-US" b="1" dirty="0"/>
              <a:t> </a:t>
            </a:r>
            <a:r>
              <a:rPr lang="en-US" altLang="zh-CN" b="1" dirty="0"/>
              <a:t>machine</a:t>
            </a:r>
            <a:r>
              <a:rPr lang="zh-CN" altLang="en-US" b="1" dirty="0"/>
              <a:t> </a:t>
            </a:r>
            <a:r>
              <a:rPr lang="en-US" altLang="zh-CN" b="1" dirty="0"/>
              <a:t>with</a:t>
            </a:r>
            <a:r>
              <a:rPr lang="zh-CN" altLang="en-US" b="1" dirty="0"/>
              <a:t> </a:t>
            </a:r>
            <a:r>
              <a:rPr lang="en-US" altLang="zh-CN" b="1" dirty="0"/>
              <a:t>full</a:t>
            </a:r>
            <a:r>
              <a:rPr lang="zh-CN" altLang="en-US" b="1" dirty="0"/>
              <a:t> </a:t>
            </a:r>
            <a:r>
              <a:rPr lang="en-US" altLang="zh-CN" b="1" dirty="0"/>
              <a:t>log</a:t>
            </a:r>
            <a:r>
              <a:rPr lang="zh-CN" altLang="en-US" b="1" dirty="0"/>
              <a:t> </a:t>
            </a:r>
            <a:r>
              <a:rPr lang="en-US" altLang="zh-CN" b="1" dirty="0"/>
              <a:t>history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7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/>
              <a:t>Solution part 1/4: keep retrying Accept RPCs until all acceptors respond (in background)</a:t>
            </a:r>
          </a:p>
          <a:p>
            <a:pPr lvl="1"/>
            <a:r>
              <a:rPr lang="en-US" dirty="0"/>
              <a:t>Fully replicates most entries</a:t>
            </a:r>
          </a:p>
          <a:p>
            <a:r>
              <a:rPr lang="en-US" dirty="0"/>
              <a:t>Solution part 2/4: track chosen entries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Mark entries </a:t>
            </a:r>
            <a:r>
              <a:rPr lang="en-US" dirty="0"/>
              <a:t>that are known to be chosen:</a:t>
            </a:r>
            <a:br>
              <a:rPr lang="en-US" dirty="0"/>
            </a:br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∞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CA" altLang="zh-CN" dirty="0"/>
              <a:t>	</a:t>
            </a:r>
            <a:r>
              <a:rPr lang="en-US" altLang="zh-CN" dirty="0"/>
              <a:t>(never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overwritten)</a:t>
            </a:r>
            <a:endParaRPr lang="en-US" dirty="0"/>
          </a:p>
          <a:p>
            <a:pPr lvl="1"/>
            <a:r>
              <a:rPr lang="en-US" dirty="0"/>
              <a:t>Each server maintains </a:t>
            </a:r>
            <a:r>
              <a:rPr lang="en-US" dirty="0" err="1">
                <a:solidFill>
                  <a:schemeClr val="accent4"/>
                </a:solidFill>
              </a:rPr>
              <a:t>firstUnchosenIndex</a:t>
            </a:r>
            <a:r>
              <a:rPr lang="en-US" dirty="0"/>
              <a:t>: index of earliest log entry not marked as chosen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/>
              <a:t>Solution part 3/4: proposer tells acceptors about chosen entries</a:t>
            </a:r>
          </a:p>
          <a:p>
            <a:pPr lvl="1"/>
            <a:r>
              <a:rPr lang="en-US" dirty="0"/>
              <a:t>Proposer includes its </a:t>
            </a:r>
            <a:r>
              <a:rPr lang="en-US" dirty="0" err="1"/>
              <a:t>firstUnchosenIndex</a:t>
            </a:r>
            <a:r>
              <a:rPr lang="en-US" dirty="0"/>
              <a:t> in Accept RPCs.</a:t>
            </a:r>
          </a:p>
          <a:p>
            <a:pPr lvl="1"/>
            <a:r>
              <a:rPr lang="en-US" dirty="0"/>
              <a:t>Acceptor marks all entries </a:t>
            </a:r>
            <a:r>
              <a:rPr lang="en-US" dirty="0" err="1"/>
              <a:t>i</a:t>
            </a:r>
            <a:r>
              <a:rPr lang="en-US" dirty="0"/>
              <a:t> chosen if: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request.firstUnchosenIndex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en-US" dirty="0"/>
          </a:p>
          <a:p>
            <a:pPr lvl="2"/>
            <a:r>
              <a:rPr lang="en-US" dirty="0" err="1"/>
              <a:t>acceptedProposal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request.proposal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Result: acceptors know about </a:t>
            </a:r>
            <a:r>
              <a:rPr lang="en-US" i="1" dirty="0"/>
              <a:t>most</a:t>
            </a:r>
            <a:r>
              <a:rPr lang="en-US" dirty="0"/>
              <a:t> chosen entries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42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Still don’t have complete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log index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before Accept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...  Accept(proposal = 3.4, index=8, value = v, </a:t>
            </a:r>
            <a:r>
              <a:rPr lang="en-US" dirty="0" err="1"/>
              <a:t>firstUnchosenIndex</a:t>
            </a:r>
            <a:r>
              <a:rPr lang="en-US" dirty="0"/>
              <a:t> = 7)  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2.5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>
                <a:solidFill>
                  <a:schemeClr val="accent4"/>
                </a:solidFill>
              </a:rPr>
              <a:t>after Accept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57806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part 4/4: entries from old leaders</a:t>
            </a:r>
          </a:p>
          <a:p>
            <a:pPr lvl="1"/>
            <a:r>
              <a:rPr lang="en-US" dirty="0"/>
              <a:t>Acceptor returns its </a:t>
            </a:r>
            <a:r>
              <a:rPr lang="en-US" dirty="0" err="1"/>
              <a:t>firstUnchosenIndex</a:t>
            </a:r>
            <a:r>
              <a:rPr lang="en-US" dirty="0"/>
              <a:t> in Accept replies</a:t>
            </a:r>
          </a:p>
          <a:p>
            <a:pPr lvl="1"/>
            <a:r>
              <a:rPr lang="en-US" dirty="0"/>
              <a:t>If proposer’s </a:t>
            </a:r>
            <a:r>
              <a:rPr lang="en-US" dirty="0" err="1"/>
              <a:t>firstUnchosenIndex</a:t>
            </a:r>
            <a:r>
              <a:rPr lang="en-US" dirty="0"/>
              <a:t> &gt; </a:t>
            </a:r>
            <a:r>
              <a:rPr lang="en-US" dirty="0" err="1"/>
              <a:t>firstUnchosenIndex</a:t>
            </a:r>
            <a:r>
              <a:rPr lang="en-US" dirty="0"/>
              <a:t> from response, then proposer sends </a:t>
            </a:r>
            <a:r>
              <a:rPr lang="en-US" dirty="0">
                <a:solidFill>
                  <a:schemeClr val="accent4"/>
                </a:solidFill>
              </a:rPr>
              <a:t>Success </a:t>
            </a:r>
            <a:r>
              <a:rPr lang="en-US" dirty="0"/>
              <a:t>RPC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(in background)</a:t>
            </a:r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uncertain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indexes</a:t>
            </a:r>
            <a:endParaRPr lang="en-US" dirty="0"/>
          </a:p>
          <a:p>
            <a:r>
              <a:rPr lang="en-US" dirty="0"/>
              <a:t>Success(index, v): notifies acceptor of chosen entry:</a:t>
            </a:r>
          </a:p>
          <a:p>
            <a:pPr lvl="1"/>
            <a:r>
              <a:rPr lang="en-US" dirty="0" err="1"/>
              <a:t>acceptedValue</a:t>
            </a:r>
            <a:r>
              <a:rPr lang="en-US" dirty="0"/>
              <a:t>[index] = v</a:t>
            </a:r>
          </a:p>
          <a:p>
            <a:pPr lvl="1"/>
            <a:r>
              <a:rPr lang="en-US" dirty="0" err="1"/>
              <a:t>acceptedProposal</a:t>
            </a:r>
            <a:r>
              <a:rPr lang="en-US" dirty="0"/>
              <a:t>[index] = ∞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firstUnchosenIndex</a:t>
            </a:r>
            <a:endParaRPr lang="en-US" dirty="0"/>
          </a:p>
          <a:p>
            <a:pPr lvl="1"/>
            <a:r>
              <a:rPr lang="en-US" dirty="0"/>
              <a:t>Proposer sends additional Success RPCs, if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Full </a:t>
            </a:r>
            <a:r>
              <a:rPr lang="en-US" altLang="zh-CN" dirty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commands to leader</a:t>
            </a:r>
          </a:p>
          <a:p>
            <a:pPr lvl="1"/>
            <a:r>
              <a:rPr lang="en-US" dirty="0"/>
              <a:t>If leader unknown, contact any server</a:t>
            </a:r>
          </a:p>
          <a:p>
            <a:pPr lvl="1"/>
            <a:r>
              <a:rPr lang="en-US" dirty="0"/>
              <a:t>If contacted server not leader, it will redirect to leader</a:t>
            </a:r>
          </a:p>
          <a:p>
            <a:r>
              <a:rPr lang="en-US" dirty="0"/>
              <a:t>Leader does not respond until command has been chosen for log entry and executed by leader’s state machine</a:t>
            </a:r>
          </a:p>
          <a:p>
            <a:r>
              <a:rPr lang="en-US" dirty="0"/>
              <a:t>If request times out (e.g., leader crash):</a:t>
            </a:r>
          </a:p>
          <a:p>
            <a:pPr lvl="1"/>
            <a:r>
              <a:rPr lang="en-US" dirty="0"/>
              <a:t>Client reissues command to some other server</a:t>
            </a:r>
          </a:p>
          <a:p>
            <a:pPr lvl="1"/>
            <a:r>
              <a:rPr lang="en-US" dirty="0"/>
              <a:t>Eventually redirected to new leader</a:t>
            </a:r>
          </a:p>
          <a:p>
            <a:pPr lvl="1"/>
            <a:r>
              <a:rPr lang="en-US" dirty="0"/>
              <a:t>Retry request with new leader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7090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What if leader crashes after executing command but before responding?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Must not execute command twice</a:t>
            </a:r>
          </a:p>
          <a:p>
            <a:r>
              <a:rPr lang="en-US" dirty="0"/>
              <a:t>Solution: client embeds a unique id in each command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Server includes id in log entry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State machine records most recent command executed for each client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Before executing command, state machine checks to see if command already executed, if so: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Ignore new command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Return response from old command</a:t>
            </a:r>
          </a:p>
          <a:p>
            <a:r>
              <a:rPr lang="en-US" dirty="0"/>
              <a:t>Result: </a:t>
            </a:r>
            <a:r>
              <a:rPr lang="en-US" dirty="0">
                <a:solidFill>
                  <a:schemeClr val="accent4"/>
                </a:solidFill>
              </a:rPr>
              <a:t>exactly-once semantics </a:t>
            </a:r>
            <a:r>
              <a:rPr lang="en-US" dirty="0"/>
              <a:t>as long as client doesn’t crash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dirty="0"/>
              <a:t>Client Protocol, cont’d</a:t>
            </a:r>
          </a:p>
        </p:txBody>
      </p:sp>
    </p:spTree>
    <p:extLst>
      <p:ext uri="{BB962C8B-B14F-4D97-AF65-F5344CB8AC3E}">
        <p14:creationId xmlns:p14="http://schemas.microsoft.com/office/powerpoint/2010/main" val="38897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371600" y="11190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28E48-E7CD-CC4B-875A-96770478E9A2}"/>
              </a:ext>
            </a:extLst>
          </p:cNvPr>
          <p:cNvSpPr txBox="1"/>
          <p:nvPr/>
        </p:nvSpPr>
        <p:spPr>
          <a:xfrm>
            <a:off x="304800" y="3619275"/>
            <a:ext cx="8485414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/>
              <a:t>I submitted the paper to TOCS in 1990.  All three referees said that the paper was mildly interesting, though not very important, but that all the </a:t>
            </a:r>
            <a:r>
              <a:rPr lang="en-CA" i="1" dirty="0" err="1"/>
              <a:t>Paxos</a:t>
            </a:r>
            <a:r>
              <a:rPr lang="en-CA" i="1" dirty="0"/>
              <a:t> stuff had to be removed.  I was quite annoyed at how humorless everyone working in the field seemed to be, so I did nothing with the paper.  A number of years later, a couple of people at SRC needed algorithms for distributed systems they were building, and </a:t>
            </a:r>
            <a:r>
              <a:rPr lang="en-CA" i="1" dirty="0" err="1"/>
              <a:t>Paxos</a:t>
            </a:r>
            <a:r>
              <a:rPr lang="en-CA" i="1" dirty="0"/>
              <a:t> provided just what they needed.  I gave them the paper to read and they had no problem with it.  </a:t>
            </a:r>
          </a:p>
          <a:p>
            <a:r>
              <a:rPr lang="en-US" dirty="0">
                <a:solidFill>
                  <a:srgbClr val="2E65D2"/>
                </a:solidFill>
              </a:rPr>
              <a:t>http://</a:t>
            </a:r>
            <a:r>
              <a:rPr lang="en-US" dirty="0" err="1">
                <a:solidFill>
                  <a:srgbClr val="2E65D2"/>
                </a:solidFill>
              </a:rPr>
              <a:t>lamport.azurewebsites.net</a:t>
            </a:r>
            <a:r>
              <a:rPr lang="en-US" dirty="0">
                <a:solidFill>
                  <a:srgbClr val="2E65D2"/>
                </a:solidFill>
              </a:rPr>
              <a:t>/pubs/</a:t>
            </a:r>
            <a:r>
              <a:rPr lang="en-US" dirty="0" err="1">
                <a:solidFill>
                  <a:srgbClr val="2E65D2"/>
                </a:solidFill>
              </a:rPr>
              <a:t>pubs.html#lamport-paxos</a:t>
            </a:r>
            <a:endParaRPr lang="en-US" dirty="0">
              <a:solidFill>
                <a:srgbClr val="2E6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40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en-US" dirty="0"/>
              <a:t>System configuration:</a:t>
            </a:r>
          </a:p>
          <a:p>
            <a:pPr lvl="1"/>
            <a:r>
              <a:rPr lang="en-US" dirty="0"/>
              <a:t>ID, address for each server</a:t>
            </a:r>
          </a:p>
          <a:p>
            <a:pPr lvl="1"/>
            <a:r>
              <a:rPr lang="en-US" dirty="0"/>
              <a:t>Determines what constitutes a majority</a:t>
            </a:r>
          </a:p>
          <a:p>
            <a:r>
              <a:rPr lang="en-US" dirty="0"/>
              <a:t>Consensus mechanism must support changes in the configuration:</a:t>
            </a:r>
          </a:p>
          <a:p>
            <a:pPr lvl="1"/>
            <a:r>
              <a:rPr lang="en-US" dirty="0"/>
              <a:t>Replace failed machine</a:t>
            </a:r>
          </a:p>
          <a:p>
            <a:pPr lvl="1"/>
            <a:r>
              <a:rPr lang="en-US" dirty="0"/>
              <a:t>Change degree of replication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1595478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/>
              <a:t>Safety requirement:</a:t>
            </a:r>
          </a:p>
          <a:p>
            <a:pPr lvl="1"/>
            <a:r>
              <a:rPr lang="en-US" dirty="0"/>
              <a:t>During configuration changes, it must not be possible for </a:t>
            </a:r>
            <a:r>
              <a:rPr lang="en-US" b="1" dirty="0"/>
              <a:t>different majorities </a:t>
            </a:r>
            <a:r>
              <a:rPr lang="en-US" dirty="0"/>
              <a:t>to choose </a:t>
            </a:r>
            <a:r>
              <a:rPr lang="en-US" b="1" dirty="0"/>
              <a:t>different values </a:t>
            </a:r>
            <a:r>
              <a:rPr lang="en-US" dirty="0"/>
              <a:t>for the same log entry: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dirty="0"/>
              <a:t>Configuration Changes, cont’d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Choose v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 using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new configuration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Choose v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using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old configuration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zh-CN" dirty="0" err="1"/>
              <a:t>Lamport’s</a:t>
            </a:r>
            <a:r>
              <a:rPr lang="en-US" dirty="0"/>
              <a:t> solution: use the log to manage configuration changes:</a:t>
            </a:r>
          </a:p>
          <a:p>
            <a:pPr lvl="1"/>
            <a:r>
              <a:rPr lang="en-US" dirty="0"/>
              <a:t>Configuration is stored as a log entry</a:t>
            </a:r>
          </a:p>
          <a:p>
            <a:pPr lvl="1"/>
            <a:r>
              <a:rPr lang="en-US" dirty="0"/>
              <a:t>Replicated just like any other log entry</a:t>
            </a:r>
          </a:p>
          <a:p>
            <a:pPr lvl="1"/>
            <a:r>
              <a:rPr lang="en-US" dirty="0"/>
              <a:t>Configuration for choosing entry </a:t>
            </a:r>
            <a:r>
              <a:rPr lang="en-US" dirty="0" err="1"/>
              <a:t>i</a:t>
            </a:r>
            <a:r>
              <a:rPr lang="en-US" dirty="0"/>
              <a:t> determined by entry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l-GR" dirty="0"/>
              <a:t>α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Suppose </a:t>
            </a:r>
            <a:r>
              <a:rPr lang="el-GR" dirty="0"/>
              <a:t>α = 3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Notes: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 limits concurrency: can’t choose entry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el-GR" dirty="0"/>
              <a:t>α</a:t>
            </a:r>
            <a:r>
              <a:rPr lang="en-US" dirty="0"/>
              <a:t> until entry </a:t>
            </a:r>
            <a:r>
              <a:rPr lang="en-US" dirty="0" err="1"/>
              <a:t>i</a:t>
            </a:r>
            <a:r>
              <a:rPr lang="en-US" dirty="0"/>
              <a:t> chosen</a:t>
            </a:r>
          </a:p>
          <a:p>
            <a:pPr lvl="1"/>
            <a:r>
              <a:rPr lang="en-US" dirty="0"/>
              <a:t>Issue no-op commands if needed to complete change quickly</a:t>
            </a:r>
            <a:endParaRPr lang="el-GR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Configuration Changes, cont’d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551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E0419-0E3B-2148-AC50-84D5FF22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f+1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dirty="0"/>
              <a:t>s</a:t>
            </a:r>
            <a:r>
              <a:rPr lang="zh-CN" altLang="en-US" dirty="0"/>
              <a:t> </a:t>
            </a:r>
            <a:endParaRPr lang="en-CA" altLang="zh-CN" dirty="0"/>
          </a:p>
          <a:p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  <a:r>
              <a:rPr lang="zh-CN" altLang="en-US" dirty="0"/>
              <a:t> </a:t>
            </a:r>
            <a:r>
              <a:rPr lang="en-US" altLang="zh-CN" dirty="0"/>
              <a:t>logging</a:t>
            </a:r>
            <a:r>
              <a:rPr lang="zh-CN" altLang="en-US" dirty="0"/>
              <a:t> （</a:t>
            </a:r>
            <a:r>
              <a:rPr lang="en-US" altLang="zh-CN" dirty="0"/>
              <a:t>Survive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crashes)</a:t>
            </a:r>
          </a:p>
          <a:p>
            <a:r>
              <a:rPr lang="en-US" altLang="zh-CN" dirty="0"/>
              <a:t>Colocation</a:t>
            </a:r>
          </a:p>
          <a:p>
            <a:pPr lvl="1"/>
            <a:r>
              <a:rPr lang="en-US" altLang="zh-CN" dirty="0"/>
              <a:t>acceptors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learners</a:t>
            </a:r>
          </a:p>
          <a:p>
            <a:r>
              <a:rPr lang="en-US" altLang="zh-CN" dirty="0"/>
              <a:t>Read-only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RO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pPr lvl="2"/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RO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</a:p>
          <a:p>
            <a:pPr lvl="2"/>
            <a:endParaRPr lang="en-US" altLang="zh-CN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BDF21-5024-1341-8B41-5863928C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D0191-CE61-A94F-B33C-36F923E6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9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Prepare phase</a:t>
            </a:r>
          </a:p>
          <a:p>
            <a:pPr lvl="1"/>
            <a:r>
              <a:rPr lang="en-US" dirty="0"/>
              <a:t>Accept phase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Choosing log entries</a:t>
            </a:r>
          </a:p>
          <a:p>
            <a:pPr lvl="1"/>
            <a:r>
              <a:rPr lang="en-US" dirty="0"/>
              <a:t>Leader election</a:t>
            </a:r>
          </a:p>
          <a:p>
            <a:pPr lvl="1"/>
            <a:r>
              <a:rPr lang="en-US" dirty="0"/>
              <a:t>Eliminating most Prepare requests</a:t>
            </a:r>
          </a:p>
          <a:p>
            <a:pPr lvl="1"/>
            <a:r>
              <a:rPr lang="en-US" dirty="0"/>
              <a:t>Full information propagation</a:t>
            </a:r>
          </a:p>
          <a:p>
            <a:r>
              <a:rPr lang="en-US" dirty="0"/>
              <a:t>Client protocol</a:t>
            </a:r>
          </a:p>
          <a:p>
            <a:r>
              <a:rPr lang="en-US" dirty="0"/>
              <a:t>Configuration changes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3340758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1C565-D9D3-544D-94D7-C1AF88E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CE6CD7-1D92-5048-996A-04AFC1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</a:t>
            </a:r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0DA2C-9F14-4941-9257-0801725A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 replicas, for each command, the leader handles </a:t>
            </a:r>
            <a:r>
              <a:rPr lang="en-US" altLang="zh-CN" dirty="0"/>
              <a:t>O</a:t>
            </a:r>
            <a:r>
              <a:rPr lang="en-US" dirty="0"/>
              <a:t>(N) messages, and non-leader replicas handle only O(1)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bottleneck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implementations</a:t>
            </a:r>
            <a:endParaRPr lang="en-US" dirty="0"/>
          </a:p>
          <a:p>
            <a:r>
              <a:rPr lang="en-US" dirty="0"/>
              <a:t>When the leader fails, the state machine becomes temporarily unavailable until a new leader is elected</a:t>
            </a:r>
          </a:p>
        </p:txBody>
      </p:sp>
    </p:spTree>
    <p:extLst>
      <p:ext uri="{BB962C8B-B14F-4D97-AF65-F5344CB8AC3E}">
        <p14:creationId xmlns:p14="http://schemas.microsoft.com/office/powerpoint/2010/main" val="22648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371600" y="111906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F815-7714-544B-84FA-88ADC2F63F57}"/>
              </a:ext>
            </a:extLst>
          </p:cNvPr>
          <p:cNvSpPr txBox="1"/>
          <p:nvPr/>
        </p:nvSpPr>
        <p:spPr>
          <a:xfrm>
            <a:off x="4865914" y="11049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endParaRPr lang="en-CA" dirty="0"/>
          </a:p>
          <a:p>
            <a:r>
              <a:rPr lang="en-US" altLang="zh-CN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DF339-1AE8-404F-B7C1-189FC1F33833}"/>
              </a:ext>
            </a:extLst>
          </p:cNvPr>
          <p:cNvSpPr txBox="1"/>
          <p:nvPr/>
        </p:nvSpPr>
        <p:spPr>
          <a:xfrm>
            <a:off x="201386" y="3733800"/>
            <a:ext cx="8485414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i="1" dirty="0"/>
              <a:t>At the PODC 2001 conference, I got tired of everyone saying how difficult it was to understand the </a:t>
            </a:r>
            <a:r>
              <a:rPr lang="en-CA" i="1" dirty="0" err="1"/>
              <a:t>Paxos</a:t>
            </a:r>
            <a:r>
              <a:rPr lang="en-CA" i="1" dirty="0"/>
              <a:t> algorithm, published in </a:t>
            </a:r>
            <a:r>
              <a:rPr lang="en-CA" i="1" dirty="0">
                <a:hlinkClick r:id="rId2"/>
              </a:rPr>
              <a:t>[122]</a:t>
            </a:r>
            <a:r>
              <a:rPr lang="en-CA" i="1" dirty="0"/>
              <a:t>. Although people got so hung up in the pseudo-Greek names that they found the paper hard to understand, the algorithm itself is very simple. So, I cornered a couple of people at the conference and explained the algorithm to them orally</a:t>
            </a:r>
            <a:r>
              <a:rPr lang="en-US" altLang="zh-CN" i="1" dirty="0"/>
              <a:t>…</a:t>
            </a:r>
            <a:r>
              <a:rPr lang="en-CA" i="1" dirty="0"/>
              <a:t> The current version is 13 pages long, and contains no formula more complicated than n1 &gt; n2.</a:t>
            </a:r>
          </a:p>
          <a:p>
            <a:endParaRPr lang="en-CA" i="1" dirty="0"/>
          </a:p>
          <a:p>
            <a:r>
              <a:rPr lang="en-CA" dirty="0">
                <a:solidFill>
                  <a:srgbClr val="2E65D2"/>
                </a:solidFill>
              </a:rPr>
              <a:t>https://</a:t>
            </a:r>
            <a:r>
              <a:rPr lang="en-CA" dirty="0" err="1">
                <a:solidFill>
                  <a:srgbClr val="2E65D2"/>
                </a:solidFill>
              </a:rPr>
              <a:t>www.microsoft.com</a:t>
            </a:r>
            <a:r>
              <a:rPr lang="en-CA" dirty="0">
                <a:solidFill>
                  <a:srgbClr val="2E65D2"/>
                </a:solidFill>
              </a:rPr>
              <a:t>/</a:t>
            </a:r>
            <a:r>
              <a:rPr lang="en-CA" dirty="0" err="1">
                <a:solidFill>
                  <a:srgbClr val="2E65D2"/>
                </a:solidFill>
              </a:rPr>
              <a:t>en</a:t>
            </a:r>
            <a:r>
              <a:rPr lang="en-CA" dirty="0">
                <a:solidFill>
                  <a:srgbClr val="2E65D2"/>
                </a:solidFill>
              </a:rPr>
              <a:t>-us/research/publication/</a:t>
            </a:r>
            <a:r>
              <a:rPr lang="en-CA" dirty="0" err="1">
                <a:solidFill>
                  <a:srgbClr val="2E65D2"/>
                </a:solidFill>
              </a:rPr>
              <a:t>paxos</a:t>
            </a:r>
            <a:r>
              <a:rPr lang="en-CA" dirty="0">
                <a:solidFill>
                  <a:srgbClr val="2E65D2"/>
                </a:solidFill>
              </a:rPr>
              <a:t>-made-simple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D85F1-647B-C344-B98E-0F85CE9AB7CB}"/>
              </a:ext>
            </a:extLst>
          </p:cNvPr>
          <p:cNvSpPr txBox="1"/>
          <p:nvPr/>
        </p:nvSpPr>
        <p:spPr>
          <a:xfrm>
            <a:off x="201387" y="2994612"/>
            <a:ext cx="848541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dirty="0" err="1"/>
              <a:t>Paxos</a:t>
            </a:r>
            <a:r>
              <a:rPr lang="en-CA" dirty="0"/>
              <a:t> algorithm, when presented in plain English, is very</a:t>
            </a:r>
            <a:r>
              <a:rPr lang="zh-CN" altLang="en-US" dirty="0"/>
              <a:t> </a:t>
            </a:r>
            <a:r>
              <a:rPr lang="en-CA" dirty="0"/>
              <a:t>simple.</a:t>
            </a:r>
            <a:r>
              <a:rPr lang="zh-CN" altLang="en-US" dirty="0"/>
              <a:t> </a:t>
            </a:r>
            <a:r>
              <a:rPr lang="en-US" altLang="zh-CN" dirty="0"/>
              <a:t>(2001)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36BB-5408-D748-A4D1-104415F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241895"/>
            <a:ext cx="2133600" cy="396875"/>
          </a:xfrm>
        </p:spPr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8B10E-79C9-954F-B588-5250837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5125B2-2DE6-C745-ACC6-A5FD5C551EA0}"/>
              </a:ext>
            </a:extLst>
          </p:cNvPr>
          <p:cNvCxnSpPr/>
          <p:nvPr/>
        </p:nvCxnSpPr>
        <p:spPr>
          <a:xfrm flipV="1">
            <a:off x="457200" y="1727295"/>
            <a:ext cx="7924800" cy="7620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40A225-E128-9F4B-AF6B-991B15918CDF}"/>
              </a:ext>
            </a:extLst>
          </p:cNvPr>
          <p:cNvSpPr/>
          <p:nvPr/>
        </p:nvSpPr>
        <p:spPr>
          <a:xfrm>
            <a:off x="304800" y="17272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35F96-9B56-4442-B85B-8CB1586E21A8}"/>
              </a:ext>
            </a:extLst>
          </p:cNvPr>
          <p:cNvSpPr txBox="1"/>
          <p:nvPr/>
        </p:nvSpPr>
        <p:spPr>
          <a:xfrm>
            <a:off x="-1175656" y="113688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Time, Clocks and Ordering</a:t>
            </a:r>
          </a:p>
          <a:p>
            <a:r>
              <a:rPr lang="en-US" altLang="zh-CN" dirty="0"/>
              <a:t>1978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B1A6D3-3628-6A47-B1FA-DE6A3046F94D}"/>
              </a:ext>
            </a:extLst>
          </p:cNvPr>
          <p:cNvSpPr/>
          <p:nvPr/>
        </p:nvSpPr>
        <p:spPr>
          <a:xfrm>
            <a:off x="2068286" y="17399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BD7B9-E439-DA4B-BB08-21B06D342782}"/>
              </a:ext>
            </a:extLst>
          </p:cNvPr>
          <p:cNvSpPr txBox="1"/>
          <p:nvPr/>
        </p:nvSpPr>
        <p:spPr>
          <a:xfrm>
            <a:off x="-522514" y="205319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1984</a:t>
            </a:r>
            <a:endParaRPr lang="en-CA" dirty="0"/>
          </a:p>
          <a:p>
            <a:r>
              <a:rPr lang="en-CA" dirty="0"/>
              <a:t>Time, Clocks and Ordering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C1A29B-D750-3949-85F0-208C2CE9D8D0}"/>
              </a:ext>
            </a:extLst>
          </p:cNvPr>
          <p:cNvSpPr/>
          <p:nvPr/>
        </p:nvSpPr>
        <p:spPr>
          <a:xfrm>
            <a:off x="4191000" y="1699747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3A0C6-1F7F-1D47-87B4-AB359F4C99BA}"/>
              </a:ext>
            </a:extLst>
          </p:cNvPr>
          <p:cNvSpPr/>
          <p:nvPr/>
        </p:nvSpPr>
        <p:spPr>
          <a:xfrm>
            <a:off x="6123214" y="16891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24FE1-C20F-5240-B9EB-6F678AB4F463}"/>
              </a:ext>
            </a:extLst>
          </p:cNvPr>
          <p:cNvSpPr txBox="1"/>
          <p:nvPr/>
        </p:nvSpPr>
        <p:spPr>
          <a:xfrm>
            <a:off x="1600200" y="1066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endParaRPr lang="en-CA" dirty="0"/>
          </a:p>
          <a:p>
            <a:r>
              <a:rPr lang="en-US" altLang="zh-CN" dirty="0"/>
              <a:t>1989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7F423F-1728-EC41-A81E-0CAFD6F2CA0D}"/>
              </a:ext>
            </a:extLst>
          </p:cNvPr>
          <p:cNvSpPr/>
          <p:nvPr/>
        </p:nvSpPr>
        <p:spPr>
          <a:xfrm>
            <a:off x="7620000" y="16637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B8DA4-4E0C-F947-9E89-8CB3E6150A6B}"/>
              </a:ext>
            </a:extLst>
          </p:cNvPr>
          <p:cNvSpPr txBox="1"/>
          <p:nvPr/>
        </p:nvSpPr>
        <p:spPr>
          <a:xfrm>
            <a:off x="3456214" y="194367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1998</a:t>
            </a:r>
            <a:endParaRPr lang="en-CA" altLang="zh-CN" dirty="0"/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Journal:</a:t>
            </a:r>
            <a:r>
              <a:rPr lang="zh-CN" altLang="en-US" dirty="0"/>
              <a:t> </a:t>
            </a:r>
            <a:r>
              <a:rPr lang="en-US" altLang="zh-CN" dirty="0"/>
              <a:t>Part-time</a:t>
            </a:r>
            <a:r>
              <a:rPr lang="zh-CN" altLang="en-US" dirty="0"/>
              <a:t> </a:t>
            </a:r>
            <a:r>
              <a:rPr lang="en-US" altLang="zh-CN" dirty="0"/>
              <a:t>parliament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CF815-7714-544B-84FA-88ADC2F63F57}"/>
              </a:ext>
            </a:extLst>
          </p:cNvPr>
          <p:cNvSpPr txBox="1"/>
          <p:nvPr/>
        </p:nvSpPr>
        <p:spPr>
          <a:xfrm>
            <a:off x="4800600" y="9588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endParaRPr lang="en-CA" dirty="0"/>
          </a:p>
          <a:p>
            <a:r>
              <a:rPr lang="en-US" altLang="zh-CN" dirty="0"/>
              <a:t>2001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99C2F-FA51-B149-BD9F-A4D1E5B97743}"/>
              </a:ext>
            </a:extLst>
          </p:cNvPr>
          <p:cNvCxnSpPr>
            <a:cxnSpLocks/>
          </p:cNvCxnSpPr>
          <p:nvPr/>
        </p:nvCxnSpPr>
        <p:spPr>
          <a:xfrm>
            <a:off x="4963886" y="4441572"/>
            <a:ext cx="3570514" cy="0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9429CD-3B17-7346-A6B3-E525CE3F9115}"/>
              </a:ext>
            </a:extLst>
          </p:cNvPr>
          <p:cNvCxnSpPr>
            <a:cxnSpLocks/>
          </p:cNvCxnSpPr>
          <p:nvPr/>
        </p:nvCxnSpPr>
        <p:spPr>
          <a:xfrm flipH="1">
            <a:off x="4876800" y="1727295"/>
            <a:ext cx="3352800" cy="2713037"/>
          </a:xfrm>
          <a:prstGeom prst="straightConnector1">
            <a:avLst/>
          </a:prstGeom>
          <a:ln w="76200" cap="rnd">
            <a:solidFill>
              <a:srgbClr val="FFC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275E56-09CF-7542-B22C-7726B9AB5254}"/>
              </a:ext>
            </a:extLst>
          </p:cNvPr>
          <p:cNvSpPr/>
          <p:nvPr/>
        </p:nvSpPr>
        <p:spPr>
          <a:xfrm>
            <a:off x="6934200" y="434269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D2248-8DE0-824F-9C93-54775EB60992}"/>
              </a:ext>
            </a:extLst>
          </p:cNvPr>
          <p:cNvSpPr txBox="1"/>
          <p:nvPr/>
        </p:nvSpPr>
        <p:spPr>
          <a:xfrm>
            <a:off x="3810000" y="468936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</a:t>
            </a:r>
          </a:p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73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1E0D-D795-2F49-9C6A-043A590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AD975-AD2D-6F40-BBEB-63F793A3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Moderately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0B88E-C38E-304A-82D9-DD5D2D1D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4012109" cy="30607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i="1" dirty="0"/>
              <a:t>This article explains the full reconfigurable</a:t>
            </a:r>
            <a:r>
              <a:rPr lang="zh-CN" altLang="en-US" sz="2000" b="0" i="1" dirty="0"/>
              <a:t> </a:t>
            </a:r>
            <a:r>
              <a:rPr lang="en-US" altLang="zh-CN" sz="2000" b="0" i="1" dirty="0" err="1"/>
              <a:t>multidecree</a:t>
            </a:r>
            <a:r>
              <a:rPr lang="en-US" altLang="zh-CN" sz="2000" b="0" i="1" dirty="0"/>
              <a:t> 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 (or multi-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)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protocol. </a:t>
            </a:r>
            <a:r>
              <a:rPr lang="en-US" altLang="zh-CN" sz="2000" b="0" i="1" dirty="0" err="1"/>
              <a:t>Paxos</a:t>
            </a:r>
            <a:r>
              <a:rPr lang="en-US" altLang="zh-CN" sz="2000" b="0" i="1" dirty="0"/>
              <a:t> is by no means a simple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protocol, even though it is based on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relatively simple invariants. We provide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pseudocode and explain it guided by</a:t>
            </a:r>
            <a:r>
              <a:rPr lang="zh-CN" altLang="en-US" sz="2000" b="0" i="1" dirty="0"/>
              <a:t> </a:t>
            </a:r>
            <a:r>
              <a:rPr lang="en-US" altLang="zh-CN" sz="2000" b="0" i="1" dirty="0"/>
              <a:t>invariants.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9DC25-7FEC-7E4C-AD47-0E80393E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09" y="1371600"/>
            <a:ext cx="4674691" cy="290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245B5-E34F-154B-BAE9-73DFAFAD41E6}"/>
              </a:ext>
            </a:extLst>
          </p:cNvPr>
          <p:cNvSpPr txBox="1"/>
          <p:nvPr/>
        </p:nvSpPr>
        <p:spPr>
          <a:xfrm>
            <a:off x="4443888" y="4332753"/>
            <a:ext cx="44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Robbert</a:t>
            </a:r>
            <a:r>
              <a:rPr lang="en-CA" dirty="0"/>
              <a:t> Van </a:t>
            </a:r>
            <a:r>
              <a:rPr lang="en-CA" dirty="0" err="1"/>
              <a:t>Renesse</a:t>
            </a:r>
            <a:r>
              <a:rPr lang="zh-CN" altLang="en-US" dirty="0"/>
              <a:t>     </a:t>
            </a:r>
            <a:r>
              <a:rPr lang="en-CA" dirty="0"/>
              <a:t> Deniz </a:t>
            </a:r>
            <a:r>
              <a:rPr lang="en-CA" dirty="0" err="1"/>
              <a:t>Altinbuken</a:t>
            </a:r>
            <a:endParaRPr lang="en-CA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39D03-15F1-9343-904B-6384370A7E31}"/>
              </a:ext>
            </a:extLst>
          </p:cNvPr>
          <p:cNvSpPr txBox="1"/>
          <p:nvPr/>
        </p:nvSpPr>
        <p:spPr>
          <a:xfrm>
            <a:off x="3886200" y="5560884"/>
            <a:ext cx="84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Annecdote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Robbert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“professor”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2019.</a:t>
            </a:r>
            <a:r>
              <a:rPr lang="zh-CN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3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/>
              <a:t>Replicated log =&gt; </a:t>
            </a:r>
            <a:r>
              <a:rPr lang="en-US" sz="2000" dirty="0">
                <a:solidFill>
                  <a:schemeClr val="accent4"/>
                </a:solidFill>
              </a:rPr>
              <a:t>replicated state machine</a:t>
            </a:r>
          </a:p>
          <a:p>
            <a:pPr lvl="1"/>
            <a:r>
              <a:rPr lang="en-US" sz="1600" dirty="0"/>
              <a:t>All servers execute same commands in same order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Consensus module ensures proper log replication</a:t>
            </a:r>
          </a:p>
          <a:p>
            <a:r>
              <a:rPr lang="en-US" sz="2000" dirty="0"/>
              <a:t>System makes progress as long as any majority of servers are up</a:t>
            </a:r>
          </a:p>
          <a:p>
            <a:r>
              <a:rPr lang="en-US" sz="2000" dirty="0"/>
              <a:t>Failure model: fail-stop (not Byzantine), delayed/lost messages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Replicated Log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Decompose the problem:</a:t>
            </a:r>
          </a:p>
          <a:p>
            <a:r>
              <a:rPr lang="en-US" dirty="0"/>
              <a:t>Basic </a:t>
            </a:r>
            <a:r>
              <a:rPr lang="en-US" dirty="0" err="1"/>
              <a:t>Paxos</a:t>
            </a:r>
            <a:r>
              <a:rPr lang="en-US" dirty="0"/>
              <a:t> (“single decree”):</a:t>
            </a:r>
          </a:p>
          <a:p>
            <a:pPr lvl="1"/>
            <a:r>
              <a:rPr lang="en-US" dirty="0"/>
              <a:t>One or more servers propose values</a:t>
            </a:r>
          </a:p>
          <a:p>
            <a:pPr lvl="1"/>
            <a:r>
              <a:rPr lang="en-US" dirty="0"/>
              <a:t>System must agree on a </a:t>
            </a:r>
            <a:r>
              <a:rPr lang="en-US" dirty="0">
                <a:solidFill>
                  <a:schemeClr val="accent4"/>
                </a:solidFill>
              </a:rPr>
              <a:t>single value </a:t>
            </a:r>
            <a:r>
              <a:rPr lang="en-US" dirty="0"/>
              <a:t>as </a:t>
            </a:r>
            <a:r>
              <a:rPr lang="en-US" dirty="0">
                <a:solidFill>
                  <a:schemeClr val="accent4"/>
                </a:solidFill>
              </a:rPr>
              <a:t>chosen</a:t>
            </a:r>
          </a:p>
          <a:p>
            <a:pPr lvl="1"/>
            <a:r>
              <a:rPr lang="en-US" dirty="0"/>
              <a:t>Only one value is ever chosen</a:t>
            </a:r>
          </a:p>
          <a:p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several instances of Basic </a:t>
            </a:r>
            <a:r>
              <a:rPr lang="en-US" dirty="0" err="1"/>
              <a:t>Paxos</a:t>
            </a:r>
            <a:r>
              <a:rPr lang="en-US" dirty="0"/>
              <a:t> to agree on a series of values forming the log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Paxos</a:t>
            </a:r>
            <a:r>
              <a:rPr lang="en-US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8023516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16999</TotalTime>
  <Words>3517</Words>
  <Application>Microsoft Macintosh PowerPoint</Application>
  <PresentationFormat>On-screen Show (4:3)</PresentationFormat>
  <Paragraphs>746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Verdana</vt:lpstr>
      <vt:lpstr>Wingdings</vt:lpstr>
      <vt:lpstr>Default Design</vt:lpstr>
      <vt:lpstr>Paxos</vt:lpstr>
      <vt:lpstr>Leslie Lamport</vt:lpstr>
      <vt:lpstr>Paxos History</vt:lpstr>
      <vt:lpstr>Paxos History</vt:lpstr>
      <vt:lpstr>Paxos History</vt:lpstr>
      <vt:lpstr>Paxos History</vt:lpstr>
      <vt:lpstr>Paxos Made Moderately Complex</vt:lpstr>
      <vt:lpstr>Goal: Replicated Log</vt:lpstr>
      <vt:lpstr>The Paxos Approach</vt:lpstr>
      <vt:lpstr>Requirements for Basic Paxos</vt:lpstr>
      <vt:lpstr>Paxos Components</vt:lpstr>
      <vt:lpstr>Strawman: Single Acceptor</vt:lpstr>
      <vt:lpstr>Problem (1) : Split Votes</vt:lpstr>
      <vt:lpstr>Problem (2): Conflicting Choices</vt:lpstr>
      <vt:lpstr>Conflicting Choices, cont’d</vt:lpstr>
      <vt:lpstr>Proposal Numbers</vt:lpstr>
      <vt:lpstr>Proposal Numbers</vt:lpstr>
      <vt:lpstr>Basic Paxos</vt:lpstr>
      <vt:lpstr>Basic Paxos</vt:lpstr>
      <vt:lpstr>Basic Paxos</vt:lpstr>
      <vt:lpstr>Basic Paxos Examples</vt:lpstr>
      <vt:lpstr>Basic Paxos Examples, cont’d</vt:lpstr>
      <vt:lpstr>Basic Paxos Examples, cont’d</vt:lpstr>
      <vt:lpstr>Liveness</vt:lpstr>
      <vt:lpstr>Other Notes</vt:lpstr>
      <vt:lpstr>Multi-Paxos</vt:lpstr>
      <vt:lpstr>Multi-Paxos Issues</vt:lpstr>
      <vt:lpstr>1. Selecting Log Entries</vt:lpstr>
      <vt:lpstr>1. Selecting Log Entries, cont’d</vt:lpstr>
      <vt:lpstr>2. Improving Efficiency</vt:lpstr>
      <vt:lpstr>2.1 Leader Election</vt:lpstr>
      <vt:lpstr>2.2 Eliminating Prepares</vt:lpstr>
      <vt:lpstr>2.2 Eliminating Prepares</vt:lpstr>
      <vt:lpstr>3. Full Replication</vt:lpstr>
      <vt:lpstr>3. Full Replication</vt:lpstr>
      <vt:lpstr>3. Full Replication</vt:lpstr>
      <vt:lpstr>3. Full Replication</vt:lpstr>
      <vt:lpstr>4. Client Protocol</vt:lpstr>
      <vt:lpstr>4. Client Protocol, cont’d</vt:lpstr>
      <vt:lpstr>5. Configuration Changes</vt:lpstr>
      <vt:lpstr>5. Configuration Changes, cont’d</vt:lpstr>
      <vt:lpstr>5.Configuration Changes, cont’d</vt:lpstr>
      <vt:lpstr>Other optimizations</vt:lpstr>
      <vt:lpstr>Paxos Summary</vt:lpstr>
      <vt:lpstr>Multi-Paxos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Bingyu Shen</cp:lastModifiedBy>
  <cp:revision>805</cp:revision>
  <cp:lastPrinted>2013-02-25T05:45:40Z</cp:lastPrinted>
  <dcterms:created xsi:type="dcterms:W3CDTF">2008-10-19T02:20:00Z</dcterms:created>
  <dcterms:modified xsi:type="dcterms:W3CDTF">2021-02-23T05:30:44Z</dcterms:modified>
</cp:coreProperties>
</file>