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3" r:id="rId3"/>
    <p:sldMasterId id="2147483656" r:id="rId4"/>
  </p:sldMasterIdLst>
  <p:notesMasterIdLst>
    <p:notesMasterId r:id="rId54"/>
  </p:notesMasterIdLst>
  <p:handoutMasterIdLst>
    <p:handoutMasterId r:id="rId55"/>
  </p:handoutMasterIdLst>
  <p:sldIdLst>
    <p:sldId id="599" r:id="rId5"/>
    <p:sldId id="712" r:id="rId6"/>
    <p:sldId id="902" r:id="rId7"/>
    <p:sldId id="714" r:id="rId8"/>
    <p:sldId id="1135" r:id="rId9"/>
    <p:sldId id="1124" r:id="rId10"/>
    <p:sldId id="718" r:id="rId11"/>
    <p:sldId id="1126" r:id="rId12"/>
    <p:sldId id="1127" r:id="rId13"/>
    <p:sldId id="1132" r:id="rId14"/>
    <p:sldId id="1133" r:id="rId15"/>
    <p:sldId id="1134" r:id="rId16"/>
    <p:sldId id="1128" r:id="rId17"/>
    <p:sldId id="1141" r:id="rId18"/>
    <p:sldId id="1143" r:id="rId19"/>
    <p:sldId id="1129" r:id="rId20"/>
    <p:sldId id="1145" r:id="rId21"/>
    <p:sldId id="1147" r:id="rId22"/>
    <p:sldId id="1148" r:id="rId23"/>
    <p:sldId id="1150" r:id="rId24"/>
    <p:sldId id="1152" r:id="rId25"/>
    <p:sldId id="1130" r:id="rId26"/>
    <p:sldId id="1155" r:id="rId27"/>
    <p:sldId id="1157" r:id="rId28"/>
    <p:sldId id="1158" r:id="rId29"/>
    <p:sldId id="1160" r:id="rId30"/>
    <p:sldId id="1162" r:id="rId31"/>
    <p:sldId id="1163" r:id="rId32"/>
    <p:sldId id="1165" r:id="rId33"/>
    <p:sldId id="1167" r:id="rId34"/>
    <p:sldId id="1168" r:id="rId35"/>
    <p:sldId id="1170" r:id="rId36"/>
    <p:sldId id="1172" r:id="rId37"/>
    <p:sldId id="1173" r:id="rId38"/>
    <p:sldId id="1175" r:id="rId39"/>
    <p:sldId id="1177" r:id="rId40"/>
    <p:sldId id="1179" r:id="rId41"/>
    <p:sldId id="1181" r:id="rId42"/>
    <p:sldId id="1184" r:id="rId43"/>
    <p:sldId id="1185" r:id="rId44"/>
    <p:sldId id="1187" r:id="rId45"/>
    <p:sldId id="1189" r:id="rId46"/>
    <p:sldId id="1131" r:id="rId47"/>
    <p:sldId id="1192" r:id="rId48"/>
    <p:sldId id="1194" r:id="rId49"/>
    <p:sldId id="1195" r:id="rId50"/>
    <p:sldId id="1198" r:id="rId51"/>
    <p:sldId id="1200" r:id="rId52"/>
    <p:sldId id="624" r:id="rId53"/>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1pPr>
    <a:lvl2pPr marL="4572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2pPr>
    <a:lvl3pPr marL="9144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3pPr>
    <a:lvl4pPr marL="13716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4pPr>
    <a:lvl5pPr marL="1828800" algn="l" rtl="0" eaLnBrk="0" fontAlgn="base" hangingPunct="0">
      <a:spcBef>
        <a:spcPct val="0"/>
      </a:spcBef>
      <a:spcAft>
        <a:spcPct val="0"/>
      </a:spcAft>
      <a:defRPr kern="1200">
        <a:solidFill>
          <a:schemeClr val="tx1"/>
        </a:solidFill>
        <a:latin typeface="Calibri" panose="020F0702030404030204" charset="0"/>
        <a:ea typeface="宋体" panose="02010600030101010101" charset="-122"/>
        <a:cs typeface="宋体" panose="02010600030101010101" charset="-122"/>
      </a:defRPr>
    </a:lvl5pPr>
    <a:lvl6pPr marL="22860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6pPr>
    <a:lvl7pPr marL="27432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7pPr>
    <a:lvl8pPr marL="32004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8pPr>
    <a:lvl9pPr marL="3657600" algn="l" defTabSz="457200" rtl="0" eaLnBrk="1" latinLnBrk="0" hangingPunct="1">
      <a:defRPr kern="1200">
        <a:solidFill>
          <a:schemeClr val="tx1"/>
        </a:solidFill>
        <a:latin typeface="Calibri" panose="020F0702030404030204" charset="0"/>
        <a:ea typeface="宋体" panose="02010600030101010101" charset="-122"/>
        <a:cs typeface="宋体" panose="02010600030101010101" charset="-122"/>
      </a:defRPr>
    </a:lvl9pPr>
  </p:defaultTextStyle>
  <p:extLst>
    <p:ext uri="{EFAFB233-063F-42B5-8137-9DF3F51BA10A}">
      <p15:sldGuideLst xmlns:p15="http://schemas.microsoft.com/office/powerpoint/2012/main">
        <p15:guide id="1" orient="horz" pos="1596">
          <p15:clr>
            <a:srgbClr val="A4A3A4"/>
          </p15:clr>
        </p15:guide>
        <p15:guide id="2" pos="2866">
          <p15:clr>
            <a:srgbClr val="A4A3A4"/>
          </p15:clr>
        </p15:guide>
      </p15:sldGuideLst>
    </p:ext>
    <p:ext uri="{2D200454-40CA-4A62-9FC3-DE9A4176ACB9}">
      <p15:notesGuideLst xmlns:p15="http://schemas.microsoft.com/office/powerpoint/2012/main">
        <p15:guide id="1" orient="horz" pos="2838">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B3B3"/>
    <a:srgbClr val="858585"/>
    <a:srgbClr val="595959"/>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368"/>
  </p:normalViewPr>
  <p:slideViewPr>
    <p:cSldViewPr>
      <p:cViewPr varScale="1">
        <p:scale>
          <a:sx n="114" d="100"/>
          <a:sy n="114" d="100"/>
        </p:scale>
        <p:origin x="509" y="82"/>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t>2020/2/17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702030404030204" charset="0"/>
                <a:ea typeface="宋体" panose="0201060003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t>2020/2/17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702030404030204" charset="0"/>
                <a:ea typeface="宋体" panose="02010600030101010101"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14D5F60-C347-6D40-8E94-8EE9446EB09D}" type="slidenum">
              <a:rPr lang="zh-CN" altLang="en-US" smtClean="0"/>
              <a:t>36</a:t>
            </a:fld>
            <a:endParaRPr lang="zh-CN" altLang="en-US"/>
          </a:p>
        </p:txBody>
      </p:sp>
    </p:spTree>
    <p:extLst>
      <p:ext uri="{BB962C8B-B14F-4D97-AF65-F5344CB8AC3E}">
        <p14:creationId xmlns:p14="http://schemas.microsoft.com/office/powerpoint/2010/main" val="656561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14D5F60-C347-6D40-8E94-8EE9446EB09D}" type="slidenum">
              <a:rPr lang="zh-CN" altLang="en-US" smtClean="0"/>
              <a:t>39</a:t>
            </a:fld>
            <a:endParaRPr lang="zh-CN" altLang="en-US"/>
          </a:p>
        </p:txBody>
      </p:sp>
    </p:spTree>
    <p:extLst>
      <p:ext uri="{BB962C8B-B14F-4D97-AF65-F5344CB8AC3E}">
        <p14:creationId xmlns:p14="http://schemas.microsoft.com/office/powerpoint/2010/main" val="159701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14D5F60-C347-6D40-8E94-8EE9446EB09D}" type="slidenum">
              <a:rPr lang="zh-CN" altLang="en-US" smtClean="0"/>
              <a:t>42</a:t>
            </a:fld>
            <a:endParaRPr lang="zh-CN" altLang="en-US"/>
          </a:p>
        </p:txBody>
      </p:sp>
    </p:spTree>
    <p:extLst>
      <p:ext uri="{BB962C8B-B14F-4D97-AF65-F5344CB8AC3E}">
        <p14:creationId xmlns:p14="http://schemas.microsoft.com/office/powerpoint/2010/main" val="295517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14D5F60-C347-6D40-8E94-8EE9446EB09D}" type="slidenum">
              <a:rPr lang="zh-CN" altLang="en-US" smtClean="0"/>
              <a:t>45</a:t>
            </a:fld>
            <a:endParaRPr lang="zh-CN" altLang="en-US"/>
          </a:p>
        </p:txBody>
      </p:sp>
    </p:spTree>
    <p:extLst>
      <p:ext uri="{BB962C8B-B14F-4D97-AF65-F5344CB8AC3E}">
        <p14:creationId xmlns:p14="http://schemas.microsoft.com/office/powerpoint/2010/main" val="97227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14D5F60-C347-6D40-8E94-8EE9446EB09D}" type="slidenum">
              <a:rPr lang="zh-CN" altLang="en-US" smtClean="0"/>
              <a:t>48</a:t>
            </a:fld>
            <a:endParaRPr lang="zh-CN" altLang="en-US"/>
          </a:p>
        </p:txBody>
      </p:sp>
    </p:spTree>
    <p:extLst>
      <p:ext uri="{BB962C8B-B14F-4D97-AF65-F5344CB8AC3E}">
        <p14:creationId xmlns:p14="http://schemas.microsoft.com/office/powerpoint/2010/main" val="324630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9.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2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defRPr/>
              </a:pPr>
              <a:endParaRPr lang="zh-CN" altLang="en-US">
                <a:latin typeface="Segoe UI"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itchFamily="34" charset="0"/>
                  <a:ea typeface="微软雅黑" panose="020B0503020204020204" pitchFamily="34" charset="-122"/>
                </a:defRPr>
              </a:lvl1pPr>
              <a:lvl2pPr marL="742950" indent="-285750">
                <a:defRPr>
                  <a:solidFill>
                    <a:schemeClr val="tx1"/>
                  </a:solidFill>
                  <a:latin typeface="Segoe UI" pitchFamily="34" charset="0"/>
                  <a:ea typeface="微软雅黑" panose="020B0503020204020204" pitchFamily="34" charset="-122"/>
                </a:defRPr>
              </a:lvl2pPr>
              <a:lvl3pPr marL="1143000" indent="-228600">
                <a:defRPr>
                  <a:solidFill>
                    <a:schemeClr val="tx1"/>
                  </a:solidFill>
                  <a:latin typeface="Segoe UI" pitchFamily="34" charset="0"/>
                  <a:ea typeface="微软雅黑" panose="020B0503020204020204" pitchFamily="34" charset="-122"/>
                </a:defRPr>
              </a:lvl3pPr>
              <a:lvl4pPr marL="1600200" indent="-228600">
                <a:defRPr>
                  <a:solidFill>
                    <a:schemeClr val="tx1"/>
                  </a:solidFill>
                  <a:latin typeface="Segoe UI" pitchFamily="34" charset="0"/>
                  <a:ea typeface="微软雅黑" panose="020B0503020204020204" pitchFamily="34" charset="-122"/>
                </a:defRPr>
              </a:lvl4pPr>
              <a:lvl5pPr marL="2057400" indent="-228600">
                <a:defRPr>
                  <a:solidFill>
                    <a:schemeClr val="tx1"/>
                  </a:solidFill>
                  <a:latin typeface="Segoe UI"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Segoe UI"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702030404030204" charset="0"/>
                <a:ea typeface="宋体" panose="02010600030101010101" charset="-122"/>
              </a:defRPr>
            </a:lvl1pPr>
            <a:lvl2pPr marL="742950" indent="-285750" eaLnBrk="0" hangingPunct="0">
              <a:defRPr>
                <a:solidFill>
                  <a:schemeClr val="tx1"/>
                </a:solidFill>
                <a:latin typeface="Calibri" panose="020F0702030404030204" charset="0"/>
                <a:ea typeface="宋体" panose="02010600030101010101" charset="-122"/>
              </a:defRPr>
            </a:lvl2pPr>
            <a:lvl3pPr marL="1143000" indent="-228600" eaLnBrk="0" hangingPunct="0">
              <a:defRPr>
                <a:solidFill>
                  <a:schemeClr val="tx1"/>
                </a:solidFill>
                <a:latin typeface="Calibri" panose="020F0702030404030204" charset="0"/>
                <a:ea typeface="宋体" panose="02010600030101010101" charset="-122"/>
              </a:defRPr>
            </a:lvl3pPr>
            <a:lvl4pPr marL="1600200" indent="-228600" eaLnBrk="0" hangingPunct="0">
              <a:defRPr>
                <a:solidFill>
                  <a:schemeClr val="tx1"/>
                </a:solidFill>
                <a:latin typeface="Calibri" panose="020F0702030404030204" charset="0"/>
                <a:ea typeface="宋体" panose="02010600030101010101" charset="-122"/>
              </a:defRPr>
            </a:lvl4pPr>
            <a:lvl5pPr marL="2057400" indent="-228600" eaLnBrk="0" hangingPunct="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buFont typeface="Arial" panose="020B0604020202090204" pitchFamily="34" charset="0"/>
              <a:buNone/>
              <a:defRPr/>
            </a:pPr>
            <a:endParaRPr lang="zh-CN" altLang="en-US">
              <a:latin typeface="Segoe UI"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7020304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70203040403020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Applications/TLIAS.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368728" y="2211280"/>
            <a:ext cx="43620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gn="ctr" eaLnBrk="1" hangingPunct="1"/>
            <a:r>
              <a:rPr lang="zh-CN" altLang="en-US" sz="3600" b="1" dirty="0">
                <a:solidFill>
                  <a:srgbClr val="262626"/>
                </a:solidFill>
                <a:latin typeface="微软雅黑" panose="020B0503020204020204" pitchFamily="34" charset="-122"/>
                <a:ea typeface="微软雅黑" panose="020B0503020204020204" pitchFamily="34" charset="-122"/>
              </a:rPr>
              <a:t>机器学习</a:t>
            </a:r>
            <a:r>
              <a:rPr lang="zh-CN" altLang="en-US" sz="3600" b="1">
                <a:solidFill>
                  <a:srgbClr val="262626"/>
                </a:solidFill>
                <a:latin typeface="微软雅黑" panose="020B0503020204020204" pitchFamily="34" charset="-122"/>
                <a:ea typeface="微软雅黑" panose="020B0503020204020204" pitchFamily="34" charset="-122"/>
              </a:rPr>
              <a:t>课程</a:t>
            </a:r>
            <a:r>
              <a:rPr lang="en-US" altLang="zh-CN" sz="3600" b="1">
                <a:solidFill>
                  <a:srgbClr val="262626"/>
                </a:solidFill>
                <a:latin typeface="微软雅黑" panose="020B0503020204020204" pitchFamily="34" charset="-122"/>
                <a:ea typeface="微软雅黑" panose="020B0503020204020204" pitchFamily="34" charset="-122"/>
              </a:rPr>
              <a:t>day05</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近邻算法的距离度量方式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187624" y="2279362"/>
            <a:ext cx="720080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KNN</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算法中有哪些距离度量方式</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40110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近邻算法的距离度量方式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a:t>
            </a:r>
            <a:r>
              <a:rPr lang="zh-CN" altLang="en-US" b="1" dirty="0">
                <a:solidFill>
                  <a:srgbClr val="404040"/>
                </a:solidFill>
                <a:latin typeface="微软雅黑" panose="020B0503020204020204" pitchFamily="34" charset="-122"/>
                <a:ea typeface="微软雅黑" panose="020B0503020204020204" pitchFamily="34" charset="-122"/>
              </a:rPr>
              <a:t>知识检测</a:t>
            </a:r>
          </a:p>
        </p:txBody>
      </p:sp>
      <p:sp>
        <p:nvSpPr>
          <p:cNvPr id="3" name="文本框 2">
            <a:extLst>
              <a:ext uri="{FF2B5EF4-FFF2-40B4-BE49-F238E27FC236}">
                <a16:creationId xmlns:a16="http://schemas.microsoft.com/office/drawing/2014/main" id="{AE92C50A-39CD-49ED-879B-CAAFF4096C7F}"/>
              </a:ext>
            </a:extLst>
          </p:cNvPr>
          <p:cNvSpPr txBox="1"/>
          <p:nvPr/>
        </p:nvSpPr>
        <p:spPr>
          <a:xfrm>
            <a:off x="2598737" y="2499742"/>
            <a:ext cx="3786614"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KNN</a:t>
            </a:r>
            <a:r>
              <a:rPr lang="zh-CN" altLang="en-US" sz="1600">
                <a:solidFill>
                  <a:prstClr val="black"/>
                </a:solidFill>
                <a:latin typeface="微软雅黑" panose="020B0503020204020204" pitchFamily="34" charset="-122"/>
                <a:ea typeface="微软雅黑" panose="020B0503020204020204" pitchFamily="34" charset="-122"/>
              </a:rPr>
              <a:t>算法中的距离度量方式有哪些？</a:t>
            </a:r>
            <a:endParaRPr lang="en-US" altLang="zh-CN" sz="160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082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2.</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近邻算法的距离度量方式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774135"/>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3.2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971600" y="1382632"/>
            <a:ext cx="6890028" cy="584775"/>
          </a:xfrm>
          <a:prstGeom prst="rect">
            <a:avLst/>
          </a:prstGeom>
          <a:noFill/>
        </p:spPr>
        <p:txBody>
          <a:bodyPr wrap="none" rtlCol="0">
            <a:spAutoFit/>
          </a:bodyPr>
          <a:lstStyle/>
          <a:p>
            <a:pPr fontAlgn="auto">
              <a:spcBef>
                <a:spcPts val="0"/>
              </a:spcBef>
              <a:spcAft>
                <a:spcPts val="0"/>
              </a:spcAft>
            </a:pPr>
            <a:r>
              <a:rPr lang="en-US" altLang="zh-CN" sz="1600">
                <a:solidFill>
                  <a:prstClr val="black"/>
                </a:solidFill>
                <a:latin typeface="微软雅黑" panose="020B0503020204020204" pitchFamily="34" charset="-122"/>
                <a:ea typeface="微软雅黑" panose="020B0503020204020204" pitchFamily="34" charset="-122"/>
              </a:rPr>
              <a:t>① </a:t>
            </a:r>
            <a:r>
              <a:rPr lang="zh-CN" altLang="en-US" sz="1600">
                <a:solidFill>
                  <a:prstClr val="black"/>
                </a:solidFill>
                <a:latin typeface="微软雅黑" panose="020B0503020204020204" pitchFamily="34" charset="-122"/>
                <a:ea typeface="微软雅黑" panose="020B0503020204020204" pitchFamily="34" charset="-122"/>
              </a:rPr>
              <a:t>对于</a:t>
            </a:r>
            <a:r>
              <a:rPr lang="en-US" altLang="zh-CN" sz="1600">
                <a:solidFill>
                  <a:prstClr val="black"/>
                </a:solidFill>
                <a:latin typeface="微软雅黑" panose="020B0503020204020204" pitchFamily="34" charset="-122"/>
                <a:ea typeface="微软雅黑" panose="020B0503020204020204" pitchFamily="34" charset="-122"/>
              </a:rPr>
              <a:t>n</a:t>
            </a:r>
            <a:r>
              <a:rPr lang="zh-CN" altLang="en-US" sz="1600">
                <a:solidFill>
                  <a:prstClr val="black"/>
                </a:solidFill>
                <a:latin typeface="微软雅黑" panose="020B0503020204020204" pitchFamily="34" charset="-122"/>
                <a:ea typeface="微软雅黑" panose="020B0503020204020204" pitchFamily="34" charset="-122"/>
              </a:rPr>
              <a:t>维空间中的两个点 </a:t>
            </a:r>
            <a:r>
              <a:rPr lang="en-US" altLang="zh-CN" sz="1600">
                <a:solidFill>
                  <a:prstClr val="black"/>
                </a:solidFill>
                <a:latin typeface="微软雅黑" panose="020B0503020204020204" pitchFamily="34" charset="-122"/>
                <a:ea typeface="微软雅黑" panose="020B0503020204020204" pitchFamily="34" charset="-122"/>
              </a:rPr>
              <a:t>a(x</a:t>
            </a:r>
            <a:r>
              <a:rPr lang="en-US" altLang="zh-CN" sz="1600" baseline="-25000">
                <a:solidFill>
                  <a:prstClr val="black"/>
                </a:solidFill>
                <a:latin typeface="微软雅黑" panose="020B0503020204020204" pitchFamily="34" charset="-122"/>
                <a:ea typeface="微软雅黑" panose="020B0503020204020204" pitchFamily="34" charset="-122"/>
              </a:rPr>
              <a:t>11</a:t>
            </a:r>
            <a:r>
              <a:rPr lang="en-US" altLang="zh-CN" sz="1600">
                <a:solidFill>
                  <a:prstClr val="black"/>
                </a:solidFill>
                <a:latin typeface="微软雅黑" panose="020B0503020204020204" pitchFamily="34" charset="-122"/>
                <a:ea typeface="微软雅黑" panose="020B0503020204020204" pitchFamily="34" charset="-122"/>
              </a:rPr>
              <a:t>, x</a:t>
            </a:r>
            <a:r>
              <a:rPr lang="en-US" altLang="zh-CN" sz="1600" baseline="-25000">
                <a:solidFill>
                  <a:prstClr val="black"/>
                </a:solidFill>
                <a:latin typeface="微软雅黑" panose="020B0503020204020204" pitchFamily="34" charset="-122"/>
                <a:ea typeface="微软雅黑" panose="020B0503020204020204" pitchFamily="34" charset="-122"/>
              </a:rPr>
              <a:t>12</a:t>
            </a:r>
            <a:r>
              <a:rPr lang="en-US" altLang="zh-CN" sz="1600">
                <a:solidFill>
                  <a:prstClr val="black"/>
                </a:solidFill>
                <a:latin typeface="微软雅黑" panose="020B0503020204020204" pitchFamily="34" charset="-122"/>
                <a:ea typeface="微软雅黑" panose="020B0503020204020204" pitchFamily="34" charset="-122"/>
              </a:rPr>
              <a:t>, …, x</a:t>
            </a:r>
            <a:r>
              <a:rPr lang="en-US" altLang="zh-CN" sz="1600" baseline="-25000">
                <a:solidFill>
                  <a:prstClr val="black"/>
                </a:solidFill>
                <a:latin typeface="微软雅黑" panose="020B0503020204020204" pitchFamily="34" charset="-122"/>
                <a:ea typeface="微软雅黑" panose="020B0503020204020204" pitchFamily="34" charset="-122"/>
              </a:rPr>
              <a:t>1n</a:t>
            </a:r>
            <a:r>
              <a:rPr lang="en-US" altLang="zh-CN" sz="1600">
                <a:solidFill>
                  <a:prstClr val="black"/>
                </a:solidFill>
                <a:latin typeface="微软雅黑" panose="020B0503020204020204" pitchFamily="34" charset="-122"/>
                <a:ea typeface="微软雅黑" panose="020B0503020204020204" pitchFamily="34" charset="-122"/>
              </a:rPr>
              <a:t>) </a:t>
            </a:r>
            <a:r>
              <a:rPr lang="zh-CN" altLang="en-US" sz="1600">
                <a:solidFill>
                  <a:prstClr val="black"/>
                </a:solidFill>
                <a:latin typeface="微软雅黑" panose="020B0503020204020204" pitchFamily="34" charset="-122"/>
                <a:ea typeface="微软雅黑" panose="020B0503020204020204" pitchFamily="34" charset="-122"/>
              </a:rPr>
              <a:t>和 </a:t>
            </a:r>
            <a:r>
              <a:rPr lang="en-US" altLang="zh-CN" sz="1600">
                <a:solidFill>
                  <a:prstClr val="black"/>
                </a:solidFill>
                <a:latin typeface="微软雅黑" panose="020B0503020204020204" pitchFamily="34" charset="-122"/>
                <a:ea typeface="微软雅黑" panose="020B0503020204020204" pitchFamily="34" charset="-122"/>
              </a:rPr>
              <a:t>b(x</a:t>
            </a:r>
            <a:r>
              <a:rPr lang="en-US" altLang="zh-CN" sz="1600" baseline="-25000">
                <a:solidFill>
                  <a:prstClr val="black"/>
                </a:solidFill>
                <a:latin typeface="微软雅黑" panose="020B0503020204020204" pitchFamily="34" charset="-122"/>
                <a:ea typeface="微软雅黑" panose="020B0503020204020204" pitchFamily="34" charset="-122"/>
              </a:rPr>
              <a:t>21</a:t>
            </a:r>
            <a:r>
              <a:rPr lang="en-US" altLang="zh-CN" sz="1600">
                <a:solidFill>
                  <a:prstClr val="black"/>
                </a:solidFill>
                <a:latin typeface="微软雅黑" panose="020B0503020204020204" pitchFamily="34" charset="-122"/>
                <a:ea typeface="微软雅黑" panose="020B0503020204020204" pitchFamily="34" charset="-122"/>
              </a:rPr>
              <a:t>, x</a:t>
            </a:r>
            <a:r>
              <a:rPr lang="en-US" altLang="zh-CN" sz="1600" baseline="-25000">
                <a:solidFill>
                  <a:prstClr val="black"/>
                </a:solidFill>
                <a:latin typeface="微软雅黑" panose="020B0503020204020204" pitchFamily="34" charset="-122"/>
                <a:ea typeface="微软雅黑" panose="020B0503020204020204" pitchFamily="34" charset="-122"/>
              </a:rPr>
              <a:t>22</a:t>
            </a:r>
            <a:r>
              <a:rPr lang="en-US" altLang="zh-CN" sz="1600">
                <a:solidFill>
                  <a:prstClr val="black"/>
                </a:solidFill>
                <a:latin typeface="微软雅黑" panose="020B0503020204020204" pitchFamily="34" charset="-122"/>
                <a:ea typeface="微软雅黑" panose="020B0503020204020204" pitchFamily="34" charset="-122"/>
              </a:rPr>
              <a:t>, …, x</a:t>
            </a:r>
            <a:r>
              <a:rPr lang="en-US" altLang="zh-CN" sz="1600" baseline="-25000">
                <a:solidFill>
                  <a:prstClr val="black"/>
                </a:solidFill>
                <a:latin typeface="微软雅黑" panose="020B0503020204020204" pitchFamily="34" charset="-122"/>
                <a:ea typeface="微软雅黑" panose="020B0503020204020204" pitchFamily="34" charset="-122"/>
              </a:rPr>
              <a:t>2n</a:t>
            </a:r>
            <a:r>
              <a:rPr lang="en-US" altLang="zh-CN" sz="1600">
                <a:solidFill>
                  <a:prstClr val="black"/>
                </a:solidFill>
                <a:latin typeface="微软雅黑" panose="020B0503020204020204" pitchFamily="34" charset="-122"/>
                <a:ea typeface="微软雅黑" panose="020B0503020204020204" pitchFamily="34" charset="-122"/>
              </a:rPr>
              <a:t>) </a:t>
            </a:r>
            <a:r>
              <a:rPr lang="zh-CN" altLang="en-US" sz="1600">
                <a:solidFill>
                  <a:prstClr val="black"/>
                </a:solidFill>
                <a:latin typeface="微软雅黑" panose="020B0503020204020204" pitchFamily="34" charset="-122"/>
                <a:ea typeface="微软雅黑" panose="020B0503020204020204" pitchFamily="34" charset="-122"/>
              </a:rPr>
              <a:t>来说，</a:t>
            </a:r>
            <a:endParaRPr lang="en-US" altLang="zh-CN" sz="160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600">
                <a:solidFill>
                  <a:prstClr val="black"/>
                </a:solidFill>
                <a:latin typeface="微软雅黑" panose="020B0503020204020204" pitchFamily="34" charset="-122"/>
                <a:ea typeface="微软雅黑" panose="020B0503020204020204" pitchFamily="34" charset="-122"/>
              </a:rPr>
              <a:t>    </a:t>
            </a:r>
            <a:r>
              <a:rPr lang="zh-CN" altLang="en-US" sz="1600">
                <a:solidFill>
                  <a:prstClr val="black"/>
                </a:solidFill>
                <a:latin typeface="微软雅黑" panose="020B0503020204020204" pitchFamily="34" charset="-122"/>
                <a:ea typeface="微软雅黑" panose="020B0503020204020204" pitchFamily="34" charset="-122"/>
              </a:rPr>
              <a:t>下列哪个公式是闵可夫斯基距离的一般表达式？</a:t>
            </a:r>
          </a:p>
        </p:txBody>
      </p:sp>
      <p:sp>
        <p:nvSpPr>
          <p:cNvPr id="8" name="矩形: 圆角 7">
            <a:extLst>
              <a:ext uri="{FF2B5EF4-FFF2-40B4-BE49-F238E27FC236}">
                <a16:creationId xmlns:a16="http://schemas.microsoft.com/office/drawing/2014/main" id="{778EB5E1-E14F-42A3-B934-9067990EEDB7}"/>
              </a:ext>
            </a:extLst>
          </p:cNvPr>
          <p:cNvSpPr/>
          <p:nvPr/>
        </p:nvSpPr>
        <p:spPr>
          <a:xfrm>
            <a:off x="1502863" y="2387433"/>
            <a:ext cx="573711" cy="452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FA15AAC6-02E2-4052-8F10-86E52C3B182A}"/>
              </a:ext>
            </a:extLst>
          </p:cNvPr>
          <p:cNvPicPr>
            <a:picLocks noChangeAspect="1"/>
          </p:cNvPicPr>
          <p:nvPr/>
        </p:nvPicPr>
        <p:blipFill>
          <a:blip r:embed="rId2"/>
          <a:stretch>
            <a:fillRect/>
          </a:stretch>
        </p:blipFill>
        <p:spPr>
          <a:xfrm>
            <a:off x="2470530" y="2233374"/>
            <a:ext cx="1515680" cy="750970"/>
          </a:xfrm>
          <a:prstGeom prst="rect">
            <a:avLst/>
          </a:prstGeom>
        </p:spPr>
      </p:pic>
      <p:sp>
        <p:nvSpPr>
          <p:cNvPr id="10" name="矩形: 圆角 9">
            <a:extLst>
              <a:ext uri="{FF2B5EF4-FFF2-40B4-BE49-F238E27FC236}">
                <a16:creationId xmlns:a16="http://schemas.microsoft.com/office/drawing/2014/main" id="{F4C17361-1D4B-4DF8-93B0-A22792BAC3E6}"/>
              </a:ext>
            </a:extLst>
          </p:cNvPr>
          <p:cNvSpPr/>
          <p:nvPr/>
        </p:nvSpPr>
        <p:spPr>
          <a:xfrm>
            <a:off x="1502863" y="3478757"/>
            <a:ext cx="573711" cy="452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CB151B93-5FE9-4EA5-AD83-B2CAD7962D8F}"/>
              </a:ext>
            </a:extLst>
          </p:cNvPr>
          <p:cNvPicPr>
            <a:picLocks noChangeAspect="1"/>
          </p:cNvPicPr>
          <p:nvPr/>
        </p:nvPicPr>
        <p:blipFill>
          <a:blip r:embed="rId3"/>
          <a:stretch>
            <a:fillRect/>
          </a:stretch>
        </p:blipFill>
        <p:spPr>
          <a:xfrm>
            <a:off x="2411760" y="3363838"/>
            <a:ext cx="1515680" cy="682182"/>
          </a:xfrm>
          <a:prstGeom prst="rect">
            <a:avLst/>
          </a:prstGeom>
        </p:spPr>
      </p:pic>
      <p:sp>
        <p:nvSpPr>
          <p:cNvPr id="12" name="矩形: 圆角 11">
            <a:extLst>
              <a:ext uri="{FF2B5EF4-FFF2-40B4-BE49-F238E27FC236}">
                <a16:creationId xmlns:a16="http://schemas.microsoft.com/office/drawing/2014/main" id="{BC32D3B2-21AF-4CED-9269-3A434F59A884}"/>
              </a:ext>
            </a:extLst>
          </p:cNvPr>
          <p:cNvSpPr/>
          <p:nvPr/>
        </p:nvSpPr>
        <p:spPr>
          <a:xfrm>
            <a:off x="4742048" y="2376626"/>
            <a:ext cx="571335" cy="464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C</a:t>
            </a:r>
            <a:r>
              <a:rPr lang="zh-CN" altLang="en-US" sz="140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29F15D8-C1F2-4EF2-B567-BB1DF6564005}"/>
              </a:ext>
            </a:extLst>
          </p:cNvPr>
          <p:cNvPicPr>
            <a:picLocks noChangeAspect="1"/>
          </p:cNvPicPr>
          <p:nvPr/>
        </p:nvPicPr>
        <p:blipFill>
          <a:blip r:embed="rId4"/>
          <a:stretch>
            <a:fillRect/>
          </a:stretch>
        </p:blipFill>
        <p:spPr>
          <a:xfrm>
            <a:off x="5606144" y="2387433"/>
            <a:ext cx="1656184" cy="452343"/>
          </a:xfrm>
          <a:prstGeom prst="rect">
            <a:avLst/>
          </a:prstGeom>
        </p:spPr>
      </p:pic>
      <p:sp>
        <p:nvSpPr>
          <p:cNvPr id="18" name="矩形: 圆角 17">
            <a:extLst>
              <a:ext uri="{FF2B5EF4-FFF2-40B4-BE49-F238E27FC236}">
                <a16:creationId xmlns:a16="http://schemas.microsoft.com/office/drawing/2014/main" id="{96BDBD5D-DEA1-452A-B7D5-2542FF20A651}"/>
              </a:ext>
            </a:extLst>
          </p:cNvPr>
          <p:cNvSpPr/>
          <p:nvPr/>
        </p:nvSpPr>
        <p:spPr>
          <a:xfrm>
            <a:off x="4742048" y="3478757"/>
            <a:ext cx="573711" cy="452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11B3AFED-75F7-4959-8A3D-5CF3FD59E18C}"/>
              </a:ext>
            </a:extLst>
          </p:cNvPr>
          <p:cNvPicPr>
            <a:picLocks noChangeAspect="1"/>
          </p:cNvPicPr>
          <p:nvPr/>
        </p:nvPicPr>
        <p:blipFill>
          <a:blip r:embed="rId5"/>
          <a:stretch>
            <a:fillRect/>
          </a:stretch>
        </p:blipFill>
        <p:spPr>
          <a:xfrm>
            <a:off x="5562574" y="3387353"/>
            <a:ext cx="1743323" cy="637567"/>
          </a:xfrm>
          <a:prstGeom prst="rect">
            <a:avLst/>
          </a:prstGeom>
        </p:spPr>
      </p:pic>
      <p:sp>
        <p:nvSpPr>
          <p:cNvPr id="4" name="文本框 3">
            <a:extLst>
              <a:ext uri="{FF2B5EF4-FFF2-40B4-BE49-F238E27FC236}">
                <a16:creationId xmlns:a16="http://schemas.microsoft.com/office/drawing/2014/main" id="{D9A82AB0-4C5E-4A5F-80E4-CE1B6FD482C6}"/>
              </a:ext>
            </a:extLst>
          </p:cNvPr>
          <p:cNvSpPr txBox="1"/>
          <p:nvPr/>
        </p:nvSpPr>
        <p:spPr>
          <a:xfrm>
            <a:off x="1403648" y="4369365"/>
            <a:ext cx="487114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r>
              <a:rPr lang="zh-CN" altLang="en-US" sz="1200" b="1">
                <a:latin typeface="微软雅黑" panose="020B0503020204020204" pitchFamily="34" charset="-122"/>
                <a:ea typeface="微软雅黑" panose="020B0503020204020204" pitchFamily="34" charset="-122"/>
              </a:rPr>
              <a:t>其中</a:t>
            </a: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是</a:t>
            </a:r>
            <a:r>
              <a:rPr lang="en-US" altLang="zh-CN" sz="1200" b="1">
                <a:latin typeface="微软雅黑" panose="020B0503020204020204" pitchFamily="34" charset="-122"/>
                <a:ea typeface="微软雅黑" panose="020B0503020204020204" pitchFamily="34" charset="-122"/>
              </a:rPr>
              <a:t>Boston</a:t>
            </a:r>
            <a:r>
              <a:rPr lang="zh-CN" altLang="en-US" sz="1200" b="1">
                <a:latin typeface="微软雅黑" panose="020B0503020204020204" pitchFamily="34" charset="-122"/>
                <a:ea typeface="微软雅黑" panose="020B0503020204020204" pitchFamily="34" charset="-122"/>
              </a:rPr>
              <a:t>距离，</a:t>
            </a: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是欧氏距离，</a:t>
            </a: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是切比雪夫距离。</a:t>
            </a: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31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8"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2843808" y="1851025"/>
            <a:ext cx="5508104"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a:t>
            </a:r>
            <a:r>
              <a:rPr lang="zh-CN" altLang="en-US" sz="2000" b="1">
                <a:latin typeface="微软雅黑" panose="020B0503020204020204" pitchFamily="34" charset="-122"/>
                <a:ea typeface="微软雅黑" panose="020B0503020204020204" pitchFamily="34" charset="-122"/>
              </a:rPr>
              <a:t>近邻算法的超参数</a:t>
            </a:r>
            <a:r>
              <a:rPr lang="en-US" altLang="zh-CN" sz="2000" b="1">
                <a:latin typeface="微软雅黑" panose="020B0503020204020204" pitchFamily="34" charset="-122"/>
                <a:ea typeface="微软雅黑" panose="020B0503020204020204" pitchFamily="34" charset="-122"/>
              </a:rPr>
              <a:t>k</a:t>
            </a:r>
            <a:r>
              <a:rPr lang="zh-CN" altLang="en-US" sz="2000" b="1">
                <a:latin typeface="微软雅黑" panose="020B0503020204020204" pitchFamily="34" charset="-122"/>
                <a:ea typeface="微软雅黑" panose="020B0503020204020204" pitchFamily="34" charset="-122"/>
              </a:rPr>
              <a:t>值的取值对算法的影响</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K</a:t>
            </a:r>
            <a:r>
              <a:rPr lang="zh-CN" altLang="en-US" sz="1200">
                <a:solidFill>
                  <a:srgbClr val="FF0000"/>
                </a:solidFill>
                <a:latin typeface="微软雅黑" panose="020B0503020204020204" pitchFamily="34" charset="-122"/>
                <a:ea typeface="微软雅黑" panose="020B0503020204020204" pitchFamily="34" charset="-122"/>
              </a:rPr>
              <a:t>值的选择介绍</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15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近邻算法的超参数</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值的取值对算法的影响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KNN</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算法中</a:t>
            </a: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的取值需要注意什么</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11197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3.</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近邻算法的超参数</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值的取值对算法的影响</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774135"/>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4.2 </a:t>
            </a:r>
            <a:r>
              <a:rPr lang="zh-CN" altLang="en-US" b="1">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971600" y="1328725"/>
            <a:ext cx="3323346"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以下说法中正确的是？（</a:t>
            </a:r>
            <a:r>
              <a:rPr lang="zh-CN" altLang="en-US" sz="1600" b="1">
                <a:solidFill>
                  <a:prstClr val="black"/>
                </a:solidFill>
                <a:latin typeface="微软雅黑" panose="020B0503020204020204" pitchFamily="34" charset="-122"/>
                <a:ea typeface="微软雅黑" panose="020B0503020204020204" pitchFamily="34" charset="-122"/>
              </a:rPr>
              <a:t>多选</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0B9A0E00-C237-48E0-AE60-AAB0DBFF6A28}"/>
              </a:ext>
            </a:extLst>
          </p:cNvPr>
          <p:cNvSpPr txBox="1"/>
          <p:nvPr/>
        </p:nvSpPr>
        <p:spPr>
          <a:xfrm>
            <a:off x="1325758" y="1891140"/>
            <a:ext cx="6692858" cy="2246769"/>
          </a:xfrm>
          <a:prstGeom prst="rect">
            <a:avLst/>
          </a:prstGeom>
          <a:noFill/>
        </p:spPr>
        <p:txBody>
          <a:bodyPr wrap="non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若</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值过小，训练误差会减小，对应的测试误差会增大，模型有过拟合的风险。</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若</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值过大，训练误差会增大，对应的测试误差会减小，模型会变的相对简单，</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结果更容易受到异常值的影响。</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若</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值与训练集样本数相同，会导致最终模型的结果都是指向训练集中类别数</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最多的那一类，忽略了数据当中其它的重要信息，模型会过于简单。</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实际工作中经常使用交叉验证的方式去选取最优的</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值，而且一般情况下，</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值都是比较小的数值。</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B5AA567-3FA3-497E-9769-AF15D7DEB34A}"/>
              </a:ext>
            </a:extLst>
          </p:cNvPr>
          <p:cNvSpPr txBox="1"/>
          <p:nvPr/>
        </p:nvSpPr>
        <p:spPr>
          <a:xfrm>
            <a:off x="1619672" y="4385339"/>
            <a:ext cx="1247457"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ABCD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7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288399" y="1707654"/>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kd-tree</a:t>
            </a:r>
            <a:r>
              <a:rPr lang="zh-CN" altLang="en-US" sz="2000" b="1">
                <a:latin typeface="微软雅黑" panose="020B0503020204020204" pitchFamily="34" charset="-122"/>
                <a:ea typeface="微软雅黑" panose="020B0503020204020204" pitchFamily="34" charset="-122"/>
              </a:rPr>
              <a:t>的构建和搜索实现过程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solidFill>
                  <a:srgbClr val="FF0000"/>
                </a:solidFill>
                <a:latin typeface="微软雅黑" panose="020B0503020204020204" pitchFamily="34" charset="-122"/>
                <a:ea typeface="微软雅黑" panose="020B0503020204020204" pitchFamily="34" charset="-122"/>
              </a:rPr>
              <a:t>kd</a:t>
            </a:r>
            <a:r>
              <a:rPr lang="zh-CN" altLang="en-US" sz="1200">
                <a:solidFill>
                  <a:srgbClr val="FF0000"/>
                </a:solidFill>
                <a:latin typeface="微软雅黑" panose="020B0503020204020204" pitchFamily="34" charset="-122"/>
                <a:ea typeface="微软雅黑" panose="020B0503020204020204" pitchFamily="34" charset="-122"/>
              </a:rPr>
              <a:t>树和</a:t>
            </a:r>
            <a:r>
              <a:rPr lang="en-US" altLang="zh-CN" sz="1200">
                <a:solidFill>
                  <a:srgbClr val="FF0000"/>
                </a:solidFill>
                <a:latin typeface="微软雅黑" panose="020B0503020204020204" pitchFamily="34" charset="-122"/>
                <a:ea typeface="微软雅黑" panose="020B0503020204020204" pitchFamily="34" charset="-122"/>
              </a:rPr>
              <a:t>kd</a:t>
            </a:r>
            <a:r>
              <a:rPr lang="zh-CN" altLang="en-US" sz="1200">
                <a:solidFill>
                  <a:srgbClr val="FF0000"/>
                </a:solidFill>
                <a:latin typeface="微软雅黑" panose="020B0503020204020204" pitchFamily="34" charset="-122"/>
                <a:ea typeface="微软雅黑" panose="020B0503020204020204" pitchFamily="34" charset="-122"/>
              </a:rPr>
              <a:t>树的构造过程</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kd</a:t>
            </a:r>
            <a:r>
              <a:rPr lang="zh-CN" altLang="en-US" sz="1200">
                <a:latin typeface="微软雅黑" panose="020B0503020204020204" pitchFamily="34" charset="-122"/>
                <a:ea typeface="微软雅黑" panose="020B0503020204020204" pitchFamily="34" charset="-122"/>
              </a:rPr>
              <a:t>树案例实现</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220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kd-tree</a:t>
            </a:r>
            <a:r>
              <a:rPr lang="zh-CN" altLang="en-US" sz="2400" b="1">
                <a:solidFill>
                  <a:srgbClr val="595959"/>
                </a:solidFill>
                <a:latin typeface="微软雅黑" panose="020B0503020204020204" pitchFamily="34" charset="-122"/>
                <a:ea typeface="微软雅黑" panose="020B0503020204020204" pitchFamily="34" charset="-122"/>
              </a:rPr>
              <a:t>的构建和搜索实现过程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如何构造</a:t>
            </a: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kd</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树</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72661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kd-tree</a:t>
            </a:r>
            <a:r>
              <a:rPr lang="zh-CN" altLang="en-US" sz="2400" b="1">
                <a:solidFill>
                  <a:srgbClr val="595959"/>
                </a:solidFill>
                <a:latin typeface="微软雅黑" panose="020B0503020204020204" pitchFamily="34" charset="-122"/>
                <a:ea typeface="微软雅黑" panose="020B0503020204020204" pitchFamily="34" charset="-122"/>
              </a:rPr>
              <a:t>的构建和搜索实现过程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774135"/>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5.2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043608" y="1349752"/>
            <a:ext cx="2948564"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kd</a:t>
            </a:r>
            <a:r>
              <a:rPr lang="zh-CN" altLang="en-US" sz="1600">
                <a:solidFill>
                  <a:prstClr val="black"/>
                </a:solidFill>
                <a:latin typeface="微软雅黑" panose="020B0503020204020204" pitchFamily="34" charset="-122"/>
                <a:ea typeface="微软雅黑" panose="020B0503020204020204" pitchFamily="34" charset="-122"/>
              </a:rPr>
              <a:t>树的构造过程是怎样的？</a:t>
            </a:r>
          </a:p>
        </p:txBody>
      </p:sp>
      <p:sp>
        <p:nvSpPr>
          <p:cNvPr id="2" name="文本框 1">
            <a:extLst>
              <a:ext uri="{FF2B5EF4-FFF2-40B4-BE49-F238E27FC236}">
                <a16:creationId xmlns:a16="http://schemas.microsoft.com/office/drawing/2014/main" id="{0B9A0E00-C237-48E0-AE60-AAB0DBFF6A28}"/>
              </a:ext>
            </a:extLst>
          </p:cNvPr>
          <p:cNvSpPr txBox="1"/>
          <p:nvPr/>
        </p:nvSpPr>
        <p:spPr>
          <a:xfrm>
            <a:off x="1259632" y="1907152"/>
            <a:ext cx="7112845" cy="2462213"/>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kd-tree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是基于 </a:t>
            </a:r>
            <a:r>
              <a:rPr lang="en-US" altLang="zh-CN" sz="1400">
                <a:solidFill>
                  <a:srgbClr val="FF0000"/>
                </a:solidFill>
                <a:latin typeface="微软雅黑" panose="020B0503020204020204" pitchFamily="34" charset="-122"/>
                <a:ea typeface="微软雅黑" panose="020B0503020204020204" pitchFamily="34" charset="-122"/>
              </a:rPr>
              <a:t>__________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来度量的。</a:t>
            </a:r>
            <a:endParaRPr lang="zh-CN" altLang="en-US" sz="14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kd-tree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是每个节点都为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维点的二叉树。</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）根节点的选取：选取数据 </a:t>
            </a:r>
            <a:r>
              <a:rPr lang="en-US" altLang="zh-CN" sz="1400">
                <a:solidFill>
                  <a:srgbClr val="FF0000"/>
                </a:solidFill>
                <a:latin typeface="微软雅黑" panose="020B0503020204020204" pitchFamily="34" charset="-122"/>
                <a:ea typeface="微软雅黑" panose="020B0503020204020204" pitchFamily="34" charset="-122"/>
              </a:rPr>
              <a:t>__________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的那一维数据开始划分。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）所有非叶子节点可以被视为一个超平面把空间分区成两个半空间。</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）随着树的深度加深，轮流选择 </a:t>
            </a:r>
            <a:r>
              <a:rPr lang="en-US" altLang="zh-CN" sz="1400">
                <a:solidFill>
                  <a:srgbClr val="FF0000"/>
                </a:solidFill>
                <a:latin typeface="微软雅黑" panose="020B0503020204020204" pitchFamily="34" charset="-122"/>
                <a:ea typeface="微软雅黑" panose="020B0503020204020204" pitchFamily="34" charset="-122"/>
              </a:rPr>
              <a:t>__________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当作分区面。</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）左右子节点由当前分区面的轴座标的中位数进行区分并放入左右子树（左小右大）。</a:t>
            </a:r>
          </a:p>
        </p:txBody>
      </p:sp>
      <p:sp>
        <p:nvSpPr>
          <p:cNvPr id="3" name="文本框 2">
            <a:extLst>
              <a:ext uri="{FF2B5EF4-FFF2-40B4-BE49-F238E27FC236}">
                <a16:creationId xmlns:a16="http://schemas.microsoft.com/office/drawing/2014/main" id="{63524AA9-1F26-4B42-9FB4-51F85B21BDF6}"/>
              </a:ext>
            </a:extLst>
          </p:cNvPr>
          <p:cNvSpPr txBox="1"/>
          <p:nvPr/>
        </p:nvSpPr>
        <p:spPr>
          <a:xfrm>
            <a:off x="1249475" y="4550634"/>
            <a:ext cx="4371710"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欧氏距离； ② 相对离散（方差较大）；③ 坐标轴。</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3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419872" y="1635646"/>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kd-tree</a:t>
            </a:r>
            <a:r>
              <a:rPr lang="zh-CN" altLang="en-US" sz="2000" b="1">
                <a:latin typeface="微软雅黑" panose="020B0503020204020204" pitchFamily="34" charset="-122"/>
                <a:ea typeface="微软雅黑" panose="020B0503020204020204" pitchFamily="34" charset="-122"/>
              </a:rPr>
              <a:t>的构建和搜索实现过程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kd</a:t>
            </a:r>
            <a:r>
              <a:rPr lang="zh-CN" altLang="en-US" sz="1200">
                <a:latin typeface="微软雅黑" panose="020B0503020204020204" pitchFamily="34" charset="-122"/>
                <a:ea typeface="微软雅黑" panose="020B0503020204020204" pitchFamily="34" charset="-122"/>
              </a:rPr>
              <a:t>树和</a:t>
            </a:r>
            <a:r>
              <a:rPr lang="en-US" altLang="zh-CN" sz="1200">
                <a:latin typeface="微软雅黑" panose="020B0503020204020204" pitchFamily="34" charset="-122"/>
                <a:ea typeface="微软雅黑" panose="020B0503020204020204" pitchFamily="34" charset="-122"/>
              </a:rPr>
              <a:t>kd</a:t>
            </a:r>
            <a:r>
              <a:rPr lang="zh-CN" altLang="en-US" sz="1200">
                <a:latin typeface="微软雅黑" panose="020B0503020204020204" pitchFamily="34" charset="-122"/>
                <a:ea typeface="微软雅黑" panose="020B0503020204020204" pitchFamily="34" charset="-122"/>
              </a:rPr>
              <a:t>树的构造过程</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solidFill>
                  <a:srgbClr val="FF0000"/>
                </a:solidFill>
                <a:latin typeface="微软雅黑" panose="020B0503020204020204" pitchFamily="34" charset="-122"/>
                <a:ea typeface="微软雅黑" panose="020B0503020204020204" pitchFamily="34" charset="-122"/>
              </a:rPr>
              <a:t>kd</a:t>
            </a:r>
            <a:r>
              <a:rPr lang="zh-CN" altLang="en-US" sz="1200">
                <a:solidFill>
                  <a:srgbClr val="FF0000"/>
                </a:solidFill>
                <a:latin typeface="微软雅黑" panose="020B0503020204020204" pitchFamily="34" charset="-122"/>
                <a:ea typeface="微软雅黑" panose="020B0503020204020204" pitchFamily="34" charset="-122"/>
              </a:rPr>
              <a:t>树案例实现</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967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dirty="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
        <p:nvSpPr>
          <p:cNvPr id="8196" name="TextBox 9"/>
          <p:cNvSpPr txBox="1">
            <a:spLocks noChangeArrowheads="1"/>
          </p:cNvSpPr>
          <p:nvPr/>
        </p:nvSpPr>
        <p:spPr bwMode="auto">
          <a:xfrm>
            <a:off x="3419872" y="1403186"/>
            <a:ext cx="4896544" cy="261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k</a:t>
            </a:r>
            <a:r>
              <a:rPr lang="zh-CN" altLang="en-US" sz="1400">
                <a:solidFill>
                  <a:srgbClr val="FF0000"/>
                </a:solidFill>
                <a:latin typeface="微软雅黑" panose="020B0503020204020204" pitchFamily="34" charset="-122"/>
                <a:ea typeface="微软雅黑" panose="020B0503020204020204" pitchFamily="34" charset="-122"/>
              </a:rPr>
              <a:t>近邻算法的实现过程（重点）</a:t>
            </a: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k</a:t>
            </a:r>
            <a:r>
              <a:rPr lang="zh-CN" altLang="en-US" sz="1400">
                <a:solidFill>
                  <a:srgbClr val="FF0000"/>
                </a:solidFill>
                <a:latin typeface="微软雅黑" panose="020B0503020204020204" pitchFamily="34" charset="-122"/>
                <a:ea typeface="微软雅黑" panose="020B0503020204020204" pitchFamily="34" charset="-122"/>
              </a:rPr>
              <a:t>近邻算法的距离度量方式（重点）</a:t>
            </a: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k</a:t>
            </a:r>
            <a:r>
              <a:rPr lang="zh-CN" altLang="en-US" sz="1400">
                <a:solidFill>
                  <a:srgbClr val="FF0000"/>
                </a:solidFill>
                <a:latin typeface="微软雅黑" panose="020B0503020204020204" pitchFamily="34" charset="-122"/>
                <a:ea typeface="微软雅黑" panose="020B0503020204020204" pitchFamily="34" charset="-122"/>
              </a:rPr>
              <a:t>近邻算法的超参数</a:t>
            </a:r>
            <a:r>
              <a:rPr lang="en-US" altLang="zh-CN" sz="1400">
                <a:solidFill>
                  <a:srgbClr val="FF0000"/>
                </a:solidFill>
                <a:latin typeface="微软雅黑" panose="020B0503020204020204" pitchFamily="34" charset="-122"/>
                <a:ea typeface="微软雅黑" panose="020B0503020204020204" pitchFamily="34" charset="-122"/>
              </a:rPr>
              <a:t>k</a:t>
            </a:r>
            <a:r>
              <a:rPr lang="zh-CN" altLang="en-US" sz="1400">
                <a:solidFill>
                  <a:srgbClr val="FF0000"/>
                </a:solidFill>
                <a:latin typeface="微软雅黑" panose="020B0503020204020204" pitchFamily="34" charset="-122"/>
                <a:ea typeface="微软雅黑" panose="020B0503020204020204" pitchFamily="34" charset="-122"/>
              </a:rPr>
              <a:t>值的取值对算法的影响（重点）</a:t>
            </a: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a:t>
            </a:r>
            <a:r>
              <a:rPr lang="en-US" altLang="zh-CN" sz="1400">
                <a:solidFill>
                  <a:srgbClr val="FF0000"/>
                </a:solidFill>
                <a:latin typeface="微软雅黑" panose="020B0503020204020204" pitchFamily="34" charset="-122"/>
                <a:ea typeface="微软雅黑" panose="020B0503020204020204" pitchFamily="34" charset="-122"/>
              </a:rPr>
              <a:t>kd-tree</a:t>
            </a:r>
            <a:r>
              <a:rPr lang="zh-CN" altLang="en-US" sz="1400">
                <a:solidFill>
                  <a:srgbClr val="FF0000"/>
                </a:solidFill>
                <a:latin typeface="微软雅黑" panose="020B0503020204020204" pitchFamily="34" charset="-122"/>
                <a:ea typeface="微软雅黑" panose="020B0503020204020204" pitchFamily="34" charset="-122"/>
              </a:rPr>
              <a:t>的构建和搜索实现过程（重点）</a:t>
            </a:r>
          </a:p>
          <a:p>
            <a:pPr>
              <a:lnSpc>
                <a:spcPct val="200000"/>
              </a:lnSpc>
              <a:buClr>
                <a:srgbClr val="262626"/>
              </a:buClr>
              <a:buFont typeface="Wingdings" panose="05000000000000000000" pitchFamily="2" charset="2"/>
              <a:buChar char="u"/>
            </a:pPr>
            <a:r>
              <a:rPr lang="zh-CN" altLang="en-US" sz="1400">
                <a:latin typeface="微软雅黑" panose="020B0503020204020204" pitchFamily="34" charset="-122"/>
                <a:ea typeface="微软雅黑" panose="020B0503020204020204" pitchFamily="34" charset="-122"/>
              </a:rPr>
              <a:t> 使用</a:t>
            </a:r>
            <a:r>
              <a:rPr lang="en-US" altLang="zh-CN" sz="1400">
                <a:latin typeface="微软雅黑" panose="020B0503020204020204" pitchFamily="34" charset="-122"/>
                <a:ea typeface="微软雅黑" panose="020B0503020204020204" pitchFamily="34" charset="-122"/>
              </a:rPr>
              <a:t>KNeighborsClassifier</a:t>
            </a:r>
            <a:r>
              <a:rPr lang="zh-CN" altLang="en-US" sz="1400">
                <a:latin typeface="微软雅黑" panose="020B0503020204020204" pitchFamily="34" charset="-122"/>
                <a:ea typeface="微软雅黑" panose="020B0503020204020204" pitchFamily="34" charset="-122"/>
              </a:rPr>
              <a:t>实现分类</a:t>
            </a:r>
            <a:endParaRPr lang="en-US" altLang="zh-CN" sz="140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en-US" altLang="zh-CN" sz="1400">
                <a:latin typeface="微软雅黑" panose="020B0503020204020204" pitchFamily="34" charset="-122"/>
                <a:ea typeface="微软雅黑" panose="020B0503020204020204" pitchFamily="34" charset="-122"/>
              </a:rPr>
              <a:t> </a:t>
            </a:r>
            <a:r>
              <a:rPr lang="zh-CN" altLang="en-US" sz="1400">
                <a:solidFill>
                  <a:srgbClr val="FF0000"/>
                </a:solidFill>
                <a:latin typeface="微软雅黑" panose="020B0503020204020204" pitchFamily="34" charset="-122"/>
                <a:ea typeface="微软雅黑" panose="020B0503020204020204" pitchFamily="34" charset="-122"/>
              </a:rPr>
              <a:t>交叉验证的概念及其作用（重点）</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kd-tree</a:t>
            </a:r>
            <a:r>
              <a:rPr lang="zh-CN" altLang="en-US" sz="2400" b="1">
                <a:solidFill>
                  <a:srgbClr val="595959"/>
                </a:solidFill>
                <a:latin typeface="微软雅黑" panose="020B0503020204020204" pitchFamily="34" charset="-122"/>
                <a:ea typeface="微软雅黑" panose="020B0503020204020204" pitchFamily="34" charset="-122"/>
              </a:rPr>
              <a:t>的构建和搜索实现过程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如何构造</a:t>
            </a: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kd</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树</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74840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4.</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kd-tree</a:t>
            </a:r>
            <a:r>
              <a:rPr lang="zh-CN" altLang="en-US" sz="2400" b="1">
                <a:solidFill>
                  <a:srgbClr val="595959"/>
                </a:solidFill>
                <a:latin typeface="微软雅黑" panose="020B0503020204020204" pitchFamily="34" charset="-122"/>
                <a:ea typeface="微软雅黑" panose="020B0503020204020204" pitchFamily="34" charset="-122"/>
              </a:rPr>
              <a:t>的构建和搜索实现过程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848081"/>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6.2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755576" y="1324720"/>
            <a:ext cx="3809056" cy="584775"/>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给以下搜索点（</a:t>
            </a:r>
            <a:r>
              <a:rPr lang="en-US" altLang="zh-CN" sz="1600">
                <a:solidFill>
                  <a:prstClr val="black"/>
                </a:solidFill>
                <a:latin typeface="微软雅黑" panose="020B0503020204020204" pitchFamily="34" charset="-122"/>
                <a:ea typeface="微软雅黑" panose="020B0503020204020204" pitchFamily="34" charset="-122"/>
              </a:rPr>
              <a:t>2.1, 3.1</a:t>
            </a:r>
            <a:r>
              <a:rPr lang="zh-CN" altLang="en-US" sz="1600">
                <a:solidFill>
                  <a:prstClr val="black"/>
                </a:solidFill>
                <a:latin typeface="微软雅黑" panose="020B0503020204020204" pitchFamily="34" charset="-122"/>
                <a:ea typeface="微软雅黑" panose="020B0503020204020204" pitchFamily="34" charset="-122"/>
              </a:rPr>
              <a:t>）的最近邻域</a:t>
            </a:r>
            <a:endParaRPr lang="en-US" altLang="zh-CN" sz="160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600">
                <a:solidFill>
                  <a:prstClr val="black"/>
                </a:solidFill>
                <a:latin typeface="微软雅黑" panose="020B0503020204020204" pitchFamily="34" charset="-122"/>
                <a:ea typeface="微软雅黑" panose="020B0503020204020204" pitchFamily="34" charset="-122"/>
              </a:rPr>
              <a:t>     </a:t>
            </a:r>
            <a:r>
              <a:rPr lang="zh-CN" altLang="en-US" sz="1600">
                <a:solidFill>
                  <a:prstClr val="black"/>
                </a:solidFill>
                <a:latin typeface="微软雅黑" panose="020B0503020204020204" pitchFamily="34" charset="-122"/>
                <a:ea typeface="微软雅黑" panose="020B0503020204020204" pitchFamily="34" charset="-122"/>
              </a:rPr>
              <a:t>的过程进行排序：</a:t>
            </a:r>
          </a:p>
        </p:txBody>
      </p:sp>
      <p:sp>
        <p:nvSpPr>
          <p:cNvPr id="2" name="文本框 1">
            <a:extLst>
              <a:ext uri="{FF2B5EF4-FFF2-40B4-BE49-F238E27FC236}">
                <a16:creationId xmlns:a16="http://schemas.microsoft.com/office/drawing/2014/main" id="{0B9A0E00-C237-48E0-AE60-AAB0DBFF6A28}"/>
              </a:ext>
            </a:extLst>
          </p:cNvPr>
          <p:cNvSpPr txBox="1"/>
          <p:nvPr/>
        </p:nvSpPr>
        <p:spPr>
          <a:xfrm>
            <a:off x="907715" y="3568710"/>
            <a:ext cx="7349626" cy="954107"/>
          </a:xfrm>
          <a:prstGeom prst="rect">
            <a:avLst/>
          </a:prstGeom>
          <a:noFill/>
        </p:spPr>
        <p:txBody>
          <a:bodyPr wrap="squar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以</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kd-tree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的创建规则对点（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2.1, 3.1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）进行划分，可以找到划分路线</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search_path   </a:t>
            </a: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[(7, 2), (5, 4), (2, 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找到当前搜索路径中的根节点为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(2, 3)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，计算点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(2.1, 3.1)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与它之间的距离为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R=0.1414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p>
        </p:txBody>
      </p:sp>
      <p:pic>
        <p:nvPicPr>
          <p:cNvPr id="3" name="图片 2">
            <a:extLst>
              <a:ext uri="{FF2B5EF4-FFF2-40B4-BE49-F238E27FC236}">
                <a16:creationId xmlns:a16="http://schemas.microsoft.com/office/drawing/2014/main" id="{B78B1CF9-999F-45D1-82E9-645EA1BDFEF3}"/>
              </a:ext>
            </a:extLst>
          </p:cNvPr>
          <p:cNvPicPr>
            <a:picLocks noChangeAspect="1"/>
          </p:cNvPicPr>
          <p:nvPr/>
        </p:nvPicPr>
        <p:blipFill>
          <a:blip r:embed="rId2"/>
          <a:stretch>
            <a:fillRect/>
          </a:stretch>
        </p:blipFill>
        <p:spPr>
          <a:xfrm>
            <a:off x="4860032" y="995388"/>
            <a:ext cx="3596655" cy="2316322"/>
          </a:xfrm>
          <a:prstGeom prst="rect">
            <a:avLst/>
          </a:prstGeom>
        </p:spPr>
      </p:pic>
      <p:sp>
        <p:nvSpPr>
          <p:cNvPr id="4" name="文本框 3">
            <a:extLst>
              <a:ext uri="{FF2B5EF4-FFF2-40B4-BE49-F238E27FC236}">
                <a16:creationId xmlns:a16="http://schemas.microsoft.com/office/drawing/2014/main" id="{23D32730-AD86-4424-8DA4-D535067F37D6}"/>
              </a:ext>
            </a:extLst>
          </p:cNvPr>
          <p:cNvSpPr txBox="1"/>
          <p:nvPr/>
        </p:nvSpPr>
        <p:spPr>
          <a:xfrm>
            <a:off x="907715" y="1999465"/>
            <a:ext cx="3808301" cy="1384995"/>
          </a:xfrm>
          <a:prstGeom prst="rect">
            <a:avLst/>
          </a:prstGeom>
          <a:noFill/>
        </p:spPr>
        <p:txBody>
          <a:bodyPr wrap="square" rtlCol="0">
            <a:spAutoFit/>
          </a:bodyPr>
          <a:lstStyle/>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然后我们以点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(2.1, 3.1)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为圆心，</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为半径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画圆，观察此圆是否与</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search_path</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中各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节点所处分割超平面相交（例如点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(5, 4)</a:t>
            </a: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所在超平面为</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y=4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），如果相交则需要跳</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到该节点的右子节点中去搜索，否则该点</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的右子节点中没有满足要求的点存在。</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6198FE4-98E5-45D2-99D6-E4A0CD66F8B2}"/>
              </a:ext>
            </a:extLst>
          </p:cNvPr>
          <p:cNvSpPr txBox="1"/>
          <p:nvPr/>
        </p:nvSpPr>
        <p:spPr>
          <a:xfrm>
            <a:off x="1234874" y="4641317"/>
            <a:ext cx="2850460"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最近邻域的搜索过程为：</a:t>
            </a:r>
            <a:r>
              <a:rPr lang="en-US" altLang="zh-CN" sz="1200" b="1">
                <a:solidFill>
                  <a:srgbClr val="FF0000"/>
                </a:solidFill>
                <a:latin typeface="微软雅黑" panose="020B0503020204020204" pitchFamily="34" charset="-122"/>
                <a:ea typeface="微软雅黑" panose="020B0503020204020204" pitchFamily="34" charset="-122"/>
              </a:rPr>
              <a:t>B </a:t>
            </a:r>
            <a:r>
              <a:rPr lang="zh-CN" altLang="en-US" sz="1200" b="1">
                <a:solidFill>
                  <a:srgbClr val="FF0000"/>
                </a:solidFill>
                <a:latin typeface="微软雅黑" panose="020B0503020204020204" pitchFamily="34" charset="-122"/>
                <a:ea typeface="微软雅黑" panose="020B0503020204020204" pitchFamily="34" charset="-122"/>
              </a:rPr>
              <a:t>→ </a:t>
            </a:r>
            <a:r>
              <a:rPr lang="en-US" altLang="zh-CN" sz="1200" b="1">
                <a:solidFill>
                  <a:srgbClr val="FF0000"/>
                </a:solidFill>
                <a:latin typeface="微软雅黑" panose="020B0503020204020204" pitchFamily="34" charset="-122"/>
                <a:ea typeface="微软雅黑" panose="020B0503020204020204" pitchFamily="34" charset="-122"/>
              </a:rPr>
              <a:t>C </a:t>
            </a:r>
            <a:r>
              <a:rPr lang="zh-CN" altLang="en-US" sz="1200" b="1">
                <a:solidFill>
                  <a:srgbClr val="FF0000"/>
                </a:solidFill>
                <a:latin typeface="微软雅黑" panose="020B0503020204020204" pitchFamily="34" charset="-122"/>
                <a:ea typeface="微软雅黑" panose="020B0503020204020204" pitchFamily="34" charset="-122"/>
              </a:rPr>
              <a:t>→ </a:t>
            </a:r>
            <a:r>
              <a:rPr lang="en-US" altLang="zh-CN" sz="1200" b="1">
                <a:solidFill>
                  <a:srgbClr val="FF0000"/>
                </a:solidFill>
                <a:latin typeface="微软雅黑" panose="020B0503020204020204" pitchFamily="34" charset="-122"/>
                <a:ea typeface="微软雅黑" panose="020B0503020204020204" pitchFamily="34" charset="-122"/>
              </a:rPr>
              <a:t>A</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90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数据集获取和属性介绍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823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如何获取</a:t>
            </a: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sklearn</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中的数据集</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03020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64949" y="1061705"/>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7.2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971600" y="1721863"/>
            <a:ext cx="4430636"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如何获取</a:t>
            </a:r>
            <a:r>
              <a:rPr lang="en-US" altLang="zh-CN" sz="1600">
                <a:solidFill>
                  <a:prstClr val="black"/>
                </a:solidFill>
                <a:latin typeface="微软雅黑" panose="020B0503020204020204" pitchFamily="34" charset="-122"/>
                <a:ea typeface="微软雅黑" panose="020B0503020204020204" pitchFamily="34" charset="-122"/>
              </a:rPr>
              <a:t>sklearn</a:t>
            </a:r>
            <a:r>
              <a:rPr lang="zh-CN" altLang="en-US" sz="1600">
                <a:solidFill>
                  <a:prstClr val="black"/>
                </a:solidFill>
                <a:latin typeface="微软雅黑" panose="020B0503020204020204" pitchFamily="34" charset="-122"/>
                <a:ea typeface="微软雅黑" panose="020B0503020204020204" pitchFamily="34" charset="-122"/>
              </a:rPr>
              <a:t>中的数据集？有哪些属性？</a:t>
            </a:r>
          </a:p>
        </p:txBody>
      </p:sp>
      <p:sp>
        <p:nvSpPr>
          <p:cNvPr id="4" name="文本框 3">
            <a:extLst>
              <a:ext uri="{FF2B5EF4-FFF2-40B4-BE49-F238E27FC236}">
                <a16:creationId xmlns:a16="http://schemas.microsoft.com/office/drawing/2014/main" id="{23D32730-AD86-4424-8DA4-D535067F37D6}"/>
              </a:ext>
            </a:extLst>
          </p:cNvPr>
          <p:cNvSpPr txBox="1"/>
          <p:nvPr/>
        </p:nvSpPr>
        <p:spPr>
          <a:xfrm>
            <a:off x="1222204" y="2282865"/>
            <a:ext cx="6699591" cy="1600438"/>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的数据集获取：</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sklearn.datasets.load_*</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的数据集获取：</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sklearn.datasets.fetch_*</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、返回的数据集类型：</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bunch</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，本质上是一个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类型。</a:t>
            </a:r>
          </a:p>
          <a:p>
            <a:pPr fontAlgn="auto">
              <a:spcBef>
                <a:spcPts val="0"/>
              </a:spcBef>
              <a:spcAft>
                <a:spcPts val="0"/>
              </a:spcAft>
            </a:pP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、常用数据集的属性：</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feature_names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target</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target_names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DESCR</a:t>
            </a:r>
          </a:p>
        </p:txBody>
      </p:sp>
      <p:sp>
        <p:nvSpPr>
          <p:cNvPr id="2" name="文本框 1">
            <a:extLst>
              <a:ext uri="{FF2B5EF4-FFF2-40B4-BE49-F238E27FC236}">
                <a16:creationId xmlns:a16="http://schemas.microsoft.com/office/drawing/2014/main" id="{188BF8A2-617E-4AC5-9EFA-878B1429814D}"/>
              </a:ext>
            </a:extLst>
          </p:cNvPr>
          <p:cNvSpPr txBox="1"/>
          <p:nvPr/>
        </p:nvSpPr>
        <p:spPr>
          <a:xfrm>
            <a:off x="1254601" y="4131479"/>
            <a:ext cx="2935419"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小规模；② 大规模；③ 字典。</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869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数据可视化介绍</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220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如何可视化鸢尾花数据集中的数据</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90291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70839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8.2 </a:t>
            </a:r>
            <a:r>
              <a:rPr lang="zh-CN" altLang="en-US" b="1">
                <a:solidFill>
                  <a:srgbClr val="404040"/>
                </a:solidFill>
                <a:latin typeface="微软雅黑" panose="020B0503020204020204" pitchFamily="34" charset="-122"/>
                <a:ea typeface="微软雅黑" panose="020B0503020204020204" pitchFamily="34" charset="-122"/>
              </a:rPr>
              <a:t>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043608" y="1094274"/>
            <a:ext cx="5170005"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以下对鸢尾花数据进行可视化代码的顺序正确的是？</a:t>
            </a:r>
          </a:p>
        </p:txBody>
      </p:sp>
      <p:sp>
        <p:nvSpPr>
          <p:cNvPr id="4" name="文本框 3">
            <a:extLst>
              <a:ext uri="{FF2B5EF4-FFF2-40B4-BE49-F238E27FC236}">
                <a16:creationId xmlns:a16="http://schemas.microsoft.com/office/drawing/2014/main" id="{23D32730-AD86-4424-8DA4-D535067F37D6}"/>
              </a:ext>
            </a:extLst>
          </p:cNvPr>
          <p:cNvSpPr txBox="1"/>
          <p:nvPr/>
        </p:nvSpPr>
        <p:spPr>
          <a:xfrm>
            <a:off x="1482941" y="1563638"/>
            <a:ext cx="5097997" cy="3046988"/>
          </a:xfrm>
          <a:prstGeom prst="rect">
            <a:avLst/>
          </a:prstGeom>
          <a:noFill/>
        </p:spPr>
        <p:txBody>
          <a:bodyPr wrap="square" rtlCol="0">
            <a:spAutoFit/>
          </a:bodyPr>
          <a:lstStyle/>
          <a:p>
            <a:pPr fontAlgn="auto">
              <a:spcBef>
                <a:spcPts val="0"/>
              </a:spcBef>
              <a:spcAft>
                <a:spcPts val="0"/>
              </a:spcAft>
            </a:pP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）绘图：</a:t>
            </a:r>
            <a:endParaRPr lang="en-US" altLang="zh-CN" sz="1200" b="1">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plot_iris(iris_d, 'Petal_Width', 'Sepal_Length’)</a:t>
            </a:r>
          </a:p>
          <a:p>
            <a:pPr fontAlgn="auto">
              <a:spcBef>
                <a:spcPts val="0"/>
              </a:spcBef>
              <a:spcAft>
                <a:spcPts val="0"/>
              </a:spcAft>
            </a:pPr>
            <a:endParaRPr lang="en-US" altLang="zh-CN" sz="1200" b="1">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）把数据转换成</a:t>
            </a: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dataframe</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的格式：</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iris_d = pd.DataFrame(iris['data'], columns = </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['Sepal_Length', 'Sepal_Width', 'Petal_Length', 'Petal_Width’])</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iris_d['Species'] = iris.target</a:t>
            </a:r>
          </a:p>
          <a:p>
            <a:pPr fontAlgn="auto">
              <a:spcBef>
                <a:spcPts val="0"/>
              </a:spcBef>
              <a:spcAft>
                <a:spcPts val="0"/>
              </a:spcAft>
            </a:pP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）定义绘图函数：</a:t>
            </a:r>
            <a:endParaRPr lang="en-US" altLang="zh-CN" sz="1200" b="1">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def plot_iris(iris, col1, col2):</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sns.lmplot(x = col1, y = col2, data = iris, hue = "Species", </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fit_reg = False)</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plt.xlabel(col1)</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plt.ylabel(col2)</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plt.title('</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鸢尾花种类分布图</a:t>
            </a: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a:t>
            </a:r>
          </a:p>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         plt.show()</a:t>
            </a:r>
          </a:p>
        </p:txBody>
      </p:sp>
      <p:sp>
        <p:nvSpPr>
          <p:cNvPr id="2" name="文本框 1">
            <a:extLst>
              <a:ext uri="{FF2B5EF4-FFF2-40B4-BE49-F238E27FC236}">
                <a16:creationId xmlns:a16="http://schemas.microsoft.com/office/drawing/2014/main" id="{68531DFC-5BFA-406A-BDE9-E192D9081F62}"/>
              </a:ext>
            </a:extLst>
          </p:cNvPr>
          <p:cNvSpPr txBox="1"/>
          <p:nvPr/>
        </p:nvSpPr>
        <p:spPr>
          <a:xfrm>
            <a:off x="7091031" y="1589539"/>
            <a:ext cx="1140056" cy="1754326"/>
          </a:xfrm>
          <a:prstGeom prst="rect">
            <a:avLst/>
          </a:prstGeom>
          <a:noFill/>
        </p:spPr>
        <p:txBody>
          <a:bodyPr wrap="none" rtlCol="0">
            <a:spAutoFit/>
          </a:bodyPr>
          <a:lstStyle/>
          <a:p>
            <a:pPr fontAlgn="auto">
              <a:spcBef>
                <a:spcPts val="0"/>
              </a:spcBef>
              <a:spcAft>
                <a:spcPts val="0"/>
              </a:spcAft>
            </a:pPr>
            <a:r>
              <a:rPr lang="zh-CN" altLang="en-US" sz="1200" b="1">
                <a:latin typeface="微软雅黑" panose="020B0503020204020204" pitchFamily="34" charset="-122"/>
                <a:ea typeface="微软雅黑" panose="020B0503020204020204" pitchFamily="34" charset="-122"/>
              </a:rPr>
              <a:t>选项：</a:t>
            </a:r>
            <a:endParaRPr lang="en-US" altLang="zh-CN" sz="1200" b="1">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b="1">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C</a:t>
            </a:r>
          </a:p>
          <a:p>
            <a:pPr fontAlgn="auto">
              <a:spcBef>
                <a:spcPts val="0"/>
              </a:spcBef>
              <a:spcAft>
                <a:spcPts val="0"/>
              </a:spcAft>
            </a:pPr>
            <a:endParaRPr lang="en-US" altLang="zh-CN" sz="1200" b="1">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A</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C</a:t>
            </a:r>
          </a:p>
          <a:p>
            <a:pPr fontAlgn="auto">
              <a:spcBef>
                <a:spcPts val="0"/>
              </a:spcBef>
              <a:spcAft>
                <a:spcPts val="0"/>
              </a:spcAft>
            </a:pPr>
            <a:endParaRPr lang="en-US" altLang="zh-CN" sz="1200" b="1">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A</a:t>
            </a:r>
          </a:p>
          <a:p>
            <a:pPr fontAlgn="auto">
              <a:spcBef>
                <a:spcPts val="0"/>
              </a:spcBef>
              <a:spcAft>
                <a:spcPts val="0"/>
              </a:spcAft>
            </a:pPr>
            <a:endParaRPr lang="en-US" altLang="zh-CN" sz="1200" b="1">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200" b="1">
                <a:latin typeface="微软雅黑" panose="020B0503020204020204" pitchFamily="34" charset="-122"/>
                <a:ea typeface="微软雅黑" panose="020B0503020204020204" pitchFamily="34" charset="-122"/>
              </a:rPr>
              <a:t>D</a:t>
            </a:r>
            <a:r>
              <a:rPr lang="zh-CN" altLang="en-US" sz="12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C</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B</a:t>
            </a:r>
            <a:r>
              <a:rPr lang="zh-CN" altLang="en-US" sz="1200" b="1">
                <a:latin typeface="微软雅黑" panose="020B0503020204020204" pitchFamily="34" charset="-122"/>
                <a:ea typeface="微软雅黑" panose="020B0503020204020204" pitchFamily="34" charset="-122"/>
              </a:rPr>
              <a:t>→</a:t>
            </a:r>
            <a:r>
              <a:rPr lang="en-US" altLang="zh-CN" sz="1200" b="1">
                <a:latin typeface="微软雅黑" panose="020B0503020204020204" pitchFamily="34" charset="-122"/>
                <a:ea typeface="微软雅黑" panose="020B0503020204020204" pitchFamily="34" charset="-122"/>
              </a:rPr>
              <a:t>A</a:t>
            </a:r>
            <a:endParaRPr lang="zh-CN" altLang="en-US" sz="12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95C74D54-68D3-475D-A14C-CCA923CFA23D}"/>
              </a:ext>
            </a:extLst>
          </p:cNvPr>
          <p:cNvSpPr txBox="1"/>
          <p:nvPr/>
        </p:nvSpPr>
        <p:spPr>
          <a:xfrm>
            <a:off x="7109949" y="3815620"/>
            <a:ext cx="1019831"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CD</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76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数据集的划分</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774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如何对数据集进行划分</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67025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35896" y="1635646"/>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a:t>
            </a:r>
            <a:r>
              <a:rPr lang="zh-CN" altLang="en-US" sz="2000" b="1">
                <a:latin typeface="微软雅黑" panose="020B0503020204020204" pitchFamily="34" charset="-122"/>
                <a:ea typeface="微软雅黑" panose="020B0503020204020204" pitchFamily="34" charset="-122"/>
              </a:rPr>
              <a:t>近邻算法的实现过程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solidFill>
                  <a:srgbClr val="FF0000"/>
                </a:solidFill>
                <a:latin typeface="微软雅黑" panose="020B0503020204020204" pitchFamily="34" charset="-122"/>
                <a:ea typeface="微软雅黑" panose="020B0503020204020204" pitchFamily="34" charset="-122"/>
              </a:rPr>
              <a:t>K-</a:t>
            </a:r>
            <a:r>
              <a:rPr lang="zh-CN" altLang="en-US" sz="1200">
                <a:solidFill>
                  <a:srgbClr val="FF0000"/>
                </a:solidFill>
                <a:latin typeface="微软雅黑" panose="020B0503020204020204" pitchFamily="34" charset="-122"/>
                <a:ea typeface="微软雅黑" panose="020B0503020204020204" pitchFamily="34" charset="-122"/>
              </a:rPr>
              <a:t>近邻算法简介</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近邻算法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初步使用</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4580" y="907300"/>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9.2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960775" y="1390543"/>
            <a:ext cx="3528530"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关于数据集的划分正确的用法是？</a:t>
            </a:r>
          </a:p>
        </p:txBody>
      </p:sp>
      <p:sp>
        <p:nvSpPr>
          <p:cNvPr id="4" name="文本框 3">
            <a:extLst>
              <a:ext uri="{FF2B5EF4-FFF2-40B4-BE49-F238E27FC236}">
                <a16:creationId xmlns:a16="http://schemas.microsoft.com/office/drawing/2014/main" id="{23D32730-AD86-4424-8DA4-D535067F37D6}"/>
              </a:ext>
            </a:extLst>
          </p:cNvPr>
          <p:cNvSpPr txBox="1"/>
          <p:nvPr/>
        </p:nvSpPr>
        <p:spPr>
          <a:xfrm>
            <a:off x="1043608" y="1995686"/>
            <a:ext cx="7577395" cy="2031325"/>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、导包：</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from sklearn.model_selection import train_test_split</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、划分数据集：</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x_train, y_train, x_test, y_test = train_test_split(data, target, test_size, random_state)</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x_test, y_test, x_train, y_train = train_test_split(data, target, test_size, random_state)</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b="1">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x_train, x_test, y_train, y_test = train_test_split(data, target, test_size, random_state)</a:t>
            </a:r>
          </a:p>
        </p:txBody>
      </p:sp>
      <p:sp>
        <p:nvSpPr>
          <p:cNvPr id="2" name="文本框 1">
            <a:extLst>
              <a:ext uri="{FF2B5EF4-FFF2-40B4-BE49-F238E27FC236}">
                <a16:creationId xmlns:a16="http://schemas.microsoft.com/office/drawing/2014/main" id="{CBC8D1E9-8877-498A-B8C6-B42866DB544C}"/>
              </a:ext>
            </a:extLst>
          </p:cNvPr>
          <p:cNvSpPr txBox="1"/>
          <p:nvPr/>
        </p:nvSpPr>
        <p:spPr>
          <a:xfrm>
            <a:off x="1403648" y="4308703"/>
            <a:ext cx="904415"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C</a:t>
            </a:r>
            <a:r>
              <a:rPr lang="zh-CN" altLang="en-US" sz="1200" b="1">
                <a:solidFill>
                  <a:srgbClr val="FF0000"/>
                </a:solidFill>
                <a:latin typeface="微软雅黑" panose="020B0503020204020204" pitchFamily="34" charset="-122"/>
                <a:ea typeface="微软雅黑" panose="020B0503020204020204" pitchFamily="34" charset="-122"/>
              </a:rPr>
              <a:t>。</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1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特征预处理简介</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685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什么是特征预处理</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30596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4580" y="907300"/>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10.2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186964" y="1589097"/>
            <a:ext cx="3323346"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特征预处理解决的是什么问题？</a:t>
            </a:r>
          </a:p>
        </p:txBody>
      </p:sp>
      <p:sp>
        <p:nvSpPr>
          <p:cNvPr id="4" name="文本框 3">
            <a:extLst>
              <a:ext uri="{FF2B5EF4-FFF2-40B4-BE49-F238E27FC236}">
                <a16:creationId xmlns:a16="http://schemas.microsoft.com/office/drawing/2014/main" id="{23D32730-AD86-4424-8DA4-D535067F37D6}"/>
              </a:ext>
            </a:extLst>
          </p:cNvPr>
          <p:cNvSpPr txBox="1"/>
          <p:nvPr/>
        </p:nvSpPr>
        <p:spPr>
          <a:xfrm>
            <a:off x="1547664" y="2359583"/>
            <a:ext cx="6215163" cy="1169551"/>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）将不同维度的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数据进行无量纲化（缩放到相同的范围水平）</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）机器学习算法对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的特征有偏好，这样对其它特征而言有失公正，</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而且，算法不能够充分学习到更多的特征信息。为了消除这种影响，我们</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首先会对这样的特征进行特征预处理。</a:t>
            </a:r>
          </a:p>
        </p:txBody>
      </p:sp>
      <p:sp>
        <p:nvSpPr>
          <p:cNvPr id="2" name="文本框 1">
            <a:extLst>
              <a:ext uri="{FF2B5EF4-FFF2-40B4-BE49-F238E27FC236}">
                <a16:creationId xmlns:a16="http://schemas.microsoft.com/office/drawing/2014/main" id="{A7351DAF-CDF2-4455-ADDB-2DCE3DAB533A}"/>
              </a:ext>
            </a:extLst>
          </p:cNvPr>
          <p:cNvSpPr txBox="1"/>
          <p:nvPr/>
        </p:nvSpPr>
        <p:spPr>
          <a:xfrm>
            <a:off x="1763688" y="3961066"/>
            <a:ext cx="2428870"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数值型；② 数值较大。</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69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归一化和标准化介绍</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213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什么是归一化、标准化</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285697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89722" y="76669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D3691DA5-B312-469F-92CF-F7CE0EAAAC0A}"/>
              </a:ext>
            </a:extLst>
          </p:cNvPr>
          <p:cNvSpPr/>
          <p:nvPr/>
        </p:nvSpPr>
        <p:spPr>
          <a:xfrm>
            <a:off x="1503874" y="1897785"/>
            <a:ext cx="1706880" cy="431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归一化</a:t>
            </a:r>
          </a:p>
        </p:txBody>
      </p:sp>
      <p:pic>
        <p:nvPicPr>
          <p:cNvPr id="9" name="图片 8">
            <a:extLst>
              <a:ext uri="{FF2B5EF4-FFF2-40B4-BE49-F238E27FC236}">
                <a16:creationId xmlns:a16="http://schemas.microsoft.com/office/drawing/2014/main" id="{41926DE0-A766-4884-A580-0D9061EDCDB1}"/>
              </a:ext>
            </a:extLst>
          </p:cNvPr>
          <p:cNvPicPr>
            <a:picLocks noChangeAspect="1"/>
          </p:cNvPicPr>
          <p:nvPr/>
        </p:nvPicPr>
        <p:blipFill>
          <a:blip r:embed="rId3"/>
          <a:stretch>
            <a:fillRect/>
          </a:stretch>
        </p:blipFill>
        <p:spPr>
          <a:xfrm>
            <a:off x="4072430" y="1418613"/>
            <a:ext cx="2160240" cy="688626"/>
          </a:xfrm>
          <a:prstGeom prst="rect">
            <a:avLst/>
          </a:prstGeom>
        </p:spPr>
      </p:pic>
      <p:pic>
        <p:nvPicPr>
          <p:cNvPr id="10" name="图片 9">
            <a:extLst>
              <a:ext uri="{FF2B5EF4-FFF2-40B4-BE49-F238E27FC236}">
                <a16:creationId xmlns:a16="http://schemas.microsoft.com/office/drawing/2014/main" id="{550C2135-50EA-47E1-9D7C-ADC7D3A44661}"/>
              </a:ext>
            </a:extLst>
          </p:cNvPr>
          <p:cNvPicPr>
            <a:picLocks noChangeAspect="1"/>
          </p:cNvPicPr>
          <p:nvPr/>
        </p:nvPicPr>
        <p:blipFill>
          <a:blip r:embed="rId4"/>
          <a:stretch>
            <a:fillRect/>
          </a:stretch>
        </p:blipFill>
        <p:spPr>
          <a:xfrm>
            <a:off x="3922480" y="2257673"/>
            <a:ext cx="2751569" cy="353287"/>
          </a:xfrm>
          <a:prstGeom prst="rect">
            <a:avLst/>
          </a:prstGeom>
        </p:spPr>
      </p:pic>
      <p:sp>
        <p:nvSpPr>
          <p:cNvPr id="11" name="左大括号 10">
            <a:extLst>
              <a:ext uri="{FF2B5EF4-FFF2-40B4-BE49-F238E27FC236}">
                <a16:creationId xmlns:a16="http://schemas.microsoft.com/office/drawing/2014/main" id="{5597D395-67F9-4E23-9CCF-23851694FAD3}"/>
              </a:ext>
            </a:extLst>
          </p:cNvPr>
          <p:cNvSpPr/>
          <p:nvPr/>
        </p:nvSpPr>
        <p:spPr>
          <a:xfrm>
            <a:off x="3400457" y="1792134"/>
            <a:ext cx="311078" cy="647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6706AC7-04C6-4BFC-A2DF-C9D585167C56}"/>
              </a:ext>
            </a:extLst>
          </p:cNvPr>
          <p:cNvSpPr/>
          <p:nvPr/>
        </p:nvSpPr>
        <p:spPr>
          <a:xfrm>
            <a:off x="1503874" y="3514124"/>
            <a:ext cx="1706880" cy="404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标准化</a:t>
            </a:r>
          </a:p>
        </p:txBody>
      </p:sp>
      <p:pic>
        <p:nvPicPr>
          <p:cNvPr id="13" name="图片 12">
            <a:extLst>
              <a:ext uri="{FF2B5EF4-FFF2-40B4-BE49-F238E27FC236}">
                <a16:creationId xmlns:a16="http://schemas.microsoft.com/office/drawing/2014/main" id="{5E210A00-9B11-48CF-B2FA-4E7F46B63184}"/>
              </a:ext>
            </a:extLst>
          </p:cNvPr>
          <p:cNvPicPr>
            <a:picLocks noChangeAspect="1"/>
          </p:cNvPicPr>
          <p:nvPr/>
        </p:nvPicPr>
        <p:blipFill>
          <a:blip r:embed="rId5"/>
          <a:stretch>
            <a:fillRect/>
          </a:stretch>
        </p:blipFill>
        <p:spPr>
          <a:xfrm>
            <a:off x="4144680" y="3391823"/>
            <a:ext cx="2019500" cy="649466"/>
          </a:xfrm>
          <a:prstGeom prst="rect">
            <a:avLst/>
          </a:prstGeom>
        </p:spPr>
      </p:pic>
      <p:sp>
        <p:nvSpPr>
          <p:cNvPr id="14" name="文本框 13">
            <a:extLst>
              <a:ext uri="{FF2B5EF4-FFF2-40B4-BE49-F238E27FC236}">
                <a16:creationId xmlns:a16="http://schemas.microsoft.com/office/drawing/2014/main" id="{37EFD57A-FEAE-45C0-A6A2-795D568C1D4D}"/>
              </a:ext>
            </a:extLst>
          </p:cNvPr>
          <p:cNvSpPr txBox="1"/>
          <p:nvPr/>
        </p:nvSpPr>
        <p:spPr>
          <a:xfrm>
            <a:off x="1422740" y="4103024"/>
            <a:ext cx="6298519" cy="307777"/>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在 </a:t>
            </a:r>
            <a:r>
              <a:rPr lang="en-US" altLang="zh-CN" sz="1400">
                <a:solidFill>
                  <a:srgbClr val="FF0000"/>
                </a:solidFill>
                <a:latin typeface="微软雅黑" panose="020B0503020204020204" pitchFamily="34" charset="-122"/>
                <a:ea typeface="微软雅黑" panose="020B0503020204020204" pitchFamily="34" charset="-122"/>
              </a:rPr>
              <a:t>__________</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情况下，异常值对样本的均值和标准差的影响可以忽略不计。</a:t>
            </a:r>
          </a:p>
        </p:txBody>
      </p:sp>
      <p:sp>
        <p:nvSpPr>
          <p:cNvPr id="15" name="文本框 14">
            <a:extLst>
              <a:ext uri="{FF2B5EF4-FFF2-40B4-BE49-F238E27FC236}">
                <a16:creationId xmlns:a16="http://schemas.microsoft.com/office/drawing/2014/main" id="{249F6D55-BAAD-4646-BCBE-69BF340BBB1C}"/>
              </a:ext>
            </a:extLst>
          </p:cNvPr>
          <p:cNvSpPr txBox="1"/>
          <p:nvPr/>
        </p:nvSpPr>
        <p:spPr>
          <a:xfrm>
            <a:off x="1381662" y="2894576"/>
            <a:ext cx="4851008" cy="307777"/>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度量值 </a:t>
            </a:r>
            <a:r>
              <a:rPr lang="en-US" altLang="zh-CN" sz="1400">
                <a:latin typeface="微软雅黑" panose="020B0503020204020204" pitchFamily="34" charset="-122"/>
                <a:ea typeface="微软雅黑" panose="020B0503020204020204" pitchFamily="34" charset="-122"/>
              </a:rPr>
              <a:t>X’</a:t>
            </a:r>
            <a:r>
              <a:rPr lang="zh-CN" altLang="en-US" sz="1400">
                <a:latin typeface="微软雅黑" panose="020B0503020204020204" pitchFamily="34" charset="-122"/>
                <a:ea typeface="微软雅黑" panose="020B0503020204020204" pitchFamily="34" charset="-122"/>
              </a:rPr>
              <a:t>容易受到样本中 </a:t>
            </a:r>
            <a:r>
              <a:rPr lang="en-US" altLang="zh-CN" sz="1400">
                <a:solidFill>
                  <a:srgbClr val="FF0000"/>
                </a:solidFill>
                <a:latin typeface="微软雅黑" panose="020B0503020204020204" pitchFamily="34" charset="-122"/>
                <a:ea typeface="微软雅黑" panose="020B0503020204020204" pitchFamily="34" charset="-122"/>
              </a:rPr>
              <a:t>__________</a:t>
            </a: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影响，鲁棒性差。</a:t>
            </a:r>
          </a:p>
        </p:txBody>
      </p:sp>
      <p:cxnSp>
        <p:nvCxnSpPr>
          <p:cNvPr id="5" name="直接箭头连接符 4">
            <a:extLst>
              <a:ext uri="{FF2B5EF4-FFF2-40B4-BE49-F238E27FC236}">
                <a16:creationId xmlns:a16="http://schemas.microsoft.com/office/drawing/2014/main" id="{B3DE6B41-30F3-4DF7-AA93-DBE0CB34CDF6}"/>
              </a:ext>
            </a:extLst>
          </p:cNvPr>
          <p:cNvCxnSpPr>
            <a:cxnSpLocks/>
            <a:stCxn id="12" idx="3"/>
            <a:endCxn id="13" idx="1"/>
          </p:cNvCxnSpPr>
          <p:nvPr/>
        </p:nvCxnSpPr>
        <p:spPr>
          <a:xfrm>
            <a:off x="3210754" y="3716556"/>
            <a:ext cx="933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1D0BAF3-4BDD-4E39-9B88-5A9E64B40CE7}"/>
              </a:ext>
            </a:extLst>
          </p:cNvPr>
          <p:cNvSpPr txBox="1"/>
          <p:nvPr/>
        </p:nvSpPr>
        <p:spPr>
          <a:xfrm>
            <a:off x="1381662" y="1213317"/>
            <a:ext cx="723275" cy="307777"/>
          </a:xfrm>
          <a:prstGeom prst="rect">
            <a:avLst/>
          </a:prstGeom>
          <a:noFill/>
        </p:spPr>
        <p:txBody>
          <a:bodyPr wrap="none" rtlCol="0">
            <a:spAutoFit/>
          </a:bodyPr>
          <a:lstStyle/>
          <a:p>
            <a:pPr fontAlgn="auto">
              <a:spcBef>
                <a:spcPts val="0"/>
              </a:spcBef>
              <a:spcAft>
                <a:spcPts val="0"/>
              </a:spcAft>
            </a:pPr>
            <a:r>
              <a:rPr lang="zh-CN" altLang="en-US" sz="1400" b="1">
                <a:solidFill>
                  <a:schemeClr val="tx1">
                    <a:lumMod val="65000"/>
                    <a:lumOff val="35000"/>
                  </a:schemeClr>
                </a:solidFill>
                <a:latin typeface="微软雅黑" panose="020B0503020204020204" pitchFamily="34" charset="-122"/>
                <a:ea typeface="微软雅黑" panose="020B0503020204020204" pitchFamily="34" charset="-122"/>
              </a:rPr>
              <a:t>填空：</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335EB92-656C-4B47-B6CF-BBB0DC22BF25}"/>
              </a:ext>
            </a:extLst>
          </p:cNvPr>
          <p:cNvSpPr txBox="1"/>
          <p:nvPr/>
        </p:nvSpPr>
        <p:spPr>
          <a:xfrm>
            <a:off x="1404827" y="4617227"/>
            <a:ext cx="273985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异常值；② 样本数量较大。</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872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randombar(horizontal)">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p:bldP spid="15"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鸢尾花种类预测</a:t>
            </a:r>
            <a:endParaRPr lang="en-US" altLang="zh-CN" sz="120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latin typeface="微软雅黑" panose="020B0503020204020204" pitchFamily="34" charset="-122"/>
                <a:ea typeface="微软雅黑" panose="020B0503020204020204" pitchFamily="34" charset="-122"/>
              </a:rPr>
              <a:t>KNN</a:t>
            </a:r>
            <a:r>
              <a:rPr lang="zh-CN" altLang="en-US" sz="1200">
                <a:latin typeface="微软雅黑" panose="020B0503020204020204" pitchFamily="34" charset="-122"/>
                <a:ea typeface="微软雅黑" panose="020B0503020204020204" pitchFamily="34" charset="-122"/>
              </a:rPr>
              <a:t>算法总结</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2047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如何实现完整的鸢尾花种类的预测？</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1576186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1600" y="102153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187624" y="1576323"/>
            <a:ext cx="4322017"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分别说明</a:t>
            </a:r>
            <a:r>
              <a:rPr lang="en-US" altLang="zh-CN" sz="1600">
                <a:solidFill>
                  <a:prstClr val="black"/>
                </a:solidFill>
                <a:latin typeface="微软雅黑" panose="020B0503020204020204" pitchFamily="34" charset="-122"/>
                <a:ea typeface="微软雅黑" panose="020B0503020204020204" pitchFamily="34" charset="-122"/>
              </a:rPr>
              <a:t>KNN</a:t>
            </a:r>
            <a:r>
              <a:rPr lang="zh-CN" altLang="en-US" sz="1600">
                <a:solidFill>
                  <a:prstClr val="black"/>
                </a:solidFill>
                <a:latin typeface="微软雅黑" panose="020B0503020204020204" pitchFamily="34" charset="-122"/>
                <a:ea typeface="微软雅黑" panose="020B0503020204020204" pitchFamily="34" charset="-122"/>
              </a:rPr>
              <a:t>算法</a:t>
            </a:r>
            <a:r>
              <a:rPr lang="en-US" altLang="zh-CN" sz="1600">
                <a:solidFill>
                  <a:prstClr val="black"/>
                </a:solidFill>
                <a:latin typeface="微软雅黑" panose="020B0503020204020204" pitchFamily="34" charset="-122"/>
                <a:ea typeface="微软雅黑" panose="020B0503020204020204" pitchFamily="34" charset="-122"/>
              </a:rPr>
              <a:t>API</a:t>
            </a:r>
            <a:r>
              <a:rPr lang="zh-CN" altLang="en-US" sz="1600">
                <a:solidFill>
                  <a:prstClr val="black"/>
                </a:solidFill>
                <a:latin typeface="微软雅黑" panose="020B0503020204020204" pitchFamily="34" charset="-122"/>
                <a:ea typeface="微软雅黑" panose="020B0503020204020204" pitchFamily="34" charset="-122"/>
              </a:rPr>
              <a:t>中下列参数的意义：</a:t>
            </a:r>
          </a:p>
        </p:txBody>
      </p:sp>
      <p:sp>
        <p:nvSpPr>
          <p:cNvPr id="2" name="文本框 1">
            <a:extLst>
              <a:ext uri="{FF2B5EF4-FFF2-40B4-BE49-F238E27FC236}">
                <a16:creationId xmlns:a16="http://schemas.microsoft.com/office/drawing/2014/main" id="{03A16C5C-8A30-4718-9152-EFA67EE93B4C}"/>
              </a:ext>
            </a:extLst>
          </p:cNvPr>
          <p:cNvSpPr txBox="1"/>
          <p:nvPr/>
        </p:nvSpPr>
        <p:spPr>
          <a:xfrm>
            <a:off x="1331640" y="2212961"/>
            <a:ext cx="4686155" cy="2031325"/>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KNeighborsClassifier(n_neighbors, algorithm='auto')</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n_neighbors</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integer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algorithm</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{'auto'</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'ball_tree'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'kd_tree'</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'brute'}</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metric : (default = 'minkowski')</a:t>
            </a: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integer, optional (default = 2)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8D15EFD-C7AC-451F-91BD-305E5F48387C}"/>
              </a:ext>
            </a:extLst>
          </p:cNvPr>
          <p:cNvSpPr txBox="1"/>
          <p:nvPr/>
        </p:nvSpPr>
        <p:spPr>
          <a:xfrm>
            <a:off x="6156176" y="2643758"/>
            <a:ext cx="2736304" cy="1384995"/>
          </a:xfrm>
          <a:prstGeom prst="rect">
            <a:avLst/>
          </a:prstGeom>
          <a:noFill/>
        </p:spPr>
        <p:txBody>
          <a:bodyPr wrap="squar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① 搜索最近邻样本的最大数量；</a:t>
            </a: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② 最近邻样本搜索所使用的方法；</a:t>
            </a: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③ 距离度量方法；</a:t>
            </a: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④ 指定闵可夫斯基距离中的</a:t>
            </a:r>
            <a:r>
              <a:rPr lang="en-US" altLang="zh-CN" sz="1200" b="1">
                <a:solidFill>
                  <a:srgbClr val="FF0000"/>
                </a:solidFill>
                <a:latin typeface="微软雅黑" panose="020B0503020204020204" pitchFamily="34" charset="-122"/>
                <a:ea typeface="微软雅黑" panose="020B0503020204020204" pitchFamily="34" charset="-122"/>
              </a:rPr>
              <a:t>P</a:t>
            </a:r>
            <a:r>
              <a:rPr lang="zh-CN" altLang="en-US" sz="1200" b="1">
                <a:solidFill>
                  <a:srgbClr val="FF0000"/>
                </a:solidFill>
                <a:latin typeface="微软雅黑" panose="020B0503020204020204" pitchFamily="34" charset="-122"/>
                <a:ea typeface="微软雅黑" panose="020B0503020204020204" pitchFamily="34" charset="-122"/>
              </a:rPr>
              <a:t>值。</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363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en-US" altLang="zh-CN" sz="2400" b="1">
                <a:solidFill>
                  <a:srgbClr val="595959"/>
                </a:solidFill>
                <a:latin typeface="微软雅黑" panose="020B0503020204020204" pitchFamily="34" charset="-122"/>
                <a:ea typeface="微软雅黑" panose="020B0503020204020204" pitchFamily="34" charset="-122"/>
              </a:rPr>
              <a:t>.</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187624" y="2279362"/>
            <a:ext cx="720080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KNN</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算法解决的是什么问题</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034656" y="1131590"/>
            <a:ext cx="4752528" cy="32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使用</a:t>
            </a:r>
            <a:r>
              <a:rPr lang="en-US" altLang="zh-CN" sz="2000" b="1">
                <a:latin typeface="微软雅黑" panose="020B0503020204020204" pitchFamily="34" charset="-122"/>
                <a:ea typeface="微软雅黑" panose="020B0503020204020204" pitchFamily="34" charset="-122"/>
              </a:rPr>
              <a:t>KNeighborsClassifier</a:t>
            </a:r>
            <a:r>
              <a:rPr lang="zh-CN" altLang="en-US" sz="2000" b="1">
                <a:latin typeface="微软雅黑" panose="020B0503020204020204" pitchFamily="34" charset="-122"/>
                <a:ea typeface="微软雅黑" panose="020B0503020204020204" pitchFamily="34" charset="-122"/>
              </a:rPr>
              <a:t>实现分类</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数据集获取和属性介绍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数据可视化介绍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数据集的划分</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特征预处理简介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归一化和标准化介绍</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鸢尾花种类预测</a:t>
            </a:r>
            <a:endParaRPr lang="en-US" altLang="zh-CN" sz="120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en-US" altLang="zh-CN" sz="1200">
                <a:solidFill>
                  <a:srgbClr val="FF0000"/>
                </a:solidFill>
                <a:latin typeface="微软雅黑" panose="020B0503020204020204" pitchFamily="34" charset="-122"/>
                <a:ea typeface="微软雅黑" panose="020B0503020204020204" pitchFamily="34" charset="-122"/>
              </a:rPr>
              <a:t>KNN</a:t>
            </a:r>
            <a:r>
              <a:rPr lang="zh-CN" altLang="en-US" sz="1200">
                <a:solidFill>
                  <a:srgbClr val="FF0000"/>
                </a:solidFill>
                <a:latin typeface="微软雅黑" panose="020B0503020204020204" pitchFamily="34" charset="-122"/>
                <a:ea typeface="微软雅黑" panose="020B0503020204020204" pitchFamily="34" charset="-122"/>
              </a:rPr>
              <a:t>算法总结</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714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en-US" altLang="zh-CN"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KNN</a:t>
            </a: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算法的优缺点有哪些</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08823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5. </a:t>
            </a:r>
            <a:r>
              <a:rPr lang="zh-CN" altLang="en-US" sz="2400" b="1">
                <a:solidFill>
                  <a:srgbClr val="595959"/>
                </a:solidFill>
                <a:latin typeface="微软雅黑" panose="020B0503020204020204" pitchFamily="34" charset="-122"/>
                <a:ea typeface="微软雅黑" panose="020B0503020204020204" pitchFamily="34" charset="-122"/>
              </a:rPr>
              <a:t>使用</a:t>
            </a:r>
            <a:r>
              <a:rPr lang="en-US" altLang="zh-CN" sz="2400" b="1">
                <a:solidFill>
                  <a:srgbClr val="595959"/>
                </a:solidFill>
                <a:latin typeface="微软雅黑" panose="020B0503020204020204" pitchFamily="34" charset="-122"/>
                <a:ea typeface="微软雅黑" panose="020B0503020204020204" pitchFamily="34" charset="-122"/>
              </a:rPr>
              <a:t>KNeighborsClassifier</a:t>
            </a:r>
            <a:r>
              <a:rPr lang="zh-CN" altLang="en-US" sz="2400" b="1">
                <a:solidFill>
                  <a:srgbClr val="595959"/>
                </a:solidFill>
                <a:latin typeface="微软雅黑" panose="020B0503020204020204" pitchFamily="34" charset="-122"/>
                <a:ea typeface="微软雅黑" panose="020B0503020204020204" pitchFamily="34" charset="-122"/>
              </a:rPr>
              <a:t>实现分类</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89722" y="76669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13.2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115616" y="1413188"/>
            <a:ext cx="5428089"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KNN</a:t>
            </a:r>
            <a:r>
              <a:rPr lang="zh-CN" altLang="en-US" sz="1600">
                <a:solidFill>
                  <a:prstClr val="black"/>
                </a:solidFill>
                <a:latin typeface="微软雅黑" panose="020B0503020204020204" pitchFamily="34" charset="-122"/>
                <a:ea typeface="微软雅黑" panose="020B0503020204020204" pitchFamily="34" charset="-122"/>
              </a:rPr>
              <a:t>算法的优缺点是什么？应用在什么场景？（</a:t>
            </a:r>
            <a:r>
              <a:rPr lang="zh-CN" altLang="en-US" sz="1600" b="1">
                <a:solidFill>
                  <a:prstClr val="black"/>
                </a:solidFill>
                <a:latin typeface="微软雅黑" panose="020B0503020204020204" pitchFamily="34" charset="-122"/>
                <a:ea typeface="微软雅黑" panose="020B0503020204020204" pitchFamily="34" charset="-122"/>
              </a:rPr>
              <a:t>填空</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6CA1F83B-E3B7-490F-BD30-A389DED1D295}"/>
              </a:ext>
            </a:extLst>
          </p:cNvPr>
          <p:cNvSpPr txBox="1"/>
          <p:nvPr/>
        </p:nvSpPr>
        <p:spPr>
          <a:xfrm>
            <a:off x="1538156" y="2010472"/>
            <a:ext cx="6067687" cy="2031325"/>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）优点：</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思想简单，效果强大，可用于解决回归问题</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KNeighborsRegressor</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）缺点：</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      ① 效率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，数据的预测结果可解释性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② 对</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值的取值比较 </a:t>
            </a:r>
            <a:r>
              <a:rPr lang="en-US" altLang="zh-CN" sz="1400">
                <a:solidFill>
                  <a:srgbClr val="FF0000"/>
                </a:solidFill>
                <a:latin typeface="微软雅黑" panose="020B0503020204020204" pitchFamily="34" charset="-122"/>
                <a:ea typeface="微软雅黑" panose="020B0503020204020204" pitchFamily="34" charset="-122"/>
              </a:rPr>
              <a:t>________</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 ，对于高维度的数据的处理效果不明显。</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）适用于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数据集场景。</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E6499F4-E962-45A1-8B2D-EB0D6DD76FBE}"/>
              </a:ext>
            </a:extLst>
          </p:cNvPr>
          <p:cNvSpPr txBox="1"/>
          <p:nvPr/>
        </p:nvSpPr>
        <p:spPr>
          <a:xfrm>
            <a:off x="1619672" y="4368912"/>
            <a:ext cx="3448380"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低下；② 不强；③ 敏感；④ 小中型。</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34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35896" y="1635646"/>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交叉验证的概念及其作用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交叉验证、网格搜索概念介绍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交叉验证、网格搜索案例实现</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0829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交叉验证的概念及其作用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交叉验证和网格搜索解决了什么问题</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4089183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交叉验证的概念及其作用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89722" y="76669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14.2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187624" y="1537712"/>
            <a:ext cx="4554452"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交叉验证和网格搜索的目的是什么？（</a:t>
            </a:r>
            <a:r>
              <a:rPr lang="zh-CN" altLang="en-US" sz="1600" b="1">
                <a:solidFill>
                  <a:prstClr val="black"/>
                </a:solidFill>
                <a:latin typeface="微软雅黑" panose="020B0503020204020204" pitchFamily="34" charset="-122"/>
                <a:ea typeface="微软雅黑" panose="020B0503020204020204" pitchFamily="34" charset="-122"/>
              </a:rPr>
              <a:t>填空</a:t>
            </a:r>
            <a:r>
              <a:rPr lang="zh-CN" altLang="en-US" sz="1600">
                <a:solidFill>
                  <a:prstClr val="black"/>
                </a:solidFill>
                <a:latin typeface="微软雅黑" panose="020B0503020204020204" pitchFamily="34" charset="-122"/>
                <a:ea typeface="微软雅黑" panose="020B0503020204020204" pitchFamily="34" charset="-122"/>
              </a:rPr>
              <a:t>）</a:t>
            </a:r>
          </a:p>
        </p:txBody>
      </p:sp>
      <p:sp>
        <p:nvSpPr>
          <p:cNvPr id="2" name="文本框 1">
            <a:extLst>
              <a:ext uri="{FF2B5EF4-FFF2-40B4-BE49-F238E27FC236}">
                <a16:creationId xmlns:a16="http://schemas.microsoft.com/office/drawing/2014/main" id="{6CA1F83B-E3B7-490F-BD30-A389DED1D295}"/>
              </a:ext>
            </a:extLst>
          </p:cNvPr>
          <p:cNvSpPr txBox="1"/>
          <p:nvPr/>
        </p:nvSpPr>
        <p:spPr>
          <a:xfrm>
            <a:off x="1284882" y="2180163"/>
            <a:ext cx="6244017" cy="1815882"/>
          </a:xfrm>
          <a:prstGeom prst="rect">
            <a:avLst/>
          </a:prstGeom>
          <a:noFill/>
        </p:spPr>
        <p:txBody>
          <a:bodyPr wrap="none" rtlCol="0">
            <a:spAutoFit/>
          </a:bodyPr>
          <a:lstStyle/>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）在数据量较少的情况下，为了让数据被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，并且为了让被评估的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模型更加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，一般会使用交叉验证去完成任务。</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）有些算法模型本身自带较多的超参数，无法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的去筛选比较合适的</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超参数组合。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）使用交叉验证和网格搜索可以提升模型的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和查找最佳参数组合</a:t>
            </a:r>
            <a:endParaRPr lang="en-US" altLang="zh-CN" sz="14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400">
                <a:solidFill>
                  <a:srgbClr val="FF0000"/>
                </a:solidFill>
                <a:latin typeface="微软雅黑" panose="020B0503020204020204" pitchFamily="34" charset="-122"/>
                <a:ea typeface="微软雅黑" panose="020B0503020204020204" pitchFamily="34" charset="-122"/>
              </a:rPr>
              <a:t>________</a:t>
            </a:r>
            <a:r>
              <a:rPr lang="en-US" altLang="zh-CN" sz="14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D561CDD-A743-49D0-8CF3-37390D420069}"/>
              </a:ext>
            </a:extLst>
          </p:cNvPr>
          <p:cNvSpPr txBox="1"/>
          <p:nvPr/>
        </p:nvSpPr>
        <p:spPr>
          <a:xfrm>
            <a:off x="1284882" y="4299942"/>
            <a:ext cx="4634602"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充分利用；②准确可信；③ 高效；④ 可信度；⑤ 效率。</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248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563888" y="1635646"/>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交叉验证的概念及其作用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交叉验证、网格搜索概念介绍</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交叉验证、网格搜索案例实现</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9268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6535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交叉验证的概念及其作用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3" name="矩形 2"/>
          <p:cNvSpPr/>
          <p:nvPr/>
        </p:nvSpPr>
        <p:spPr>
          <a:xfrm>
            <a:off x="1061739" y="2279362"/>
            <a:ext cx="7200800" cy="584775"/>
          </a:xfrm>
          <a:prstGeom prst="rect">
            <a:avLst/>
          </a:prstGeom>
          <a:noFill/>
        </p:spPr>
        <p:txBody>
          <a:bodyPr wrap="square" lIns="91440" tIns="45720" rIns="91440" bIns="45720">
            <a:spAutoFit/>
          </a:bodyPr>
          <a:lstStyle/>
          <a:p>
            <a:pPr algn="ctr"/>
            <a:r>
              <a:rPr lang="zh-CN" altLang="en-US" sz="320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如何应用交叉验证和网格搜索</a:t>
            </a:r>
            <a:r>
              <a:rPr lang="zh-CN" altLang="en-US" sz="3200" cap="none" spc="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32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extLst>
      <p:ext uri="{BB962C8B-B14F-4D97-AF65-F5344CB8AC3E}">
        <p14:creationId xmlns:p14="http://schemas.microsoft.com/office/powerpoint/2010/main" val="3282256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655272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6. </a:t>
            </a:r>
            <a:r>
              <a:rPr lang="zh-CN" altLang="en-US" sz="2400" b="1">
                <a:solidFill>
                  <a:srgbClr val="595959"/>
                </a:solidFill>
                <a:latin typeface="微软雅黑" panose="020B0503020204020204" pitchFamily="34" charset="-122"/>
                <a:ea typeface="微软雅黑" panose="020B0503020204020204" pitchFamily="34" charset="-122"/>
              </a:rPr>
              <a:t>交叉验证的概念及其作用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1600" y="984441"/>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15.2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227051" y="1598676"/>
            <a:ext cx="2832827"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说出以下</a:t>
            </a:r>
            <a:r>
              <a:rPr lang="en-US" altLang="zh-CN" sz="1600">
                <a:solidFill>
                  <a:prstClr val="black"/>
                </a:solidFill>
                <a:latin typeface="微软雅黑" panose="020B0503020204020204" pitchFamily="34" charset="-122"/>
                <a:ea typeface="微软雅黑" panose="020B0503020204020204" pitchFamily="34" charset="-122"/>
              </a:rPr>
              <a:t>API</a:t>
            </a:r>
            <a:r>
              <a:rPr lang="zh-CN" altLang="en-US" sz="1600">
                <a:solidFill>
                  <a:prstClr val="black"/>
                </a:solidFill>
                <a:latin typeface="微软雅黑" panose="020B0503020204020204" pitchFamily="34" charset="-122"/>
                <a:ea typeface="微软雅黑" panose="020B0503020204020204" pitchFamily="34" charset="-122"/>
              </a:rPr>
              <a:t>参数的意义：</a:t>
            </a:r>
          </a:p>
        </p:txBody>
      </p:sp>
      <p:sp>
        <p:nvSpPr>
          <p:cNvPr id="8" name="矩形 7">
            <a:extLst>
              <a:ext uri="{FF2B5EF4-FFF2-40B4-BE49-F238E27FC236}">
                <a16:creationId xmlns:a16="http://schemas.microsoft.com/office/drawing/2014/main" id="{E1589978-7ED9-4695-AC31-AE38239AFA08}"/>
              </a:ext>
            </a:extLst>
          </p:cNvPr>
          <p:cNvSpPr/>
          <p:nvPr/>
        </p:nvSpPr>
        <p:spPr>
          <a:xfrm>
            <a:off x="1547664" y="2304758"/>
            <a:ext cx="6336704" cy="1185324"/>
          </a:xfrm>
          <a:prstGeom prst="rect">
            <a:avLst/>
          </a:prstGeom>
        </p:spPr>
        <p:txBody>
          <a:bodyPr wrap="square">
            <a:spAutoFit/>
          </a:bodyPr>
          <a:lstStyle/>
          <a:p>
            <a:pPr marL="285750" indent="-285750">
              <a:lnSpc>
                <a:spcPct val="130000"/>
              </a:lnSpc>
              <a:buFont typeface="Wingdings" panose="05000000000000000000" charset="0"/>
              <a:buChar char=""/>
            </a:pPr>
            <a:r>
              <a:rPr lang="en-US" altLang="zh-CN" sz="1400">
                <a:latin typeface="微软雅黑" panose="020B0503020204020204" pitchFamily="34" charset="-122"/>
                <a:ea typeface="微软雅黑" panose="020B0503020204020204" pitchFamily="34" charset="-122"/>
                <a:sym typeface="+mn-ea"/>
              </a:rPr>
              <a:t>sklearn</a:t>
            </a:r>
            <a:r>
              <a:rPr lang="en-US" altLang="zh-CN" sz="1400" dirty="0" err="1">
                <a:latin typeface="微软雅黑" panose="020B0503020204020204" pitchFamily="34" charset="-122"/>
                <a:ea typeface="微软雅黑" panose="020B0503020204020204" pitchFamily="34" charset="-122"/>
                <a:sym typeface="+mn-ea"/>
              </a:rPr>
              <a:t>.model_selection.</a:t>
            </a:r>
            <a:r>
              <a:rPr lang="en-US" altLang="zh-CN" sz="1400" b="1" dirty="0" err="1">
                <a:latin typeface="微软雅黑" panose="020B0503020204020204" pitchFamily="34" charset="-122"/>
                <a:ea typeface="微软雅黑" panose="020B0503020204020204" pitchFamily="34" charset="-122"/>
                <a:sym typeface="+mn-ea"/>
              </a:rPr>
              <a:t>GridSearchCV</a:t>
            </a:r>
            <a:r>
              <a:rPr lang="en-US" altLang="zh-CN" sz="1400" dirty="0">
                <a:latin typeface="微软雅黑" panose="020B0503020204020204" pitchFamily="34" charset="-122"/>
                <a:ea typeface="微软雅黑" panose="020B0503020204020204" pitchFamily="34" charset="-122"/>
                <a:sym typeface="+mn-ea"/>
              </a:rPr>
              <a:t>(</a:t>
            </a:r>
            <a:r>
              <a:rPr lang="en-US" altLang="zh-CN" sz="1400" b="1" dirty="0">
                <a:latin typeface="微软雅黑" panose="020B0503020204020204" pitchFamily="34" charset="-122"/>
                <a:ea typeface="微软雅黑" panose="020B0503020204020204" pitchFamily="34" charset="-122"/>
                <a:sym typeface="+mn-ea"/>
              </a:rPr>
              <a:t>estimator</a:t>
            </a:r>
            <a:r>
              <a:rPr lang="en-US" altLang="zh-CN" sz="1400" dirty="0">
                <a:latin typeface="微软雅黑" panose="020B0503020204020204" pitchFamily="34" charset="-122"/>
                <a:ea typeface="微软雅黑" panose="020B0503020204020204" pitchFamily="34" charset="-122"/>
                <a:sym typeface="+mn-ea"/>
              </a:rPr>
              <a:t>, </a:t>
            </a:r>
            <a:r>
              <a:rPr lang="en-US" altLang="zh-CN" sz="1400" b="1" dirty="0" err="1">
                <a:latin typeface="微软雅黑" panose="020B0503020204020204" pitchFamily="34" charset="-122"/>
                <a:ea typeface="微软雅黑" panose="020B0503020204020204" pitchFamily="34" charset="-122"/>
                <a:sym typeface="+mn-ea"/>
              </a:rPr>
              <a:t>param</a:t>
            </a:r>
            <a:r>
              <a:rPr lang="en-US" altLang="zh-CN" sz="1400" b="1" err="1">
                <a:latin typeface="微软雅黑" panose="020B0503020204020204" pitchFamily="34" charset="-122"/>
                <a:ea typeface="微软雅黑" panose="020B0503020204020204" pitchFamily="34" charset="-122"/>
                <a:sym typeface="+mn-ea"/>
              </a:rPr>
              <a:t>_</a:t>
            </a:r>
            <a:r>
              <a:rPr lang="en-US" altLang="zh-CN" sz="1400" b="1">
                <a:latin typeface="微软雅黑" panose="020B0503020204020204" pitchFamily="34" charset="-122"/>
                <a:ea typeface="微软雅黑" panose="020B0503020204020204" pitchFamily="34" charset="-122"/>
                <a:sym typeface="+mn-ea"/>
              </a:rPr>
              <a:t>grid</a:t>
            </a:r>
            <a:r>
              <a:rPr lang="en-US" altLang="zh-CN" sz="1400">
                <a:latin typeface="微软雅黑" panose="020B0503020204020204" pitchFamily="34" charset="-122"/>
                <a:ea typeface="微软雅黑" panose="020B0503020204020204" pitchFamily="34" charset="-122"/>
                <a:sym typeface="+mn-ea"/>
              </a:rPr>
              <a:t>, </a:t>
            </a:r>
            <a:r>
              <a:rPr lang="en-US" altLang="zh-CN" sz="1400" b="1">
                <a:latin typeface="微软雅黑" panose="020B0503020204020204" pitchFamily="34" charset="-122"/>
                <a:ea typeface="微软雅黑" panose="020B0503020204020204" pitchFamily="34" charset="-122"/>
                <a:sym typeface="+mn-ea"/>
              </a:rPr>
              <a:t>cv</a:t>
            </a:r>
            <a:r>
              <a:rPr lang="en-US" altLang="zh-CN" sz="140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sym typeface="+mn-ea"/>
            </a:endParaRPr>
          </a:p>
          <a:p>
            <a:pPr marL="742950" lvl="1" indent="-285750">
              <a:lnSpc>
                <a:spcPct val="130000"/>
              </a:lnSpc>
              <a:buFont typeface="Wingdings" panose="05000000000000000000" charset="0"/>
              <a:buChar char=""/>
            </a:pPr>
            <a:r>
              <a:rPr lang="en-US" altLang="zh-CN" sz="1400">
                <a:latin typeface="微软雅黑" panose="020B0503020204020204" pitchFamily="34" charset="-122"/>
                <a:ea typeface="微软雅黑" panose="020B0503020204020204" pitchFamily="34" charset="-122"/>
                <a:sym typeface="+mn-ea"/>
              </a:rPr>
              <a:t>estimator</a:t>
            </a:r>
            <a:r>
              <a:rPr lang="zh-CN" altLang="en-US" sz="1400">
                <a:latin typeface="微软雅黑" panose="020B0503020204020204" pitchFamily="34" charset="-122"/>
                <a:ea typeface="微软雅黑" panose="020B0503020204020204" pitchFamily="34" charset="-122"/>
                <a:sym typeface="+mn-ea"/>
              </a:rPr>
              <a:t>：</a:t>
            </a:r>
            <a:r>
              <a:rPr lang="en-US" altLang="zh-CN" sz="1400">
                <a:latin typeface="微软雅黑" panose="020B0503020204020204" pitchFamily="34" charset="-122"/>
                <a:ea typeface="微软雅黑" panose="020B0503020204020204" pitchFamily="34" charset="-122"/>
                <a:sym typeface="+mn-ea"/>
              </a:rPr>
              <a:t>object of estimator</a:t>
            </a:r>
            <a:r>
              <a:rPr lang="zh-CN" altLang="en-US" sz="1400">
                <a:latin typeface="微软雅黑" panose="020B0503020204020204" pitchFamily="34" charset="-122"/>
                <a:ea typeface="微软雅黑" panose="020B0503020204020204" pitchFamily="34" charset="-122"/>
                <a:sym typeface="+mn-ea"/>
              </a:rPr>
              <a:t>；</a:t>
            </a:r>
            <a:endParaRPr lang="zh-CN" altLang="en-US" sz="1400" dirty="0">
              <a:latin typeface="微软雅黑" panose="020B0503020204020204" pitchFamily="34" charset="-122"/>
              <a:ea typeface="微软雅黑" panose="020B0503020204020204" pitchFamily="34" charset="-122"/>
              <a:sym typeface="+mn-ea"/>
            </a:endParaRPr>
          </a:p>
          <a:p>
            <a:pPr marL="742950" lvl="1" indent="-285750">
              <a:lnSpc>
                <a:spcPct val="130000"/>
              </a:lnSpc>
              <a:buFont typeface="Wingdings" panose="05000000000000000000" charset="0"/>
              <a:buChar char=""/>
            </a:pPr>
            <a:r>
              <a:rPr lang="en-US" altLang="zh-CN" sz="1400" dirty="0" err="1">
                <a:latin typeface="微软雅黑" panose="020B0503020204020204" pitchFamily="34" charset="-122"/>
                <a:ea typeface="微软雅黑" panose="020B0503020204020204" pitchFamily="34" charset="-122"/>
                <a:sym typeface="+mn-ea"/>
              </a:rPr>
              <a:t>param_</a:t>
            </a:r>
            <a:r>
              <a:rPr lang="en-US" altLang="zh-CN" sz="1400" err="1">
                <a:latin typeface="微软雅黑" panose="020B0503020204020204" pitchFamily="34" charset="-122"/>
                <a:ea typeface="微软雅黑" panose="020B0503020204020204" pitchFamily="34" charset="-122"/>
                <a:sym typeface="+mn-ea"/>
              </a:rPr>
              <a:t>grid</a:t>
            </a:r>
            <a:r>
              <a:rPr lang="zh-CN" altLang="en-US" sz="1400">
                <a:latin typeface="微软雅黑" panose="020B0503020204020204" pitchFamily="34" charset="-122"/>
                <a:ea typeface="微软雅黑" panose="020B0503020204020204" pitchFamily="34" charset="-122"/>
                <a:sym typeface="+mn-ea"/>
              </a:rPr>
              <a:t>：</a:t>
            </a:r>
            <a:r>
              <a:rPr lang="en-US" altLang="zh-CN" sz="1400">
                <a:latin typeface="微软雅黑" panose="020B0503020204020204" pitchFamily="34" charset="-122"/>
                <a:ea typeface="微软雅黑" panose="020B0503020204020204" pitchFamily="34" charset="-122"/>
                <a:sym typeface="+mn-ea"/>
              </a:rPr>
              <a:t>dict</a:t>
            </a:r>
            <a:r>
              <a:rPr lang="zh-CN" altLang="en-US" sz="140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sym typeface="+mn-ea"/>
            </a:endParaRPr>
          </a:p>
          <a:p>
            <a:pPr marL="742950" lvl="1" indent="-285750">
              <a:lnSpc>
                <a:spcPct val="130000"/>
              </a:lnSpc>
              <a:buFont typeface="Wingdings" panose="05000000000000000000" charset="0"/>
              <a:buChar char=""/>
            </a:pPr>
            <a:r>
              <a:rPr lang="en-US" altLang="zh-CN" sz="1400">
                <a:latin typeface="微软雅黑" panose="020B0503020204020204" pitchFamily="34" charset="-122"/>
                <a:ea typeface="微软雅黑" panose="020B0503020204020204" pitchFamily="34" charset="-122"/>
                <a:sym typeface="+mn-ea"/>
              </a:rPr>
              <a:t>cv</a:t>
            </a:r>
            <a:r>
              <a:rPr lang="zh-CN" altLang="en-US" sz="1400">
                <a:latin typeface="微软雅黑" panose="020B0503020204020204" pitchFamily="34" charset="-122"/>
                <a:ea typeface="微软雅黑" panose="020B0503020204020204" pitchFamily="34" charset="-122"/>
                <a:sym typeface="+mn-ea"/>
              </a:rPr>
              <a:t>：</a:t>
            </a:r>
            <a:r>
              <a:rPr lang="en-US" altLang="zh-CN" sz="1400">
                <a:latin typeface="微软雅黑" panose="020B0503020204020204" pitchFamily="34" charset="-122"/>
                <a:ea typeface="微软雅黑" panose="020B0503020204020204" pitchFamily="34" charset="-122"/>
                <a:sym typeface="+mn-ea"/>
              </a:rPr>
              <a:t>integer</a:t>
            </a:r>
            <a:r>
              <a:rPr lang="zh-CN" altLang="en-US" sz="1400">
                <a:latin typeface="微软雅黑" panose="020B0503020204020204" pitchFamily="34" charset="-122"/>
                <a:ea typeface="微软雅黑" panose="020B0503020204020204" pitchFamily="34" charset="-122"/>
                <a:sym typeface="+mn-ea"/>
              </a:rPr>
              <a:t>；</a:t>
            </a:r>
            <a:endParaRPr lang="zh-CN" altLang="en-US" sz="1400" dirty="0">
              <a:latin typeface="微软雅黑" panose="020B0503020204020204" pitchFamily="34" charset="-122"/>
              <a:ea typeface="微软雅黑" panose="020B0503020204020204" pitchFamily="34" charset="-122"/>
              <a:sym typeface="+mn-ea"/>
            </a:endParaRPr>
          </a:p>
        </p:txBody>
      </p:sp>
      <p:sp>
        <p:nvSpPr>
          <p:cNvPr id="2" name="文本框 1">
            <a:extLst>
              <a:ext uri="{FF2B5EF4-FFF2-40B4-BE49-F238E27FC236}">
                <a16:creationId xmlns:a16="http://schemas.microsoft.com/office/drawing/2014/main" id="{E09D24B0-084B-4104-8112-0FB644FDAC26}"/>
              </a:ext>
            </a:extLst>
          </p:cNvPr>
          <p:cNvSpPr txBox="1"/>
          <p:nvPr/>
        </p:nvSpPr>
        <p:spPr>
          <a:xfrm>
            <a:off x="1691680" y="3835893"/>
            <a:ext cx="3773790" cy="646331"/>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实例化后的算法模型对象；</a:t>
            </a: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          ② 待被筛选的超参数字典；</a:t>
            </a:r>
            <a:endParaRPr lang="en-US" altLang="zh-CN" sz="1200" b="1">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          ③ 指定筛选超参数时使用的是几折交叉验证。</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74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25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1.2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9D1ED17-A036-44CA-B4EA-DBF26970D763}"/>
              </a:ext>
            </a:extLst>
          </p:cNvPr>
          <p:cNvSpPr txBox="1"/>
          <p:nvPr/>
        </p:nvSpPr>
        <p:spPr>
          <a:xfrm>
            <a:off x="1203971" y="1703001"/>
            <a:ext cx="2760692"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a:t>
            </a:r>
            <a:r>
              <a:rPr lang="en-US" altLang="zh-CN" sz="1600">
                <a:solidFill>
                  <a:prstClr val="black"/>
                </a:solidFill>
                <a:latin typeface="微软雅黑" panose="020B0503020204020204" pitchFamily="34" charset="-122"/>
                <a:ea typeface="微软雅黑" panose="020B0503020204020204" pitchFamily="34" charset="-122"/>
              </a:rPr>
              <a:t>KNN</a:t>
            </a:r>
            <a:r>
              <a:rPr lang="zh-CN" altLang="en-US" sz="1600">
                <a:solidFill>
                  <a:prstClr val="black"/>
                </a:solidFill>
                <a:latin typeface="微软雅黑" panose="020B0503020204020204" pitchFamily="34" charset="-122"/>
                <a:ea typeface="微软雅黑" panose="020B0503020204020204" pitchFamily="34" charset="-122"/>
              </a:rPr>
              <a:t>解决的是什么问题？</a:t>
            </a:r>
            <a:endParaRPr lang="zh-CN" altLang="en-US" sz="1600" dirty="0">
              <a:solidFill>
                <a:schemeClr val="tx1">
                  <a:lumMod val="65000"/>
                  <a:lumOff val="35000"/>
                </a:schemeClr>
              </a:solidFill>
              <a:latin typeface="+mn-lt"/>
              <a:ea typeface="+mn-ea"/>
            </a:endParaRPr>
          </a:p>
        </p:txBody>
      </p:sp>
      <p:sp>
        <p:nvSpPr>
          <p:cNvPr id="3" name="文本框 2">
            <a:extLst>
              <a:ext uri="{FF2B5EF4-FFF2-40B4-BE49-F238E27FC236}">
                <a16:creationId xmlns:a16="http://schemas.microsoft.com/office/drawing/2014/main" id="{BCBFCBDD-F774-4A5A-B0D5-096FDDCB0B92}"/>
              </a:ext>
            </a:extLst>
          </p:cNvPr>
          <p:cNvSpPr txBox="1"/>
          <p:nvPr/>
        </p:nvSpPr>
        <p:spPr>
          <a:xfrm>
            <a:off x="1368279" y="2351731"/>
            <a:ext cx="7010252" cy="1712456"/>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KNN</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K Nearest Neighbor</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即解决的是寻找与未知样本 </a:t>
            </a:r>
            <a:r>
              <a:rPr lang="en-US" altLang="zh-CN" sz="1200" b="1">
                <a:solidFill>
                  <a:srgbClr val="FF0000"/>
                </a:solidFill>
                <a:latin typeface="微软雅黑" panose="020B0503020204020204" pitchFamily="34" charset="-122"/>
                <a:ea typeface="微软雅黑" panose="020B0503020204020204" pitchFamily="34" charset="-122"/>
              </a:rPr>
              <a:t>_______</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 的</a:t>
            </a:r>
            <a:r>
              <a:rPr lang="en-US" altLang="zh-CN" sz="120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200">
                <a:solidFill>
                  <a:schemeClr val="tx1">
                    <a:lumMod val="65000"/>
                    <a:lumOff val="35000"/>
                  </a:schemeClr>
                </a:solidFill>
                <a:latin typeface="微软雅黑" panose="020B0503020204020204" pitchFamily="34" charset="-122"/>
                <a:ea typeface="微软雅黑" panose="020B0503020204020204" pitchFamily="34" charset="-122"/>
              </a:rPr>
              <a:t>个样本，并对未知样本所属的分类或者属性进行预测的问题。</a:t>
            </a: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120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30000"/>
              </a:lnSpc>
            </a:pPr>
            <a:r>
              <a:rPr lang="en-US" altLang="zh-CN" sz="1200">
                <a:solidFill>
                  <a:prstClr val="black"/>
                </a:solidFill>
                <a:latin typeface="微软雅黑" panose="020B0503020204020204" pitchFamily="34" charset="-122"/>
                <a:ea typeface="微软雅黑" panose="020B0503020204020204" pitchFamily="34" charset="-122"/>
              </a:rPr>
              <a:t>2</a:t>
            </a:r>
            <a:r>
              <a:rPr lang="zh-CN" altLang="en-US" sz="1200">
                <a:solidFill>
                  <a:prstClr val="black"/>
                </a:solidFill>
                <a:latin typeface="微软雅黑" panose="020B0503020204020204" pitchFamily="34" charset="-122"/>
                <a:ea typeface="微软雅黑" panose="020B0503020204020204" pitchFamily="34" charset="-122"/>
              </a:rPr>
              <a:t>）距离度量：</a:t>
            </a:r>
            <a:endParaRPr lang="en-US" altLang="zh-CN" sz="1200">
              <a:solidFill>
                <a:prstClr val="black"/>
              </a:solidFill>
              <a:latin typeface="微软雅黑" panose="020B0503020204020204" pitchFamily="34" charset="-122"/>
              <a:ea typeface="微软雅黑" panose="020B0503020204020204" pitchFamily="34" charset="-122"/>
            </a:endParaRPr>
          </a:p>
          <a:p>
            <a:pPr lvl="0">
              <a:lnSpc>
                <a:spcPct val="130000"/>
              </a:lnSpc>
            </a:pPr>
            <a:endParaRPr lang="en-US" altLang="zh-CN" sz="1200">
              <a:solidFill>
                <a:prstClr val="black"/>
              </a:solidFill>
              <a:latin typeface="微软雅黑" panose="020B0503020204020204" pitchFamily="34" charset="-122"/>
              <a:ea typeface="微软雅黑" panose="020B0503020204020204" pitchFamily="34" charset="-122"/>
            </a:endParaRPr>
          </a:p>
          <a:p>
            <a:pPr lvl="0">
              <a:lnSpc>
                <a:spcPct val="130000"/>
              </a:lnSpc>
            </a:pPr>
            <a:r>
              <a:rPr lang="zh-CN" altLang="en-US" sz="1200">
                <a:solidFill>
                  <a:prstClr val="black"/>
                </a:solidFill>
                <a:latin typeface="微软雅黑" panose="020B0503020204020204" pitchFamily="34" charset="-122"/>
                <a:ea typeface="微软雅黑" panose="020B0503020204020204" pitchFamily="34" charset="-122"/>
              </a:rPr>
              <a:t>空间中两个样本的距离默认是通过 </a:t>
            </a:r>
            <a:r>
              <a:rPr lang="en-US" altLang="zh-CN" sz="1200">
                <a:solidFill>
                  <a:srgbClr val="FF0000"/>
                </a:solidFill>
                <a:latin typeface="微软雅黑" panose="020B0503020204020204" pitchFamily="34" charset="-122"/>
                <a:ea typeface="微软雅黑" panose="020B0503020204020204" pitchFamily="34" charset="-122"/>
              </a:rPr>
              <a:t>_________</a:t>
            </a:r>
            <a:r>
              <a:rPr lang="en-US" altLang="zh-CN" sz="1200">
                <a:solidFill>
                  <a:prstClr val="black"/>
                </a:solidFill>
                <a:latin typeface="微软雅黑" panose="020B0503020204020204" pitchFamily="34" charset="-122"/>
                <a:ea typeface="微软雅黑" panose="020B0503020204020204" pitchFamily="34" charset="-122"/>
              </a:rPr>
              <a:t> </a:t>
            </a:r>
            <a:r>
              <a:rPr lang="zh-CN" altLang="en-US" sz="1200">
                <a:solidFill>
                  <a:prstClr val="black"/>
                </a:solidFill>
                <a:latin typeface="微软雅黑" panose="020B0503020204020204" pitchFamily="34" charset="-122"/>
                <a:ea typeface="微软雅黑" panose="020B0503020204020204" pitchFamily="34" charset="-122"/>
              </a:rPr>
              <a:t>来度量的。</a:t>
            </a:r>
            <a:endParaRPr lang="zh-CN" altLang="en-US" sz="1200">
              <a:solidFill>
                <a:srgbClr val="FF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B735449-A568-4A20-921E-D5F33367D25E}"/>
              </a:ext>
            </a:extLst>
          </p:cNvPr>
          <p:cNvSpPr txBox="1"/>
          <p:nvPr/>
        </p:nvSpPr>
        <p:spPr>
          <a:xfrm>
            <a:off x="1368279" y="4374364"/>
            <a:ext cx="2432076"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答案：① 最近邻；② 欧氏距离。</a:t>
            </a:r>
            <a:endParaRPr lang="zh-CN" altLang="en-US" sz="1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5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35896" y="1635646"/>
            <a:ext cx="4319588" cy="139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a:t>
            </a:r>
            <a:r>
              <a:rPr lang="zh-CN" altLang="en-US" sz="2000" b="1">
                <a:latin typeface="微软雅黑" panose="020B0503020204020204" pitchFamily="34" charset="-122"/>
                <a:ea typeface="微软雅黑" panose="020B0503020204020204" pitchFamily="34" charset="-122"/>
              </a:rPr>
              <a:t>近邻算法的实现过程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K-</a:t>
            </a:r>
            <a:r>
              <a:rPr lang="zh-CN" altLang="en-US" sz="1200">
                <a:latin typeface="微软雅黑" panose="020B0503020204020204" pitchFamily="34" charset="-122"/>
                <a:ea typeface="微软雅黑" panose="020B0503020204020204" pitchFamily="34" charset="-122"/>
              </a:rPr>
              <a:t>近邻算法简介</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latin typeface="微软雅黑" panose="020B0503020204020204" pitchFamily="34" charset="-122"/>
                <a:ea typeface="微软雅黑" panose="020B0503020204020204" pitchFamily="34" charset="-122"/>
              </a:rPr>
              <a:t> </a:t>
            </a:r>
            <a:r>
              <a:rPr lang="en-US" altLang="zh-CN" sz="1200">
                <a:solidFill>
                  <a:srgbClr val="FF0000"/>
                </a:solidFill>
                <a:latin typeface="微软雅黑" panose="020B0503020204020204" pitchFamily="34" charset="-122"/>
                <a:ea typeface="微软雅黑" panose="020B0503020204020204" pitchFamily="34" charset="-122"/>
              </a:rPr>
              <a:t>K</a:t>
            </a:r>
            <a:r>
              <a:rPr lang="zh-CN" altLang="en-US" sz="1200">
                <a:solidFill>
                  <a:srgbClr val="FF0000"/>
                </a:solidFill>
                <a:latin typeface="微软雅黑" panose="020B0503020204020204" pitchFamily="34" charset="-122"/>
                <a:ea typeface="微软雅黑" panose="020B0503020204020204" pitchFamily="34" charset="-122"/>
              </a:rPr>
              <a:t>近邻算法</a:t>
            </a:r>
            <a:r>
              <a:rPr lang="en-US" altLang="zh-CN" sz="1200">
                <a:solidFill>
                  <a:srgbClr val="FF0000"/>
                </a:solidFill>
                <a:latin typeface="微软雅黑" panose="020B0503020204020204" pitchFamily="34" charset="-122"/>
                <a:ea typeface="微软雅黑" panose="020B0503020204020204" pitchFamily="34" charset="-122"/>
              </a:rPr>
              <a:t>api</a:t>
            </a:r>
            <a:r>
              <a:rPr lang="zh-CN" altLang="en-US" sz="1200">
                <a:solidFill>
                  <a:srgbClr val="FF0000"/>
                </a:solidFill>
                <a:latin typeface="微软雅黑" panose="020B0503020204020204" pitchFamily="34" charset="-122"/>
                <a:ea typeface="微软雅黑" panose="020B0503020204020204" pitchFamily="34" charset="-122"/>
              </a:rPr>
              <a:t>初步使用</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390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755576"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a:solidFill>
                  <a:srgbClr val="595959"/>
                </a:solidFill>
                <a:latin typeface="微软雅黑" panose="020B0503020204020204" pitchFamily="34" charset="-122"/>
                <a:ea typeface="微软雅黑" panose="020B0503020204020204" pitchFamily="34" charset="-122"/>
              </a:rPr>
              <a:t>1.</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4306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2.1</a:t>
            </a:r>
            <a:r>
              <a:rPr lang="zh-CN" altLang="en-US" b="1">
                <a:solidFill>
                  <a:srgbClr val="404040"/>
                </a:solidFill>
                <a:latin typeface="微软雅黑" panose="020B0503020204020204" pitchFamily="34" charset="-122"/>
                <a:ea typeface="微软雅黑" panose="020B0503020204020204" pitchFamily="34" charset="-122"/>
              </a:rPr>
              <a:t> 视频</a:t>
            </a:r>
            <a:r>
              <a:rPr lang="zh-CN" altLang="en-US" b="1" dirty="0">
                <a:solidFill>
                  <a:srgbClr val="404040"/>
                </a:solidFill>
                <a:latin typeface="微软雅黑" panose="020B0503020204020204" pitchFamily="34" charset="-122"/>
                <a:ea typeface="微软雅黑" panose="020B0503020204020204" pitchFamily="34" charset="-122"/>
              </a:rPr>
              <a:t>讲解</a:t>
            </a:r>
          </a:p>
        </p:txBody>
      </p:sp>
      <p:sp>
        <p:nvSpPr>
          <p:cNvPr id="6" name="矩形 5"/>
          <p:cNvSpPr/>
          <p:nvPr/>
        </p:nvSpPr>
        <p:spPr>
          <a:xfrm>
            <a:off x="1115616" y="2211710"/>
            <a:ext cx="7056784" cy="646331"/>
          </a:xfrm>
          <a:prstGeom prst="rect">
            <a:avLst/>
          </a:prstGeom>
          <a:noFill/>
        </p:spPr>
        <p:txBody>
          <a:bodyPr wrap="square" lIns="91440" tIns="45720" rIns="91440" bIns="45720">
            <a:spAutoFit/>
          </a:bodyPr>
          <a:lstStyle/>
          <a:p>
            <a:pPr algn="ctr"/>
            <a:r>
              <a:rPr lang="zh-CN" altLang="en-US" sz="3600" b="1">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如何应用</a:t>
            </a:r>
            <a:r>
              <a:rPr lang="en-US" altLang="zh-CN" sz="3600" b="1">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KNN</a:t>
            </a:r>
            <a:r>
              <a:rPr lang="zh-CN" altLang="en-US" sz="3600" b="1"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算法</a:t>
            </a:r>
            <a:r>
              <a:rPr lang="zh-CN" altLang="en-US" sz="3600" b="1">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a:t>
            </a:r>
            <a:r>
              <a:rPr lang="en-US" altLang="zh-CN" sz="3600" b="1">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API</a:t>
            </a:r>
            <a:r>
              <a:rPr lang="zh-CN" altLang="en-US" sz="3600" b="1" cap="none" spc="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36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2" action="ppaction://hlinkfile"/>
          </p:cNvPr>
          <p:cNvPicPr>
            <a:picLocks noChangeAspect="1"/>
          </p:cNvPicPr>
          <p:nvPr/>
        </p:nvPicPr>
        <p:blipFill>
          <a:blip r:embed="rId3"/>
          <a:stretch>
            <a:fillRect/>
          </a:stretch>
        </p:blipFill>
        <p:spPr>
          <a:xfrm>
            <a:off x="7518360" y="3845724"/>
            <a:ext cx="1488358" cy="108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813290"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en-US" altLang="zh-CN" sz="2400" b="1">
                <a:solidFill>
                  <a:srgbClr val="595959"/>
                </a:solidFill>
                <a:latin typeface="微软雅黑" panose="020B0503020204020204" pitchFamily="34" charset="-122"/>
                <a:ea typeface="微软雅黑" panose="020B0503020204020204" pitchFamily="34" charset="-122"/>
              </a:rPr>
              <a:t>.</a:t>
            </a:r>
            <a:r>
              <a:rPr lang="zh-CN" altLang="en-US" sz="2400" b="1">
                <a:solidFill>
                  <a:srgbClr val="595959"/>
                </a:solidFill>
                <a:latin typeface="微软雅黑" panose="020B0503020204020204" pitchFamily="34" charset="-122"/>
                <a:ea typeface="微软雅黑" panose="020B0503020204020204" pitchFamily="34" charset="-122"/>
              </a:rPr>
              <a:t> </a:t>
            </a:r>
            <a:r>
              <a:rPr lang="en-US" altLang="zh-CN" sz="2400" b="1">
                <a:solidFill>
                  <a:srgbClr val="595959"/>
                </a:solidFill>
                <a:latin typeface="微软雅黑" panose="020B0503020204020204" pitchFamily="34" charset="-122"/>
                <a:ea typeface="微软雅黑" panose="020B0503020204020204" pitchFamily="34" charset="-122"/>
              </a:rPr>
              <a:t>k</a:t>
            </a:r>
            <a:r>
              <a:rPr lang="zh-CN" altLang="en-US" sz="2400" b="1">
                <a:solidFill>
                  <a:srgbClr val="595959"/>
                </a:solidFill>
                <a:latin typeface="微软雅黑" panose="020B0503020204020204" pitchFamily="34" charset="-122"/>
                <a:ea typeface="微软雅黑" panose="020B0503020204020204" pitchFamily="34" charset="-122"/>
              </a:rPr>
              <a:t>近邻算法的实现过程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1600" y="78136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r>
              <a:rPr lang="en-US" altLang="zh-CN" b="1">
                <a:solidFill>
                  <a:srgbClr val="404040"/>
                </a:solidFill>
                <a:latin typeface="微软雅黑" panose="020B0503020204020204" pitchFamily="34" charset="-122"/>
                <a:ea typeface="微软雅黑" panose="020B0503020204020204" pitchFamily="34" charset="-122"/>
              </a:rPr>
              <a:t>2.2</a:t>
            </a:r>
            <a:r>
              <a:rPr lang="zh-CN" altLang="en-US" b="1">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475656" y="1575064"/>
            <a:ext cx="6264696" cy="3189784"/>
          </a:xfrm>
          <a:prstGeom prst="rect">
            <a:avLst/>
          </a:prstGeom>
        </p:spPr>
        <p:txBody>
          <a:bodyPr wrap="square">
            <a:spAutoFit/>
          </a:bodyPr>
          <a:lstStyle/>
          <a:p>
            <a:pPr>
              <a:lnSpc>
                <a:spcPct val="130000"/>
              </a:lnSpc>
            </a:pPr>
            <a:r>
              <a:rPr lang="en-US" altLang="zh-CN" sz="1200">
                <a:latin typeface="微软雅黑" panose="020B0503020204020204" pitchFamily="34" charset="-122"/>
                <a:ea typeface="微软雅黑" panose="020B0503020204020204" pitchFamily="34" charset="-122"/>
              </a:rPr>
              <a:t>1</a:t>
            </a:r>
            <a:r>
              <a:rPr lang="zh-CN" altLang="en-US" sz="1200">
                <a:latin typeface="微软雅黑" panose="020B0503020204020204" pitchFamily="34" charset="-122"/>
                <a:ea typeface="微软雅黑" panose="020B0503020204020204" pitchFamily="34" charset="-122"/>
              </a:rPr>
              <a:t>）导入算法对象：</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from sklearn.neighbors import KNeighborsClassifier  --------------------- </a:t>
            </a:r>
            <a:r>
              <a:rPr lang="en-US" altLang="zh-CN" sz="1200" b="1">
                <a:latin typeface="微软雅黑" panose="020B0503020204020204" pitchFamily="34" charset="-122"/>
                <a:ea typeface="微软雅黑" panose="020B0503020204020204" pitchFamily="34" charset="-122"/>
              </a:rPr>
              <a:t>A</a:t>
            </a:r>
          </a:p>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2</a:t>
            </a:r>
            <a:r>
              <a:rPr lang="zh-CN" altLang="en-US" sz="1200">
                <a:latin typeface="微软雅黑" panose="020B0503020204020204" pitchFamily="34" charset="-122"/>
                <a:ea typeface="微软雅黑" panose="020B0503020204020204" pitchFamily="34" charset="-122"/>
              </a:rPr>
              <a:t>）构造数据：</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a:t>
            </a:r>
            <a:r>
              <a:rPr lang="es-ES" altLang="zh-CN" sz="1200">
                <a:latin typeface="微软雅黑" panose="020B0503020204020204" pitchFamily="34" charset="-122"/>
                <a:ea typeface="微软雅黑" panose="020B0503020204020204" pitchFamily="34" charset="-122"/>
              </a:rPr>
              <a:t>x = [[0], [1], [2], [3]]</a:t>
            </a:r>
          </a:p>
          <a:p>
            <a:pPr>
              <a:lnSpc>
                <a:spcPct val="130000"/>
              </a:lnSpc>
            </a:pPr>
            <a:r>
              <a:rPr lang="es-ES" altLang="zh-CN" sz="1200">
                <a:latin typeface="微软雅黑" panose="020B0503020204020204" pitchFamily="34" charset="-122"/>
                <a:ea typeface="微软雅黑" panose="020B0503020204020204" pitchFamily="34" charset="-122"/>
              </a:rPr>
              <a:t>      y = [0, 0, 1, 1]</a:t>
            </a:r>
          </a:p>
          <a:p>
            <a:pPr>
              <a:lnSpc>
                <a:spcPct val="130000"/>
              </a:lnSpc>
            </a:pPr>
            <a:endParaRPr lang="es-ES" altLang="zh-CN" sz="1200">
              <a:latin typeface="微软雅黑" panose="020B0503020204020204" pitchFamily="34" charset="-122"/>
              <a:ea typeface="微软雅黑" panose="020B0503020204020204" pitchFamily="34" charset="-122"/>
            </a:endParaRPr>
          </a:p>
          <a:p>
            <a:pPr>
              <a:lnSpc>
                <a:spcPct val="130000"/>
              </a:lnSpc>
            </a:pPr>
            <a:r>
              <a:rPr lang="es-ES" altLang="zh-CN" sz="1200">
                <a:latin typeface="微软雅黑" panose="020B0503020204020204" pitchFamily="34" charset="-122"/>
                <a:ea typeface="微软雅黑" panose="020B0503020204020204" pitchFamily="34" charset="-122"/>
              </a:rPr>
              <a:t>3</a:t>
            </a:r>
            <a:r>
              <a:rPr lang="zh-CN" altLang="en-US" sz="1200">
                <a:latin typeface="微软雅黑" panose="020B0503020204020204" pitchFamily="34" charset="-122"/>
                <a:ea typeface="微软雅黑" panose="020B0503020204020204" pitchFamily="34" charset="-122"/>
              </a:rPr>
              <a:t>）实例化算法</a:t>
            </a:r>
            <a:r>
              <a:rPr lang="en-US" altLang="zh-CN" sz="1200">
                <a:latin typeface="微软雅黑" panose="020B0503020204020204" pitchFamily="34" charset="-122"/>
                <a:ea typeface="微软雅黑" panose="020B0503020204020204" pitchFamily="34" charset="-122"/>
              </a:rPr>
              <a:t>API</a:t>
            </a:r>
            <a:r>
              <a:rPr lang="zh-CN" altLang="en-US" sz="1200">
                <a:latin typeface="微软雅黑" panose="020B0503020204020204" pitchFamily="34" charset="-122"/>
                <a:ea typeface="微软雅黑" panose="020B0503020204020204" pitchFamily="34" charset="-122"/>
              </a:rPr>
              <a:t>：</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estimator = KNeighborsClassifier(n_neighbors=2)  ------------------------- </a:t>
            </a:r>
            <a:r>
              <a:rPr lang="en-US" altLang="zh-CN" sz="1200" b="1">
                <a:latin typeface="微软雅黑" panose="020B0503020204020204" pitchFamily="34" charset="-122"/>
                <a:ea typeface="微软雅黑" panose="020B0503020204020204" pitchFamily="34" charset="-122"/>
              </a:rPr>
              <a:t>B</a:t>
            </a:r>
          </a:p>
          <a:p>
            <a:pPr>
              <a:lnSpc>
                <a:spcPct val="130000"/>
              </a:lnSpc>
            </a:pP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4</a:t>
            </a:r>
            <a:r>
              <a:rPr lang="zh-CN" altLang="en-US" sz="1200">
                <a:latin typeface="微软雅黑" panose="020B0503020204020204" pitchFamily="34" charset="-122"/>
                <a:ea typeface="微软雅黑" panose="020B0503020204020204" pitchFamily="34" charset="-122"/>
              </a:rPr>
              <a:t>）训练模型并预测：</a:t>
            </a:r>
            <a:endParaRPr lang="en-US" altLang="zh-CN" sz="1200">
              <a:latin typeface="微软雅黑" panose="020B0503020204020204" pitchFamily="34" charset="-122"/>
              <a:ea typeface="微软雅黑" panose="020B0503020204020204" pitchFamily="34" charset="-122"/>
            </a:endParaRPr>
          </a:p>
          <a:p>
            <a:pPr>
              <a:lnSpc>
                <a:spcPct val="130000"/>
              </a:lnSpc>
            </a:pPr>
            <a:r>
              <a:rPr lang="en-US" altLang="zh-CN" sz="1200">
                <a:latin typeface="微软雅黑" panose="020B0503020204020204" pitchFamily="34" charset="-122"/>
                <a:ea typeface="微软雅黑" panose="020B0503020204020204" pitchFamily="34" charset="-122"/>
              </a:rPr>
              <a:t>      </a:t>
            </a:r>
            <a:r>
              <a:rPr lang="es-ES" altLang="zh-CN" sz="1200">
                <a:latin typeface="微软雅黑" panose="020B0503020204020204" pitchFamily="34" charset="-122"/>
                <a:ea typeface="微软雅黑" panose="020B0503020204020204" pitchFamily="34" charset="-122"/>
              </a:rPr>
              <a:t>estimator.fit(x, y)  </a:t>
            </a:r>
            <a:r>
              <a:rPr lang="en-US" altLang="zh-CN" sz="1200">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C</a:t>
            </a:r>
            <a:endParaRPr lang="es-ES" altLang="zh-CN" sz="1200" b="1">
              <a:latin typeface="微软雅黑" panose="020B0503020204020204" pitchFamily="34" charset="-122"/>
              <a:ea typeface="微软雅黑" panose="020B0503020204020204" pitchFamily="34" charset="-122"/>
            </a:endParaRPr>
          </a:p>
          <a:p>
            <a:pPr>
              <a:lnSpc>
                <a:spcPct val="130000"/>
              </a:lnSpc>
            </a:pPr>
            <a:r>
              <a:rPr lang="es-ES" altLang="zh-CN" sz="1200">
                <a:latin typeface="微软雅黑" panose="020B0503020204020204" pitchFamily="34" charset="-122"/>
                <a:ea typeface="微软雅黑" panose="020B0503020204020204" pitchFamily="34" charset="-122"/>
              </a:rPr>
              <a:t>      estimator.predict([1])  </a:t>
            </a:r>
            <a:r>
              <a:rPr lang="en-US" altLang="zh-CN" sz="1200">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D</a:t>
            </a:r>
          </a:p>
        </p:txBody>
      </p:sp>
      <p:sp>
        <p:nvSpPr>
          <p:cNvPr id="6" name="文本框 5">
            <a:extLst>
              <a:ext uri="{FF2B5EF4-FFF2-40B4-BE49-F238E27FC236}">
                <a16:creationId xmlns:a16="http://schemas.microsoft.com/office/drawing/2014/main" id="{C9D1ED17-A036-44CA-B4EA-DBF26970D763}"/>
              </a:ext>
            </a:extLst>
          </p:cNvPr>
          <p:cNvSpPr txBox="1"/>
          <p:nvPr/>
        </p:nvSpPr>
        <p:spPr>
          <a:xfrm>
            <a:off x="1187624" y="1252440"/>
            <a:ext cx="4527201" cy="338554"/>
          </a:xfrm>
          <a:prstGeom prst="rect">
            <a:avLst/>
          </a:prstGeom>
          <a:noFill/>
        </p:spPr>
        <p:txBody>
          <a:bodyPr wrap="none" rtlCol="0">
            <a:spAutoFit/>
          </a:bodyPr>
          <a:lstStyle/>
          <a:p>
            <a:pPr fontAlgn="auto">
              <a:spcBef>
                <a:spcPts val="0"/>
              </a:spcBef>
              <a:spcAft>
                <a:spcPts val="0"/>
              </a:spcAft>
            </a:pPr>
            <a:r>
              <a:rPr lang="zh-CN" altLang="en-US" sz="1600">
                <a:solidFill>
                  <a:prstClr val="black"/>
                </a:solidFill>
                <a:latin typeface="微软雅黑" panose="020B0503020204020204" pitchFamily="34" charset="-122"/>
                <a:ea typeface="微软雅黑" panose="020B0503020204020204" pitchFamily="34" charset="-122"/>
              </a:rPr>
              <a:t>① 以下关于</a:t>
            </a:r>
            <a:r>
              <a:rPr lang="en-US" altLang="zh-CN" sz="1600">
                <a:solidFill>
                  <a:prstClr val="black"/>
                </a:solidFill>
                <a:latin typeface="微软雅黑" panose="020B0503020204020204" pitchFamily="34" charset="-122"/>
                <a:ea typeface="微软雅黑" panose="020B0503020204020204" pitchFamily="34" charset="-122"/>
              </a:rPr>
              <a:t>KNN</a:t>
            </a:r>
            <a:r>
              <a:rPr lang="zh-CN" altLang="en-US" sz="1600">
                <a:solidFill>
                  <a:prstClr val="black"/>
                </a:solidFill>
                <a:latin typeface="微软雅黑" panose="020B0503020204020204" pitchFamily="34" charset="-122"/>
                <a:ea typeface="微软雅黑" panose="020B0503020204020204" pitchFamily="34" charset="-122"/>
              </a:rPr>
              <a:t>算法</a:t>
            </a:r>
            <a:r>
              <a:rPr lang="en-US" altLang="zh-CN" sz="1600">
                <a:solidFill>
                  <a:prstClr val="black"/>
                </a:solidFill>
                <a:latin typeface="微软雅黑" panose="020B0503020204020204" pitchFamily="34" charset="-122"/>
                <a:ea typeface="微软雅黑" panose="020B0503020204020204" pitchFamily="34" charset="-122"/>
              </a:rPr>
              <a:t>API</a:t>
            </a:r>
            <a:r>
              <a:rPr lang="zh-CN" altLang="en-US" sz="1600">
                <a:solidFill>
                  <a:prstClr val="black"/>
                </a:solidFill>
                <a:latin typeface="微软雅黑" panose="020B0503020204020204" pitchFamily="34" charset="-122"/>
                <a:ea typeface="微软雅黑" panose="020B0503020204020204" pitchFamily="34" charset="-122"/>
              </a:rPr>
              <a:t>的使用有误的一项是？</a:t>
            </a:r>
            <a:endParaRPr lang="zh-CN" altLang="en-US" sz="1600" dirty="0">
              <a:solidFill>
                <a:schemeClr val="tx1">
                  <a:lumMod val="65000"/>
                  <a:lumOff val="35000"/>
                </a:schemeClr>
              </a:solidFill>
              <a:latin typeface="+mn-lt"/>
              <a:ea typeface="+mn-ea"/>
            </a:endParaRPr>
          </a:p>
        </p:txBody>
      </p:sp>
      <p:sp>
        <p:nvSpPr>
          <p:cNvPr id="2" name="文本框 1">
            <a:extLst>
              <a:ext uri="{FF2B5EF4-FFF2-40B4-BE49-F238E27FC236}">
                <a16:creationId xmlns:a16="http://schemas.microsoft.com/office/drawing/2014/main" id="{3B7FF6D3-BC3F-4F1A-842D-99031632B93F}"/>
              </a:ext>
            </a:extLst>
          </p:cNvPr>
          <p:cNvSpPr txBox="1"/>
          <p:nvPr/>
        </p:nvSpPr>
        <p:spPr>
          <a:xfrm>
            <a:off x="1763688" y="4731990"/>
            <a:ext cx="3818353" cy="276999"/>
          </a:xfrm>
          <a:prstGeom prst="rect">
            <a:avLst/>
          </a:prstGeom>
          <a:noFill/>
        </p:spPr>
        <p:txBody>
          <a:bodyPr wrap="none" rtlCol="0">
            <a:spAutoFit/>
          </a:bodyPr>
          <a:lstStyle/>
          <a:p>
            <a:pPr fontAlgn="auto">
              <a:spcBef>
                <a:spcPts val="0"/>
              </a:spcBef>
              <a:spcAft>
                <a:spcPts val="0"/>
              </a:spcAft>
            </a:pPr>
            <a:r>
              <a:rPr lang="zh-CN" altLang="en-US" sz="1200" b="1">
                <a:solidFill>
                  <a:srgbClr val="FF0000"/>
                </a:solidFill>
                <a:latin typeface="微软雅黑" panose="020B0503020204020204" pitchFamily="34" charset="-122"/>
                <a:ea typeface="微软雅黑" panose="020B0503020204020204" pitchFamily="34" charset="-122"/>
              </a:rPr>
              <a:t>答案：</a:t>
            </a:r>
            <a:r>
              <a:rPr lang="en-US" altLang="zh-CN" sz="1200" b="1">
                <a:solidFill>
                  <a:srgbClr val="FF0000"/>
                </a:solidFill>
                <a:latin typeface="微软雅黑" panose="020B0503020204020204" pitchFamily="34" charset="-122"/>
                <a:ea typeface="微软雅黑" panose="020B0503020204020204" pitchFamily="34" charset="-122"/>
              </a:rPr>
              <a:t>D</a:t>
            </a:r>
            <a:r>
              <a:rPr lang="zh-CN" altLang="en-US" sz="1200" b="1">
                <a:solidFill>
                  <a:srgbClr val="FF0000"/>
                </a:solidFill>
                <a:latin typeface="微软雅黑" panose="020B0503020204020204" pitchFamily="34" charset="-122"/>
                <a:ea typeface="微软雅黑" panose="020B0503020204020204" pitchFamily="34" charset="-122"/>
              </a:rPr>
              <a:t>。</a:t>
            </a:r>
            <a:r>
              <a:rPr lang="zh-CN" altLang="en-US" sz="1200" b="1">
                <a:solidFill>
                  <a:schemeClr val="tx1">
                    <a:lumMod val="65000"/>
                    <a:lumOff val="35000"/>
                  </a:schemeClr>
                </a:solidFill>
                <a:latin typeface="微软雅黑" panose="020B0503020204020204" pitchFamily="34" charset="-122"/>
                <a:ea typeface="微软雅黑" panose="020B0503020204020204" pitchFamily="34" charset="-122"/>
              </a:rPr>
              <a:t>正确代码应为：</a:t>
            </a:r>
            <a:r>
              <a:rPr lang="en-US" altLang="zh-CN" sz="1200" b="1">
                <a:solidFill>
                  <a:schemeClr val="tx1">
                    <a:lumMod val="65000"/>
                    <a:lumOff val="35000"/>
                  </a:schemeClr>
                </a:solidFill>
                <a:latin typeface="微软雅黑" panose="020B0503020204020204" pitchFamily="34" charset="-122"/>
                <a:ea typeface="微软雅黑" panose="020B0503020204020204" pitchFamily="34" charset="-122"/>
              </a:rPr>
              <a:t>estimator.predict([[1]]) </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41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eaLnBrk="1" hangingPunct="1">
              <a:buFont typeface="Arial" panose="020B060402020209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ts val="7000"/>
              </a:lnSpc>
              <a:spcBef>
                <a:spcPct val="0"/>
              </a:spcBef>
              <a:buFont typeface="Arial" panose="020B060402020209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90204" pitchFamily="34" charset="0"/>
              <a:buChar char="•"/>
              <a:defRPr sz="2100">
                <a:solidFill>
                  <a:schemeClr val="tx1"/>
                </a:solidFill>
                <a:latin typeface="Calibri" panose="020F0702030404030204" charset="0"/>
                <a:ea typeface="宋体" panose="02010600030101010101"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702030404030204" charset="0"/>
                <a:ea typeface="宋体" panose="02010600030101010101"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702030404030204" charset="0"/>
                <a:ea typeface="宋体" panose="02010600030101010101"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702030404030204" charset="0"/>
                <a:ea typeface="宋体" panose="02010600030101010101" charset="-122"/>
              </a:defRPr>
            </a:lvl5pPr>
            <a:lvl6pPr marL="25146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6pPr>
            <a:lvl7pPr marL="29718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7pPr>
            <a:lvl8pPr marL="34290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8pPr>
            <a:lvl9pPr marL="3886200" indent="-228600" fontAlgn="base">
              <a:lnSpc>
                <a:spcPct val="90000"/>
              </a:lnSpc>
              <a:spcBef>
                <a:spcPts val="375"/>
              </a:spcBef>
              <a:spcAft>
                <a:spcPct val="0"/>
              </a:spcAft>
              <a:buFont typeface="Arial" panose="020B0604020202090204" pitchFamily="34" charset="0"/>
              <a:buChar char="•"/>
              <a:defRPr sz="1300">
                <a:solidFill>
                  <a:schemeClr val="tx1"/>
                </a:solidFill>
                <a:latin typeface="Calibri" panose="020F0702030404030204" charset="0"/>
                <a:ea typeface="宋体" panose="02010600030101010101" charset="-122"/>
              </a:defRPr>
            </a:lvl9pPr>
          </a:lstStyle>
          <a:p>
            <a:pPr algn="ctr">
              <a:lnSpc>
                <a:spcPct val="100000"/>
              </a:lnSpc>
              <a:spcBef>
                <a:spcPct val="0"/>
              </a:spcBef>
              <a:buFont typeface="Arial" panose="020B060402020209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p>
        </p:txBody>
      </p:sp>
      <p:sp>
        <p:nvSpPr>
          <p:cNvPr id="8196" name="TextBox 9"/>
          <p:cNvSpPr txBox="1">
            <a:spLocks noChangeArrowheads="1"/>
          </p:cNvSpPr>
          <p:nvPr/>
        </p:nvSpPr>
        <p:spPr bwMode="auto">
          <a:xfrm>
            <a:off x="3635896" y="1759696"/>
            <a:ext cx="4319588" cy="102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702030404030204" charset="0"/>
                <a:ea typeface="宋体" panose="02010600030101010101" charset="-122"/>
              </a:defRPr>
            </a:lvl1pPr>
            <a:lvl2pPr marL="742950" indent="-285750">
              <a:defRPr>
                <a:solidFill>
                  <a:schemeClr val="tx1"/>
                </a:solidFill>
                <a:latin typeface="Calibri" panose="020F0702030404030204" charset="0"/>
                <a:ea typeface="宋体" panose="02010600030101010101" charset="-122"/>
              </a:defRPr>
            </a:lvl2pPr>
            <a:lvl3pPr marL="1143000" indent="-228600">
              <a:defRPr>
                <a:solidFill>
                  <a:schemeClr val="tx1"/>
                </a:solidFill>
                <a:latin typeface="Calibri" panose="020F0702030404030204" charset="0"/>
                <a:ea typeface="宋体" panose="02010600030101010101" charset="-122"/>
              </a:defRPr>
            </a:lvl3pPr>
            <a:lvl4pPr marL="1600200" indent="-228600">
              <a:defRPr>
                <a:solidFill>
                  <a:schemeClr val="tx1"/>
                </a:solidFill>
                <a:latin typeface="Calibri" panose="020F0702030404030204" charset="0"/>
                <a:ea typeface="宋体" panose="02010600030101010101" charset="-122"/>
              </a:defRPr>
            </a:lvl4pPr>
            <a:lvl5pPr marL="2057400" indent="-228600">
              <a:defRPr>
                <a:solidFill>
                  <a:schemeClr val="tx1"/>
                </a:solidFill>
                <a:latin typeface="Calibri" panose="020F0702030404030204" charset="0"/>
                <a:ea typeface="宋体" panose="02010600030101010101" charset="-122"/>
              </a:defRPr>
            </a:lvl5pPr>
            <a:lvl6pPr marL="25146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6pPr>
            <a:lvl7pPr marL="29718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7pPr>
            <a:lvl8pPr marL="34290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8pPr>
            <a:lvl9pPr marL="3886200" indent="-228600" eaLnBrk="0" fontAlgn="base" hangingPunct="0">
              <a:spcBef>
                <a:spcPct val="0"/>
              </a:spcBef>
              <a:spcAft>
                <a:spcPct val="0"/>
              </a:spcAft>
              <a:defRPr>
                <a:solidFill>
                  <a:schemeClr val="tx1"/>
                </a:solidFill>
                <a:latin typeface="Calibri" panose="020F0702030404030204" charset="0"/>
                <a:ea typeface="宋体" panose="02010600030101010101" charset="-122"/>
              </a:defRPr>
            </a:lvl9pPr>
          </a:lstStyle>
          <a:p>
            <a:pPr>
              <a:lnSpc>
                <a:spcPct val="200000"/>
              </a:lnSpc>
              <a:buClr>
                <a:srgbClr val="262626"/>
              </a:buClr>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k</a:t>
            </a:r>
            <a:r>
              <a:rPr lang="zh-CN" altLang="en-US" sz="2000" b="1">
                <a:latin typeface="微软雅黑" panose="020B0503020204020204" pitchFamily="34" charset="-122"/>
                <a:ea typeface="微软雅黑" panose="020B0503020204020204" pitchFamily="34" charset="-122"/>
              </a:rPr>
              <a:t>近邻算法的距离度量方式</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a:solidFill>
                  <a:srgbClr val="FF0000"/>
                </a:solidFill>
                <a:latin typeface="微软雅黑" panose="020B0503020204020204" pitchFamily="34" charset="-122"/>
                <a:ea typeface="微软雅黑" panose="020B0503020204020204" pitchFamily="34" charset="-122"/>
              </a:rPr>
              <a:t>机器学习中距离度量介绍</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9978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0.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4.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8.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9.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2633</TotalTime>
  <Words>2684</Words>
  <Application>Microsoft Office PowerPoint</Application>
  <PresentationFormat>全屏显示(16:9)</PresentationFormat>
  <Paragraphs>392</Paragraphs>
  <Slides>49</Slides>
  <Notes>5</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49</vt:i4>
      </vt:variant>
    </vt:vector>
  </HeadingPairs>
  <TitlesOfParts>
    <vt:vector size="59" baseType="lpstr">
      <vt:lpstr>黑体</vt:lpstr>
      <vt:lpstr>微软雅黑</vt:lpstr>
      <vt:lpstr>Arial</vt:lpstr>
      <vt:lpstr>Calibri</vt:lpstr>
      <vt:lpstr>Segoe UI</vt:lpstr>
      <vt:lpstr>Wingdings</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fan yangjun</cp:lastModifiedBy>
  <cp:revision>1071</cp:revision>
  <dcterms:created xsi:type="dcterms:W3CDTF">2019-09-15T13:55:09Z</dcterms:created>
  <dcterms:modified xsi:type="dcterms:W3CDTF">2020-02-17T04:17:09Z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2052-1.3.1.1688</vt:lpwstr>
  </property>
</Properties>
</file>