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3" r:id="rId3"/>
    <p:sldMasterId id="2147483656" r:id="rId4"/>
  </p:sldMasterIdLst>
  <p:notesMasterIdLst>
    <p:notesMasterId r:id="rId62"/>
  </p:notesMasterIdLst>
  <p:handoutMasterIdLst>
    <p:handoutMasterId r:id="rId63"/>
  </p:handoutMasterIdLst>
  <p:sldIdLst>
    <p:sldId id="599" r:id="rId5"/>
    <p:sldId id="712" r:id="rId6"/>
    <p:sldId id="902" r:id="rId7"/>
    <p:sldId id="601" r:id="rId8"/>
    <p:sldId id="1135" r:id="rId9"/>
    <p:sldId id="1137" r:id="rId10"/>
    <p:sldId id="1139" r:id="rId11"/>
    <p:sldId id="1141" r:id="rId12"/>
    <p:sldId id="1142" r:id="rId13"/>
    <p:sldId id="1144" r:id="rId14"/>
    <p:sldId id="1146" r:id="rId15"/>
    <p:sldId id="1219" r:id="rId16"/>
    <p:sldId id="1220" r:id="rId17"/>
    <p:sldId id="1221" r:id="rId18"/>
    <p:sldId id="1222" r:id="rId19"/>
    <p:sldId id="1223" r:id="rId20"/>
    <p:sldId id="1224" r:id="rId21"/>
    <p:sldId id="1126" r:id="rId22"/>
    <p:sldId id="1148" r:id="rId23"/>
    <p:sldId id="1150" r:id="rId24"/>
    <p:sldId id="1152" r:id="rId25"/>
    <p:sldId id="1154" r:id="rId26"/>
    <p:sldId id="1156" r:id="rId27"/>
    <p:sldId id="1127" r:id="rId28"/>
    <p:sldId id="1158" r:id="rId29"/>
    <p:sldId id="1160" r:id="rId30"/>
    <p:sldId id="1162" r:id="rId31"/>
    <p:sldId id="1164" r:id="rId32"/>
    <p:sldId id="1166" r:id="rId33"/>
    <p:sldId id="1168" r:id="rId34"/>
    <p:sldId id="1170" r:id="rId35"/>
    <p:sldId id="1173" r:id="rId36"/>
    <p:sldId id="1174" r:id="rId37"/>
    <p:sldId id="1176" r:id="rId38"/>
    <p:sldId id="1181" r:id="rId39"/>
    <p:sldId id="1183" r:id="rId40"/>
    <p:sldId id="1185" r:id="rId41"/>
    <p:sldId id="1186" r:id="rId42"/>
    <p:sldId id="1128" r:id="rId43"/>
    <p:sldId id="1189" r:id="rId44"/>
    <p:sldId id="1190" r:id="rId45"/>
    <p:sldId id="1193" r:id="rId46"/>
    <p:sldId id="1195" r:id="rId47"/>
    <p:sldId id="1197" r:id="rId48"/>
    <p:sldId id="1129" r:id="rId49"/>
    <p:sldId id="1199" r:id="rId50"/>
    <p:sldId id="1202" r:id="rId51"/>
    <p:sldId id="1204" r:id="rId52"/>
    <p:sldId id="1206" r:id="rId53"/>
    <p:sldId id="1208" r:id="rId54"/>
    <p:sldId id="1209" r:id="rId55"/>
    <p:sldId id="1211" r:id="rId56"/>
    <p:sldId id="1213" r:id="rId57"/>
    <p:sldId id="1130" r:id="rId58"/>
    <p:sldId id="1216" r:id="rId59"/>
    <p:sldId id="1218" r:id="rId60"/>
    <p:sldId id="624" r:id="rId61"/>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1pPr>
    <a:lvl2pPr marL="4572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2pPr>
    <a:lvl3pPr marL="9144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3pPr>
    <a:lvl4pPr marL="13716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4pPr>
    <a:lvl5pPr marL="18288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5pPr>
    <a:lvl6pPr marL="22860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6pPr>
    <a:lvl7pPr marL="27432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7pPr>
    <a:lvl8pPr marL="32004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8pPr>
    <a:lvl9pPr marL="36576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9pPr>
  </p:defaultTextStyle>
  <p:extLst>
    <p:ext uri="{EFAFB233-063F-42B5-8137-9DF3F51BA10A}">
      <p15:sldGuideLst xmlns:p15="http://schemas.microsoft.com/office/powerpoint/2012/main">
        <p15:guide id="1" orient="horz" pos="1596">
          <p15:clr>
            <a:srgbClr val="A4A3A4"/>
          </p15:clr>
        </p15:guide>
        <p15:guide id="2" pos="2866">
          <p15:clr>
            <a:srgbClr val="A4A3A4"/>
          </p15:clr>
        </p15:guide>
      </p15:sldGuideLst>
    </p:ext>
    <p:ext uri="{2D200454-40CA-4A62-9FC3-DE9A4176ACB9}">
      <p15:notesGuideLst xmlns:p15="http://schemas.microsoft.com/office/powerpoint/2012/main">
        <p15:guide id="1" orient="horz" pos="2838">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rl@itcast.cn"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585"/>
    <a:srgbClr val="595959"/>
    <a:srgbClr val="B3B3B3"/>
    <a:srgbClr val="FF5F49"/>
    <a:srgbClr val="B3D9FF"/>
    <a:srgbClr val="79AFFF"/>
    <a:srgbClr val="EBF5FF"/>
    <a:srgbClr val="EBD9FF"/>
    <a:srgbClr val="FBD5D5"/>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2" autoAdjust="0"/>
    <p:restoredTop sz="93735" autoAdjust="0"/>
  </p:normalViewPr>
  <p:slideViewPr>
    <p:cSldViewPr>
      <p:cViewPr varScale="1">
        <p:scale>
          <a:sx n="113" d="100"/>
          <a:sy n="113" d="100"/>
        </p:scale>
        <p:origin x="638" y="86"/>
      </p:cViewPr>
      <p:guideLst>
        <p:guide orient="horz" pos="1596"/>
        <p:guide pos="286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3876" y="-102"/>
      </p:cViewPr>
      <p:guideLst>
        <p:guide orient="horz" pos="2838"/>
        <p:guide pos="214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anose="020F0702030404030204" charset="0"/>
                <a:ea typeface="宋体" panose="02010600030101010101"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smtClean="0"/>
            </a:lvl1pPr>
          </a:lstStyle>
          <a:p>
            <a:pPr>
              <a:defRPr/>
            </a:pPr>
            <a:fld id="{1B71F79F-4065-CD4F-B030-8AC9BC5EDD8C}" type="datetimeFigureOut">
              <a:rPr lang="zh-CN" altLang="en-US"/>
              <a:t>2020/2/18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anose="020F0702030404030204" charset="0"/>
                <a:ea typeface="宋体" panose="02010600030101010101"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D3D60977-06C0-474F-AF9C-D6EAEC0E5E47}" type="slidenum">
              <a:rPr lang="zh-CN" altLang="en-US"/>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702030404030204" charset="0"/>
                <a:ea typeface="宋体" panose="02010600030101010101"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smtClean="0"/>
            </a:lvl1pPr>
          </a:lstStyle>
          <a:p>
            <a:pPr>
              <a:defRPr/>
            </a:pPr>
            <a:fld id="{C49E8CC4-97BD-D24C-B341-9DDAC8C5942D}" type="datetimeFigureOut">
              <a:rPr lang="zh-CN" altLang="en-US"/>
              <a:t>2020/2/18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anose="020F0702030404030204" charset="0"/>
                <a:ea typeface="宋体" panose="02010600030101010101"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smtClean="0"/>
            </a:lvl1pPr>
          </a:lstStyle>
          <a:p>
            <a:pPr>
              <a:defRPr/>
            </a:pPr>
            <a:fld id="{A14D5F60-C347-6D40-8E94-8EE9446EB09D}"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 Type="http://schemas.openxmlformats.org/officeDocument/2006/relationships/theme" Target="../theme/theme1.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9.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9.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2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p:spPr>
      </p:pic>
      <p:pic>
        <p:nvPicPr>
          <p:cNvPr id="102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p:spPr>
      </p:pic>
      <p:sp>
        <p:nvSpPr>
          <p:cNvPr id="4" name="椭圆 3"/>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sp>
        <p:nvSpPr>
          <p:cNvPr id="5" name="椭圆 4"/>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sp>
        <p:nvSpPr>
          <p:cNvPr id="6"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mn-ea"/>
              <a:ea typeface="+mn-ea"/>
              <a:cs typeface="+mn-cs"/>
            </a:endParaRPr>
          </a:p>
        </p:txBody>
      </p:sp>
      <p:sp>
        <p:nvSpPr>
          <p:cNvPr id="7" name="椭圆 6"/>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32" name="图片 17"/>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p:spPr>
      </p:pic>
      <p:pic>
        <p:nvPicPr>
          <p:cNvPr id="1033"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p:spPr>
      </p:pic>
      <p:grpSp>
        <p:nvGrpSpPr>
          <p:cNvPr id="1034" name="组合 43"/>
          <p:cNvGrpSpPr/>
          <p:nvPr userDrawn="1"/>
        </p:nvGrpSpPr>
        <p:grpSpPr bwMode="auto">
          <a:xfrm>
            <a:off x="6100763" y="1751013"/>
            <a:ext cx="130175" cy="128587"/>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265" y="1772735"/>
              <a:ext cx="83801" cy="84835"/>
            </a:xfrm>
            <a:prstGeom prst="rect">
              <a:avLst/>
            </a:prstGeom>
            <a:noFill/>
            <a:ln>
              <a:noFill/>
            </a:ln>
            <a:effectLst/>
          </p:spPr>
        </p:pic>
      </p:grpSp>
      <p:pic>
        <p:nvPicPr>
          <p:cNvPr id="1035" name="Picture 7"/>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p:spPr>
      </p:pic>
      <p:grpSp>
        <p:nvGrpSpPr>
          <p:cNvPr id="1036" name="组合 41"/>
          <p:cNvGrpSpPr/>
          <p:nvPr userDrawn="1"/>
        </p:nvGrpSpPr>
        <p:grpSpPr bwMode="auto">
          <a:xfrm>
            <a:off x="3040063" y="546100"/>
            <a:ext cx="225425" cy="225425"/>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2"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81132" y="599829"/>
              <a:ext cx="142725" cy="111008"/>
            </a:xfrm>
            <a:prstGeom prst="rect">
              <a:avLst/>
            </a:prstGeom>
            <a:noFill/>
            <a:ln>
              <a:noFill/>
            </a:ln>
            <a:effectLst/>
          </p:spPr>
        </p:pic>
      </p:grpSp>
      <p:grpSp>
        <p:nvGrpSpPr>
          <p:cNvPr id="1037" name="组合 37"/>
          <p:cNvGrpSpPr/>
          <p:nvPr userDrawn="1"/>
        </p:nvGrpSpPr>
        <p:grpSpPr bwMode="auto">
          <a:xfrm>
            <a:off x="2586038" y="3022600"/>
            <a:ext cx="185737" cy="185738"/>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mn-ea"/>
                <a:ea typeface="+mn-ea"/>
                <a:cs typeface="+mn-cs"/>
              </a:endParaRPr>
            </a:p>
          </p:txBody>
        </p:sp>
        <p:pic>
          <p:nvPicPr>
            <p:cNvPr id="106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p:spPr>
      </p:pic>
      <p:sp>
        <p:nvSpPr>
          <p:cNvPr id="23" name="椭圆 22"/>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40" name="Picture 15"/>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p:spPr>
      </p:pic>
      <p:grpSp>
        <p:nvGrpSpPr>
          <p:cNvPr id="1041" name="组合 46"/>
          <p:cNvGrpSpPr/>
          <p:nvPr userDrawn="1"/>
        </p:nvGrpSpPr>
        <p:grpSpPr bwMode="auto">
          <a:xfrm>
            <a:off x="2327275" y="3386138"/>
            <a:ext cx="258763" cy="258762"/>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41931" y="3616045"/>
              <a:ext cx="173401" cy="85906"/>
            </a:xfrm>
            <a:prstGeom prst="rect">
              <a:avLst/>
            </a:prstGeom>
            <a:noFill/>
            <a:ln>
              <a:noFill/>
            </a:ln>
            <a:effectLst/>
          </p:spPr>
        </p:pic>
      </p:grpSp>
      <p:grpSp>
        <p:nvGrpSpPr>
          <p:cNvPr id="1042" name="组合 38"/>
          <p:cNvGrpSpPr/>
          <p:nvPr userDrawn="1"/>
        </p:nvGrpSpPr>
        <p:grpSpPr bwMode="auto">
          <a:xfrm>
            <a:off x="976313" y="1046163"/>
            <a:ext cx="300037" cy="300037"/>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730" y="856575"/>
              <a:ext cx="202114" cy="116175"/>
            </a:xfrm>
            <a:prstGeom prst="rect">
              <a:avLst/>
            </a:prstGeom>
            <a:noFill/>
            <a:ln>
              <a:noFill/>
            </a:ln>
            <a:effectLst/>
          </p:spPr>
        </p:pic>
      </p:grpSp>
      <p:grpSp>
        <p:nvGrpSpPr>
          <p:cNvPr id="1043" name="组合 42"/>
          <p:cNvGrpSpPr/>
          <p:nvPr userDrawn="1"/>
        </p:nvGrpSpPr>
        <p:grpSpPr bwMode="auto">
          <a:xfrm>
            <a:off x="1763713" y="4391025"/>
            <a:ext cx="300037" cy="300038"/>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8"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17745" y="4364405"/>
              <a:ext cx="195748" cy="157552"/>
            </a:xfrm>
            <a:prstGeom prst="rect">
              <a:avLst/>
            </a:prstGeom>
            <a:noFill/>
            <a:ln>
              <a:noFill/>
            </a:ln>
            <a:effectLst/>
          </p:spPr>
        </p:pic>
      </p:grpSp>
      <p:grpSp>
        <p:nvGrpSpPr>
          <p:cNvPr id="1044" name="组合 1"/>
          <p:cNvGrpSpPr/>
          <p:nvPr userDrawn="1"/>
        </p:nvGrpSpPr>
        <p:grpSpPr bwMode="auto">
          <a:xfrm>
            <a:off x="1169988" y="2619375"/>
            <a:ext cx="300037" cy="300038"/>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6" name="Picture 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214468" y="2690598"/>
              <a:ext cx="211661" cy="181424"/>
            </a:xfrm>
            <a:prstGeom prst="rect">
              <a:avLst/>
            </a:prstGeom>
            <a:noFill/>
            <a:ln>
              <a:noFill/>
            </a:ln>
            <a:effectLst/>
          </p:spPr>
        </p:pic>
      </p:grpSp>
      <p:grpSp>
        <p:nvGrpSpPr>
          <p:cNvPr id="1045" name="组合 49"/>
          <p:cNvGrpSpPr/>
          <p:nvPr userDrawn="1"/>
        </p:nvGrpSpPr>
        <p:grpSpPr bwMode="auto">
          <a:xfrm>
            <a:off x="7781925" y="4046538"/>
            <a:ext cx="320675" cy="320675"/>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4"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16039" y="4486736"/>
              <a:ext cx="238160" cy="184177"/>
            </a:xfrm>
            <a:prstGeom prst="rect">
              <a:avLst/>
            </a:prstGeom>
            <a:noFill/>
            <a:ln>
              <a:noFill/>
            </a:ln>
            <a:effectLst/>
          </p:spPr>
        </p:pic>
      </p:grpSp>
      <p:pic>
        <p:nvPicPr>
          <p:cNvPr id="1046" name="Picture 9"/>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p:spPr>
      </p:pic>
      <p:grpSp>
        <p:nvGrpSpPr>
          <p:cNvPr id="1047" name="组合 45"/>
          <p:cNvGrpSpPr/>
          <p:nvPr userDrawn="1"/>
        </p:nvGrpSpPr>
        <p:grpSpPr bwMode="auto">
          <a:xfrm>
            <a:off x="6613525" y="3433763"/>
            <a:ext cx="258763" cy="258762"/>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2"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1343" y="4263316"/>
              <a:ext cx="144635" cy="144635"/>
            </a:xfrm>
            <a:prstGeom prst="rect">
              <a:avLst/>
            </a:prstGeom>
            <a:noFill/>
            <a:ln>
              <a:noFill/>
            </a:ln>
            <a:effectLst/>
          </p:spPr>
        </p:pic>
      </p:grpSp>
      <p:grpSp>
        <p:nvGrpSpPr>
          <p:cNvPr id="1048" name="组合 44"/>
          <p:cNvGrpSpPr/>
          <p:nvPr userDrawn="1"/>
        </p:nvGrpSpPr>
        <p:grpSpPr bwMode="auto">
          <a:xfrm>
            <a:off x="7308850" y="912813"/>
            <a:ext cx="322263" cy="322262"/>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780" y="990154"/>
              <a:ext cx="202117" cy="167105"/>
            </a:xfrm>
            <a:prstGeom prst="rect">
              <a:avLst/>
            </a:prstGeom>
            <a:noFill/>
            <a:ln>
              <a:noFill/>
            </a:ln>
            <a:effectLst/>
          </p:spPr>
        </p:pic>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702030404030204" charset="0"/>
          <a:ea typeface="宋体" panose="02010600030101010101" charset="-122"/>
        </a:defRPr>
      </a:lvl6pPr>
      <a:lvl7pPr marL="914400" algn="ctr" rtl="0" fontAlgn="base">
        <a:spcBef>
          <a:spcPct val="0"/>
        </a:spcBef>
        <a:spcAft>
          <a:spcPct val="0"/>
        </a:spcAft>
        <a:defRPr sz="4400">
          <a:solidFill>
            <a:schemeClr val="tx1"/>
          </a:solidFill>
          <a:latin typeface="Calibri" panose="020F0702030404030204" charset="0"/>
          <a:ea typeface="宋体" panose="02010600030101010101" charset="-122"/>
        </a:defRPr>
      </a:lvl7pPr>
      <a:lvl8pPr marL="1371600" algn="ctr" rtl="0" fontAlgn="base">
        <a:spcBef>
          <a:spcPct val="0"/>
        </a:spcBef>
        <a:spcAft>
          <a:spcPct val="0"/>
        </a:spcAft>
        <a:defRPr sz="4400">
          <a:solidFill>
            <a:schemeClr val="tx1"/>
          </a:solidFill>
          <a:latin typeface="Calibri" panose="020F0702030404030204" charset="0"/>
          <a:ea typeface="宋体" panose="02010600030101010101" charset="-122"/>
        </a:defRPr>
      </a:lvl8pPr>
      <a:lvl9pPr marL="1828800" algn="ctr" rtl="0" fontAlgn="base">
        <a:spcBef>
          <a:spcPct val="0"/>
        </a:spcBef>
        <a:spcAft>
          <a:spcPct val="0"/>
        </a:spcAft>
        <a:defRPr sz="4400">
          <a:solidFill>
            <a:schemeClr val="tx1"/>
          </a:solidFill>
          <a:latin typeface="Calibri" panose="020F0702030404030204" charset="0"/>
          <a:ea typeface="宋体" panose="0201060003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anose="020B0503020204020204" pitchFamily="34" charset="-122"/>
                </a:defRPr>
              </a:lvl1pPr>
              <a:lvl2pPr marL="742950" indent="-285750">
                <a:defRPr>
                  <a:solidFill>
                    <a:schemeClr val="tx1"/>
                  </a:solidFill>
                  <a:latin typeface="Segoe UI" pitchFamily="34" charset="0"/>
                  <a:ea typeface="微软雅黑" panose="020B0503020204020204" pitchFamily="34" charset="-122"/>
                </a:defRPr>
              </a:lvl2pPr>
              <a:lvl3pPr marL="1143000" indent="-228600">
                <a:defRPr>
                  <a:solidFill>
                    <a:schemeClr val="tx1"/>
                  </a:solidFill>
                  <a:latin typeface="Segoe UI" pitchFamily="34" charset="0"/>
                  <a:ea typeface="微软雅黑" panose="020B0503020204020204" pitchFamily="34" charset="-122"/>
                </a:defRPr>
              </a:lvl3pPr>
              <a:lvl4pPr marL="1600200" indent="-228600">
                <a:defRPr>
                  <a:solidFill>
                    <a:schemeClr val="tx1"/>
                  </a:solidFill>
                  <a:latin typeface="Segoe UI" pitchFamily="34" charset="0"/>
                  <a:ea typeface="微软雅黑" panose="020B0503020204020204" pitchFamily="34" charset="-122"/>
                </a:defRPr>
              </a:lvl4pPr>
              <a:lvl5pPr marL="2057400" indent="-228600">
                <a:defRPr>
                  <a:solidFill>
                    <a:schemeClr val="tx1"/>
                  </a:solidFill>
                  <a:latin typeface="Segoe UI"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defRPr/>
              </a:pPr>
              <a:endParaRPr lang="zh-CN" altLang="en-US">
                <a:latin typeface="Segoe UI" pitchFamily="34" charset="0"/>
                <a:ea typeface="微软雅黑" panose="020B0503020204020204" pitchFamily="34" charset="-122"/>
                <a:cs typeface="+mn-cs"/>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anose="020B0503020204020204" pitchFamily="34" charset="-122"/>
                </a:defRPr>
              </a:lvl1pPr>
              <a:lvl2pPr marL="742950" indent="-285750">
                <a:defRPr>
                  <a:solidFill>
                    <a:schemeClr val="tx1"/>
                  </a:solidFill>
                  <a:latin typeface="Segoe UI" pitchFamily="34" charset="0"/>
                  <a:ea typeface="微软雅黑" panose="020B0503020204020204" pitchFamily="34" charset="-122"/>
                </a:defRPr>
              </a:lvl2pPr>
              <a:lvl3pPr marL="1143000" indent="-228600">
                <a:defRPr>
                  <a:solidFill>
                    <a:schemeClr val="tx1"/>
                  </a:solidFill>
                  <a:latin typeface="Segoe UI" pitchFamily="34" charset="0"/>
                  <a:ea typeface="微软雅黑" panose="020B0503020204020204" pitchFamily="34" charset="-122"/>
                </a:defRPr>
              </a:lvl3pPr>
              <a:lvl4pPr marL="1600200" indent="-228600">
                <a:defRPr>
                  <a:solidFill>
                    <a:schemeClr val="tx1"/>
                  </a:solidFill>
                  <a:latin typeface="Segoe UI" pitchFamily="34" charset="0"/>
                  <a:ea typeface="微软雅黑" panose="020B0503020204020204" pitchFamily="34" charset="-122"/>
                </a:defRPr>
              </a:lvl4pPr>
              <a:lvl5pPr marL="2057400" indent="-228600">
                <a:defRPr>
                  <a:solidFill>
                    <a:schemeClr val="tx1"/>
                  </a:solidFill>
                  <a:latin typeface="Segoe UI"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
        <p:nvSpPr>
          <p:cNvPr id="2052"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2053" name="图片 1"/>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
        <p:nvSpPr>
          <p:cNvPr id="3075"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3076" name="图片 1"/>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userDrawn="1"/>
        </p:nvGrpSpPr>
        <p:grpSpPr bwMode="auto">
          <a:xfrm>
            <a:off x="1944688" y="1817688"/>
            <a:ext cx="5148262" cy="787400"/>
            <a:chOff x="1944836" y="1767215"/>
            <a:chExt cx="5147444" cy="787423"/>
          </a:xfrm>
        </p:grpSpPr>
        <p:pic>
          <p:nvPicPr>
            <p:cNvPr id="409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702030404030204" charset="0"/>
          <a:ea typeface="宋体" panose="02010600030101010101" charset="-122"/>
        </a:defRPr>
      </a:lvl6pPr>
      <a:lvl7pPr marL="914400" algn="ctr" rtl="0" fontAlgn="base">
        <a:spcBef>
          <a:spcPct val="0"/>
        </a:spcBef>
        <a:spcAft>
          <a:spcPct val="0"/>
        </a:spcAft>
        <a:defRPr sz="4400">
          <a:solidFill>
            <a:schemeClr val="tx1"/>
          </a:solidFill>
          <a:latin typeface="Calibri" panose="020F0702030404030204" charset="0"/>
          <a:ea typeface="宋体" panose="02010600030101010101" charset="-122"/>
        </a:defRPr>
      </a:lvl7pPr>
      <a:lvl8pPr marL="1371600" algn="ctr" rtl="0" fontAlgn="base">
        <a:spcBef>
          <a:spcPct val="0"/>
        </a:spcBef>
        <a:spcAft>
          <a:spcPct val="0"/>
        </a:spcAft>
        <a:defRPr sz="4400">
          <a:solidFill>
            <a:schemeClr val="tx1"/>
          </a:solidFill>
          <a:latin typeface="Calibri" panose="020F0702030404030204" charset="0"/>
          <a:ea typeface="宋体" panose="02010600030101010101" charset="-122"/>
        </a:defRPr>
      </a:lvl8pPr>
      <a:lvl9pPr marL="1828800" algn="ctr" rtl="0" fontAlgn="base">
        <a:spcBef>
          <a:spcPct val="0"/>
        </a:spcBef>
        <a:spcAft>
          <a:spcPct val="0"/>
        </a:spcAft>
        <a:defRPr sz="4400">
          <a:solidFill>
            <a:schemeClr val="tx1"/>
          </a:solidFill>
          <a:latin typeface="Calibri" panose="020F0702030404030204" charset="0"/>
          <a:ea typeface="宋体" panose="0201060003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0.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Applications/TLIAS.app"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3"/>
          <p:cNvSpPr txBox="1">
            <a:spLocks noChangeArrowheads="1"/>
          </p:cNvSpPr>
          <p:nvPr/>
        </p:nvSpPr>
        <p:spPr bwMode="auto">
          <a:xfrm>
            <a:off x="2368730" y="2211280"/>
            <a:ext cx="43620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gn="ctr" eaLnBrk="1" hangingPunct="1"/>
            <a:r>
              <a:rPr lang="zh-CN" altLang="en-US" sz="3600" b="1" dirty="0">
                <a:solidFill>
                  <a:srgbClr val="262626"/>
                </a:solidFill>
                <a:latin typeface="微软雅黑" panose="020B0503020204020204" pitchFamily="34" charset="-122"/>
                <a:ea typeface="微软雅黑" panose="020B0503020204020204" pitchFamily="34" charset="-122"/>
              </a:rPr>
              <a:t>机器学习</a:t>
            </a:r>
            <a:r>
              <a:rPr lang="zh-CN" altLang="en-US" sz="3600" b="1">
                <a:solidFill>
                  <a:srgbClr val="262626"/>
                </a:solidFill>
                <a:latin typeface="微软雅黑" panose="020B0503020204020204" pitchFamily="34" charset="-122"/>
                <a:ea typeface="微软雅黑" panose="020B0503020204020204" pitchFamily="34" charset="-122"/>
              </a:rPr>
              <a:t>课程</a:t>
            </a:r>
            <a:r>
              <a:rPr lang="en-US" altLang="zh-CN" sz="3600" b="1">
                <a:solidFill>
                  <a:srgbClr val="262626"/>
                </a:solidFill>
                <a:latin typeface="微软雅黑" panose="020B0503020204020204" pitchFamily="34" charset="-122"/>
                <a:ea typeface="微软雅黑" panose="020B0503020204020204" pitchFamily="34" charset="-122"/>
              </a:rPr>
              <a:t>day06</a:t>
            </a:r>
            <a:endParaRPr lang="en-US" altLang="zh-CN" sz="3600" b="1"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案例</a:t>
            </a:r>
            <a:r>
              <a:rPr lang="en-US" altLang="zh-CN" sz="2400" b="1">
                <a:solidFill>
                  <a:srgbClr val="595959"/>
                </a:solidFill>
                <a:latin typeface="微软雅黑" panose="020B0503020204020204" pitchFamily="34" charset="-122"/>
                <a:ea typeface="微软雅黑" panose="020B0503020204020204" pitchFamily="34" charset="-122"/>
              </a:rPr>
              <a:t>-FaceBook</a:t>
            </a:r>
            <a:r>
              <a:rPr lang="zh-CN" altLang="en-US" sz="2400" b="1">
                <a:solidFill>
                  <a:srgbClr val="595959"/>
                </a:solidFill>
                <a:latin typeface="微软雅黑" panose="020B0503020204020204" pitchFamily="34" charset="-122"/>
                <a:ea typeface="微软雅黑" panose="020B0503020204020204" pitchFamily="34" charset="-122"/>
              </a:rPr>
              <a:t>签到位置预测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3.1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475656" y="1995686"/>
            <a:ext cx="6468194" cy="1077218"/>
          </a:xfrm>
          <a:prstGeom prst="rect">
            <a:avLst/>
          </a:prstGeom>
          <a:noFill/>
        </p:spPr>
        <p:txBody>
          <a:bodyPr wrap="square" lIns="91440" tIns="45720" rIns="91440" bIns="45720">
            <a:spAutoFit/>
          </a:bodyPr>
          <a:lstStyle/>
          <a:p>
            <a:pPr algn="ctr"/>
            <a:r>
              <a:rPr lang="en-US" altLang="zh-CN"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Facebook</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签到位置预测的</a:t>
            </a:r>
            <a:endParaRPr lang="en-US" altLang="zh-CN"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结果如何？</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4433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案例</a:t>
            </a:r>
            <a:r>
              <a:rPr lang="en-US" altLang="zh-CN" sz="2400" b="1">
                <a:solidFill>
                  <a:srgbClr val="595959"/>
                </a:solidFill>
                <a:latin typeface="微软雅黑" panose="020B0503020204020204" pitchFamily="34" charset="-122"/>
                <a:ea typeface="微软雅黑" panose="020B0503020204020204" pitchFamily="34" charset="-122"/>
              </a:rPr>
              <a:t>-FaceBook</a:t>
            </a:r>
            <a:r>
              <a:rPr lang="zh-CN" altLang="en-US" sz="2400" b="1">
                <a:solidFill>
                  <a:srgbClr val="595959"/>
                </a:solidFill>
                <a:latin typeface="微软雅黑" panose="020B0503020204020204" pitchFamily="34" charset="-122"/>
                <a:ea typeface="微软雅黑" panose="020B0503020204020204" pitchFamily="34" charset="-122"/>
              </a:rPr>
              <a:t>签到位置预测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3.2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2195736" y="2427734"/>
            <a:ext cx="5544616" cy="1465401"/>
          </a:xfrm>
          <a:prstGeom prst="rect">
            <a:avLst/>
          </a:prstGeom>
        </p:spPr>
        <p:txBody>
          <a:bodyPr wrap="square">
            <a:spAutoFit/>
          </a:bodyPr>
          <a:lstStyle/>
          <a:p>
            <a:pPr>
              <a:lnSpc>
                <a:spcPct val="130000"/>
              </a:lnSpc>
            </a:pPr>
            <a:r>
              <a:rPr lang="en-US" altLang="zh-CN" sz="1400" b="1">
                <a:latin typeface="微软雅黑" panose="020B0503020204020204" pitchFamily="34" charset="-122"/>
                <a:ea typeface="微软雅黑" panose="020B0503020204020204" pitchFamily="34" charset="-122"/>
              </a:rPr>
              <a:t>A</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模型训练的数据量不够（缩小了数据范围）</a:t>
            </a:r>
            <a:endParaRPr lang="en-US" altLang="zh-CN" sz="1400">
              <a:latin typeface="微软雅黑" panose="020B0503020204020204" pitchFamily="34" charset="-122"/>
              <a:ea typeface="微软雅黑" panose="020B0503020204020204" pitchFamily="34" charset="-122"/>
            </a:endParaRPr>
          </a:p>
          <a:p>
            <a:pPr>
              <a:lnSpc>
                <a:spcPct val="130000"/>
              </a:lnSpc>
            </a:pPr>
            <a:r>
              <a:rPr lang="en-US" altLang="zh-CN" sz="1400">
                <a:latin typeface="微软雅黑" panose="020B0503020204020204" pitchFamily="34" charset="-122"/>
                <a:ea typeface="微软雅黑" panose="020B0503020204020204" pitchFamily="34" charset="-122"/>
              </a:rPr>
              <a:t>     </a:t>
            </a:r>
            <a:endParaRPr lang="zh-CN" altLang="en-US" sz="1400">
              <a:latin typeface="微软雅黑" panose="020B0503020204020204" pitchFamily="34" charset="-122"/>
              <a:ea typeface="微软雅黑" panose="020B0503020204020204" pitchFamily="34" charset="-122"/>
            </a:endParaRPr>
          </a:p>
          <a:p>
            <a:pPr>
              <a:lnSpc>
                <a:spcPct val="130000"/>
              </a:lnSpc>
            </a:pPr>
            <a:r>
              <a:rPr lang="en-US" altLang="zh-CN" sz="1400" b="1">
                <a:latin typeface="微软雅黑" panose="020B0503020204020204" pitchFamily="34" charset="-122"/>
                <a:ea typeface="微软雅黑" panose="020B0503020204020204" pitchFamily="34" charset="-122"/>
              </a:rPr>
              <a:t>B</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去除了部分有意义的数据（只选择了其中部分维度的数据）</a:t>
            </a:r>
            <a:endParaRPr lang="en-US" altLang="zh-CN" sz="1400">
              <a:latin typeface="微软雅黑" panose="020B0503020204020204" pitchFamily="34" charset="-122"/>
              <a:ea typeface="微软雅黑" panose="020B0503020204020204" pitchFamily="34" charset="-122"/>
            </a:endParaRPr>
          </a:p>
          <a:p>
            <a:pPr>
              <a:lnSpc>
                <a:spcPct val="130000"/>
              </a:lnSpc>
            </a:pPr>
            <a:endParaRPr lang="en-US" altLang="zh-CN" sz="1400">
              <a:latin typeface="微软雅黑" panose="020B0503020204020204" pitchFamily="34" charset="-122"/>
              <a:ea typeface="微软雅黑" panose="020B0503020204020204" pitchFamily="34" charset="-122"/>
            </a:endParaRPr>
          </a:p>
          <a:p>
            <a:pPr>
              <a:lnSpc>
                <a:spcPct val="130000"/>
              </a:lnSpc>
            </a:pPr>
            <a:r>
              <a:rPr lang="en-US" altLang="zh-CN" sz="1400" b="1">
                <a:latin typeface="微软雅黑" panose="020B0503020204020204" pitchFamily="34" charset="-122"/>
                <a:ea typeface="微软雅黑" panose="020B0503020204020204" pitchFamily="34" charset="-122"/>
              </a:rPr>
              <a:t>C</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模型的超参数还有待优化</a:t>
            </a:r>
            <a:endParaRPr lang="en-US" altLang="zh-CN" sz="140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818618" y="1707654"/>
            <a:ext cx="7951023"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a:t>
            </a:r>
            <a:r>
              <a:rPr lang="en-US" altLang="zh-CN" sz="1600">
                <a:solidFill>
                  <a:prstClr val="black"/>
                </a:solidFill>
                <a:latin typeface="微软雅黑" panose="020B0503020204020204" pitchFamily="34" charset="-122"/>
                <a:ea typeface="微软雅黑" panose="020B0503020204020204" pitchFamily="34" charset="-122"/>
              </a:rPr>
              <a:t>FaceBook</a:t>
            </a:r>
            <a:r>
              <a:rPr lang="zh-CN" altLang="en-US" sz="1600">
                <a:solidFill>
                  <a:prstClr val="black"/>
                </a:solidFill>
                <a:latin typeface="微软雅黑" panose="020B0503020204020204" pitchFamily="34" charset="-122"/>
                <a:ea typeface="微软雅黑" panose="020B0503020204020204" pitchFamily="34" charset="-122"/>
              </a:rPr>
              <a:t>签到位置预测的结果没有达到预期可能是下面哪些原因造成的？（</a:t>
            </a:r>
            <a:r>
              <a:rPr lang="zh-CN" altLang="en-US" sz="1600" b="1">
                <a:solidFill>
                  <a:prstClr val="black"/>
                </a:solidFill>
                <a:latin typeface="微软雅黑" panose="020B0503020204020204" pitchFamily="34" charset="-122"/>
                <a:ea typeface="微软雅黑" panose="020B0503020204020204" pitchFamily="34" charset="-122"/>
              </a:rPr>
              <a:t>多选</a:t>
            </a:r>
            <a:r>
              <a:rPr lang="zh-CN" altLang="en-US" sz="1600">
                <a:solidFill>
                  <a:prstClr val="black"/>
                </a:solidFill>
                <a:latin typeface="微软雅黑" panose="020B0503020204020204" pitchFamily="34" charset="-122"/>
                <a:ea typeface="微软雅黑" panose="020B0503020204020204" pitchFamily="34" charset="-122"/>
              </a:rPr>
              <a:t>）</a:t>
            </a:r>
          </a:p>
        </p:txBody>
      </p:sp>
      <p:sp>
        <p:nvSpPr>
          <p:cNvPr id="2" name="文本框 1">
            <a:extLst>
              <a:ext uri="{FF2B5EF4-FFF2-40B4-BE49-F238E27FC236}">
                <a16:creationId xmlns:a16="http://schemas.microsoft.com/office/drawing/2014/main" id="{40EDBF31-B614-453B-BB7C-DA44D473ED02}"/>
              </a:ext>
            </a:extLst>
          </p:cNvPr>
          <p:cNvSpPr txBox="1"/>
          <p:nvPr/>
        </p:nvSpPr>
        <p:spPr>
          <a:xfrm>
            <a:off x="2202963" y="4274661"/>
            <a:ext cx="1125629"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ABC</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01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92772" y="1707654"/>
            <a:ext cx="3599508" cy="139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数据分割及评估方法</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补充</a:t>
            </a:r>
            <a:r>
              <a:rPr lang="en-US" altLang="zh-CN" sz="1200">
                <a:solidFill>
                  <a:srgbClr val="FF0000"/>
                </a:solidFill>
                <a:latin typeface="微软雅黑" panose="020B0503020204020204" pitchFamily="34" charset="-122"/>
                <a:ea typeface="微软雅黑" panose="020B0503020204020204" pitchFamily="34" charset="-122"/>
              </a:rPr>
              <a:t>-</a:t>
            </a:r>
            <a:r>
              <a:rPr lang="zh-CN" altLang="en-US" sz="1200">
                <a:solidFill>
                  <a:srgbClr val="FF0000"/>
                </a:solidFill>
                <a:latin typeface="微软雅黑" panose="020B0503020204020204" pitchFamily="34" charset="-122"/>
                <a:ea typeface="微软雅黑" panose="020B0503020204020204" pitchFamily="34" charset="-122"/>
              </a:rPr>
              <a:t>数据分割和留出法</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补充</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交叉验证和自助法</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1488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数据分割及评估方法</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4.1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547664" y="2279362"/>
            <a:ext cx="6468194" cy="584775"/>
          </a:xfrm>
          <a:prstGeom prst="rect">
            <a:avLst/>
          </a:prstGeom>
          <a:noFill/>
        </p:spPr>
        <p:txBody>
          <a:bodyPr wrap="square" lIns="91440" tIns="45720" rIns="91440" bIns="45720">
            <a:spAutoFit/>
          </a:bodyPr>
          <a:lstStyle/>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如何正确的对数据进行分割？</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4508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数据分割及评估方法</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4.2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835696" y="2158400"/>
            <a:ext cx="5544616" cy="2025555"/>
          </a:xfrm>
          <a:prstGeom prst="rect">
            <a:avLst/>
          </a:prstGeom>
        </p:spPr>
        <p:txBody>
          <a:bodyPr wrap="square">
            <a:spAutoFit/>
          </a:bodyPr>
          <a:lstStyle/>
          <a:p>
            <a:pPr>
              <a:lnSpc>
                <a:spcPct val="130000"/>
              </a:lnSpc>
            </a:pPr>
            <a:r>
              <a:rPr lang="en-US" altLang="zh-CN" sz="1400" b="1">
                <a:latin typeface="微软雅黑" panose="020B0503020204020204" pitchFamily="34" charset="-122"/>
                <a:ea typeface="微软雅黑" panose="020B0503020204020204" pitchFamily="34" charset="-122"/>
              </a:rPr>
              <a:t>A</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常见的分割方法有留出法、交叉验证法、自助法</a:t>
            </a:r>
            <a:endParaRPr lang="en-US" altLang="zh-CN" sz="1400">
              <a:latin typeface="微软雅黑" panose="020B0503020204020204" pitchFamily="34" charset="-122"/>
              <a:ea typeface="微软雅黑" panose="020B0503020204020204" pitchFamily="34" charset="-122"/>
            </a:endParaRPr>
          </a:p>
          <a:p>
            <a:pPr>
              <a:lnSpc>
                <a:spcPct val="130000"/>
              </a:lnSpc>
            </a:pPr>
            <a:r>
              <a:rPr lang="en-US" altLang="zh-CN" sz="1400">
                <a:latin typeface="微软雅黑" panose="020B0503020204020204" pitchFamily="34" charset="-122"/>
                <a:ea typeface="微软雅黑" panose="020B0503020204020204" pitchFamily="34" charset="-122"/>
              </a:rPr>
              <a:t>     </a:t>
            </a:r>
            <a:endParaRPr lang="zh-CN" altLang="en-US" sz="1400">
              <a:latin typeface="微软雅黑" panose="020B0503020204020204" pitchFamily="34" charset="-122"/>
              <a:ea typeface="微软雅黑" panose="020B0503020204020204" pitchFamily="34" charset="-122"/>
            </a:endParaRPr>
          </a:p>
          <a:p>
            <a:pPr>
              <a:lnSpc>
                <a:spcPct val="130000"/>
              </a:lnSpc>
            </a:pPr>
            <a:r>
              <a:rPr lang="en-US" altLang="zh-CN" sz="1400" b="1">
                <a:latin typeface="微软雅黑" panose="020B0503020204020204" pitchFamily="34" charset="-122"/>
                <a:ea typeface="微软雅黑" panose="020B0503020204020204" pitchFamily="34" charset="-122"/>
              </a:rPr>
              <a:t>B</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测试误差就是泛化误差</a:t>
            </a:r>
            <a:endParaRPr lang="en-US" altLang="zh-CN" sz="1400">
              <a:latin typeface="微软雅黑" panose="020B0503020204020204" pitchFamily="34" charset="-122"/>
              <a:ea typeface="微软雅黑" panose="020B0503020204020204" pitchFamily="34" charset="-122"/>
            </a:endParaRPr>
          </a:p>
          <a:p>
            <a:pPr>
              <a:lnSpc>
                <a:spcPct val="130000"/>
              </a:lnSpc>
            </a:pPr>
            <a:endParaRPr lang="en-US" altLang="zh-CN" sz="1400">
              <a:latin typeface="微软雅黑" panose="020B0503020204020204" pitchFamily="34" charset="-122"/>
              <a:ea typeface="微软雅黑" panose="020B0503020204020204" pitchFamily="34" charset="-122"/>
            </a:endParaRPr>
          </a:p>
          <a:p>
            <a:pPr>
              <a:lnSpc>
                <a:spcPct val="130000"/>
              </a:lnSpc>
            </a:pPr>
            <a:r>
              <a:rPr lang="en-US" altLang="zh-CN" sz="1400" b="1">
                <a:latin typeface="微软雅黑" panose="020B0503020204020204" pitchFamily="34" charset="-122"/>
                <a:ea typeface="微软雅黑" panose="020B0503020204020204" pitchFamily="34" charset="-122"/>
              </a:rPr>
              <a:t>C</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分层采样可以缓解留出法中带来的数据分割后分布不一致的问题</a:t>
            </a:r>
            <a:endParaRPr lang="en-US" altLang="zh-CN" sz="1400">
              <a:latin typeface="微软雅黑" panose="020B0503020204020204" pitchFamily="34" charset="-122"/>
              <a:ea typeface="微软雅黑" panose="020B0503020204020204" pitchFamily="34" charset="-122"/>
            </a:endParaRPr>
          </a:p>
          <a:p>
            <a:pPr>
              <a:lnSpc>
                <a:spcPct val="130000"/>
              </a:lnSpc>
            </a:pPr>
            <a:endParaRPr lang="en-US" altLang="zh-CN" sz="1400">
              <a:latin typeface="微软雅黑" panose="020B0503020204020204" pitchFamily="34" charset="-122"/>
              <a:ea typeface="微软雅黑" panose="020B0503020204020204" pitchFamily="34" charset="-122"/>
            </a:endParaRPr>
          </a:p>
          <a:p>
            <a:pPr>
              <a:lnSpc>
                <a:spcPct val="130000"/>
              </a:lnSpc>
            </a:pPr>
            <a:r>
              <a:rPr lang="en-US" altLang="zh-CN" sz="1400" b="1">
                <a:latin typeface="微软雅黑" panose="020B0503020204020204" pitchFamily="34" charset="-122"/>
                <a:ea typeface="微软雅黑" panose="020B0503020204020204" pitchFamily="34" charset="-122"/>
              </a:rPr>
              <a:t>D</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留一法属于留出法中的其中一种</a:t>
            </a:r>
            <a:endParaRPr lang="en-US" altLang="zh-CN" sz="140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1303555" y="1660017"/>
            <a:ext cx="3528530"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关于数据分割下列说法错误的是？</a:t>
            </a:r>
          </a:p>
        </p:txBody>
      </p:sp>
      <p:sp>
        <p:nvSpPr>
          <p:cNvPr id="2" name="文本框 1">
            <a:extLst>
              <a:ext uri="{FF2B5EF4-FFF2-40B4-BE49-F238E27FC236}">
                <a16:creationId xmlns:a16="http://schemas.microsoft.com/office/drawing/2014/main" id="{40EDBF31-B614-453B-BB7C-DA44D473ED02}"/>
              </a:ext>
            </a:extLst>
          </p:cNvPr>
          <p:cNvSpPr txBox="1"/>
          <p:nvPr/>
        </p:nvSpPr>
        <p:spPr>
          <a:xfrm>
            <a:off x="2087862" y="4443958"/>
            <a:ext cx="906017"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B</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123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92772" y="1707654"/>
            <a:ext cx="3599508" cy="139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数据分割及评估方法</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补充</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数据分割和留出法</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补充</a:t>
            </a:r>
            <a:r>
              <a:rPr lang="en-US" altLang="zh-CN" sz="1200">
                <a:solidFill>
                  <a:srgbClr val="FF0000"/>
                </a:solidFill>
                <a:latin typeface="微软雅黑" panose="020B0503020204020204" pitchFamily="34" charset="-122"/>
                <a:ea typeface="微软雅黑" panose="020B0503020204020204" pitchFamily="34" charset="-122"/>
              </a:rPr>
              <a:t>-</a:t>
            </a:r>
            <a:r>
              <a:rPr lang="zh-CN" altLang="en-US" sz="1200">
                <a:solidFill>
                  <a:srgbClr val="FF0000"/>
                </a:solidFill>
                <a:latin typeface="微软雅黑" panose="020B0503020204020204" pitchFamily="34" charset="-122"/>
                <a:ea typeface="微软雅黑" panose="020B0503020204020204" pitchFamily="34" charset="-122"/>
              </a:rPr>
              <a:t>交叉验证和自助法</a:t>
            </a:r>
            <a:endParaRPr lang="en-US" altLang="zh-CN" sz="12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3174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数据分割及评估方法</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5.1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187624" y="2211710"/>
            <a:ext cx="6912768" cy="584775"/>
          </a:xfrm>
          <a:prstGeom prst="rect">
            <a:avLst/>
          </a:prstGeom>
          <a:noFill/>
        </p:spPr>
        <p:txBody>
          <a:bodyPr wrap="square" lIns="91440" tIns="45720" rIns="91440" bIns="45720">
            <a:spAutoFit/>
          </a:bodyPr>
          <a:lstStyle/>
          <a:p>
            <a:pPr algn="ct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交叉验证法和自助法是如何实现的</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824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数据分割及评估方法</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5.2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835696" y="2158400"/>
            <a:ext cx="5544616" cy="2025555"/>
          </a:xfrm>
          <a:prstGeom prst="rect">
            <a:avLst/>
          </a:prstGeom>
        </p:spPr>
        <p:txBody>
          <a:bodyPr wrap="square">
            <a:spAutoFit/>
          </a:bodyPr>
          <a:lstStyle/>
          <a:p>
            <a:pPr>
              <a:lnSpc>
                <a:spcPct val="130000"/>
              </a:lnSpc>
            </a:pPr>
            <a:r>
              <a:rPr lang="en-US" altLang="zh-CN" sz="1400" b="1">
                <a:latin typeface="微软雅黑" panose="020B0503020204020204" pitchFamily="34" charset="-122"/>
                <a:ea typeface="微软雅黑" panose="020B0503020204020204" pitchFamily="34" charset="-122"/>
              </a:rPr>
              <a:t>A</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交叉验证法能够保证数据分割之后的分布一致</a:t>
            </a:r>
            <a:endParaRPr lang="en-US" altLang="zh-CN" sz="1400">
              <a:latin typeface="微软雅黑" panose="020B0503020204020204" pitchFamily="34" charset="-122"/>
              <a:ea typeface="微软雅黑" panose="020B0503020204020204" pitchFamily="34" charset="-122"/>
            </a:endParaRPr>
          </a:p>
          <a:p>
            <a:pPr>
              <a:lnSpc>
                <a:spcPct val="130000"/>
              </a:lnSpc>
            </a:pPr>
            <a:r>
              <a:rPr lang="en-US" altLang="zh-CN" sz="1400">
                <a:latin typeface="微软雅黑" panose="020B0503020204020204" pitchFamily="34" charset="-122"/>
                <a:ea typeface="微软雅黑" panose="020B0503020204020204" pitchFamily="34" charset="-122"/>
              </a:rPr>
              <a:t>     </a:t>
            </a:r>
            <a:endParaRPr lang="zh-CN" altLang="en-US" sz="1400">
              <a:latin typeface="微软雅黑" panose="020B0503020204020204" pitchFamily="34" charset="-122"/>
              <a:ea typeface="微软雅黑" panose="020B0503020204020204" pitchFamily="34" charset="-122"/>
            </a:endParaRPr>
          </a:p>
          <a:p>
            <a:pPr>
              <a:lnSpc>
                <a:spcPct val="130000"/>
              </a:lnSpc>
            </a:pPr>
            <a:r>
              <a:rPr lang="en-US" altLang="zh-CN" sz="1400" b="1">
                <a:latin typeface="微软雅黑" panose="020B0503020204020204" pitchFamily="34" charset="-122"/>
                <a:ea typeface="微软雅黑" panose="020B0503020204020204" pitchFamily="34" charset="-122"/>
              </a:rPr>
              <a:t>B</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当数据集较大时，为了节省时间我们可以选择留出法来分割</a:t>
            </a:r>
            <a:endParaRPr lang="en-US" altLang="zh-CN" sz="1400">
              <a:latin typeface="微软雅黑" panose="020B0503020204020204" pitchFamily="34" charset="-122"/>
              <a:ea typeface="微软雅黑" panose="020B0503020204020204" pitchFamily="34" charset="-122"/>
            </a:endParaRPr>
          </a:p>
          <a:p>
            <a:pPr>
              <a:lnSpc>
                <a:spcPct val="130000"/>
              </a:lnSpc>
            </a:pPr>
            <a:endParaRPr lang="en-US" altLang="zh-CN" sz="1400">
              <a:latin typeface="微软雅黑" panose="020B0503020204020204" pitchFamily="34" charset="-122"/>
              <a:ea typeface="微软雅黑" panose="020B0503020204020204" pitchFamily="34" charset="-122"/>
            </a:endParaRPr>
          </a:p>
          <a:p>
            <a:pPr>
              <a:lnSpc>
                <a:spcPct val="130000"/>
              </a:lnSpc>
            </a:pPr>
            <a:r>
              <a:rPr lang="en-US" altLang="zh-CN" sz="1400" b="1">
                <a:latin typeface="微软雅黑" panose="020B0503020204020204" pitchFamily="34" charset="-122"/>
                <a:ea typeface="微软雅黑" panose="020B0503020204020204" pitchFamily="34" charset="-122"/>
              </a:rPr>
              <a:t>C</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自助法有可能会导致数据集分割后的分布不一致</a:t>
            </a:r>
            <a:endParaRPr lang="en-US" altLang="zh-CN" sz="1400">
              <a:latin typeface="微软雅黑" panose="020B0503020204020204" pitchFamily="34" charset="-122"/>
              <a:ea typeface="微软雅黑" panose="020B0503020204020204" pitchFamily="34" charset="-122"/>
            </a:endParaRPr>
          </a:p>
          <a:p>
            <a:pPr>
              <a:lnSpc>
                <a:spcPct val="130000"/>
              </a:lnSpc>
            </a:pPr>
            <a:endParaRPr lang="en-US" altLang="zh-CN" sz="1400">
              <a:latin typeface="微软雅黑" panose="020B0503020204020204" pitchFamily="34" charset="-122"/>
              <a:ea typeface="微软雅黑" panose="020B0503020204020204" pitchFamily="34" charset="-122"/>
            </a:endParaRPr>
          </a:p>
          <a:p>
            <a:pPr>
              <a:lnSpc>
                <a:spcPct val="130000"/>
              </a:lnSpc>
            </a:pPr>
            <a:r>
              <a:rPr lang="en-US" altLang="zh-CN" sz="1400" b="1">
                <a:latin typeface="微软雅黑" panose="020B0503020204020204" pitchFamily="34" charset="-122"/>
                <a:ea typeface="微软雅黑" panose="020B0503020204020204" pitchFamily="34" charset="-122"/>
              </a:rPr>
              <a:t>D</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划分小数据集时我们可以采用留一法</a:t>
            </a:r>
            <a:endParaRPr lang="en-US" altLang="zh-CN" sz="140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1303555" y="1660017"/>
            <a:ext cx="5375189"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关于交叉验证法和自助法下列说法正确的是？（</a:t>
            </a:r>
            <a:r>
              <a:rPr lang="zh-CN" altLang="en-US" sz="1600" b="1">
                <a:solidFill>
                  <a:prstClr val="black"/>
                </a:solidFill>
                <a:latin typeface="微软雅黑" panose="020B0503020204020204" pitchFamily="34" charset="-122"/>
                <a:ea typeface="微软雅黑" panose="020B0503020204020204" pitchFamily="34" charset="-122"/>
              </a:rPr>
              <a:t>多选</a:t>
            </a:r>
            <a:r>
              <a:rPr lang="zh-CN" altLang="en-US" sz="1600">
                <a:solidFill>
                  <a:prstClr val="black"/>
                </a:solidFill>
                <a:latin typeface="微软雅黑" panose="020B0503020204020204" pitchFamily="34" charset="-122"/>
                <a:ea typeface="微软雅黑" panose="020B0503020204020204" pitchFamily="34" charset="-122"/>
              </a:rPr>
              <a:t>）</a:t>
            </a:r>
          </a:p>
        </p:txBody>
      </p:sp>
      <p:sp>
        <p:nvSpPr>
          <p:cNvPr id="2" name="文本框 1">
            <a:extLst>
              <a:ext uri="{FF2B5EF4-FFF2-40B4-BE49-F238E27FC236}">
                <a16:creationId xmlns:a16="http://schemas.microsoft.com/office/drawing/2014/main" id="{40EDBF31-B614-453B-BB7C-DA44D473ED02}"/>
              </a:ext>
            </a:extLst>
          </p:cNvPr>
          <p:cNvSpPr txBox="1"/>
          <p:nvPr/>
        </p:nvSpPr>
        <p:spPr>
          <a:xfrm>
            <a:off x="2087862" y="4443958"/>
            <a:ext cx="1247457"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ABCD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294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92772" y="1707654"/>
            <a:ext cx="4319588" cy="139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线性回归算法介绍</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线性回归简介</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初始线性回归</a:t>
            </a:r>
            <a:r>
              <a:rPr lang="en-US" altLang="zh-CN" sz="1200">
                <a:latin typeface="微软雅黑" panose="020B0503020204020204" pitchFamily="34" charset="-122"/>
                <a:ea typeface="微软雅黑" panose="020B0503020204020204" pitchFamily="34" charset="-122"/>
              </a:rPr>
              <a:t>api</a:t>
            </a:r>
          </a:p>
        </p:txBody>
      </p:sp>
    </p:spTree>
    <p:extLst>
      <p:ext uri="{BB962C8B-B14F-4D97-AF65-F5344CB8AC3E}">
        <p14:creationId xmlns:p14="http://schemas.microsoft.com/office/powerpoint/2010/main" val="3372657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11883"/>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线性回归算法介绍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6.1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475656" y="1995686"/>
            <a:ext cx="6468194" cy="584775"/>
          </a:xfrm>
          <a:prstGeom prst="rect">
            <a:avLst/>
          </a:prstGeom>
          <a:noFill/>
        </p:spPr>
        <p:txBody>
          <a:bodyPr wrap="square" lIns="91440" tIns="45720" rIns="91440" bIns="45720">
            <a:spAutoFit/>
          </a:bodyPr>
          <a:lstStyle/>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线性回归解决的是什么问题？</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3262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
        <p:nvSpPr>
          <p:cNvPr id="8196" name="TextBox 9"/>
          <p:cNvSpPr txBox="1">
            <a:spLocks noChangeArrowheads="1"/>
          </p:cNvSpPr>
          <p:nvPr/>
        </p:nvSpPr>
        <p:spPr bwMode="auto">
          <a:xfrm>
            <a:off x="3564780" y="1347614"/>
            <a:ext cx="4463604" cy="30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案例</a:t>
            </a:r>
            <a:r>
              <a:rPr lang="en-US" altLang="zh-CN" sz="1400">
                <a:latin typeface="微软雅黑" panose="020B0503020204020204" pitchFamily="34" charset="-122"/>
                <a:ea typeface="微软雅黑" panose="020B0503020204020204" pitchFamily="34" charset="-122"/>
              </a:rPr>
              <a:t>-FaceBook</a:t>
            </a:r>
            <a:r>
              <a:rPr lang="zh-CN" altLang="en-US" sz="1400">
                <a:latin typeface="微软雅黑" panose="020B0503020204020204" pitchFamily="34" charset="-122"/>
                <a:ea typeface="微软雅黑" panose="020B0503020204020204" pitchFamily="34" charset="-122"/>
              </a:rPr>
              <a:t>签到位置预测</a:t>
            </a:r>
            <a:endParaRPr lang="en-US" altLang="zh-CN" sz="1400">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a:t>
            </a:r>
            <a:r>
              <a:rPr lang="zh-CN" altLang="en-US" sz="1400">
                <a:solidFill>
                  <a:srgbClr val="FF0000"/>
                </a:solidFill>
                <a:latin typeface="微软雅黑" panose="020B0503020204020204" pitchFamily="34" charset="-122"/>
                <a:ea typeface="微软雅黑" panose="020B0503020204020204" pitchFamily="34" charset="-122"/>
              </a:rPr>
              <a:t>数据分割及评估方法（重点）</a:t>
            </a:r>
            <a:endParaRPr lang="zh-CN" altLang="en-US" sz="1400" dirty="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线性回归算法介绍</a:t>
            </a:r>
            <a:endParaRPr lang="zh-CN" altLang="en-US" sz="1400" dirty="0">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a:t>
            </a:r>
            <a:r>
              <a:rPr lang="zh-CN" altLang="en-US" sz="1400">
                <a:solidFill>
                  <a:srgbClr val="FF0000"/>
                </a:solidFill>
                <a:latin typeface="微软雅黑" panose="020B0503020204020204" pitchFamily="34" charset="-122"/>
                <a:ea typeface="微软雅黑" panose="020B0503020204020204" pitchFamily="34" charset="-122"/>
              </a:rPr>
              <a:t>线性回归的损失函数及优化（重点）</a:t>
            </a:r>
            <a:endParaRPr lang="en-US" altLang="zh-CN" sz="140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a:t>
            </a:r>
            <a:r>
              <a:rPr lang="zh-CN" altLang="en-US" sz="1400">
                <a:solidFill>
                  <a:srgbClr val="FF0000"/>
                </a:solidFill>
                <a:latin typeface="微软雅黑" panose="020B0503020204020204" pitchFamily="34" charset="-122"/>
                <a:ea typeface="微软雅黑" panose="020B0503020204020204" pitchFamily="34" charset="-122"/>
              </a:rPr>
              <a:t>使用线性回归完成</a:t>
            </a:r>
            <a:r>
              <a:rPr lang="en-US" altLang="zh-CN" sz="1400">
                <a:solidFill>
                  <a:srgbClr val="FF0000"/>
                </a:solidFill>
                <a:latin typeface="微软雅黑" panose="020B0503020204020204" pitchFamily="34" charset="-122"/>
                <a:ea typeface="微软雅黑" panose="020B0503020204020204" pitchFamily="34" charset="-122"/>
              </a:rPr>
              <a:t>Boston</a:t>
            </a:r>
            <a:r>
              <a:rPr lang="zh-CN" altLang="en-US" sz="1400">
                <a:solidFill>
                  <a:srgbClr val="FF0000"/>
                </a:solidFill>
                <a:latin typeface="微软雅黑" panose="020B0503020204020204" pitchFamily="34" charset="-122"/>
                <a:ea typeface="微软雅黑" panose="020B0503020204020204" pitchFamily="34" charset="-122"/>
              </a:rPr>
              <a:t>房价预测（重点）</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a:solidFill>
                  <a:srgbClr val="FF0000"/>
                </a:solidFill>
                <a:latin typeface="微软雅黑" panose="020B0503020204020204" pitchFamily="34" charset="-122"/>
                <a:ea typeface="微软雅黑" panose="020B0503020204020204" pitchFamily="34" charset="-122"/>
              </a:rPr>
              <a:t> 欠</a:t>
            </a:r>
            <a:r>
              <a:rPr lang="zh-CN" altLang="en-US" sz="1400" dirty="0">
                <a:solidFill>
                  <a:srgbClr val="FF0000"/>
                </a:solidFill>
                <a:latin typeface="微软雅黑" panose="020B0503020204020204" pitchFamily="34" charset="-122"/>
                <a:ea typeface="微软雅黑" panose="020B0503020204020204" pitchFamily="34" charset="-122"/>
              </a:rPr>
              <a:t>拟合和</a:t>
            </a:r>
            <a:r>
              <a:rPr lang="zh-CN" altLang="en-US" sz="1400">
                <a:solidFill>
                  <a:srgbClr val="FF0000"/>
                </a:solidFill>
                <a:latin typeface="微软雅黑" panose="020B0503020204020204" pitchFamily="34" charset="-122"/>
                <a:ea typeface="微软雅黑" panose="020B0503020204020204" pitchFamily="34" charset="-122"/>
              </a:rPr>
              <a:t>过拟合产生的原因及其解决办法（重点）</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算法模型</a:t>
            </a:r>
            <a:r>
              <a:rPr lang="zh-CN" altLang="en-US" sz="1400" dirty="0">
                <a:latin typeface="微软雅黑" panose="020B0503020204020204" pitchFamily="34" charset="-122"/>
                <a:ea typeface="微软雅黑" panose="020B0503020204020204" pitchFamily="34" charset="-122"/>
              </a:rPr>
              <a:t>的保存和加载</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线性回归算法介绍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592" y="86309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6.2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85557" y="1873155"/>
            <a:ext cx="6624736" cy="2305631"/>
          </a:xfrm>
          <a:prstGeom prst="rect">
            <a:avLst/>
          </a:prstGeom>
        </p:spPr>
        <p:txBody>
          <a:bodyPr wrap="square">
            <a:spAutoFit/>
          </a:bodyPr>
          <a:lstStyle/>
          <a:p>
            <a:pPr>
              <a:lnSpc>
                <a:spcPct val="130000"/>
              </a:lnSpc>
            </a:pPr>
            <a:r>
              <a:rPr lang="en-US" altLang="zh-CN" sz="1400" b="1">
                <a:latin typeface="微软雅黑" panose="020B0503020204020204" pitchFamily="34" charset="-122"/>
                <a:ea typeface="微软雅黑" panose="020B0503020204020204" pitchFamily="34" charset="-122"/>
              </a:rPr>
              <a:t>A</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线性回归是利用数理统计中的回归分析，被广泛用来确定两种或两种以上变量间相互依赖的定量关系。</a:t>
            </a:r>
            <a:endParaRPr lang="en-US" altLang="zh-CN" sz="1400">
              <a:latin typeface="微软雅黑" panose="020B0503020204020204" pitchFamily="34" charset="-122"/>
              <a:ea typeface="微软雅黑" panose="020B0503020204020204" pitchFamily="34" charset="-122"/>
            </a:endParaRPr>
          </a:p>
          <a:p>
            <a:pPr>
              <a:lnSpc>
                <a:spcPct val="130000"/>
              </a:lnSpc>
            </a:pPr>
            <a:endParaRPr lang="en-US" altLang="zh-CN" sz="1400">
              <a:latin typeface="微软雅黑" panose="020B0503020204020204" pitchFamily="34" charset="-122"/>
              <a:ea typeface="微软雅黑" panose="020B0503020204020204" pitchFamily="34" charset="-122"/>
            </a:endParaRPr>
          </a:p>
          <a:p>
            <a:pPr>
              <a:lnSpc>
                <a:spcPct val="130000"/>
              </a:lnSpc>
            </a:pPr>
            <a:r>
              <a:rPr lang="en-US" altLang="zh-CN" sz="1400" b="1">
                <a:latin typeface="微软雅黑" panose="020B0503020204020204" pitchFamily="34" charset="-122"/>
                <a:ea typeface="微软雅黑" panose="020B0503020204020204" pitchFamily="34" charset="-122"/>
              </a:rPr>
              <a:t>B</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只有一个自变量的情况称为简单回归（形如：</a:t>
            </a:r>
            <a:r>
              <a:rPr lang="en-US" altLang="zh-CN" sz="1400">
                <a:latin typeface="微软雅黑" panose="020B0503020204020204" pitchFamily="34" charset="-122"/>
                <a:ea typeface="微软雅黑" panose="020B0503020204020204" pitchFamily="34" charset="-122"/>
              </a:rPr>
              <a:t>y = wx + b</a:t>
            </a:r>
            <a:r>
              <a:rPr lang="zh-CN" altLang="en-US" sz="1400">
                <a:latin typeface="微软雅黑" panose="020B0503020204020204" pitchFamily="34" charset="-122"/>
                <a:ea typeface="微软雅黑" panose="020B0503020204020204" pitchFamily="34" charset="-122"/>
              </a:rPr>
              <a:t>），大于一个自变量的情况叫做多元回归（形如：</a:t>
            </a:r>
            <a:r>
              <a:rPr lang="en-US" altLang="zh-CN" sz="1400">
                <a:latin typeface="微软雅黑" panose="020B0503020204020204" pitchFamily="34" charset="-122"/>
                <a:ea typeface="微软雅黑" panose="020B0503020204020204" pitchFamily="34" charset="-122"/>
              </a:rPr>
              <a:t>y = w</a:t>
            </a:r>
            <a:r>
              <a:rPr lang="en-US" altLang="zh-CN" sz="1400" baseline="-25000">
                <a:latin typeface="微软雅黑" panose="020B0503020204020204" pitchFamily="34" charset="-122"/>
                <a:ea typeface="微软雅黑" panose="020B0503020204020204" pitchFamily="34" charset="-122"/>
              </a:rPr>
              <a:t>1</a:t>
            </a:r>
            <a:r>
              <a:rPr lang="en-US" altLang="zh-CN" sz="1400">
                <a:latin typeface="微软雅黑" panose="020B0503020204020204" pitchFamily="34" charset="-122"/>
                <a:ea typeface="微软雅黑" panose="020B0503020204020204" pitchFamily="34" charset="-122"/>
              </a:rPr>
              <a:t>x</a:t>
            </a:r>
            <a:r>
              <a:rPr lang="en-US" altLang="zh-CN" sz="1400" baseline="-25000">
                <a:latin typeface="微软雅黑" panose="020B0503020204020204" pitchFamily="34" charset="-122"/>
                <a:ea typeface="微软雅黑" panose="020B0503020204020204" pitchFamily="34" charset="-122"/>
              </a:rPr>
              <a:t>1</a:t>
            </a:r>
            <a:r>
              <a:rPr lang="en-US" altLang="zh-CN" sz="1400">
                <a:latin typeface="微软雅黑" panose="020B0503020204020204" pitchFamily="34" charset="-122"/>
                <a:ea typeface="微软雅黑" panose="020B0503020204020204" pitchFamily="34" charset="-122"/>
              </a:rPr>
              <a:t> + w</a:t>
            </a:r>
            <a:r>
              <a:rPr lang="en-US" altLang="zh-CN" sz="1400" baseline="-25000">
                <a:latin typeface="微软雅黑" panose="020B0503020204020204" pitchFamily="34" charset="-122"/>
                <a:ea typeface="微软雅黑" panose="020B0503020204020204" pitchFamily="34" charset="-122"/>
              </a:rPr>
              <a:t>2</a:t>
            </a:r>
            <a:r>
              <a:rPr lang="en-US" altLang="zh-CN" sz="1400">
                <a:latin typeface="微软雅黑" panose="020B0503020204020204" pitchFamily="34" charset="-122"/>
                <a:ea typeface="微软雅黑" panose="020B0503020204020204" pitchFamily="34" charset="-122"/>
              </a:rPr>
              <a:t>x</a:t>
            </a:r>
            <a:r>
              <a:rPr lang="en-US" altLang="zh-CN" sz="1400" baseline="-25000">
                <a:latin typeface="微软雅黑" panose="020B0503020204020204" pitchFamily="34" charset="-122"/>
                <a:ea typeface="微软雅黑" panose="020B0503020204020204" pitchFamily="34" charset="-122"/>
              </a:rPr>
              <a:t>2</a:t>
            </a:r>
            <a:r>
              <a:rPr lang="en-US" altLang="zh-CN" sz="1400">
                <a:latin typeface="微软雅黑" panose="020B0503020204020204" pitchFamily="34" charset="-122"/>
                <a:ea typeface="微软雅黑" panose="020B0503020204020204" pitchFamily="34" charset="-122"/>
              </a:rPr>
              <a:t> + … + b</a:t>
            </a:r>
            <a:r>
              <a:rPr lang="zh-CN" altLang="en-US"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a:p>
            <a:pPr>
              <a:lnSpc>
                <a:spcPct val="130000"/>
              </a:lnSpc>
            </a:pPr>
            <a:endParaRPr lang="en-US" altLang="zh-CN" sz="1400">
              <a:latin typeface="微软雅黑" panose="020B0503020204020204" pitchFamily="34" charset="-122"/>
              <a:ea typeface="微软雅黑" panose="020B0503020204020204" pitchFamily="34" charset="-122"/>
            </a:endParaRPr>
          </a:p>
          <a:p>
            <a:pPr>
              <a:lnSpc>
                <a:spcPct val="130000"/>
              </a:lnSpc>
            </a:pPr>
            <a:r>
              <a:rPr lang="en-US" altLang="zh-CN" sz="1400" b="1">
                <a:latin typeface="微软雅黑" panose="020B0503020204020204" pitchFamily="34" charset="-122"/>
                <a:ea typeface="微软雅黑" panose="020B0503020204020204" pitchFamily="34" charset="-122"/>
              </a:rPr>
              <a:t>C</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在机器学习中，线性回归这样的统计模型一般是用来通过确定回归方程中的一组参数，来确定自变量和因变量之间确切关系的统计分析方法。</a:t>
            </a:r>
          </a:p>
        </p:txBody>
      </p:sp>
      <p:sp>
        <p:nvSpPr>
          <p:cNvPr id="6" name="文本框 5">
            <a:extLst>
              <a:ext uri="{FF2B5EF4-FFF2-40B4-BE49-F238E27FC236}">
                <a16:creationId xmlns:a16="http://schemas.microsoft.com/office/drawing/2014/main" id="{C9D1ED17-A036-44CA-B4EA-DBF26970D763}"/>
              </a:ext>
            </a:extLst>
          </p:cNvPr>
          <p:cNvSpPr txBox="1"/>
          <p:nvPr/>
        </p:nvSpPr>
        <p:spPr>
          <a:xfrm>
            <a:off x="1385557" y="1383000"/>
            <a:ext cx="4349268"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关于线性回归下列说法正确的是？（</a:t>
            </a:r>
            <a:r>
              <a:rPr lang="zh-CN" altLang="en-US" sz="1600" b="1">
                <a:solidFill>
                  <a:prstClr val="black"/>
                </a:solidFill>
                <a:latin typeface="微软雅黑" panose="020B0503020204020204" pitchFamily="34" charset="-122"/>
                <a:ea typeface="微软雅黑" panose="020B0503020204020204" pitchFamily="34" charset="-122"/>
              </a:rPr>
              <a:t>多选</a:t>
            </a:r>
            <a:r>
              <a:rPr lang="zh-CN" altLang="en-US" sz="1600">
                <a:solidFill>
                  <a:prstClr val="black"/>
                </a:solidFill>
                <a:latin typeface="微软雅黑" panose="020B0503020204020204" pitchFamily="34" charset="-122"/>
                <a:ea typeface="微软雅黑" panose="020B0503020204020204" pitchFamily="34" charset="-122"/>
              </a:rPr>
              <a:t>）</a:t>
            </a:r>
          </a:p>
        </p:txBody>
      </p:sp>
      <p:sp>
        <p:nvSpPr>
          <p:cNvPr id="2" name="文本框 1">
            <a:extLst>
              <a:ext uri="{FF2B5EF4-FFF2-40B4-BE49-F238E27FC236}">
                <a16:creationId xmlns:a16="http://schemas.microsoft.com/office/drawing/2014/main" id="{1C469FB2-EABB-41A0-9D83-27067330410E}"/>
              </a:ext>
            </a:extLst>
          </p:cNvPr>
          <p:cNvSpPr txBox="1"/>
          <p:nvPr/>
        </p:nvSpPr>
        <p:spPr>
          <a:xfrm>
            <a:off x="1516125" y="4443958"/>
            <a:ext cx="1125629"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ABC</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75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92772" y="1707654"/>
            <a:ext cx="4319588" cy="139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线性回归算法介绍</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线性回归简介</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初始线性回归</a:t>
            </a:r>
            <a:r>
              <a:rPr lang="en-US" altLang="zh-CN" sz="1200">
                <a:solidFill>
                  <a:srgbClr val="FF0000"/>
                </a:solidFill>
                <a:latin typeface="微软雅黑" panose="020B0503020204020204" pitchFamily="34" charset="-122"/>
                <a:ea typeface="微软雅黑" panose="020B0503020204020204" pitchFamily="34" charset="-122"/>
              </a:rPr>
              <a:t>api</a:t>
            </a:r>
          </a:p>
        </p:txBody>
      </p:sp>
    </p:spTree>
    <p:extLst>
      <p:ext uri="{BB962C8B-B14F-4D97-AF65-F5344CB8AC3E}">
        <p14:creationId xmlns:p14="http://schemas.microsoft.com/office/powerpoint/2010/main" val="3135635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11883"/>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线性回归算法介绍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7.1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475656" y="2204978"/>
            <a:ext cx="6468194" cy="1077218"/>
          </a:xfrm>
          <a:prstGeom prst="rect">
            <a:avLst/>
          </a:prstGeom>
          <a:noFill/>
        </p:spPr>
        <p:txBody>
          <a:bodyPr wrap="square" lIns="91440" tIns="45720" rIns="91440" bIns="45720">
            <a:spAutoFit/>
          </a:bodyPr>
          <a:lstStyle/>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如何使用线性回归</a:t>
            </a:r>
            <a:r>
              <a:rPr lang="en-US" altLang="zh-CN"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API</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预测某学生的期末成绩？</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8100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线性回归算法介绍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787061"/>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7.2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403648" y="1513203"/>
            <a:ext cx="6624736" cy="2949718"/>
          </a:xfrm>
          <a:prstGeom prst="rect">
            <a:avLst/>
          </a:prstGeom>
        </p:spPr>
        <p:txBody>
          <a:bodyPr wrap="square">
            <a:spAutoFit/>
          </a:bodyPr>
          <a:lstStyle/>
          <a:p>
            <a:pPr>
              <a:lnSpc>
                <a:spcPct val="130000"/>
              </a:lnSpc>
            </a:pPr>
            <a:r>
              <a:rPr lang="en-US" altLang="zh-CN" sz="1200">
                <a:latin typeface="微软雅黑" panose="020B0503020204020204" pitchFamily="34" charset="-122"/>
                <a:ea typeface="微软雅黑" panose="020B0503020204020204" pitchFamily="34" charset="-122"/>
              </a:rPr>
              <a:t>from sklearn.linear_model import LinearRegression</a:t>
            </a:r>
          </a:p>
          <a:p>
            <a:pPr>
              <a:lnSpc>
                <a:spcPct val="130000"/>
              </a:lnSpc>
            </a:pPr>
            <a:r>
              <a:rPr lang="en-US" altLang="zh-CN" sz="1200">
                <a:latin typeface="微软雅黑" panose="020B0503020204020204" pitchFamily="34" charset="-122"/>
                <a:ea typeface="微软雅黑" panose="020B0503020204020204" pitchFamily="34" charset="-122"/>
              </a:rPr>
              <a:t># 1 </a:t>
            </a:r>
            <a:r>
              <a:rPr lang="zh-CN" altLang="en-US" sz="1200">
                <a:latin typeface="微软雅黑" panose="020B0503020204020204" pitchFamily="34" charset="-122"/>
                <a:ea typeface="微软雅黑" panose="020B0503020204020204" pitchFamily="34" charset="-122"/>
              </a:rPr>
              <a:t>获取数据</a:t>
            </a:r>
          </a:p>
          <a:p>
            <a:pPr>
              <a:lnSpc>
                <a:spcPct val="130000"/>
              </a:lnSpc>
            </a:pPr>
            <a:r>
              <a:rPr lang="en-US" altLang="zh-CN" sz="1200">
                <a:latin typeface="微软雅黑" panose="020B0503020204020204" pitchFamily="34" charset="-122"/>
                <a:ea typeface="微软雅黑" panose="020B0503020204020204" pitchFamily="34" charset="-122"/>
              </a:rPr>
              <a:t>x = [[80, 86], [78, 80], [92, 94]]</a:t>
            </a:r>
          </a:p>
          <a:p>
            <a:pPr>
              <a:lnSpc>
                <a:spcPct val="130000"/>
              </a:lnSpc>
            </a:pPr>
            <a:r>
              <a:rPr lang="en-US" altLang="zh-CN" sz="1200">
                <a:latin typeface="微软雅黑" panose="020B0503020204020204" pitchFamily="34" charset="-122"/>
                <a:ea typeface="微软雅黑" panose="020B0503020204020204" pitchFamily="34" charset="-122"/>
              </a:rPr>
              <a:t>y = [84.2, 90, 93.4]</a:t>
            </a:r>
          </a:p>
          <a:p>
            <a:pPr>
              <a:lnSpc>
                <a:spcPct val="130000"/>
              </a:lnSpc>
            </a:pPr>
            <a:r>
              <a:rPr lang="en-US" altLang="zh-CN" sz="1200">
                <a:latin typeface="微软雅黑" panose="020B0503020204020204" pitchFamily="34" charset="-122"/>
                <a:ea typeface="微软雅黑" panose="020B0503020204020204" pitchFamily="34" charset="-122"/>
              </a:rPr>
              <a:t># 2 </a:t>
            </a:r>
            <a:r>
              <a:rPr lang="zh-CN" altLang="en-US" sz="1200">
                <a:latin typeface="微软雅黑" panose="020B0503020204020204" pitchFamily="34" charset="-122"/>
                <a:ea typeface="微软雅黑" panose="020B0503020204020204" pitchFamily="34" charset="-122"/>
              </a:rPr>
              <a:t>实例化一个估计器</a:t>
            </a:r>
          </a:p>
          <a:p>
            <a:pPr>
              <a:lnSpc>
                <a:spcPct val="130000"/>
              </a:lnSpc>
            </a:pPr>
            <a:r>
              <a:rPr lang="en-US" altLang="zh-CN" sz="1200">
                <a:latin typeface="微软雅黑" panose="020B0503020204020204" pitchFamily="34" charset="-122"/>
                <a:ea typeface="微软雅黑" panose="020B0503020204020204" pitchFamily="34" charset="-122"/>
              </a:rPr>
              <a:t>estimator = LinearRegression()  -------------------------------------------------- </a:t>
            </a:r>
            <a:r>
              <a:rPr lang="en-US" altLang="zh-CN" sz="1200" b="1">
                <a:latin typeface="微软雅黑" panose="020B0503020204020204" pitchFamily="34" charset="-122"/>
                <a:ea typeface="微软雅黑" panose="020B0503020204020204" pitchFamily="34" charset="-122"/>
              </a:rPr>
              <a:t>A</a:t>
            </a:r>
          </a:p>
          <a:p>
            <a:pPr>
              <a:lnSpc>
                <a:spcPct val="130000"/>
              </a:lnSpc>
            </a:pPr>
            <a:r>
              <a:rPr lang="en-US" altLang="zh-CN" sz="1200">
                <a:latin typeface="微软雅黑" panose="020B0503020204020204" pitchFamily="34" charset="-122"/>
                <a:ea typeface="微软雅黑" panose="020B0503020204020204" pitchFamily="34" charset="-122"/>
              </a:rPr>
              <a:t># 3 </a:t>
            </a:r>
            <a:r>
              <a:rPr lang="zh-CN" altLang="en-US" sz="1200">
                <a:latin typeface="微软雅黑" panose="020B0503020204020204" pitchFamily="34" charset="-122"/>
                <a:ea typeface="微软雅黑" panose="020B0503020204020204" pitchFamily="34" charset="-122"/>
              </a:rPr>
              <a:t>使用</a:t>
            </a:r>
            <a:r>
              <a:rPr lang="en-US" altLang="zh-CN" sz="1200">
                <a:latin typeface="微软雅黑" panose="020B0503020204020204" pitchFamily="34" charset="-122"/>
                <a:ea typeface="微软雅黑" panose="020B0503020204020204" pitchFamily="34" charset="-122"/>
              </a:rPr>
              <a:t>fit</a:t>
            </a:r>
            <a:r>
              <a:rPr lang="zh-CN" altLang="en-US" sz="1200">
                <a:latin typeface="微软雅黑" panose="020B0503020204020204" pitchFamily="34" charset="-122"/>
                <a:ea typeface="微软雅黑" panose="020B0503020204020204" pitchFamily="34" charset="-122"/>
              </a:rPr>
              <a:t>方法进行训练</a:t>
            </a:r>
          </a:p>
          <a:p>
            <a:pPr>
              <a:lnSpc>
                <a:spcPct val="130000"/>
              </a:lnSpc>
            </a:pPr>
            <a:r>
              <a:rPr lang="en-US" altLang="zh-CN" sz="1200">
                <a:latin typeface="微软雅黑" panose="020B0503020204020204" pitchFamily="34" charset="-122"/>
                <a:ea typeface="微软雅黑" panose="020B0503020204020204" pitchFamily="34" charset="-122"/>
              </a:rPr>
              <a:t>estimator.fit(x, y)  ----------------------------------------------------------------- </a:t>
            </a:r>
            <a:r>
              <a:rPr lang="en-US" altLang="zh-CN" sz="1200" b="1">
                <a:latin typeface="微软雅黑" panose="020B0503020204020204" pitchFamily="34" charset="-122"/>
                <a:ea typeface="微软雅黑" panose="020B0503020204020204" pitchFamily="34" charset="-122"/>
              </a:rPr>
              <a:t>B</a:t>
            </a:r>
          </a:p>
          <a:p>
            <a:pPr>
              <a:lnSpc>
                <a:spcPct val="130000"/>
              </a:lnSpc>
            </a:pPr>
            <a:r>
              <a:rPr lang="en-US" altLang="zh-CN" sz="1200">
                <a:latin typeface="微软雅黑" panose="020B0503020204020204" pitchFamily="34" charset="-122"/>
                <a:ea typeface="微软雅黑" panose="020B0503020204020204" pitchFamily="34" charset="-122"/>
              </a:rPr>
              <a:t># 4 </a:t>
            </a:r>
            <a:r>
              <a:rPr lang="zh-CN" altLang="en-US" sz="1200">
                <a:latin typeface="微软雅黑" panose="020B0503020204020204" pitchFamily="34" charset="-122"/>
                <a:ea typeface="微软雅黑" panose="020B0503020204020204" pitchFamily="34" charset="-122"/>
              </a:rPr>
              <a:t>得出对应的系数</a:t>
            </a: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a:latin typeface="微软雅黑" panose="020B0503020204020204" pitchFamily="34" charset="-122"/>
                <a:ea typeface="微软雅黑" panose="020B0503020204020204" pitchFamily="34" charset="-122"/>
              </a:rPr>
              <a:t>print("</a:t>
            </a:r>
            <a:r>
              <a:rPr lang="zh-CN" altLang="en-US" sz="1200">
                <a:latin typeface="微软雅黑" panose="020B0503020204020204" pitchFamily="34" charset="-122"/>
                <a:ea typeface="微软雅黑" panose="020B0503020204020204" pitchFamily="34" charset="-122"/>
              </a:rPr>
              <a:t>线性回归的系数是</a:t>
            </a:r>
            <a:r>
              <a:rPr lang="en-US" altLang="zh-CN" sz="1200">
                <a:latin typeface="微软雅黑" panose="020B0503020204020204" pitchFamily="34" charset="-122"/>
                <a:ea typeface="微软雅黑" panose="020B0503020204020204" pitchFamily="34" charset="-122"/>
              </a:rPr>
              <a:t>:\n", estimator.coef_)  ------------------------------------ </a:t>
            </a:r>
            <a:r>
              <a:rPr lang="en-US" altLang="zh-CN" sz="1200" b="1">
                <a:latin typeface="微软雅黑" panose="020B0503020204020204" pitchFamily="34" charset="-122"/>
                <a:ea typeface="微软雅黑" panose="020B0503020204020204" pitchFamily="34" charset="-122"/>
              </a:rPr>
              <a:t>C</a:t>
            </a:r>
          </a:p>
          <a:p>
            <a:pPr>
              <a:lnSpc>
                <a:spcPct val="130000"/>
              </a:lnSpc>
            </a:pPr>
            <a:r>
              <a:rPr lang="en-US" altLang="zh-CN" sz="1200">
                <a:latin typeface="微软雅黑" panose="020B0503020204020204" pitchFamily="34" charset="-122"/>
                <a:ea typeface="微软雅黑" panose="020B0503020204020204" pitchFamily="34" charset="-122"/>
              </a:rPr>
              <a:t># 5 </a:t>
            </a:r>
            <a:r>
              <a:rPr lang="zh-CN" altLang="en-US" sz="1200">
                <a:latin typeface="微软雅黑" panose="020B0503020204020204" pitchFamily="34" charset="-122"/>
                <a:ea typeface="微软雅黑" panose="020B0503020204020204" pitchFamily="34" charset="-122"/>
              </a:rPr>
              <a:t>得出预测结果</a:t>
            </a: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a:latin typeface="微软雅黑" panose="020B0503020204020204" pitchFamily="34" charset="-122"/>
                <a:ea typeface="微软雅黑" panose="020B0503020204020204" pitchFamily="34" charset="-122"/>
              </a:rPr>
              <a:t>print("</a:t>
            </a:r>
            <a:r>
              <a:rPr lang="zh-CN" altLang="en-US" sz="1200">
                <a:latin typeface="微软雅黑" panose="020B0503020204020204" pitchFamily="34" charset="-122"/>
                <a:ea typeface="微软雅黑" panose="020B0503020204020204" pitchFamily="34" charset="-122"/>
              </a:rPr>
              <a:t>输出预测结果</a:t>
            </a:r>
            <a:r>
              <a:rPr lang="en-US" altLang="zh-CN" sz="1200">
                <a:latin typeface="微软雅黑" panose="020B0503020204020204" pitchFamily="34" charset="-122"/>
                <a:ea typeface="微软雅黑" panose="020B0503020204020204" pitchFamily="34" charset="-122"/>
              </a:rPr>
              <a:t>:\n", estimator.predict([100, 80]))  ---------------------------- </a:t>
            </a:r>
            <a:r>
              <a:rPr lang="en-US" altLang="zh-CN" sz="1200" b="1">
                <a:latin typeface="微软雅黑" panose="020B0503020204020204" pitchFamily="34" charset="-122"/>
                <a:ea typeface="微软雅黑" panose="020B0503020204020204" pitchFamily="34" charset="-122"/>
              </a:rPr>
              <a:t>D</a:t>
            </a:r>
            <a:endParaRPr lang="zh-CN" altLang="en-US" sz="1200" b="1">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1115616" y="1167867"/>
            <a:ext cx="5170005"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下列对某学生期末成绩预测的代码中有误的一项是？</a:t>
            </a:r>
          </a:p>
        </p:txBody>
      </p:sp>
      <p:sp>
        <p:nvSpPr>
          <p:cNvPr id="2" name="文本框 1">
            <a:extLst>
              <a:ext uri="{FF2B5EF4-FFF2-40B4-BE49-F238E27FC236}">
                <a16:creationId xmlns:a16="http://schemas.microsoft.com/office/drawing/2014/main" id="{EADF04EC-ED72-4456-BE6A-0BC1FF802C0F}"/>
              </a:ext>
            </a:extLst>
          </p:cNvPr>
          <p:cNvSpPr txBox="1"/>
          <p:nvPr/>
        </p:nvSpPr>
        <p:spPr>
          <a:xfrm>
            <a:off x="1403648" y="4587974"/>
            <a:ext cx="3624390"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D</a:t>
            </a:r>
            <a:r>
              <a:rPr lang="zh-CN" altLang="en-US" sz="1200" b="1">
                <a:solidFill>
                  <a:srgbClr val="FF0000"/>
                </a:solidFill>
                <a:latin typeface="微软雅黑" panose="020B0503020204020204" pitchFamily="34" charset="-122"/>
                <a:ea typeface="微软雅黑" panose="020B0503020204020204" pitchFamily="34" charset="-122"/>
              </a:rPr>
              <a:t>。</a:t>
            </a: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rPr>
              <a:t>应为：</a:t>
            </a:r>
            <a:r>
              <a:rPr lang="en-US" altLang="zh-CN" sz="1200" b="1">
                <a:solidFill>
                  <a:schemeClr val="tx1">
                    <a:lumMod val="65000"/>
                    <a:lumOff val="35000"/>
                  </a:schemeClr>
                </a:solidFill>
                <a:latin typeface="微软雅黑" panose="020B0503020204020204" pitchFamily="34" charset="-122"/>
                <a:ea typeface="微软雅黑" panose="020B0503020204020204" pitchFamily="34" charset="-122"/>
              </a:rPr>
              <a:t>estimator.predict([[100, 80]])</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429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347864" y="1383506"/>
            <a:ext cx="4319588"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线性回归的损失函数及优化</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数学：求导</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线性回归中损失函数的介绍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使用正规方程对损失函数进行优化</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使用梯度下降法对损失函数进行优化</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梯度下降法方法介绍</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3838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11883"/>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4. </a:t>
            </a:r>
            <a:r>
              <a:rPr lang="zh-CN" altLang="en-US" sz="2400" b="1">
                <a:solidFill>
                  <a:srgbClr val="595959"/>
                </a:solidFill>
                <a:latin typeface="微软雅黑" panose="020B0503020204020204" pitchFamily="34" charset="-122"/>
                <a:ea typeface="微软雅黑" panose="020B0503020204020204" pitchFamily="34" charset="-122"/>
              </a:rPr>
              <a:t>线性回归的损失函数及优化</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8.1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331640" y="2279362"/>
            <a:ext cx="6696744" cy="584775"/>
          </a:xfrm>
          <a:prstGeom prst="rect">
            <a:avLst/>
          </a:prstGeom>
          <a:noFill/>
        </p:spPr>
        <p:txBody>
          <a:bodyPr wrap="square" lIns="91440" tIns="45720" rIns="91440" bIns="45720">
            <a:spAutoFit/>
          </a:bodyPr>
          <a:lstStyle/>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机器学习中常用的求导公式有哪些？</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54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4. </a:t>
            </a:r>
            <a:r>
              <a:rPr lang="zh-CN" altLang="en-US" sz="2400" b="1">
                <a:solidFill>
                  <a:srgbClr val="595959"/>
                </a:solidFill>
                <a:latin typeface="微软雅黑" panose="020B0503020204020204" pitchFamily="34" charset="-122"/>
                <a:ea typeface="微软雅黑" panose="020B0503020204020204" pitchFamily="34" charset="-122"/>
              </a:rPr>
              <a:t>线性回归的损失函数及优化</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922076"/>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8.2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1259632" y="1491630"/>
            <a:ext cx="3733714"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下列求导结果中正确的是？（</a:t>
            </a:r>
            <a:r>
              <a:rPr lang="zh-CN" altLang="en-US" sz="1600" b="1">
                <a:solidFill>
                  <a:prstClr val="black"/>
                </a:solidFill>
                <a:latin typeface="微软雅黑" panose="020B0503020204020204" pitchFamily="34" charset="-122"/>
                <a:ea typeface="微软雅黑" panose="020B0503020204020204" pitchFamily="34" charset="-122"/>
              </a:rPr>
              <a:t>多选</a:t>
            </a:r>
            <a:r>
              <a:rPr lang="zh-CN" altLang="en-US" sz="1600">
                <a:solidFill>
                  <a:prstClr val="black"/>
                </a:solidFill>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8DF1F0F1-434B-4E7E-A160-95B6809E6EA5}"/>
              </a:ext>
            </a:extLst>
          </p:cNvPr>
          <p:cNvSpPr txBox="1"/>
          <p:nvPr/>
        </p:nvSpPr>
        <p:spPr>
          <a:xfrm>
            <a:off x="1771703" y="2108215"/>
            <a:ext cx="498855" cy="307777"/>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9A189761-989C-460D-A19C-8A62D3360C39}"/>
              </a:ext>
            </a:extLst>
          </p:cNvPr>
          <p:cNvSpPr txBox="1"/>
          <p:nvPr/>
        </p:nvSpPr>
        <p:spPr>
          <a:xfrm>
            <a:off x="1777313" y="2755785"/>
            <a:ext cx="487634" cy="307777"/>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B62EACF-A16C-4D5D-BED8-8D6100324792}"/>
              </a:ext>
            </a:extLst>
          </p:cNvPr>
          <p:cNvSpPr txBox="1"/>
          <p:nvPr/>
        </p:nvSpPr>
        <p:spPr>
          <a:xfrm>
            <a:off x="1789299" y="3329814"/>
            <a:ext cx="484428" cy="307777"/>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6B2003CF-4C36-4CB6-B2A3-E06EDE5E86E6}"/>
              </a:ext>
            </a:extLst>
          </p:cNvPr>
          <p:cNvSpPr txBox="1"/>
          <p:nvPr/>
        </p:nvSpPr>
        <p:spPr>
          <a:xfrm>
            <a:off x="1778078" y="3903843"/>
            <a:ext cx="506870" cy="307777"/>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E4662A11-5DDF-49C2-8087-C260AAFDD9B9}"/>
              </a:ext>
            </a:extLst>
          </p:cNvPr>
          <p:cNvPicPr>
            <a:picLocks noChangeAspect="1"/>
          </p:cNvPicPr>
          <p:nvPr/>
        </p:nvPicPr>
        <p:blipFill>
          <a:blip r:embed="rId2"/>
          <a:stretch>
            <a:fillRect/>
          </a:stretch>
        </p:blipFill>
        <p:spPr>
          <a:xfrm>
            <a:off x="2562674" y="1973373"/>
            <a:ext cx="2616498" cy="616644"/>
          </a:xfrm>
          <a:prstGeom prst="rect">
            <a:avLst/>
          </a:prstGeom>
        </p:spPr>
      </p:pic>
      <p:pic>
        <p:nvPicPr>
          <p:cNvPr id="13" name="图片 12">
            <a:extLst>
              <a:ext uri="{FF2B5EF4-FFF2-40B4-BE49-F238E27FC236}">
                <a16:creationId xmlns:a16="http://schemas.microsoft.com/office/drawing/2014/main" id="{82AD61DD-457C-4F1F-9727-2FF2517299D3}"/>
              </a:ext>
            </a:extLst>
          </p:cNvPr>
          <p:cNvPicPr>
            <a:picLocks noChangeAspect="1"/>
          </p:cNvPicPr>
          <p:nvPr/>
        </p:nvPicPr>
        <p:blipFill>
          <a:blip r:embed="rId3"/>
          <a:stretch>
            <a:fillRect/>
          </a:stretch>
        </p:blipFill>
        <p:spPr>
          <a:xfrm>
            <a:off x="2810623" y="2612977"/>
            <a:ext cx="2395123" cy="485642"/>
          </a:xfrm>
          <a:prstGeom prst="rect">
            <a:avLst/>
          </a:prstGeom>
        </p:spPr>
      </p:pic>
      <p:pic>
        <p:nvPicPr>
          <p:cNvPr id="14" name="图片 13">
            <a:extLst>
              <a:ext uri="{FF2B5EF4-FFF2-40B4-BE49-F238E27FC236}">
                <a16:creationId xmlns:a16="http://schemas.microsoft.com/office/drawing/2014/main" id="{5B826A6E-51BC-4CE7-96E1-CF1E16872873}"/>
              </a:ext>
            </a:extLst>
          </p:cNvPr>
          <p:cNvPicPr>
            <a:picLocks noChangeAspect="1"/>
          </p:cNvPicPr>
          <p:nvPr/>
        </p:nvPicPr>
        <p:blipFill>
          <a:blip r:embed="rId4"/>
          <a:stretch>
            <a:fillRect/>
          </a:stretch>
        </p:blipFill>
        <p:spPr>
          <a:xfrm>
            <a:off x="2883367" y="3304622"/>
            <a:ext cx="2286000" cy="409575"/>
          </a:xfrm>
          <a:prstGeom prst="rect">
            <a:avLst/>
          </a:prstGeom>
        </p:spPr>
      </p:pic>
      <p:pic>
        <p:nvPicPr>
          <p:cNvPr id="15" name="图片 14">
            <a:extLst>
              <a:ext uri="{FF2B5EF4-FFF2-40B4-BE49-F238E27FC236}">
                <a16:creationId xmlns:a16="http://schemas.microsoft.com/office/drawing/2014/main" id="{7053419D-18FD-47F7-AAB1-E57479E6A4EB}"/>
              </a:ext>
            </a:extLst>
          </p:cNvPr>
          <p:cNvPicPr>
            <a:picLocks noChangeAspect="1"/>
          </p:cNvPicPr>
          <p:nvPr/>
        </p:nvPicPr>
        <p:blipFill>
          <a:blip r:embed="rId5"/>
          <a:stretch>
            <a:fillRect/>
          </a:stretch>
        </p:blipFill>
        <p:spPr>
          <a:xfrm>
            <a:off x="2898751" y="3818162"/>
            <a:ext cx="5486400" cy="514350"/>
          </a:xfrm>
          <a:prstGeom prst="rect">
            <a:avLst/>
          </a:prstGeom>
        </p:spPr>
      </p:pic>
      <p:sp>
        <p:nvSpPr>
          <p:cNvPr id="16" name="文本框 15">
            <a:extLst>
              <a:ext uri="{FF2B5EF4-FFF2-40B4-BE49-F238E27FC236}">
                <a16:creationId xmlns:a16="http://schemas.microsoft.com/office/drawing/2014/main" id="{2320D403-22B9-47AA-A6D3-D357E0F85D83}"/>
              </a:ext>
            </a:extLst>
          </p:cNvPr>
          <p:cNvSpPr txBox="1"/>
          <p:nvPr/>
        </p:nvSpPr>
        <p:spPr>
          <a:xfrm>
            <a:off x="1788526" y="4489651"/>
            <a:ext cx="1440161" cy="276999"/>
          </a:xfrm>
          <a:prstGeom prst="rect">
            <a:avLst/>
          </a:prstGeom>
          <a:noFill/>
        </p:spPr>
        <p:txBody>
          <a:bodyPr wrap="squar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ABCD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301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347864" y="1383506"/>
            <a:ext cx="4319588"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线性回归的损失函数及优化</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数学：求导</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线性回归中损失函数的介绍</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使用正规方程对损失函数进行优化</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使用梯度下降法对损失函数进行优化</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梯度下降法方法介绍</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725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11883"/>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4. </a:t>
            </a:r>
            <a:r>
              <a:rPr lang="zh-CN" altLang="en-US" sz="2400" b="1">
                <a:solidFill>
                  <a:srgbClr val="595959"/>
                </a:solidFill>
                <a:latin typeface="微软雅黑" panose="020B0503020204020204" pitchFamily="34" charset="-122"/>
                <a:ea typeface="微软雅黑" panose="020B0503020204020204" pitchFamily="34" charset="-122"/>
              </a:rPr>
              <a:t>线性回归的损失函数及优化</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9.1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331640" y="2279362"/>
            <a:ext cx="6696744" cy="584775"/>
          </a:xfrm>
          <a:prstGeom prst="rect">
            <a:avLst/>
          </a:prstGeom>
          <a:noFill/>
        </p:spPr>
        <p:txBody>
          <a:bodyPr wrap="square" lIns="91440" tIns="45720" rIns="91440" bIns="45720">
            <a:spAutoFit/>
          </a:bodyPr>
          <a:lstStyle/>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什么是损失函数？</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9132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4. </a:t>
            </a:r>
            <a:r>
              <a:rPr lang="zh-CN" altLang="en-US" sz="2400" b="1">
                <a:solidFill>
                  <a:srgbClr val="595959"/>
                </a:solidFill>
                <a:latin typeface="微软雅黑" panose="020B0503020204020204" pitchFamily="34" charset="-122"/>
                <a:ea typeface="微软雅黑" panose="020B0503020204020204" pitchFamily="34" charset="-122"/>
              </a:rPr>
              <a:t>线性回归的损失函数及优化</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922076"/>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9.2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971600" y="1515104"/>
            <a:ext cx="4349268"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关于损失函数下列说法正确的是？（</a:t>
            </a:r>
            <a:r>
              <a:rPr lang="zh-CN" altLang="en-US" sz="1600" b="1">
                <a:solidFill>
                  <a:prstClr val="black"/>
                </a:solidFill>
                <a:latin typeface="微软雅黑" panose="020B0503020204020204" pitchFamily="34" charset="-122"/>
                <a:ea typeface="微软雅黑" panose="020B0503020204020204" pitchFamily="34" charset="-122"/>
              </a:rPr>
              <a:t>多选</a:t>
            </a:r>
            <a:r>
              <a:rPr lang="zh-CN" altLang="en-US" sz="1600">
                <a:solidFill>
                  <a:prstClr val="black"/>
                </a:solidFill>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FC1255E7-C10C-4CF4-8F8A-EC3BE3D8F2BC}"/>
              </a:ext>
            </a:extLst>
          </p:cNvPr>
          <p:cNvSpPr txBox="1"/>
          <p:nvPr/>
        </p:nvSpPr>
        <p:spPr>
          <a:xfrm>
            <a:off x="1201201" y="2139702"/>
            <a:ext cx="6984776" cy="2246769"/>
          </a:xfrm>
          <a:prstGeom prst="rect">
            <a:avLst/>
          </a:prstGeom>
          <a:noFill/>
        </p:spPr>
        <p:txBody>
          <a:bodyPr wrap="square" rtlCol="0">
            <a:spAutoFit/>
          </a:bodyPr>
          <a:lstStyle/>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损失函数</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(Loss Function)</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又被称为</a:t>
            </a:r>
            <a:r>
              <a:rPr lang="zh-CN" altLang="en-US" sz="1400">
                <a:latin typeface="微软雅黑" panose="020B0503020204020204" pitchFamily="34" charset="-122"/>
                <a:ea typeface="微软雅黑" panose="020B0503020204020204" pitchFamily="34" charset="-122"/>
              </a:rPr>
              <a:t>代价函数</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(Cost Function)</a:t>
            </a:r>
          </a:p>
          <a:p>
            <a:pPr fontAlgn="auto">
              <a:spcBef>
                <a:spcPts val="0"/>
              </a:spcBef>
              <a:spcAft>
                <a:spcPts val="0"/>
              </a:spcAft>
            </a:pPr>
            <a:endParaRPr lang="en-US" altLang="zh-CN" sz="1400">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latin typeface="微软雅黑" panose="020B0503020204020204" pitchFamily="34" charset="-122"/>
                <a:ea typeface="微软雅黑" panose="020B0503020204020204" pitchFamily="34" charset="-122"/>
              </a:rPr>
              <a:t>B</a:t>
            </a:r>
            <a:r>
              <a:rPr lang="zh-CN" altLang="en-US" sz="1400">
                <a:latin typeface="微软雅黑" panose="020B0503020204020204" pitchFamily="34" charset="-122"/>
                <a:ea typeface="微软雅黑" panose="020B0503020204020204" pitchFamily="34" charset="-122"/>
              </a:rPr>
              <a:t>）它是模型输出（预测值）和观测结果（真实值）之间概率分布差异的量化</a:t>
            </a:r>
            <a:endParaRPr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）线性回归的损失函数形如：</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）线性回归采用的是最小二乘法来衡量模型的损失</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E8AAE62F-35F1-4EC7-B164-3F7E6CBD8645}"/>
              </a:ext>
            </a:extLst>
          </p:cNvPr>
          <p:cNvPicPr>
            <a:picLocks noChangeAspect="1"/>
          </p:cNvPicPr>
          <p:nvPr/>
        </p:nvPicPr>
        <p:blipFill>
          <a:blip r:embed="rId2"/>
          <a:stretch>
            <a:fillRect/>
          </a:stretch>
        </p:blipFill>
        <p:spPr>
          <a:xfrm>
            <a:off x="1216585" y="3435846"/>
            <a:ext cx="6696744" cy="576064"/>
          </a:xfrm>
          <a:prstGeom prst="rect">
            <a:avLst/>
          </a:prstGeom>
        </p:spPr>
      </p:pic>
      <p:sp>
        <p:nvSpPr>
          <p:cNvPr id="2" name="文本框 1">
            <a:extLst>
              <a:ext uri="{FF2B5EF4-FFF2-40B4-BE49-F238E27FC236}">
                <a16:creationId xmlns:a16="http://schemas.microsoft.com/office/drawing/2014/main" id="{A9743777-94E5-487F-84B9-66DEA025EEA9}"/>
              </a:ext>
            </a:extLst>
          </p:cNvPr>
          <p:cNvSpPr txBox="1"/>
          <p:nvPr/>
        </p:nvSpPr>
        <p:spPr>
          <a:xfrm>
            <a:off x="1216585" y="4587974"/>
            <a:ext cx="1247457"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ABCD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538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277185" y="1613981"/>
            <a:ext cx="4319588"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案例</a:t>
            </a:r>
            <a:r>
              <a:rPr lang="en-US" altLang="zh-CN" sz="2000" b="1">
                <a:latin typeface="微软雅黑" panose="020B0503020204020204" pitchFamily="34" charset="-122"/>
                <a:ea typeface="微软雅黑" panose="020B0503020204020204" pitchFamily="34" charset="-122"/>
              </a:rPr>
              <a:t>-FaceBook</a:t>
            </a:r>
            <a:r>
              <a:rPr lang="zh-CN" altLang="en-US" sz="2000" b="1">
                <a:latin typeface="微软雅黑" panose="020B0503020204020204" pitchFamily="34" charset="-122"/>
                <a:ea typeface="微软雅黑" panose="020B0503020204020204" pitchFamily="34" charset="-122"/>
              </a:rPr>
              <a:t>签到位置预测</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案例</a:t>
            </a:r>
            <a:r>
              <a:rPr lang="en-US" altLang="zh-CN" sz="1200">
                <a:solidFill>
                  <a:srgbClr val="FF0000"/>
                </a:solidFill>
                <a:latin typeface="微软雅黑" panose="020B0503020204020204" pitchFamily="34" charset="-122"/>
                <a:ea typeface="微软雅黑" panose="020B0503020204020204" pitchFamily="34" charset="-122"/>
              </a:rPr>
              <a:t>-Facebook</a:t>
            </a:r>
            <a:r>
              <a:rPr lang="zh-CN" altLang="en-US" sz="1200">
                <a:solidFill>
                  <a:srgbClr val="FF0000"/>
                </a:solidFill>
                <a:latin typeface="微软雅黑" panose="020B0503020204020204" pitchFamily="34" charset="-122"/>
                <a:ea typeface="微软雅黑" panose="020B0503020204020204" pitchFamily="34" charset="-122"/>
              </a:rPr>
              <a:t>位置预测流程分析</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案例</a:t>
            </a:r>
            <a:r>
              <a:rPr lang="en-US" altLang="zh-CN" sz="1200">
                <a:latin typeface="微软雅黑" panose="020B0503020204020204" pitchFamily="34" charset="-122"/>
                <a:ea typeface="微软雅黑" panose="020B0503020204020204" pitchFamily="34" charset="-122"/>
              </a:rPr>
              <a:t>-Facebook</a:t>
            </a:r>
            <a:r>
              <a:rPr lang="zh-CN" altLang="en-US" sz="1200">
                <a:latin typeface="微软雅黑" panose="020B0503020204020204" pitchFamily="34" charset="-122"/>
                <a:ea typeface="微软雅黑" panose="020B0503020204020204" pitchFamily="34" charset="-122"/>
              </a:rPr>
              <a:t>位置预测代码实现</a:t>
            </a:r>
            <a:r>
              <a:rPr lang="en-US" altLang="zh-CN" sz="1200">
                <a:latin typeface="微软雅黑" panose="020B0503020204020204" pitchFamily="34" charset="-122"/>
                <a:ea typeface="微软雅黑" panose="020B0503020204020204" pitchFamily="34" charset="-122"/>
              </a:rPr>
              <a:t>1</a:t>
            </a: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案例</a:t>
            </a:r>
            <a:r>
              <a:rPr lang="en-US" altLang="zh-CN" sz="1200">
                <a:latin typeface="微软雅黑" panose="020B0503020204020204" pitchFamily="34" charset="-122"/>
                <a:ea typeface="微软雅黑" panose="020B0503020204020204" pitchFamily="34" charset="-122"/>
              </a:rPr>
              <a:t>-Facebook</a:t>
            </a:r>
            <a:r>
              <a:rPr lang="zh-CN" altLang="en-US" sz="1200">
                <a:latin typeface="微软雅黑" panose="020B0503020204020204" pitchFamily="34" charset="-122"/>
                <a:ea typeface="微软雅黑" panose="020B0503020204020204" pitchFamily="34" charset="-122"/>
              </a:rPr>
              <a:t>位置预测代码实现</a:t>
            </a:r>
            <a:r>
              <a:rPr lang="en-US" altLang="zh-CN" sz="1200">
                <a:latin typeface="微软雅黑" panose="020B0503020204020204" pitchFamily="34" charset="-122"/>
                <a:ea typeface="微软雅黑" panose="020B0503020204020204" pitchFamily="34" charset="-122"/>
              </a:rPr>
              <a:t>2</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7989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347864" y="1383506"/>
            <a:ext cx="4319588"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线性回归的损失函数及优化</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数学：求导</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线性回归中损失函数的介绍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使用正规方程对损失函数进行优化</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使用梯度下降法对损失函数进行优化</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梯度下降法方法介绍</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144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11883"/>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4. </a:t>
            </a:r>
            <a:r>
              <a:rPr lang="zh-CN" altLang="en-US" sz="2400" b="1">
                <a:solidFill>
                  <a:srgbClr val="595959"/>
                </a:solidFill>
                <a:latin typeface="微软雅黑" panose="020B0503020204020204" pitchFamily="34" charset="-122"/>
                <a:ea typeface="微软雅黑" panose="020B0503020204020204" pitchFamily="34" charset="-122"/>
              </a:rPr>
              <a:t>线性回归的损失函数及优化</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10.1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331640" y="2279362"/>
            <a:ext cx="6696744" cy="584775"/>
          </a:xfrm>
          <a:prstGeom prst="rect">
            <a:avLst/>
          </a:prstGeom>
          <a:noFill/>
        </p:spPr>
        <p:txBody>
          <a:bodyPr wrap="square" lIns="91440" tIns="45720" rIns="91440" bIns="45720">
            <a:spAutoFit/>
          </a:bodyPr>
          <a:lstStyle/>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正规方程是如何推导出来的？</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291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4. </a:t>
            </a:r>
            <a:r>
              <a:rPr lang="zh-CN" altLang="en-US" sz="2400" b="1">
                <a:solidFill>
                  <a:srgbClr val="595959"/>
                </a:solidFill>
                <a:latin typeface="微软雅黑" panose="020B0503020204020204" pitchFamily="34" charset="-122"/>
                <a:ea typeface="微软雅黑" panose="020B0503020204020204" pitchFamily="34" charset="-122"/>
              </a:rPr>
              <a:t>线性回归的损失函数及优化</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933016" y="942940"/>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10.2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1331640" y="1522800"/>
            <a:ext cx="4144083"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关于正规方程的说法正确的是（多选）？</a:t>
            </a:r>
          </a:p>
        </p:txBody>
      </p:sp>
      <p:sp>
        <p:nvSpPr>
          <p:cNvPr id="8" name="文本框 7">
            <a:extLst>
              <a:ext uri="{FF2B5EF4-FFF2-40B4-BE49-F238E27FC236}">
                <a16:creationId xmlns:a16="http://schemas.microsoft.com/office/drawing/2014/main" id="{FC1255E7-C10C-4CF4-8F8A-EC3BE3D8F2BC}"/>
              </a:ext>
            </a:extLst>
          </p:cNvPr>
          <p:cNvSpPr txBox="1"/>
          <p:nvPr/>
        </p:nvSpPr>
        <p:spPr>
          <a:xfrm>
            <a:off x="1619672" y="2223878"/>
            <a:ext cx="6229590" cy="1600438"/>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）它是线性回归中参数向量</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w</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的解析式，通过损失函数求解而来</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）方阵 </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X</a:t>
            </a:r>
            <a:r>
              <a:rPr lang="en-US" altLang="zh-CN" sz="1400" baseline="30000">
                <a:solidFill>
                  <a:schemeClr val="tx1">
                    <a:lumMod val="65000"/>
                    <a:lumOff val="35000"/>
                  </a:schemeClr>
                </a:solidFill>
                <a:latin typeface="微软雅黑" panose="020B0503020204020204" pitchFamily="34" charset="-122"/>
                <a:ea typeface="微软雅黑" panose="020B0503020204020204" pitchFamily="34" charset="-122"/>
              </a:rPr>
              <a:t>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X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一定是可逆的</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）使用正规方程求解最优参数时，它的计算规模随着数据维度的增加而增加</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X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是特征矩阵，</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y</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是预测值</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F1092771-18F9-4CB3-91C3-CC043A815783}"/>
              </a:ext>
            </a:extLst>
          </p:cNvPr>
          <p:cNvPicPr>
            <a:picLocks noChangeAspect="1"/>
          </p:cNvPicPr>
          <p:nvPr/>
        </p:nvPicPr>
        <p:blipFill>
          <a:blip r:embed="rId2"/>
          <a:stretch>
            <a:fillRect/>
          </a:stretch>
        </p:blipFill>
        <p:spPr>
          <a:xfrm>
            <a:off x="5437232" y="1386486"/>
            <a:ext cx="2246631" cy="611181"/>
          </a:xfrm>
          <a:prstGeom prst="rect">
            <a:avLst/>
          </a:prstGeom>
        </p:spPr>
      </p:pic>
      <p:sp>
        <p:nvSpPr>
          <p:cNvPr id="3" name="文本框 2">
            <a:extLst>
              <a:ext uri="{FF2B5EF4-FFF2-40B4-BE49-F238E27FC236}">
                <a16:creationId xmlns:a16="http://schemas.microsoft.com/office/drawing/2014/main" id="{CBE71985-3E8C-4988-972B-BE68937029B1}"/>
              </a:ext>
            </a:extLst>
          </p:cNvPr>
          <p:cNvSpPr txBox="1"/>
          <p:nvPr/>
        </p:nvSpPr>
        <p:spPr>
          <a:xfrm>
            <a:off x="1624069" y="4155926"/>
            <a:ext cx="1009635"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AC</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8627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347864" y="1383506"/>
            <a:ext cx="4319588"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线性回归的损失函数及优化</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数学：求导</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线性回归中损失函数的介绍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使用正规方程对损失函数进行优化</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使用梯度下降法对损失函数进行优化</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梯度下降法方法介绍</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5611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11883"/>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4. </a:t>
            </a:r>
            <a:r>
              <a:rPr lang="zh-CN" altLang="en-US" sz="2400" b="1">
                <a:solidFill>
                  <a:srgbClr val="595959"/>
                </a:solidFill>
                <a:latin typeface="微软雅黑" panose="020B0503020204020204" pitchFamily="34" charset="-122"/>
                <a:ea typeface="微软雅黑" panose="020B0503020204020204" pitchFamily="34" charset="-122"/>
              </a:rPr>
              <a:t>线性回归的损失函数及优化</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11.1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259632" y="2199309"/>
            <a:ext cx="6696744" cy="1077218"/>
          </a:xfrm>
          <a:prstGeom prst="rect">
            <a:avLst/>
          </a:prstGeom>
          <a:noFill/>
        </p:spPr>
        <p:txBody>
          <a:bodyPr wrap="square" lIns="91440" tIns="45720" rIns="91440" bIns="45720">
            <a:spAutoFit/>
          </a:bodyPr>
          <a:lstStyle/>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如何使用梯度下降法对线性回归的</a:t>
            </a:r>
            <a:endParaRPr lang="en-US" altLang="zh-CN"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损失函数进行优化？</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2984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4. </a:t>
            </a:r>
            <a:r>
              <a:rPr lang="zh-CN" altLang="en-US" sz="2400" b="1">
                <a:solidFill>
                  <a:srgbClr val="595959"/>
                </a:solidFill>
                <a:latin typeface="微软雅黑" panose="020B0503020204020204" pitchFamily="34" charset="-122"/>
                <a:ea typeface="微软雅黑" panose="020B0503020204020204" pitchFamily="34" charset="-122"/>
              </a:rPr>
              <a:t>线性回归的损失函数及优化</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922076"/>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11.3</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答案解析</a:t>
            </a:r>
          </a:p>
        </p:txBody>
      </p:sp>
      <p:sp>
        <p:nvSpPr>
          <p:cNvPr id="6" name="文本框 5">
            <a:extLst>
              <a:ext uri="{FF2B5EF4-FFF2-40B4-BE49-F238E27FC236}">
                <a16:creationId xmlns:a16="http://schemas.microsoft.com/office/drawing/2014/main" id="{C9D1ED17-A036-44CA-B4EA-DBF26970D763}"/>
              </a:ext>
            </a:extLst>
          </p:cNvPr>
          <p:cNvSpPr txBox="1"/>
          <p:nvPr/>
        </p:nvSpPr>
        <p:spPr>
          <a:xfrm>
            <a:off x="1331640" y="1522464"/>
            <a:ext cx="3938899"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关于梯度下降说法正确的是？（</a:t>
            </a:r>
            <a:r>
              <a:rPr lang="zh-CN" altLang="en-US" sz="1600" b="1">
                <a:solidFill>
                  <a:prstClr val="black"/>
                </a:solidFill>
                <a:latin typeface="微软雅黑" panose="020B0503020204020204" pitchFamily="34" charset="-122"/>
                <a:ea typeface="微软雅黑" panose="020B0503020204020204" pitchFamily="34" charset="-122"/>
              </a:rPr>
              <a:t>多选</a:t>
            </a:r>
            <a:r>
              <a:rPr lang="zh-CN" altLang="en-US" sz="1600">
                <a:solidFill>
                  <a:prstClr val="black"/>
                </a:solidFill>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FC1255E7-C10C-4CF4-8F8A-EC3BE3D8F2BC}"/>
              </a:ext>
            </a:extLst>
          </p:cNvPr>
          <p:cNvSpPr txBox="1"/>
          <p:nvPr/>
        </p:nvSpPr>
        <p:spPr>
          <a:xfrm>
            <a:off x="1763688" y="2184803"/>
            <a:ext cx="5729454" cy="1600438"/>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目的是求解一组权重 </a:t>
            </a:r>
            <a:r>
              <a:rPr lang="en-US" altLang="zh-CN" sz="1400">
                <a:latin typeface="微软雅黑" panose="020B0503020204020204" pitchFamily="34" charset="-122"/>
                <a:ea typeface="微软雅黑" panose="020B0503020204020204" pitchFamily="34" charset="-122"/>
              </a:rPr>
              <a:t>w </a:t>
            </a:r>
            <a:r>
              <a:rPr lang="zh-CN" altLang="en-US" sz="1400">
                <a:latin typeface="微软雅黑" panose="020B0503020204020204" pitchFamily="34" charset="-122"/>
                <a:ea typeface="微软雅黑" panose="020B0503020204020204" pitchFamily="34" charset="-122"/>
              </a:rPr>
              <a:t>的值，使得关于 </a:t>
            </a:r>
            <a:r>
              <a:rPr lang="en-US" altLang="zh-CN" sz="1400">
                <a:latin typeface="微软雅黑" panose="020B0503020204020204" pitchFamily="34" charset="-122"/>
                <a:ea typeface="微软雅黑" panose="020B0503020204020204" pitchFamily="34" charset="-122"/>
              </a:rPr>
              <a:t>w </a:t>
            </a:r>
            <a:r>
              <a:rPr lang="zh-CN" altLang="en-US" sz="1400">
                <a:latin typeface="微软雅黑" panose="020B0503020204020204" pitchFamily="34" charset="-122"/>
                <a:ea typeface="微软雅黑" panose="020B0503020204020204" pitchFamily="34" charset="-122"/>
              </a:rPr>
              <a:t>的函数 </a:t>
            </a:r>
            <a:r>
              <a:rPr lang="en-US" altLang="zh-CN" sz="1400">
                <a:latin typeface="微软雅黑" panose="020B0503020204020204" pitchFamily="34" charset="-122"/>
                <a:ea typeface="微软雅黑" panose="020B0503020204020204" pitchFamily="34" charset="-122"/>
              </a:rPr>
              <a:t>J(w) </a:t>
            </a:r>
            <a:r>
              <a:rPr lang="zh-CN" altLang="en-US" sz="1400">
                <a:latin typeface="微软雅黑" panose="020B0503020204020204" pitchFamily="34" charset="-122"/>
                <a:ea typeface="微软雅黑" panose="020B0503020204020204" pitchFamily="34" charset="-122"/>
              </a:rPr>
              <a:t>取得最小值</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）梯度的本质是一个矢量</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）沿着梯度的方向是函数值下降最快的方向</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）权重的迭代公式中步长需要手动设定，不可过大或过小</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FCE2B6E3-C666-4E44-8CC3-A2F6C807D237}"/>
              </a:ext>
            </a:extLst>
          </p:cNvPr>
          <p:cNvPicPr>
            <a:picLocks noChangeAspect="1"/>
          </p:cNvPicPr>
          <p:nvPr/>
        </p:nvPicPr>
        <p:blipFill>
          <a:blip r:embed="rId2"/>
          <a:stretch>
            <a:fillRect/>
          </a:stretch>
        </p:blipFill>
        <p:spPr>
          <a:xfrm>
            <a:off x="5364088" y="1339316"/>
            <a:ext cx="2600325" cy="704850"/>
          </a:xfrm>
          <a:prstGeom prst="rect">
            <a:avLst/>
          </a:prstGeom>
        </p:spPr>
      </p:pic>
      <p:sp>
        <p:nvSpPr>
          <p:cNvPr id="2" name="文本框 1">
            <a:extLst>
              <a:ext uri="{FF2B5EF4-FFF2-40B4-BE49-F238E27FC236}">
                <a16:creationId xmlns:a16="http://schemas.microsoft.com/office/drawing/2014/main" id="{4AFA57F2-A245-4A09-8B59-7E0BBF93F3BB}"/>
              </a:ext>
            </a:extLst>
          </p:cNvPr>
          <p:cNvSpPr txBox="1"/>
          <p:nvPr/>
        </p:nvSpPr>
        <p:spPr>
          <a:xfrm>
            <a:off x="1756315" y="4112176"/>
            <a:ext cx="1143262"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904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347864" y="1383506"/>
            <a:ext cx="4319588"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线性回归的损失函数及优化</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数学：求导</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线性回归中损失函数的介绍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使用正规方程对损失函数进行优化</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使用梯度下降法对损失函数进行优化</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梯度下降法方法介绍</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510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11883"/>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4. </a:t>
            </a:r>
            <a:r>
              <a:rPr lang="zh-CN" altLang="en-US" sz="2400" b="1">
                <a:solidFill>
                  <a:srgbClr val="595959"/>
                </a:solidFill>
                <a:latin typeface="微软雅黑" panose="020B0503020204020204" pitchFamily="34" charset="-122"/>
                <a:ea typeface="微软雅黑" panose="020B0503020204020204" pitchFamily="34" charset="-122"/>
              </a:rPr>
              <a:t>线性回归的损失函数及优化</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12.1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259632" y="2199309"/>
            <a:ext cx="6696744" cy="584775"/>
          </a:xfrm>
          <a:prstGeom prst="rect">
            <a:avLst/>
          </a:prstGeom>
          <a:noFill/>
        </p:spPr>
        <p:txBody>
          <a:bodyPr wrap="square" lIns="91440" tIns="45720" rIns="91440" bIns="45720">
            <a:spAutoFit/>
          </a:bodyPr>
          <a:lstStyle/>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其它常见的梯度下降方法有哪些？</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5386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69041" y="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4. </a:t>
            </a:r>
            <a:r>
              <a:rPr lang="zh-CN" altLang="en-US" sz="2400" b="1">
                <a:solidFill>
                  <a:srgbClr val="595959"/>
                </a:solidFill>
                <a:latin typeface="微软雅黑" panose="020B0503020204020204" pitchFamily="34" charset="-122"/>
                <a:ea typeface="微软雅黑" panose="020B0503020204020204" pitchFamily="34" charset="-122"/>
              </a:rPr>
              <a:t>线性回归的损失函数及优化</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787708" y="89033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12.2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3" name="文本框 2">
            <a:extLst>
              <a:ext uri="{FF2B5EF4-FFF2-40B4-BE49-F238E27FC236}">
                <a16:creationId xmlns:a16="http://schemas.microsoft.com/office/drawing/2014/main" id="{AE92C50A-39CD-49ED-879B-CAAFF4096C7F}"/>
              </a:ext>
            </a:extLst>
          </p:cNvPr>
          <p:cNvSpPr txBox="1"/>
          <p:nvPr/>
        </p:nvSpPr>
        <p:spPr>
          <a:xfrm>
            <a:off x="1547664" y="1419622"/>
            <a:ext cx="5170005"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下列关于其它常见的梯度下降方法的描述正确的是？</a:t>
            </a:r>
            <a:endParaRPr lang="en-US" altLang="zh-CN" sz="1600">
              <a:solidFill>
                <a:prstClr val="black"/>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37BC1D8-83E0-4C14-9C25-29E4E534ED53}"/>
              </a:ext>
            </a:extLst>
          </p:cNvPr>
          <p:cNvSpPr txBox="1"/>
          <p:nvPr/>
        </p:nvSpPr>
        <p:spPr>
          <a:xfrm>
            <a:off x="1707273" y="2072712"/>
            <a:ext cx="5682966" cy="1600438"/>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）全梯度下降每次更新权重都要使用全部的数据集数据</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）随机梯度下降每次更新权重只需要使用数据集中某一个样本的数据</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）小批量梯度下降法综合了</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FGD</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SGD</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的优势，缓解了两者的缺陷</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SAG</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在任何情况下都比其它梯度下降方法表现要好</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4C30C39-3BDB-4275-B262-04E41FFF0B26}"/>
              </a:ext>
            </a:extLst>
          </p:cNvPr>
          <p:cNvSpPr txBox="1"/>
          <p:nvPr/>
        </p:nvSpPr>
        <p:spPr>
          <a:xfrm>
            <a:off x="1699900" y="4000085"/>
            <a:ext cx="1143262"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ABC</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595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230835" y="1746605"/>
            <a:ext cx="4751636" cy="139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使用线性回归完成</a:t>
            </a:r>
            <a:r>
              <a:rPr lang="en-US" altLang="zh-CN" sz="2000" b="1">
                <a:latin typeface="微软雅黑" panose="020B0503020204020204" pitchFamily="34" charset="-122"/>
                <a:ea typeface="微软雅黑" panose="020B0503020204020204" pitchFamily="34" charset="-122"/>
              </a:rPr>
              <a:t>Boston</a:t>
            </a:r>
            <a:r>
              <a:rPr lang="zh-CN" altLang="en-US" sz="2000" b="1">
                <a:latin typeface="微软雅黑" panose="020B0503020204020204" pitchFamily="34" charset="-122"/>
                <a:ea typeface="微软雅黑" panose="020B0503020204020204" pitchFamily="34" charset="-122"/>
              </a:rPr>
              <a:t>房价预测</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线性回归</a:t>
            </a:r>
            <a:r>
              <a:rPr lang="en-US" altLang="zh-CN" sz="1200">
                <a:solidFill>
                  <a:srgbClr val="FF0000"/>
                </a:solidFill>
                <a:latin typeface="微软雅黑" panose="020B0503020204020204" pitchFamily="34" charset="-122"/>
                <a:ea typeface="微软雅黑" panose="020B0503020204020204" pitchFamily="34" charset="-122"/>
              </a:rPr>
              <a:t>api</a:t>
            </a:r>
            <a:r>
              <a:rPr lang="zh-CN" altLang="en-US" sz="1200">
                <a:solidFill>
                  <a:srgbClr val="FF0000"/>
                </a:solidFill>
                <a:latin typeface="微软雅黑" panose="020B0503020204020204" pitchFamily="34" charset="-122"/>
                <a:ea typeface="微软雅黑" panose="020B0503020204020204" pitchFamily="34" charset="-122"/>
              </a:rPr>
              <a:t>再介绍</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波士顿房价预测案例</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2591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案例</a:t>
            </a:r>
            <a:r>
              <a:rPr lang="en-US" altLang="zh-CN" sz="2400" b="1">
                <a:solidFill>
                  <a:srgbClr val="595959"/>
                </a:solidFill>
                <a:latin typeface="微软雅黑" panose="020B0503020204020204" pitchFamily="34" charset="-122"/>
                <a:ea typeface="微软雅黑" panose="020B0503020204020204" pitchFamily="34" charset="-122"/>
              </a:rPr>
              <a:t>-FaceBook</a:t>
            </a:r>
            <a:r>
              <a:rPr lang="zh-CN" altLang="en-US" sz="2400" b="1">
                <a:solidFill>
                  <a:srgbClr val="595959"/>
                </a:solidFill>
                <a:latin typeface="微软雅黑" panose="020B0503020204020204" pitchFamily="34" charset="-122"/>
                <a:ea typeface="微软雅黑" panose="020B0503020204020204" pitchFamily="34" charset="-122"/>
              </a:rPr>
              <a:t>签到位置预测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475656" y="1995686"/>
            <a:ext cx="6468194" cy="1077218"/>
          </a:xfrm>
          <a:prstGeom prst="rect">
            <a:avLst/>
          </a:prstGeom>
          <a:noFill/>
        </p:spPr>
        <p:txBody>
          <a:bodyPr wrap="square" lIns="91440" tIns="45720" rIns="91440" bIns="45720">
            <a:spAutoFit/>
          </a:bodyPr>
          <a:lstStyle/>
          <a:p>
            <a:pPr algn="ctr"/>
            <a:r>
              <a:rPr lang="en-US" altLang="zh-CN"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Facebook</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签到位置预测的</a:t>
            </a:r>
            <a:endParaRPr lang="en-US" altLang="zh-CN"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实现流程是怎么样的？</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11883"/>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使用线性回归完成</a:t>
            </a:r>
            <a:r>
              <a:rPr lang="en-US" altLang="zh-CN" sz="2400" b="1">
                <a:solidFill>
                  <a:srgbClr val="595959"/>
                </a:solidFill>
                <a:latin typeface="微软雅黑" panose="020B0503020204020204" pitchFamily="34" charset="-122"/>
                <a:ea typeface="微软雅黑" panose="020B0503020204020204" pitchFamily="34" charset="-122"/>
              </a:rPr>
              <a:t>Boston</a:t>
            </a:r>
            <a:r>
              <a:rPr lang="zh-CN" altLang="en-US" sz="2400" b="1">
                <a:solidFill>
                  <a:srgbClr val="595959"/>
                </a:solidFill>
                <a:latin typeface="微软雅黑" panose="020B0503020204020204" pitchFamily="34" charset="-122"/>
                <a:ea typeface="微软雅黑" panose="020B0503020204020204" pitchFamily="34" charset="-122"/>
              </a:rPr>
              <a:t>房价预测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13.1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259632" y="2199309"/>
            <a:ext cx="6696744" cy="1077218"/>
          </a:xfrm>
          <a:prstGeom prst="rect">
            <a:avLst/>
          </a:prstGeom>
          <a:noFill/>
        </p:spPr>
        <p:txBody>
          <a:bodyPr wrap="square" lIns="91440" tIns="45720" rIns="91440" bIns="45720">
            <a:spAutoFit/>
          </a:bodyPr>
          <a:lstStyle/>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使用不同优化方法的线性回归</a:t>
            </a:r>
            <a:r>
              <a:rPr lang="en-US" altLang="zh-CN"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API</a:t>
            </a:r>
          </a:p>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有哪些？</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3027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69041" y="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使用线性回归完成</a:t>
            </a:r>
            <a:r>
              <a:rPr lang="en-US" altLang="zh-CN" sz="2400" b="1">
                <a:solidFill>
                  <a:srgbClr val="595959"/>
                </a:solidFill>
                <a:latin typeface="微软雅黑" panose="020B0503020204020204" pitchFamily="34" charset="-122"/>
                <a:ea typeface="微软雅黑" panose="020B0503020204020204" pitchFamily="34" charset="-122"/>
              </a:rPr>
              <a:t>Boston</a:t>
            </a:r>
            <a:r>
              <a:rPr lang="zh-CN" altLang="en-US" sz="2400" b="1">
                <a:solidFill>
                  <a:srgbClr val="595959"/>
                </a:solidFill>
                <a:latin typeface="微软雅黑" panose="020B0503020204020204" pitchFamily="34" charset="-122"/>
                <a:ea typeface="微软雅黑" panose="020B0503020204020204" pitchFamily="34" charset="-122"/>
              </a:rPr>
              <a:t>房价预测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769041" y="816842"/>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13.2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3" name="文本框 2">
            <a:extLst>
              <a:ext uri="{FF2B5EF4-FFF2-40B4-BE49-F238E27FC236}">
                <a16:creationId xmlns:a16="http://schemas.microsoft.com/office/drawing/2014/main" id="{AE92C50A-39CD-49ED-879B-CAAFF4096C7F}"/>
              </a:ext>
            </a:extLst>
          </p:cNvPr>
          <p:cNvSpPr txBox="1"/>
          <p:nvPr/>
        </p:nvSpPr>
        <p:spPr>
          <a:xfrm>
            <a:off x="1326088" y="1419622"/>
            <a:ext cx="4269117"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使用不同优化方法的线性回归</a:t>
            </a:r>
            <a:r>
              <a:rPr lang="en-US" altLang="zh-CN" sz="1600">
                <a:solidFill>
                  <a:prstClr val="black"/>
                </a:solidFill>
                <a:latin typeface="微软雅黑" panose="020B0503020204020204" pitchFamily="34" charset="-122"/>
                <a:ea typeface="微软雅黑" panose="020B0503020204020204" pitchFamily="34" charset="-122"/>
              </a:rPr>
              <a:t>API</a:t>
            </a:r>
            <a:r>
              <a:rPr lang="zh-CN" altLang="en-US" sz="1600">
                <a:solidFill>
                  <a:prstClr val="black"/>
                </a:solidFill>
                <a:latin typeface="微软雅黑" panose="020B0503020204020204" pitchFamily="34" charset="-122"/>
                <a:ea typeface="微软雅黑" panose="020B0503020204020204" pitchFamily="34" charset="-122"/>
              </a:rPr>
              <a:t>有哪些？</a:t>
            </a:r>
            <a:endParaRPr lang="en-US" altLang="zh-CN" sz="1600">
              <a:solidFill>
                <a:prstClr val="black"/>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CAA5CBD-6BC0-4615-B8FE-4B1F5319F7F8}"/>
              </a:ext>
            </a:extLst>
          </p:cNvPr>
          <p:cNvSpPr txBox="1"/>
          <p:nvPr/>
        </p:nvSpPr>
        <p:spPr>
          <a:xfrm>
            <a:off x="1475656" y="2283718"/>
            <a:ext cx="6552728" cy="1169551"/>
          </a:xfrm>
          <a:prstGeom prst="rect">
            <a:avLst/>
          </a:prstGeom>
          <a:noFill/>
        </p:spPr>
        <p:txBody>
          <a:bodyPr wrap="square" rtlCol="0">
            <a:spAutoFit/>
          </a:bodyPr>
          <a:lstStyle/>
          <a:p>
            <a:pPr fontAlgn="auto">
              <a:spcBef>
                <a:spcPts val="0"/>
              </a:spcBef>
              <a:spcAft>
                <a:spcPts val="0"/>
              </a:spcAft>
            </a:pPr>
            <a:r>
              <a:rPr kumimoji="1" lang="zh-CN" altLang="en-US" sz="1400">
                <a:latin typeface="微软雅黑" panose="020B0503020204020204" pitchFamily="34" charset="-122"/>
                <a:ea typeface="微软雅黑" panose="020B0503020204020204" pitchFamily="34" charset="-122"/>
              </a:rPr>
              <a:t>① 正规方程</a:t>
            </a:r>
            <a:r>
              <a:rPr kumimoji="1" lang="en-US" altLang="zh-CN" sz="1400">
                <a:latin typeface="微软雅黑" panose="020B0503020204020204" pitchFamily="34" charset="-122"/>
                <a:ea typeface="微软雅黑" panose="020B0503020204020204" pitchFamily="34" charset="-122"/>
              </a:rPr>
              <a:t>API</a:t>
            </a:r>
            <a:r>
              <a:rPr kumimoji="1" lang="zh-CN" altLang="en-US" sz="1400">
                <a:latin typeface="微软雅黑" panose="020B0503020204020204" pitchFamily="34" charset="-122"/>
                <a:ea typeface="微软雅黑" panose="020B0503020204020204" pitchFamily="34" charset="-122"/>
              </a:rPr>
              <a:t>：</a:t>
            </a:r>
            <a:r>
              <a:rPr kumimoji="1" lang="en-US" altLang="zh-CN" sz="1400">
                <a:latin typeface="微软雅黑" panose="020B0503020204020204" pitchFamily="34" charset="-122"/>
                <a:ea typeface="微软雅黑" panose="020B0503020204020204" pitchFamily="34" charset="-122"/>
              </a:rPr>
              <a:t>sklearn. </a:t>
            </a:r>
            <a:r>
              <a:rPr kumimoji="1" lang="en-US" altLang="zh-CN" sz="1400">
                <a:solidFill>
                  <a:srgbClr val="FF0000"/>
                </a:solidFill>
                <a:latin typeface="微软雅黑" panose="020B0503020204020204" pitchFamily="34" charset="-122"/>
                <a:ea typeface="微软雅黑" panose="020B0503020204020204" pitchFamily="34" charset="-122"/>
              </a:rPr>
              <a:t>______________</a:t>
            </a:r>
            <a:r>
              <a:rPr kumimoji="1" lang="en-US" altLang="zh-CN" sz="1400">
                <a:latin typeface="微软雅黑" panose="020B0503020204020204" pitchFamily="34" charset="-122"/>
                <a:ea typeface="微软雅黑" panose="020B0503020204020204" pitchFamily="34" charset="-122"/>
              </a:rPr>
              <a:t> .</a:t>
            </a:r>
            <a:r>
              <a:rPr kumimoji="1" lang="en-US" altLang="zh-CN" sz="1400" err="1">
                <a:latin typeface="微软雅黑" panose="020B0503020204020204" pitchFamily="34" charset="-122"/>
                <a:ea typeface="微软雅黑" panose="020B0503020204020204" pitchFamily="34" charset="-122"/>
              </a:rPr>
              <a:t>LinearRegression</a:t>
            </a:r>
            <a:r>
              <a:rPr kumimoji="1" lang="en-US" altLang="zh-CN" sz="1400">
                <a:latin typeface="微软雅黑" panose="020B0503020204020204" pitchFamily="34" charset="-122"/>
                <a:ea typeface="微软雅黑" panose="020B0503020204020204" pitchFamily="34" charset="-122"/>
              </a:rPr>
              <a:t>()</a:t>
            </a:r>
          </a:p>
          <a:p>
            <a:pPr fontAlgn="auto">
              <a:spcBef>
                <a:spcPts val="0"/>
              </a:spcBef>
              <a:spcAft>
                <a:spcPts val="0"/>
              </a:spcAft>
            </a:pP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r>
              <a:rPr kumimoji="1" lang="zh-CN" altLang="en-US" sz="1400">
                <a:latin typeface="微软雅黑" panose="020B0503020204020204" pitchFamily="34" charset="-122"/>
                <a:ea typeface="微软雅黑" panose="020B0503020204020204" pitchFamily="34" charset="-122"/>
              </a:rPr>
              <a:t>② 梯度下降</a:t>
            </a:r>
            <a:r>
              <a:rPr kumimoji="1" lang="en-US" altLang="zh-CN" sz="1400">
                <a:latin typeface="微软雅黑" panose="020B0503020204020204" pitchFamily="34" charset="-122"/>
                <a:ea typeface="微软雅黑" panose="020B0503020204020204" pitchFamily="34" charset="-122"/>
              </a:rPr>
              <a:t>API</a:t>
            </a:r>
            <a:r>
              <a:rPr kumimoji="1" lang="zh-CN" altLang="en-US" sz="1400">
                <a:latin typeface="微软雅黑" panose="020B0503020204020204" pitchFamily="34" charset="-122"/>
                <a:ea typeface="微软雅黑" panose="020B0503020204020204" pitchFamily="34" charset="-122"/>
              </a:rPr>
              <a:t>：</a:t>
            </a:r>
            <a:r>
              <a:rPr kumimoji="1" lang="en-US" altLang="zh-CN" sz="1400">
                <a:latin typeface="微软雅黑" panose="020B0503020204020204" pitchFamily="34" charset="-122"/>
                <a:ea typeface="微软雅黑" panose="020B0503020204020204" pitchFamily="34" charset="-122"/>
              </a:rPr>
              <a:t>sklearn.linear_model. </a:t>
            </a:r>
            <a:r>
              <a:rPr kumimoji="1" lang="en-US" altLang="zh-CN" sz="1400">
                <a:solidFill>
                  <a:srgbClr val="FF0000"/>
                </a:solidFill>
                <a:latin typeface="微软雅黑" panose="020B0503020204020204" pitchFamily="34" charset="-122"/>
                <a:ea typeface="微软雅黑" panose="020B0503020204020204" pitchFamily="34" charset="-122"/>
              </a:rPr>
              <a:t>________________</a:t>
            </a:r>
            <a:r>
              <a:rPr kumimoji="1" lang="en-US" altLang="zh-CN" sz="1400">
                <a:latin typeface="微软雅黑" panose="020B0503020204020204" pitchFamily="34" charset="-122"/>
                <a:ea typeface="微软雅黑" panose="020B0503020204020204" pitchFamily="34" charset="-122"/>
              </a:rPr>
              <a:t> </a:t>
            </a:r>
          </a:p>
          <a:p>
            <a:pPr fontAlgn="auto">
              <a:spcBef>
                <a:spcPts val="0"/>
              </a:spcBef>
              <a:spcAft>
                <a:spcPts val="0"/>
              </a:spcAft>
            </a:pPr>
            <a:r>
              <a:rPr kumimoji="1" lang="zh-CN" altLang="en-US" sz="1400">
                <a:latin typeface="微软雅黑" panose="020B0503020204020204" pitchFamily="34" charset="-122"/>
                <a:ea typeface="微软雅黑" panose="020B0503020204020204" pitchFamily="34" charset="-122"/>
              </a:rPr>
              <a:t>    </a:t>
            </a: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r>
              <a:rPr kumimoji="1" lang="zh-CN" altLang="en-US" sz="1400">
                <a:latin typeface="微软雅黑" panose="020B0503020204020204" pitchFamily="34" charset="-122"/>
                <a:ea typeface="微软雅黑" panose="020B0503020204020204" pitchFamily="34" charset="-122"/>
              </a:rPr>
              <a:t>③ 其中在梯度下降中我们可以通过 </a:t>
            </a:r>
            <a:r>
              <a:rPr kumimoji="1" lang="en-US" altLang="zh-CN" sz="1400">
                <a:latin typeface="微软雅黑" panose="020B0503020204020204" pitchFamily="34" charset="-122"/>
                <a:ea typeface="微软雅黑" panose="020B0503020204020204" pitchFamily="34" charset="-122"/>
              </a:rPr>
              <a:t>learning_rate </a:t>
            </a:r>
            <a:r>
              <a:rPr kumimoji="1" lang="zh-CN" altLang="en-US" sz="1400">
                <a:latin typeface="微软雅黑" panose="020B0503020204020204" pitchFamily="34" charset="-122"/>
                <a:ea typeface="微软雅黑" panose="020B0503020204020204" pitchFamily="34" charset="-122"/>
              </a:rPr>
              <a:t>来设置 </a:t>
            </a:r>
            <a:r>
              <a:rPr kumimoji="1" lang="en-US" altLang="zh-CN" sz="1400">
                <a:solidFill>
                  <a:srgbClr val="FF0000"/>
                </a:solidFill>
                <a:latin typeface="微软雅黑" panose="020B0503020204020204" pitchFamily="34" charset="-122"/>
                <a:ea typeface="微软雅黑" panose="020B0503020204020204" pitchFamily="34" charset="-122"/>
              </a:rPr>
              <a:t>__________</a:t>
            </a:r>
            <a:r>
              <a:rPr kumimoji="1" lang="en-US" altLang="zh-CN" sz="1400">
                <a:latin typeface="微软雅黑" panose="020B0503020204020204" pitchFamily="34" charset="-122"/>
                <a:ea typeface="微软雅黑" panose="020B0503020204020204" pitchFamily="34" charset="-122"/>
              </a:rPr>
              <a:t> </a:t>
            </a:r>
            <a:r>
              <a:rPr kumimoji="1" lang="zh-CN" altLang="en-US" sz="1400">
                <a:latin typeface="微软雅黑" panose="020B0503020204020204" pitchFamily="34" charset="-122"/>
                <a:ea typeface="微软雅黑" panose="020B0503020204020204" pitchFamily="34" charset="-122"/>
              </a:rPr>
              <a:t>的指定方式</a:t>
            </a:r>
            <a:endParaRPr kumimoji="1" lang="en-US" altLang="zh-CN" sz="140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8C328768-C88B-4707-8011-5D76CC7B5241}"/>
              </a:ext>
            </a:extLst>
          </p:cNvPr>
          <p:cNvSpPr txBox="1"/>
          <p:nvPr/>
        </p:nvSpPr>
        <p:spPr>
          <a:xfrm>
            <a:off x="1475656" y="3978811"/>
            <a:ext cx="4379532"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答案：① </a:t>
            </a:r>
            <a:r>
              <a:rPr lang="en-US" altLang="zh-CN" sz="1200" b="1">
                <a:solidFill>
                  <a:srgbClr val="FF0000"/>
                </a:solidFill>
                <a:latin typeface="微软雅黑" panose="020B0503020204020204" pitchFamily="34" charset="-122"/>
                <a:ea typeface="微软雅黑" panose="020B0503020204020204" pitchFamily="34" charset="-122"/>
              </a:rPr>
              <a:t>linear_model</a:t>
            </a:r>
            <a:r>
              <a:rPr lang="zh-CN" altLang="en-US" sz="1200" b="1">
                <a:solidFill>
                  <a:srgbClr val="FF0000"/>
                </a:solidFill>
                <a:latin typeface="微软雅黑" panose="020B0503020204020204" pitchFamily="34" charset="-122"/>
                <a:ea typeface="微软雅黑" panose="020B0503020204020204" pitchFamily="34" charset="-122"/>
              </a:rPr>
              <a:t>；② </a:t>
            </a:r>
            <a:r>
              <a:rPr lang="en-US" altLang="zh-CN" sz="1200" b="1">
                <a:solidFill>
                  <a:srgbClr val="FF0000"/>
                </a:solidFill>
                <a:latin typeface="微软雅黑" panose="020B0503020204020204" pitchFamily="34" charset="-122"/>
                <a:ea typeface="微软雅黑" panose="020B0503020204020204" pitchFamily="34" charset="-122"/>
              </a:rPr>
              <a:t>SGDRegressor()</a:t>
            </a:r>
            <a:r>
              <a:rPr lang="zh-CN" altLang="en-US" sz="1200" b="1">
                <a:solidFill>
                  <a:srgbClr val="FF0000"/>
                </a:solidFill>
                <a:latin typeface="微软雅黑" panose="020B0503020204020204" pitchFamily="34" charset="-122"/>
                <a:ea typeface="微软雅黑" panose="020B0503020204020204" pitchFamily="34" charset="-122"/>
              </a:rPr>
              <a:t>；③ 学习率。</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312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230835" y="1746605"/>
            <a:ext cx="4751636" cy="139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使用线性回归完成</a:t>
            </a:r>
            <a:r>
              <a:rPr lang="en-US" altLang="zh-CN" sz="2000" b="1">
                <a:latin typeface="微软雅黑" panose="020B0503020204020204" pitchFamily="34" charset="-122"/>
                <a:ea typeface="微软雅黑" panose="020B0503020204020204" pitchFamily="34" charset="-122"/>
              </a:rPr>
              <a:t>Boston</a:t>
            </a:r>
            <a:r>
              <a:rPr lang="zh-CN" altLang="en-US" sz="2000" b="1">
                <a:latin typeface="微软雅黑" panose="020B0503020204020204" pitchFamily="34" charset="-122"/>
                <a:ea typeface="微软雅黑" panose="020B0503020204020204" pitchFamily="34" charset="-122"/>
              </a:rPr>
              <a:t>房价预测</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线性回归</a:t>
            </a:r>
            <a:r>
              <a:rPr lang="en-US" altLang="zh-CN" sz="1200">
                <a:latin typeface="微软雅黑" panose="020B0503020204020204" pitchFamily="34" charset="-122"/>
                <a:ea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rPr>
              <a:t>再介绍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波士顿房价预测案例</a:t>
            </a:r>
            <a:endParaRPr lang="en-US" altLang="zh-CN" sz="12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6496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11883"/>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使用线性回归完成</a:t>
            </a:r>
            <a:r>
              <a:rPr lang="en-US" altLang="zh-CN" sz="2400" b="1">
                <a:solidFill>
                  <a:srgbClr val="595959"/>
                </a:solidFill>
                <a:latin typeface="微软雅黑" panose="020B0503020204020204" pitchFamily="34" charset="-122"/>
                <a:ea typeface="微软雅黑" panose="020B0503020204020204" pitchFamily="34" charset="-122"/>
              </a:rPr>
              <a:t>Boston</a:t>
            </a:r>
            <a:r>
              <a:rPr lang="zh-CN" altLang="en-US" sz="2400" b="1">
                <a:solidFill>
                  <a:srgbClr val="595959"/>
                </a:solidFill>
                <a:latin typeface="微软雅黑" panose="020B0503020204020204" pitchFamily="34" charset="-122"/>
                <a:ea typeface="微软雅黑" panose="020B0503020204020204" pitchFamily="34" charset="-122"/>
              </a:rPr>
              <a:t>房价预测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14.1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223628" y="2340917"/>
            <a:ext cx="6696744" cy="461665"/>
          </a:xfrm>
          <a:prstGeom prst="rect">
            <a:avLst/>
          </a:prstGeom>
          <a:noFill/>
        </p:spPr>
        <p:txBody>
          <a:bodyPr wrap="square" lIns="91440" tIns="45720" rIns="91440" bIns="45720">
            <a:spAutoFit/>
          </a:bodyPr>
          <a:lstStyle/>
          <a:p>
            <a:pPr algn="ctr"/>
            <a:r>
              <a:rPr lang="zh-CN" altLang="en-US" sz="24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如何使用线性回归</a:t>
            </a:r>
            <a:r>
              <a:rPr lang="zh-CN" altLang="en-US" sz="24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完成</a:t>
            </a:r>
            <a:r>
              <a:rPr lang="en-US" altLang="zh-CN" sz="24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Boston</a:t>
            </a:r>
            <a:r>
              <a:rPr lang="zh-CN" altLang="en-US" sz="24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房价预测</a:t>
            </a:r>
            <a:r>
              <a:rPr lang="zh-CN" altLang="en-US" sz="24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24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3675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使用线性回归完成</a:t>
            </a:r>
            <a:r>
              <a:rPr lang="en-US" altLang="zh-CN" sz="2400" b="1">
                <a:solidFill>
                  <a:srgbClr val="595959"/>
                </a:solidFill>
                <a:latin typeface="微软雅黑" panose="020B0503020204020204" pitchFamily="34" charset="-122"/>
                <a:ea typeface="微软雅黑" panose="020B0503020204020204" pitchFamily="34" charset="-122"/>
              </a:rPr>
              <a:t>Boston</a:t>
            </a:r>
            <a:r>
              <a:rPr lang="zh-CN" altLang="en-US" sz="2400" b="1">
                <a:solidFill>
                  <a:srgbClr val="595959"/>
                </a:solidFill>
                <a:latin typeface="微软雅黑" panose="020B0503020204020204" pitchFamily="34" charset="-122"/>
                <a:ea typeface="微软雅黑" panose="020B0503020204020204" pitchFamily="34" charset="-122"/>
              </a:rPr>
              <a:t>房价预测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592" y="1059582"/>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14.2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9C8E7CBC-F538-457C-AA42-B428F937A47F}"/>
              </a:ext>
            </a:extLst>
          </p:cNvPr>
          <p:cNvSpPr txBox="1"/>
          <p:nvPr/>
        </p:nvSpPr>
        <p:spPr>
          <a:xfrm>
            <a:off x="2699792" y="2335133"/>
            <a:ext cx="2448272" cy="1600438"/>
          </a:xfrm>
          <a:prstGeom prst="rect">
            <a:avLst/>
          </a:prstGeom>
          <a:noFill/>
        </p:spPr>
        <p:txBody>
          <a:bodyPr wrap="square" rtlCol="0">
            <a:spAutoFit/>
          </a:bodyPr>
          <a:lstStyle/>
          <a:p>
            <a:pPr fontAlgn="auto">
              <a:spcBef>
                <a:spcPts val="0"/>
              </a:spcBef>
              <a:spcAft>
                <a:spcPts val="0"/>
              </a:spcAft>
            </a:pPr>
            <a:r>
              <a:rPr kumimoji="1" lang="en-US" altLang="zh-CN" sz="1400" b="1">
                <a:latin typeface="微软雅黑" panose="020B0503020204020204" pitchFamily="34" charset="-122"/>
                <a:ea typeface="微软雅黑" panose="020B0503020204020204" pitchFamily="34" charset="-122"/>
              </a:rPr>
              <a:t>A</a:t>
            </a:r>
            <a:r>
              <a:rPr kumimoji="1" lang="zh-CN" altLang="en-US" sz="1400" b="1">
                <a:latin typeface="微软雅黑" panose="020B0503020204020204" pitchFamily="34" charset="-122"/>
                <a:ea typeface="微软雅黑" panose="020B0503020204020204" pitchFamily="34" charset="-122"/>
              </a:rPr>
              <a:t>）</a:t>
            </a:r>
            <a:r>
              <a:rPr kumimoji="1" lang="zh-CN" altLang="en-US" sz="1400">
                <a:latin typeface="微软雅黑" panose="020B0503020204020204" pitchFamily="34" charset="-122"/>
                <a:ea typeface="微软雅黑" panose="020B0503020204020204" pitchFamily="34" charset="-122"/>
              </a:rPr>
              <a:t>最小二乘法</a:t>
            </a: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r>
              <a:rPr kumimoji="1" lang="en-US" altLang="zh-CN" sz="1400" b="1">
                <a:latin typeface="微软雅黑" panose="020B0503020204020204" pitchFamily="34" charset="-122"/>
                <a:ea typeface="微软雅黑" panose="020B0503020204020204" pitchFamily="34" charset="-122"/>
              </a:rPr>
              <a:t>B</a:t>
            </a:r>
            <a:r>
              <a:rPr kumimoji="1" lang="zh-CN" altLang="en-US" sz="1400" b="1">
                <a:latin typeface="微软雅黑" panose="020B0503020204020204" pitchFamily="34" charset="-122"/>
                <a:ea typeface="微软雅黑" panose="020B0503020204020204" pitchFamily="34" charset="-122"/>
              </a:rPr>
              <a:t>）</a:t>
            </a:r>
            <a:r>
              <a:rPr kumimoji="1" lang="zh-CN" altLang="en-US" sz="1400">
                <a:latin typeface="微软雅黑" panose="020B0503020204020204" pitchFamily="34" charset="-122"/>
                <a:ea typeface="微软雅黑" panose="020B0503020204020204" pitchFamily="34" charset="-122"/>
              </a:rPr>
              <a:t>均方误差</a:t>
            </a: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r>
              <a:rPr kumimoji="1" lang="en-US" altLang="zh-CN" sz="1400" b="1">
                <a:latin typeface="微软雅黑" panose="020B0503020204020204" pitchFamily="34" charset="-122"/>
                <a:ea typeface="微软雅黑" panose="020B0503020204020204" pitchFamily="34" charset="-122"/>
              </a:rPr>
              <a:t>C</a:t>
            </a:r>
            <a:r>
              <a:rPr kumimoji="1" lang="zh-CN" altLang="en-US" sz="1400" b="1">
                <a:latin typeface="微软雅黑" panose="020B0503020204020204" pitchFamily="34" charset="-122"/>
                <a:ea typeface="微软雅黑" panose="020B0503020204020204" pitchFamily="34" charset="-122"/>
              </a:rPr>
              <a:t>）</a:t>
            </a:r>
            <a:r>
              <a:rPr kumimoji="1" lang="zh-CN" altLang="en-US" sz="1400">
                <a:latin typeface="微软雅黑" panose="020B0503020204020204" pitchFamily="34" charset="-122"/>
                <a:ea typeface="微软雅黑" panose="020B0503020204020204" pitchFamily="34" charset="-122"/>
              </a:rPr>
              <a:t>平均绝对误差</a:t>
            </a: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r>
              <a:rPr kumimoji="1" lang="en-US" altLang="zh-CN" sz="1400" b="1">
                <a:latin typeface="微软雅黑" panose="020B0503020204020204" pitchFamily="34" charset="-122"/>
                <a:ea typeface="微软雅黑" panose="020B0503020204020204" pitchFamily="34" charset="-122"/>
              </a:rPr>
              <a:t>D</a:t>
            </a:r>
            <a:r>
              <a:rPr kumimoji="1" lang="zh-CN" altLang="en-US" sz="1400" b="1">
                <a:latin typeface="微软雅黑" panose="020B0503020204020204" pitchFamily="34" charset="-122"/>
                <a:ea typeface="微软雅黑" panose="020B0503020204020204" pitchFamily="34" charset="-122"/>
              </a:rPr>
              <a:t>）</a:t>
            </a:r>
            <a:r>
              <a:rPr kumimoji="1" lang="zh-CN" altLang="en-US" sz="1400">
                <a:latin typeface="微软雅黑" panose="020B0503020204020204" pitchFamily="34" charset="-122"/>
                <a:ea typeface="微软雅黑" panose="020B0503020204020204" pitchFamily="34" charset="-122"/>
              </a:rPr>
              <a:t>决定性系数</a:t>
            </a:r>
            <a:endParaRPr kumimoji="1" lang="en-US" altLang="zh-CN" sz="14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4981527-EC15-49BE-B464-86473B319B4A}"/>
              </a:ext>
            </a:extLst>
          </p:cNvPr>
          <p:cNvSpPr txBox="1"/>
          <p:nvPr/>
        </p:nvSpPr>
        <p:spPr>
          <a:xfrm>
            <a:off x="1475656" y="1742306"/>
            <a:ext cx="4759636"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以下哪个选项是用来评估线性回归模型的方法？</a:t>
            </a:r>
            <a:endParaRPr lang="en-US" altLang="zh-CN" sz="1600">
              <a:solidFill>
                <a:prstClr val="black"/>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DD23B40-444A-49BE-BB68-707DC5491985}"/>
              </a:ext>
            </a:extLst>
          </p:cNvPr>
          <p:cNvSpPr txBox="1"/>
          <p:nvPr/>
        </p:nvSpPr>
        <p:spPr>
          <a:xfrm>
            <a:off x="2639141" y="4299942"/>
            <a:ext cx="906017"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B</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705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2915816" y="1758325"/>
            <a:ext cx="5301605"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欠拟合和过拟合产生的原因及其解决办法</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欠拟合和过拟合的介绍</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正则化线性模型</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岭回归介绍</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3500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11883"/>
            <a:ext cx="612068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6. </a:t>
            </a:r>
            <a:r>
              <a:rPr lang="zh-CN" altLang="en-US" sz="2400" b="1">
                <a:solidFill>
                  <a:srgbClr val="595959"/>
                </a:solidFill>
                <a:latin typeface="微软雅黑" panose="020B0503020204020204" pitchFamily="34" charset="-122"/>
                <a:ea typeface="微软雅黑" panose="020B0503020204020204" pitchFamily="34" charset="-122"/>
              </a:rPr>
              <a:t>欠拟合和过拟合产生的原因及其解决办法</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15.1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223628" y="2340917"/>
            <a:ext cx="6696744" cy="461665"/>
          </a:xfrm>
          <a:prstGeom prst="rect">
            <a:avLst/>
          </a:prstGeom>
          <a:noFill/>
        </p:spPr>
        <p:txBody>
          <a:bodyPr wrap="square" lIns="91440" tIns="45720" rIns="91440" bIns="45720">
            <a:spAutoFit/>
          </a:bodyPr>
          <a:lstStyle/>
          <a:p>
            <a:pPr algn="ctr"/>
            <a:r>
              <a:rPr lang="zh-CN" altLang="en-US" sz="24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如何解决欠拟合和过拟合问题？</a:t>
            </a:r>
            <a:endParaRPr lang="zh-CN" altLang="en-US" sz="24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219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612068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6. </a:t>
            </a:r>
            <a:r>
              <a:rPr lang="zh-CN" altLang="en-US" sz="2400" b="1">
                <a:solidFill>
                  <a:srgbClr val="595959"/>
                </a:solidFill>
                <a:latin typeface="微软雅黑" panose="020B0503020204020204" pitchFamily="34" charset="-122"/>
                <a:ea typeface="微软雅黑" panose="020B0503020204020204" pitchFamily="34" charset="-122"/>
              </a:rPr>
              <a:t>欠拟合和过拟合产生的原因及其解决办法</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592" y="1059582"/>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15.2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9C8E7CBC-F538-457C-AA42-B428F937A47F}"/>
              </a:ext>
            </a:extLst>
          </p:cNvPr>
          <p:cNvSpPr txBox="1"/>
          <p:nvPr/>
        </p:nvSpPr>
        <p:spPr>
          <a:xfrm>
            <a:off x="1691680" y="2182650"/>
            <a:ext cx="6480720" cy="1815882"/>
          </a:xfrm>
          <a:prstGeom prst="rect">
            <a:avLst/>
          </a:prstGeom>
          <a:noFill/>
        </p:spPr>
        <p:txBody>
          <a:bodyPr wrap="square" rtlCol="0">
            <a:spAutoFit/>
          </a:bodyPr>
          <a:lstStyle/>
          <a:p>
            <a:pPr fontAlgn="auto">
              <a:spcBef>
                <a:spcPts val="0"/>
              </a:spcBef>
              <a:spcAft>
                <a:spcPts val="0"/>
              </a:spcAft>
            </a:pPr>
            <a:r>
              <a:rPr kumimoji="1" lang="en-US" altLang="zh-CN" sz="1400" b="1">
                <a:latin typeface="微软雅黑" panose="020B0503020204020204" pitchFamily="34" charset="-122"/>
                <a:ea typeface="微软雅黑" panose="020B0503020204020204" pitchFamily="34" charset="-122"/>
              </a:rPr>
              <a:t>A</a:t>
            </a:r>
            <a:r>
              <a:rPr kumimoji="1" lang="zh-CN" altLang="en-US" sz="1400" b="1">
                <a:latin typeface="微软雅黑" panose="020B0503020204020204" pitchFamily="34" charset="-122"/>
                <a:ea typeface="微软雅黑" panose="020B0503020204020204" pitchFamily="34" charset="-122"/>
              </a:rPr>
              <a:t>）</a:t>
            </a:r>
            <a:r>
              <a:rPr kumimoji="1" lang="zh-CN" altLang="en-US" sz="1400">
                <a:latin typeface="微软雅黑" panose="020B0503020204020204" pitchFamily="34" charset="-122"/>
                <a:ea typeface="微软雅黑" panose="020B0503020204020204" pitchFamily="34" charset="-122"/>
              </a:rPr>
              <a:t>欠拟合：模型学习到的特征过少，无法准确的预测未知样本</a:t>
            </a: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r>
              <a:rPr kumimoji="1" lang="en-US" altLang="zh-CN" sz="1400" b="1">
                <a:latin typeface="微软雅黑" panose="020B0503020204020204" pitchFamily="34" charset="-122"/>
                <a:ea typeface="微软雅黑" panose="020B0503020204020204" pitchFamily="34" charset="-122"/>
              </a:rPr>
              <a:t>B</a:t>
            </a:r>
            <a:r>
              <a:rPr kumimoji="1" lang="zh-CN" altLang="en-US" sz="1400" b="1">
                <a:latin typeface="微软雅黑" panose="020B0503020204020204" pitchFamily="34" charset="-122"/>
                <a:ea typeface="微软雅黑" panose="020B0503020204020204" pitchFamily="34" charset="-122"/>
              </a:rPr>
              <a:t>）</a:t>
            </a:r>
            <a:r>
              <a:rPr kumimoji="1" lang="zh-CN" altLang="en-US" sz="1400">
                <a:latin typeface="微软雅黑" panose="020B0503020204020204" pitchFamily="34" charset="-122"/>
                <a:ea typeface="微软雅黑" panose="020B0503020204020204" pitchFamily="34" charset="-122"/>
              </a:rPr>
              <a:t>过拟合：模型学习到的特征过多，导致模型只能在训练样本上得到较好的预测结果，而在未知样本上的效果不好</a:t>
            </a: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r>
              <a:rPr kumimoji="1" lang="en-US" altLang="zh-CN" sz="1400" b="1">
                <a:latin typeface="微软雅黑" panose="020B0503020204020204" pitchFamily="34" charset="-122"/>
                <a:ea typeface="微软雅黑" panose="020B0503020204020204" pitchFamily="34" charset="-122"/>
              </a:rPr>
              <a:t>C</a:t>
            </a:r>
            <a:r>
              <a:rPr kumimoji="1" lang="zh-CN" altLang="en-US" sz="1400" b="1">
                <a:latin typeface="微软雅黑" panose="020B0503020204020204" pitchFamily="34" charset="-122"/>
                <a:ea typeface="微软雅黑" panose="020B0503020204020204" pitchFamily="34" charset="-122"/>
              </a:rPr>
              <a:t>）</a:t>
            </a:r>
            <a:r>
              <a:rPr kumimoji="1" lang="zh-CN" altLang="en-US" sz="1400">
                <a:latin typeface="微软雅黑" panose="020B0503020204020204" pitchFamily="34" charset="-122"/>
                <a:ea typeface="微软雅黑" panose="020B0503020204020204" pitchFamily="34" charset="-122"/>
              </a:rPr>
              <a:t>欠拟合可以通过增加特征来解决</a:t>
            </a: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r>
              <a:rPr kumimoji="1" lang="en-US" altLang="zh-CN" sz="1400" b="1">
                <a:latin typeface="微软雅黑" panose="020B0503020204020204" pitchFamily="34" charset="-122"/>
                <a:ea typeface="微软雅黑" panose="020B0503020204020204" pitchFamily="34" charset="-122"/>
              </a:rPr>
              <a:t>D</a:t>
            </a:r>
            <a:r>
              <a:rPr kumimoji="1" lang="zh-CN" altLang="en-US" sz="1400" b="1">
                <a:latin typeface="微软雅黑" panose="020B0503020204020204" pitchFamily="34" charset="-122"/>
                <a:ea typeface="微软雅黑" panose="020B0503020204020204" pitchFamily="34" charset="-122"/>
              </a:rPr>
              <a:t>）</a:t>
            </a:r>
            <a:r>
              <a:rPr kumimoji="1" lang="zh-CN" altLang="en-US" sz="1400">
                <a:latin typeface="微软雅黑" panose="020B0503020204020204" pitchFamily="34" charset="-122"/>
                <a:ea typeface="微软雅黑" panose="020B0503020204020204" pitchFamily="34" charset="-122"/>
              </a:rPr>
              <a:t>过拟合可以通过正则化、异常值检测、特征降维等方法来解决</a:t>
            </a:r>
            <a:endParaRPr kumimoji="1" lang="en-US" altLang="zh-CN" sz="14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4981527-EC15-49BE-B464-86473B319B4A}"/>
              </a:ext>
            </a:extLst>
          </p:cNvPr>
          <p:cNvSpPr txBox="1"/>
          <p:nvPr/>
        </p:nvSpPr>
        <p:spPr>
          <a:xfrm>
            <a:off x="1259632" y="1589823"/>
            <a:ext cx="4349268"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下列关于欠拟合与过拟合的描述正确的是？</a:t>
            </a:r>
          </a:p>
        </p:txBody>
      </p:sp>
      <p:sp>
        <p:nvSpPr>
          <p:cNvPr id="2" name="文本框 1">
            <a:extLst>
              <a:ext uri="{FF2B5EF4-FFF2-40B4-BE49-F238E27FC236}">
                <a16:creationId xmlns:a16="http://schemas.microsoft.com/office/drawing/2014/main" id="{3796742A-2D26-4550-A8F9-77DA97625FB1}"/>
              </a:ext>
            </a:extLst>
          </p:cNvPr>
          <p:cNvSpPr txBox="1"/>
          <p:nvPr/>
        </p:nvSpPr>
        <p:spPr>
          <a:xfrm>
            <a:off x="1691680" y="4252805"/>
            <a:ext cx="1247457"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ABCD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904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2915816" y="1758325"/>
            <a:ext cx="5301605"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欠拟合和过拟合产生的原因及其解决办法</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欠拟合和过拟合的介绍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正则化线性模型</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岭回归介绍</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48603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11883"/>
            <a:ext cx="612068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6. </a:t>
            </a:r>
            <a:r>
              <a:rPr lang="zh-CN" altLang="en-US" sz="2400" b="1">
                <a:solidFill>
                  <a:srgbClr val="595959"/>
                </a:solidFill>
                <a:latin typeface="微软雅黑" panose="020B0503020204020204" pitchFamily="34" charset="-122"/>
                <a:ea typeface="微软雅黑" panose="020B0503020204020204" pitchFamily="34" charset="-122"/>
              </a:rPr>
              <a:t>欠拟合和过拟合产生的原因及其解决办法</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16.1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223628" y="2340917"/>
            <a:ext cx="6696744" cy="461665"/>
          </a:xfrm>
          <a:prstGeom prst="rect">
            <a:avLst/>
          </a:prstGeom>
          <a:noFill/>
        </p:spPr>
        <p:txBody>
          <a:bodyPr wrap="square" lIns="91440" tIns="45720" rIns="91440" bIns="45720">
            <a:spAutoFit/>
          </a:bodyPr>
          <a:lstStyle/>
          <a:p>
            <a:pPr algn="ctr"/>
            <a:r>
              <a:rPr lang="zh-CN" altLang="en-US" sz="24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如何解决线性回归过拟合的问题？</a:t>
            </a:r>
            <a:endParaRPr lang="zh-CN" altLang="en-US" sz="24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623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案例</a:t>
            </a:r>
            <a:r>
              <a:rPr lang="en-US" altLang="zh-CN" sz="2400" b="1">
                <a:solidFill>
                  <a:srgbClr val="595959"/>
                </a:solidFill>
                <a:latin typeface="微软雅黑" panose="020B0503020204020204" pitchFamily="34" charset="-122"/>
                <a:ea typeface="微软雅黑" panose="020B0503020204020204" pitchFamily="34" charset="-122"/>
              </a:rPr>
              <a:t>-FaceBook</a:t>
            </a:r>
            <a:r>
              <a:rPr lang="zh-CN" altLang="en-US" sz="2400" b="1">
                <a:solidFill>
                  <a:srgbClr val="595959"/>
                </a:solidFill>
                <a:latin typeface="微软雅黑" panose="020B0503020204020204" pitchFamily="34" charset="-122"/>
                <a:ea typeface="微软雅黑" panose="020B0503020204020204" pitchFamily="34" charset="-122"/>
              </a:rPr>
              <a:t>签到位置预测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2843808" y="2158349"/>
            <a:ext cx="2124112" cy="2025555"/>
          </a:xfrm>
          <a:prstGeom prst="rect">
            <a:avLst/>
          </a:prstGeom>
        </p:spPr>
        <p:txBody>
          <a:bodyPr wrap="square">
            <a:spAutoFit/>
          </a:bodyPr>
          <a:lstStyle/>
          <a:p>
            <a:pPr>
              <a:lnSpc>
                <a:spcPct val="130000"/>
              </a:lnSpc>
            </a:pPr>
            <a:r>
              <a:rPr lang="en-US" altLang="zh-CN" sz="1400" b="1">
                <a:latin typeface="微软雅黑" panose="020B0503020204020204" pitchFamily="34" charset="-122"/>
                <a:ea typeface="微软雅黑" panose="020B0503020204020204" pitchFamily="34" charset="-122"/>
              </a:rPr>
              <a:t>A</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模型训练</a:t>
            </a:r>
          </a:p>
          <a:p>
            <a:pPr>
              <a:lnSpc>
                <a:spcPct val="130000"/>
              </a:lnSpc>
            </a:pPr>
            <a:endParaRPr lang="en-US" altLang="zh-CN" sz="1400">
              <a:latin typeface="微软雅黑" panose="020B0503020204020204" pitchFamily="34" charset="-122"/>
              <a:ea typeface="微软雅黑" panose="020B0503020204020204" pitchFamily="34" charset="-122"/>
            </a:endParaRPr>
          </a:p>
          <a:p>
            <a:pPr>
              <a:lnSpc>
                <a:spcPct val="130000"/>
              </a:lnSpc>
            </a:pPr>
            <a:r>
              <a:rPr lang="en-US" altLang="zh-CN" sz="1400" b="1">
                <a:latin typeface="微软雅黑" panose="020B0503020204020204" pitchFamily="34" charset="-122"/>
                <a:ea typeface="微软雅黑" panose="020B0503020204020204" pitchFamily="34" charset="-122"/>
              </a:rPr>
              <a:t>B</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数据预处理</a:t>
            </a:r>
          </a:p>
          <a:p>
            <a:pPr>
              <a:lnSpc>
                <a:spcPct val="130000"/>
              </a:lnSpc>
            </a:pPr>
            <a:endParaRPr lang="en-US" altLang="zh-CN" sz="1400">
              <a:latin typeface="微软雅黑" panose="020B0503020204020204" pitchFamily="34" charset="-122"/>
              <a:ea typeface="微软雅黑" panose="020B0503020204020204" pitchFamily="34" charset="-122"/>
            </a:endParaRPr>
          </a:p>
          <a:p>
            <a:pPr>
              <a:lnSpc>
                <a:spcPct val="130000"/>
              </a:lnSpc>
            </a:pPr>
            <a:r>
              <a:rPr lang="en-US" altLang="zh-CN" sz="1400" b="1">
                <a:latin typeface="微软雅黑" panose="020B0503020204020204" pitchFamily="34" charset="-122"/>
                <a:ea typeface="微软雅黑" panose="020B0503020204020204" pitchFamily="34" charset="-122"/>
              </a:rPr>
              <a:t>C</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模型评估</a:t>
            </a:r>
          </a:p>
          <a:p>
            <a:pPr>
              <a:lnSpc>
                <a:spcPct val="130000"/>
              </a:lnSpc>
            </a:pPr>
            <a:endParaRPr lang="en-US" altLang="zh-CN" sz="1400">
              <a:latin typeface="微软雅黑" panose="020B0503020204020204" pitchFamily="34" charset="-122"/>
              <a:ea typeface="微软雅黑" panose="020B0503020204020204" pitchFamily="34" charset="-122"/>
            </a:endParaRPr>
          </a:p>
          <a:p>
            <a:pPr>
              <a:lnSpc>
                <a:spcPct val="130000"/>
              </a:lnSpc>
            </a:pPr>
            <a:r>
              <a:rPr lang="en-US" altLang="zh-CN" sz="1400" b="1">
                <a:latin typeface="微软雅黑" panose="020B0503020204020204" pitchFamily="34" charset="-122"/>
                <a:ea typeface="微软雅黑" panose="020B0503020204020204" pitchFamily="34" charset="-122"/>
              </a:rPr>
              <a:t>D</a:t>
            </a:r>
            <a:r>
              <a:rPr lang="zh-CN" altLang="en-US" sz="1400" b="1">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特征工程</a:t>
            </a:r>
            <a:endParaRPr lang="en-US" altLang="zh-CN" sz="1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1436788" y="1633820"/>
            <a:ext cx="5488810"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a:t>
            </a:r>
            <a:r>
              <a:rPr lang="en-US" altLang="zh-CN" sz="1600">
                <a:solidFill>
                  <a:prstClr val="black"/>
                </a:solidFill>
                <a:latin typeface="微软雅黑" panose="020B0503020204020204" pitchFamily="34" charset="-122"/>
                <a:ea typeface="微软雅黑" panose="020B0503020204020204" pitchFamily="34" charset="-122"/>
              </a:rPr>
              <a:t>FaceBook</a:t>
            </a:r>
            <a:r>
              <a:rPr lang="zh-CN" altLang="en-US" sz="1600">
                <a:solidFill>
                  <a:prstClr val="black"/>
                </a:solidFill>
                <a:latin typeface="微软雅黑" panose="020B0503020204020204" pitchFamily="34" charset="-122"/>
                <a:ea typeface="微软雅黑" panose="020B0503020204020204" pitchFamily="34" charset="-122"/>
              </a:rPr>
              <a:t>签到位置预测的实现流程是怎样的？（</a:t>
            </a:r>
            <a:r>
              <a:rPr lang="zh-CN" altLang="en-US" sz="1600" b="1">
                <a:solidFill>
                  <a:prstClr val="black"/>
                </a:solidFill>
                <a:latin typeface="微软雅黑" panose="020B0503020204020204" pitchFamily="34" charset="-122"/>
                <a:ea typeface="微软雅黑" panose="020B0503020204020204" pitchFamily="34" charset="-122"/>
              </a:rPr>
              <a:t>排序</a:t>
            </a:r>
            <a:r>
              <a:rPr lang="zh-CN" altLang="en-US" sz="1600">
                <a:solidFill>
                  <a:prstClr val="black"/>
                </a:solidFill>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78B7FC7B-4A86-460E-8BEC-EEB9BD4E5F4A}"/>
              </a:ext>
            </a:extLst>
          </p:cNvPr>
          <p:cNvSpPr txBox="1"/>
          <p:nvPr/>
        </p:nvSpPr>
        <p:spPr>
          <a:xfrm>
            <a:off x="2853533" y="4515966"/>
            <a:ext cx="1555234"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B</a:t>
            </a:r>
            <a:r>
              <a:rPr lang="zh-CN" altLang="en-US" sz="1200" b="1">
                <a:solidFill>
                  <a:srgbClr val="FF0000"/>
                </a:solidFill>
                <a:latin typeface="微软雅黑" panose="020B0503020204020204" pitchFamily="34" charset="-122"/>
                <a:ea typeface="微软雅黑" panose="020B0503020204020204" pitchFamily="34" charset="-122"/>
              </a:rPr>
              <a:t>→</a:t>
            </a:r>
            <a:r>
              <a:rPr lang="en-US" altLang="zh-CN" sz="1200" b="1">
                <a:solidFill>
                  <a:srgbClr val="FF0000"/>
                </a:solidFill>
                <a:latin typeface="微软雅黑" panose="020B0503020204020204" pitchFamily="34" charset="-122"/>
                <a:ea typeface="微软雅黑" panose="020B0503020204020204" pitchFamily="34" charset="-122"/>
              </a:rPr>
              <a:t>D</a:t>
            </a:r>
            <a:r>
              <a:rPr lang="zh-CN" altLang="en-US" sz="1200" b="1">
                <a:solidFill>
                  <a:srgbClr val="FF0000"/>
                </a:solidFill>
                <a:latin typeface="微软雅黑" panose="020B0503020204020204" pitchFamily="34" charset="-122"/>
                <a:ea typeface="微软雅黑" panose="020B0503020204020204" pitchFamily="34" charset="-122"/>
              </a:rPr>
              <a:t>→</a:t>
            </a:r>
            <a:r>
              <a:rPr lang="en-US" altLang="zh-CN" sz="1200" b="1">
                <a:solidFill>
                  <a:srgbClr val="FF0000"/>
                </a:solidFill>
                <a:latin typeface="微软雅黑" panose="020B0503020204020204" pitchFamily="34" charset="-122"/>
                <a:ea typeface="微软雅黑" panose="020B0503020204020204" pitchFamily="34" charset="-122"/>
              </a:rPr>
              <a:t>A</a:t>
            </a:r>
            <a:r>
              <a:rPr lang="zh-CN" altLang="en-US" sz="1200" b="1">
                <a:solidFill>
                  <a:srgbClr val="FF0000"/>
                </a:solidFill>
                <a:latin typeface="微软雅黑" panose="020B0503020204020204" pitchFamily="34" charset="-122"/>
                <a:ea typeface="微软雅黑" panose="020B0503020204020204" pitchFamily="34" charset="-122"/>
              </a:rPr>
              <a:t>→</a:t>
            </a:r>
            <a:r>
              <a:rPr lang="en-US" altLang="zh-CN" sz="1200" b="1">
                <a:solidFill>
                  <a:srgbClr val="FF0000"/>
                </a:solidFill>
                <a:latin typeface="微软雅黑" panose="020B0503020204020204" pitchFamily="34" charset="-122"/>
                <a:ea typeface="微软雅黑" panose="020B0503020204020204" pitchFamily="34" charset="-122"/>
              </a:rPr>
              <a:t>C</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57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612068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6. </a:t>
            </a:r>
            <a:r>
              <a:rPr lang="zh-CN" altLang="en-US" sz="2400" b="1">
                <a:solidFill>
                  <a:srgbClr val="595959"/>
                </a:solidFill>
                <a:latin typeface="微软雅黑" panose="020B0503020204020204" pitchFamily="34" charset="-122"/>
                <a:ea typeface="微软雅黑" panose="020B0503020204020204" pitchFamily="34" charset="-122"/>
              </a:rPr>
              <a:t>欠拟合和过拟合产生的原因及其解决办法</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592" y="988551"/>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16.3</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E172035-C8C0-4C22-8B4B-AFD2FE44E647}"/>
              </a:ext>
            </a:extLst>
          </p:cNvPr>
          <p:cNvSpPr txBox="1"/>
          <p:nvPr/>
        </p:nvSpPr>
        <p:spPr>
          <a:xfrm>
            <a:off x="1331640" y="2210821"/>
            <a:ext cx="6984776" cy="1600438"/>
          </a:xfrm>
          <a:prstGeom prst="rect">
            <a:avLst/>
          </a:prstGeom>
          <a:noFill/>
        </p:spPr>
        <p:txBody>
          <a:bodyPr wrap="square" rtlCol="0">
            <a:spAutoFit/>
          </a:bodyPr>
          <a:lstStyle/>
          <a:p>
            <a:pPr fontAlgn="auto">
              <a:spcBef>
                <a:spcPts val="0"/>
              </a:spcBef>
              <a:spcAft>
                <a:spcPts val="0"/>
              </a:spcAft>
            </a:pPr>
            <a:r>
              <a:rPr kumimoji="1" lang="en-US" altLang="zh-CN" sz="1400">
                <a:latin typeface="微软雅黑" panose="020B0503020204020204" pitchFamily="34" charset="-122"/>
                <a:ea typeface="微软雅黑" panose="020B0503020204020204" pitchFamily="34" charset="-122"/>
                <a:sym typeface="+mn-ea"/>
              </a:rPr>
              <a:t>A</a:t>
            </a:r>
            <a:r>
              <a:rPr kumimoji="1" lang="zh-CN" altLang="en-US" sz="1400">
                <a:latin typeface="微软雅黑" panose="020B0503020204020204" pitchFamily="34" charset="-122"/>
                <a:ea typeface="微软雅黑" panose="020B0503020204020204" pitchFamily="34" charset="-122"/>
                <a:sym typeface="+mn-ea"/>
              </a:rPr>
              <a:t>）使用岭回归能够防止训练所得的模型发生过拟合</a:t>
            </a:r>
            <a:endParaRPr kumimoji="1" lang="en-US" altLang="zh-CN" sz="1400" dirty="0">
              <a:latin typeface="微软雅黑" panose="020B0503020204020204" pitchFamily="34" charset="-122"/>
              <a:ea typeface="微软雅黑" panose="020B0503020204020204" pitchFamily="34" charset="-122"/>
              <a:sym typeface="+mn-ea"/>
            </a:endParaRPr>
          </a:p>
          <a:p>
            <a:pPr fontAlgn="auto">
              <a:spcBef>
                <a:spcPts val="0"/>
              </a:spcBef>
              <a:spcAft>
                <a:spcPts val="0"/>
              </a:spcAft>
            </a:pPr>
            <a:r>
              <a:rPr kumimoji="1" lang="zh-CN" altLang="en-US" sz="1400">
                <a:latin typeface="微软雅黑" panose="020B0503020204020204" pitchFamily="34" charset="-122"/>
                <a:ea typeface="微软雅黑" panose="020B0503020204020204" pitchFamily="34" charset="-122"/>
                <a:sym typeface="+mn-ea"/>
              </a:rPr>
              <a:t> </a:t>
            </a:r>
            <a:endParaRPr kumimoji="1" lang="zh-CN" altLang="en-US" sz="1400" dirty="0">
              <a:latin typeface="微软雅黑" panose="020B0503020204020204" pitchFamily="34" charset="-122"/>
              <a:ea typeface="微软雅黑" panose="020B0503020204020204" pitchFamily="34" charset="-122"/>
              <a:sym typeface="+mn-ea"/>
            </a:endParaRPr>
          </a:p>
          <a:p>
            <a:pPr fontAlgn="auto">
              <a:spcBef>
                <a:spcPts val="0"/>
              </a:spcBef>
              <a:spcAft>
                <a:spcPts val="0"/>
              </a:spcAft>
            </a:pPr>
            <a:r>
              <a:rPr kumimoji="1" lang="en-US" altLang="zh-CN" sz="1400">
                <a:latin typeface="微软雅黑" panose="020B0503020204020204" pitchFamily="34" charset="-122"/>
                <a:ea typeface="微软雅黑" panose="020B0503020204020204" pitchFamily="34" charset="-122"/>
                <a:sym typeface="+mn-ea"/>
              </a:rPr>
              <a:t>B</a:t>
            </a:r>
            <a:r>
              <a:rPr kumimoji="1" lang="zh-CN" altLang="en-US" sz="1400">
                <a:latin typeface="微软雅黑" panose="020B0503020204020204" pitchFamily="34" charset="-122"/>
                <a:ea typeface="微软雅黑" panose="020B0503020204020204" pitchFamily="34" charset="-122"/>
                <a:sym typeface="+mn-ea"/>
              </a:rPr>
              <a:t>）使用 </a:t>
            </a:r>
            <a:r>
              <a:rPr kumimoji="1" lang="en-US" altLang="zh-CN" sz="1400">
                <a:latin typeface="微软雅黑" panose="020B0503020204020204" pitchFamily="34" charset="-122"/>
                <a:ea typeface="微软雅黑" panose="020B0503020204020204" pitchFamily="34" charset="-122"/>
                <a:sym typeface="+mn-ea"/>
              </a:rPr>
              <a:t>Lasso </a:t>
            </a:r>
            <a:r>
              <a:rPr kumimoji="1" lang="zh-CN" altLang="en-US" sz="1400">
                <a:latin typeface="微软雅黑" panose="020B0503020204020204" pitchFamily="34" charset="-122"/>
                <a:ea typeface="微软雅黑" panose="020B0503020204020204" pitchFamily="34" charset="-122"/>
                <a:sym typeface="+mn-ea"/>
              </a:rPr>
              <a:t>回归也能防止模型产生过拟合，这时所得模型的权重系数部分为</a:t>
            </a:r>
            <a:r>
              <a:rPr kumimoji="1" lang="en-US" altLang="zh-CN" sz="1400">
                <a:latin typeface="微软雅黑" panose="020B0503020204020204" pitchFamily="34" charset="-122"/>
                <a:ea typeface="微软雅黑" panose="020B0503020204020204" pitchFamily="34" charset="-122"/>
                <a:sym typeface="+mn-ea"/>
              </a:rPr>
              <a:t>0</a:t>
            </a:r>
            <a:endParaRPr kumimoji="1" lang="en-US" altLang="zh-CN" sz="1400" dirty="0">
              <a:latin typeface="微软雅黑" panose="020B0503020204020204" pitchFamily="34" charset="-122"/>
              <a:ea typeface="微软雅黑" panose="020B0503020204020204" pitchFamily="34" charset="-122"/>
              <a:sym typeface="+mn-ea"/>
            </a:endParaRPr>
          </a:p>
          <a:p>
            <a:pPr fontAlgn="auto">
              <a:spcBef>
                <a:spcPts val="0"/>
              </a:spcBef>
              <a:spcAft>
                <a:spcPts val="0"/>
              </a:spcAft>
            </a:pPr>
            <a:endParaRPr kumimoji="1" lang="zh-CN" altLang="en-US" sz="1400" dirty="0">
              <a:latin typeface="微软雅黑" panose="020B0503020204020204" pitchFamily="34" charset="-122"/>
              <a:ea typeface="微软雅黑" panose="020B0503020204020204" pitchFamily="34" charset="-122"/>
              <a:sym typeface="+mn-ea"/>
            </a:endParaRPr>
          </a:p>
          <a:p>
            <a:pPr fontAlgn="auto">
              <a:spcBef>
                <a:spcPts val="0"/>
              </a:spcBef>
              <a:spcAft>
                <a:spcPts val="0"/>
              </a:spcAft>
            </a:pPr>
            <a:r>
              <a:rPr kumimoji="1" lang="en-US" altLang="zh-CN" sz="1400">
                <a:latin typeface="微软雅黑" panose="020B0503020204020204" pitchFamily="34" charset="-122"/>
                <a:ea typeface="微软雅黑" panose="020B0503020204020204" pitchFamily="34" charset="-122"/>
                <a:sym typeface="+mn-ea"/>
              </a:rPr>
              <a:t>C</a:t>
            </a:r>
            <a:r>
              <a:rPr kumimoji="1" lang="zh-CN" altLang="en-US" sz="1400">
                <a:latin typeface="微软雅黑" panose="020B0503020204020204" pitchFamily="34" charset="-122"/>
                <a:ea typeface="微软雅黑" panose="020B0503020204020204" pitchFamily="34" charset="-122"/>
                <a:sym typeface="+mn-ea"/>
              </a:rPr>
              <a:t>）</a:t>
            </a:r>
            <a:r>
              <a:rPr kumimoji="1" lang="en-US" altLang="zh-CN" sz="1400">
                <a:latin typeface="微软雅黑" panose="020B0503020204020204" pitchFamily="34" charset="-122"/>
                <a:ea typeface="微软雅黑" panose="020B0503020204020204" pitchFamily="34" charset="-122"/>
                <a:sym typeface="+mn-ea"/>
              </a:rPr>
              <a:t>L2</a:t>
            </a:r>
            <a:r>
              <a:rPr kumimoji="1" lang="zh-CN" altLang="en-US" sz="1400">
                <a:latin typeface="微软雅黑" panose="020B0503020204020204" pitchFamily="34" charset="-122"/>
                <a:ea typeface="微软雅黑" panose="020B0503020204020204" pitchFamily="34" charset="-122"/>
                <a:sym typeface="+mn-ea"/>
              </a:rPr>
              <a:t>正则化能够让模型产生一些平滑的权重系数</a:t>
            </a:r>
            <a:endParaRPr kumimoji="1" lang="en-US" altLang="zh-CN" sz="1400" dirty="0">
              <a:latin typeface="微软雅黑" panose="020B0503020204020204" pitchFamily="34" charset="-122"/>
              <a:ea typeface="微软雅黑" panose="020B0503020204020204" pitchFamily="34" charset="-122"/>
              <a:sym typeface="+mn-ea"/>
            </a:endParaRPr>
          </a:p>
          <a:p>
            <a:pPr fontAlgn="auto">
              <a:spcBef>
                <a:spcPts val="0"/>
              </a:spcBef>
              <a:spcAft>
                <a:spcPts val="0"/>
              </a:spcAft>
            </a:pPr>
            <a:endParaRPr kumimoji="1" lang="zh-CN" altLang="en-US" sz="1400" dirty="0">
              <a:latin typeface="微软雅黑" panose="020B0503020204020204" pitchFamily="34" charset="-122"/>
              <a:ea typeface="微软雅黑" panose="020B0503020204020204" pitchFamily="34" charset="-122"/>
              <a:sym typeface="+mn-ea"/>
            </a:endParaRPr>
          </a:p>
          <a:p>
            <a:pPr fontAlgn="auto">
              <a:spcBef>
                <a:spcPts val="0"/>
              </a:spcBef>
              <a:spcAft>
                <a:spcPts val="0"/>
              </a:spcAft>
            </a:pPr>
            <a:r>
              <a:rPr kumimoji="1" lang="en-US" altLang="zh-CN" sz="1400">
                <a:latin typeface="微软雅黑" panose="020B0503020204020204" pitchFamily="34" charset="-122"/>
                <a:ea typeface="微软雅黑" panose="020B0503020204020204" pitchFamily="34" charset="-122"/>
                <a:sym typeface="+mn-ea"/>
              </a:rPr>
              <a:t>D</a:t>
            </a:r>
            <a:r>
              <a:rPr kumimoji="1" lang="zh-CN" altLang="en-US" sz="1400">
                <a:latin typeface="微软雅黑" panose="020B0503020204020204" pitchFamily="34" charset="-122"/>
                <a:ea typeface="微软雅黑" panose="020B0503020204020204" pitchFamily="34" charset="-122"/>
                <a:sym typeface="+mn-ea"/>
              </a:rPr>
              <a:t>）</a:t>
            </a:r>
            <a:r>
              <a:rPr kumimoji="1" lang="en-US" altLang="zh-CN" sz="1400">
                <a:latin typeface="微软雅黑" panose="020B0503020204020204" pitchFamily="34" charset="-122"/>
                <a:ea typeface="微软雅黑" panose="020B0503020204020204" pitchFamily="34" charset="-122"/>
                <a:sym typeface="+mn-ea"/>
              </a:rPr>
              <a:t>Early stopping </a:t>
            </a:r>
            <a:r>
              <a:rPr kumimoji="1" lang="zh-CN" altLang="en-US" sz="1400">
                <a:latin typeface="微软雅黑" panose="020B0503020204020204" pitchFamily="34" charset="-122"/>
                <a:ea typeface="微软雅黑" panose="020B0503020204020204" pitchFamily="34" charset="-122"/>
                <a:sym typeface="+mn-ea"/>
              </a:rPr>
              <a:t>是当模型训练到某个固定的验证错误率阈值时，及时停止模型训练</a:t>
            </a:r>
            <a:endParaRPr kumimoji="1" lang="zh-CN" altLang="en-US" sz="1400" dirty="0">
              <a:latin typeface="微软雅黑" panose="020B0503020204020204" pitchFamily="34" charset="-122"/>
              <a:ea typeface="微软雅黑" panose="020B0503020204020204" pitchFamily="34" charset="-122"/>
              <a:sym typeface="+mn-ea"/>
            </a:endParaRPr>
          </a:p>
        </p:txBody>
      </p:sp>
      <p:sp>
        <p:nvSpPr>
          <p:cNvPr id="11" name="文本框 10">
            <a:extLst>
              <a:ext uri="{FF2B5EF4-FFF2-40B4-BE49-F238E27FC236}">
                <a16:creationId xmlns:a16="http://schemas.microsoft.com/office/drawing/2014/main" id="{22EED13A-7D69-4BEA-AA97-5E2C529C22C4}"/>
              </a:ext>
            </a:extLst>
          </p:cNvPr>
          <p:cNvSpPr txBox="1"/>
          <p:nvPr/>
        </p:nvSpPr>
        <p:spPr>
          <a:xfrm>
            <a:off x="1043608" y="1614559"/>
            <a:ext cx="5170005"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下列关于过拟合问题的解决方式以及描述正确的是？</a:t>
            </a:r>
          </a:p>
        </p:txBody>
      </p:sp>
      <p:sp>
        <p:nvSpPr>
          <p:cNvPr id="3" name="文本框 2">
            <a:extLst>
              <a:ext uri="{FF2B5EF4-FFF2-40B4-BE49-F238E27FC236}">
                <a16:creationId xmlns:a16="http://schemas.microsoft.com/office/drawing/2014/main" id="{9EE2D144-0EB2-4118-B8C6-90DF3A61C562}"/>
              </a:ext>
            </a:extLst>
          </p:cNvPr>
          <p:cNvSpPr txBox="1"/>
          <p:nvPr/>
        </p:nvSpPr>
        <p:spPr>
          <a:xfrm>
            <a:off x="1409497" y="4153824"/>
            <a:ext cx="1247457"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ABCD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945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2915816" y="1758325"/>
            <a:ext cx="5301605"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欠拟合和过拟合产生的原因及其解决办法</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欠拟合和过拟合的介绍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正则化线性模型</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岭回归介绍</a:t>
            </a:r>
            <a:endParaRPr lang="en-US" altLang="zh-CN" sz="12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414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11883"/>
            <a:ext cx="612068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6. </a:t>
            </a:r>
            <a:r>
              <a:rPr lang="zh-CN" altLang="en-US" sz="2400" b="1">
                <a:solidFill>
                  <a:srgbClr val="595959"/>
                </a:solidFill>
                <a:latin typeface="微软雅黑" panose="020B0503020204020204" pitchFamily="34" charset="-122"/>
                <a:ea typeface="微软雅黑" panose="020B0503020204020204" pitchFamily="34" charset="-122"/>
              </a:rPr>
              <a:t>欠拟合和过拟合产生的原因及其解决办法</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17.1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223628" y="2340917"/>
            <a:ext cx="6696744" cy="461665"/>
          </a:xfrm>
          <a:prstGeom prst="rect">
            <a:avLst/>
          </a:prstGeom>
          <a:noFill/>
        </p:spPr>
        <p:txBody>
          <a:bodyPr wrap="square" lIns="91440" tIns="45720" rIns="91440" bIns="45720">
            <a:spAutoFit/>
          </a:bodyPr>
          <a:lstStyle/>
          <a:p>
            <a:pPr algn="ctr"/>
            <a:r>
              <a:rPr lang="zh-CN" altLang="en-US" sz="24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如何使用岭回归完成对</a:t>
            </a:r>
            <a:r>
              <a:rPr lang="en-US" altLang="zh-CN" sz="24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Boston</a:t>
            </a:r>
            <a:r>
              <a:rPr lang="zh-CN" altLang="en-US" sz="24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房价的预测？</a:t>
            </a:r>
            <a:endParaRPr lang="zh-CN" altLang="en-US" sz="24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6373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1"/>
            <a:ext cx="6120680" cy="607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6. </a:t>
            </a:r>
            <a:r>
              <a:rPr lang="zh-CN" altLang="en-US" sz="2400" b="1">
                <a:solidFill>
                  <a:srgbClr val="595959"/>
                </a:solidFill>
                <a:latin typeface="微软雅黑" panose="020B0503020204020204" pitchFamily="34" charset="-122"/>
                <a:ea typeface="微软雅黑" panose="020B0503020204020204" pitchFamily="34" charset="-122"/>
              </a:rPr>
              <a:t>欠拟合和过拟合产生的原因及其解决办法</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58656" y="69001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17.2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437CF196-5BD5-40D4-8617-58BD4ED6784A}"/>
              </a:ext>
            </a:extLst>
          </p:cNvPr>
          <p:cNvSpPr txBox="1"/>
          <p:nvPr/>
        </p:nvSpPr>
        <p:spPr>
          <a:xfrm>
            <a:off x="899592" y="1115221"/>
            <a:ext cx="800219" cy="338554"/>
          </a:xfrm>
          <a:prstGeom prst="rect">
            <a:avLst/>
          </a:prstGeom>
          <a:noFill/>
        </p:spPr>
        <p:txBody>
          <a:bodyPr wrap="none" rtlCol="0">
            <a:spAutoFit/>
          </a:bodyPr>
          <a:lstStyle/>
          <a:p>
            <a:pPr lvl="0" fontAlgn="auto">
              <a:spcBef>
                <a:spcPts val="0"/>
              </a:spcBef>
              <a:spcAft>
                <a:spcPts val="0"/>
              </a:spcAft>
            </a:pPr>
            <a:r>
              <a:rPr lang="zh-CN" altLang="en-US" sz="1600" b="1">
                <a:solidFill>
                  <a:prstClr val="black"/>
                </a:solidFill>
                <a:latin typeface="微软雅黑" panose="020B0503020204020204" pitchFamily="34" charset="-122"/>
                <a:ea typeface="微软雅黑" panose="020B0503020204020204" pitchFamily="34" charset="-122"/>
              </a:rPr>
              <a:t>填空：</a:t>
            </a:r>
            <a:endParaRPr lang="en-US" altLang="zh-CN" sz="1600" b="1">
              <a:solidFill>
                <a:prstClr val="black"/>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004943A6-3584-4C5E-B8F6-2D4634C66825}"/>
              </a:ext>
            </a:extLst>
          </p:cNvPr>
          <p:cNvSpPr txBox="1"/>
          <p:nvPr/>
        </p:nvSpPr>
        <p:spPr>
          <a:xfrm>
            <a:off x="971600" y="1453775"/>
            <a:ext cx="7560840" cy="3108543"/>
          </a:xfrm>
          <a:prstGeom prst="rect">
            <a:avLst/>
          </a:prstGeom>
          <a:noFill/>
        </p:spPr>
        <p:txBody>
          <a:bodyPr wrap="square" rtlCol="0">
            <a:spAutoFit/>
          </a:bodyPr>
          <a:lstStyle/>
          <a:p>
            <a:pPr fontAlgn="auto">
              <a:spcBef>
                <a:spcPts val="0"/>
              </a:spcBef>
              <a:spcAft>
                <a:spcPts val="0"/>
              </a:spcAft>
            </a:pPr>
            <a:r>
              <a:rPr kumimoji="1" lang="en-US" altLang="zh-CN" sz="1400" dirty="0" err="1">
                <a:latin typeface="微软雅黑" panose="020B0503020204020204" pitchFamily="34" charset="-122"/>
                <a:ea typeface="微软雅黑" panose="020B0503020204020204" pitchFamily="34" charset="-122"/>
              </a:rPr>
              <a:t>sklearn.linear_model.</a:t>
            </a:r>
            <a:r>
              <a:rPr kumimoji="1" lang="en-US" altLang="zh-CN" sz="1400" err="1">
                <a:latin typeface="微软雅黑" panose="020B0503020204020204" pitchFamily="34" charset="-122"/>
                <a:ea typeface="微软雅黑" panose="020B0503020204020204" pitchFamily="34" charset="-122"/>
              </a:rPr>
              <a:t>Ridge</a:t>
            </a:r>
            <a:r>
              <a:rPr kumimoji="1" lang="en-US" altLang="zh-CN" sz="1400">
                <a:latin typeface="微软雅黑" panose="020B0503020204020204" pitchFamily="34" charset="-122"/>
                <a:ea typeface="微软雅黑" panose="020B0503020204020204" pitchFamily="34" charset="-122"/>
              </a:rPr>
              <a:t>() </a:t>
            </a:r>
            <a:r>
              <a:rPr kumimoji="1" lang="zh-CN" altLang="en-US" sz="1400">
                <a:latin typeface="微软雅黑" panose="020B0503020204020204" pitchFamily="34" charset="-122"/>
                <a:ea typeface="微软雅黑" panose="020B0503020204020204" pitchFamily="34" charset="-122"/>
              </a:rPr>
              <a:t>岭回归的</a:t>
            </a:r>
            <a:r>
              <a:rPr kumimoji="1" lang="en-US" altLang="zh-CN" sz="1400">
                <a:latin typeface="微软雅黑" panose="020B0503020204020204" pitchFamily="34" charset="-122"/>
                <a:ea typeface="微软雅黑" panose="020B0503020204020204" pitchFamily="34" charset="-122"/>
              </a:rPr>
              <a:t>API</a:t>
            </a:r>
            <a:r>
              <a:rPr kumimoji="1" lang="zh-CN" altLang="en-US" sz="1400">
                <a:latin typeface="微软雅黑" panose="020B0503020204020204" pitchFamily="34" charset="-122"/>
                <a:ea typeface="微软雅黑" panose="020B0503020204020204" pitchFamily="34" charset="-122"/>
              </a:rPr>
              <a:t>中：</a:t>
            </a: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endParaRPr kumimoji="1" lang="en-US" altLang="zh-CN" sz="1400">
              <a:solidFill>
                <a:schemeClr val="tx1"/>
              </a:solidFill>
              <a:latin typeface="微软雅黑" panose="020B0503020204020204" pitchFamily="34" charset="-122"/>
              <a:ea typeface="微软雅黑" panose="020B0503020204020204" pitchFamily="34" charset="-122"/>
            </a:endParaRPr>
          </a:p>
          <a:p>
            <a:pPr fontAlgn="auto">
              <a:spcBef>
                <a:spcPts val="0"/>
              </a:spcBef>
              <a:spcAft>
                <a:spcPts val="0"/>
              </a:spcAft>
            </a:pPr>
            <a:r>
              <a:rPr kumimoji="1" lang="en-US" altLang="zh-CN" sz="1400">
                <a:latin typeface="微软雅黑" panose="020B0503020204020204" pitchFamily="34" charset="-122"/>
                <a:ea typeface="微软雅黑" panose="020B0503020204020204" pitchFamily="34" charset="-122"/>
              </a:rPr>
              <a:t>    </a:t>
            </a:r>
            <a:r>
              <a:rPr kumimoji="1" lang="zh-CN" altLang="en-US" sz="1400">
                <a:latin typeface="微软雅黑" panose="020B0503020204020204" pitchFamily="34" charset="-122"/>
                <a:ea typeface="微软雅黑" panose="020B0503020204020204" pitchFamily="34" charset="-122"/>
              </a:rPr>
              <a:t>① </a:t>
            </a:r>
            <a:r>
              <a:rPr kumimoji="1" lang="en-US" altLang="zh-CN" sz="1400">
                <a:latin typeface="微软雅黑" panose="020B0503020204020204" pitchFamily="34" charset="-122"/>
                <a:ea typeface="微软雅黑" panose="020B0503020204020204" pitchFamily="34" charset="-122"/>
              </a:rPr>
              <a:t>alpha</a:t>
            </a:r>
            <a:r>
              <a:rPr kumimoji="1" lang="zh-CN" altLang="en-US" sz="1400">
                <a:latin typeface="微软雅黑" panose="020B0503020204020204" pitchFamily="34" charset="-122"/>
                <a:ea typeface="微软雅黑" panose="020B0503020204020204" pitchFamily="34" charset="-122"/>
              </a:rPr>
              <a:t>表示正则化系数，正则化系数越大，表示正则化力度 </a:t>
            </a:r>
            <a:r>
              <a:rPr kumimoji="1" lang="en-US" altLang="zh-CN" sz="1400">
                <a:solidFill>
                  <a:srgbClr val="FF0000"/>
                </a:solidFill>
                <a:latin typeface="微软雅黑" panose="020B0503020204020204" pitchFamily="34" charset="-122"/>
                <a:ea typeface="微软雅黑" panose="020B0503020204020204" pitchFamily="34" charset="-122"/>
              </a:rPr>
              <a:t>______</a:t>
            </a:r>
            <a:r>
              <a:rPr kumimoji="1" lang="en-US" altLang="zh-CN" sz="1400">
                <a:latin typeface="微软雅黑" panose="020B0503020204020204" pitchFamily="34" charset="-122"/>
                <a:ea typeface="微软雅黑" panose="020B0503020204020204" pitchFamily="34" charset="-122"/>
              </a:rPr>
              <a:t> </a:t>
            </a:r>
            <a:r>
              <a:rPr kumimoji="1" lang="zh-CN" altLang="en-US" sz="1400">
                <a:latin typeface="微软雅黑" panose="020B0503020204020204" pitchFamily="34" charset="-122"/>
                <a:ea typeface="微软雅黑" panose="020B0503020204020204" pitchFamily="34" charset="-122"/>
              </a:rPr>
              <a:t>，</a:t>
            </a: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r>
              <a:rPr kumimoji="1" lang="zh-CN" altLang="en-US" sz="1400">
                <a:latin typeface="微软雅黑" panose="020B0503020204020204" pitchFamily="34" charset="-122"/>
                <a:ea typeface="微软雅黑" panose="020B0503020204020204" pitchFamily="34" charset="-122"/>
              </a:rPr>
              <a:t>所得模型的权重系数 </a:t>
            </a:r>
            <a:r>
              <a:rPr kumimoji="1" lang="en-US" altLang="zh-CN" sz="1400">
                <a:solidFill>
                  <a:srgbClr val="FF0000"/>
                </a:solidFill>
                <a:latin typeface="微软雅黑" panose="020B0503020204020204" pitchFamily="34" charset="-122"/>
                <a:ea typeface="微软雅黑" panose="020B0503020204020204" pitchFamily="34" charset="-122"/>
              </a:rPr>
              <a:t>______</a:t>
            </a:r>
            <a:r>
              <a:rPr kumimoji="1" lang="en-US" altLang="zh-CN" sz="1400">
                <a:latin typeface="微软雅黑" panose="020B0503020204020204" pitchFamily="34" charset="-122"/>
                <a:ea typeface="微软雅黑" panose="020B0503020204020204" pitchFamily="34" charset="-122"/>
              </a:rPr>
              <a:t> </a:t>
            </a:r>
            <a:r>
              <a:rPr kumimoji="1" lang="zh-CN" altLang="en-US" sz="1400">
                <a:latin typeface="微软雅黑" panose="020B0503020204020204" pitchFamily="34" charset="-122"/>
                <a:ea typeface="微软雅黑" panose="020B0503020204020204" pitchFamily="34" charset="-122"/>
              </a:rPr>
              <a:t>；反之，所得模型的权重系数 </a:t>
            </a:r>
            <a:r>
              <a:rPr kumimoji="1" lang="en-US" altLang="zh-CN" sz="1400">
                <a:solidFill>
                  <a:srgbClr val="FF0000"/>
                </a:solidFill>
                <a:latin typeface="微软雅黑" panose="020B0503020204020204" pitchFamily="34" charset="-122"/>
                <a:ea typeface="微软雅黑" panose="020B0503020204020204" pitchFamily="34" charset="-122"/>
              </a:rPr>
              <a:t>______</a:t>
            </a:r>
            <a:r>
              <a:rPr kumimoji="1" lang="en-US" altLang="zh-CN" sz="1400">
                <a:latin typeface="微软雅黑" panose="020B0503020204020204" pitchFamily="34" charset="-122"/>
                <a:ea typeface="微软雅黑" panose="020B0503020204020204" pitchFamily="34" charset="-122"/>
              </a:rPr>
              <a:t> </a:t>
            </a:r>
            <a:r>
              <a:rPr kumimoji="1" lang="zh-CN" altLang="en-US" sz="1400">
                <a:latin typeface="微软雅黑" panose="020B0503020204020204" pitchFamily="34" charset="-122"/>
                <a:ea typeface="微软雅黑" panose="020B0503020204020204" pitchFamily="34" charset="-122"/>
              </a:rPr>
              <a:t>。</a:t>
            </a:r>
            <a:endParaRPr kumimoji="1"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endParaRPr kumimoji="1" lang="en-US" altLang="zh-CN" sz="1400">
              <a:solidFill>
                <a:schemeClr val="tx1"/>
              </a:solidFill>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a:p>
            <a:r>
              <a:rPr kumimoji="1" lang="en-US" altLang="zh-CN" sz="1400">
                <a:latin typeface="微软雅黑" panose="020B0503020204020204" pitchFamily="34" charset="-122"/>
                <a:ea typeface="微软雅黑" panose="020B0503020204020204" pitchFamily="34" charset="-122"/>
              </a:rPr>
              <a:t>sklearn.linear_model.</a:t>
            </a:r>
            <a:r>
              <a:rPr lang="en-US" altLang="zh-CN" sz="1400">
                <a:latin typeface="微软雅黑" panose="020B0503020204020204" pitchFamily="34" charset="-122"/>
                <a:ea typeface="微软雅黑" panose="020B0503020204020204" pitchFamily="34" charset="-122"/>
              </a:rPr>
              <a:t>SGDRegressor() </a:t>
            </a:r>
            <a:r>
              <a:rPr lang="zh-CN" altLang="en-US" sz="1400">
                <a:latin typeface="微软雅黑" panose="020B0503020204020204" pitchFamily="34" charset="-122"/>
                <a:ea typeface="微软雅黑" panose="020B0503020204020204" pitchFamily="34" charset="-122"/>
              </a:rPr>
              <a:t>使用随机梯度下降法优化的线性回归</a:t>
            </a:r>
            <a:r>
              <a:rPr lang="en-US" altLang="zh-CN" sz="1400">
                <a:latin typeface="微软雅黑" panose="020B0503020204020204" pitchFamily="34" charset="-122"/>
                <a:ea typeface="微软雅黑" panose="020B0503020204020204" pitchFamily="34" charset="-122"/>
              </a:rPr>
              <a:t>API</a:t>
            </a:r>
            <a:r>
              <a:rPr lang="zh-CN" altLang="en-US"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② 当它的参数 </a:t>
            </a:r>
            <a:r>
              <a:rPr lang="en-US" altLang="zh-CN" sz="1400">
                <a:latin typeface="微软雅黑" panose="020B0503020204020204" pitchFamily="34" charset="-122"/>
                <a:ea typeface="微软雅黑" panose="020B0503020204020204" pitchFamily="34" charset="-122"/>
              </a:rPr>
              <a:t>penalty </a:t>
            </a:r>
            <a:r>
              <a:rPr lang="zh-CN" altLang="en-US" sz="1400">
                <a:latin typeface="微软雅黑" panose="020B0503020204020204" pitchFamily="34" charset="-122"/>
                <a:ea typeface="微软雅黑" panose="020B0503020204020204" pitchFamily="34" charset="-122"/>
              </a:rPr>
              <a:t>为 </a:t>
            </a:r>
            <a:r>
              <a:rPr lang="en-US" altLang="zh-CN" sz="1400">
                <a:latin typeface="微软雅黑" panose="020B0503020204020204" pitchFamily="34" charset="-122"/>
                <a:ea typeface="微软雅黑" panose="020B0503020204020204" pitchFamily="34" charset="-122"/>
              </a:rPr>
              <a:t>l2 </a:t>
            </a:r>
            <a:r>
              <a:rPr lang="zh-CN" altLang="en-US" sz="1400">
                <a:latin typeface="微软雅黑" panose="020B0503020204020204" pitchFamily="34" charset="-122"/>
                <a:ea typeface="微软雅黑" panose="020B0503020204020204" pitchFamily="34" charset="-122"/>
              </a:rPr>
              <a:t>、参数 </a:t>
            </a:r>
            <a:r>
              <a:rPr lang="en-US" altLang="zh-CN" sz="1400">
                <a:latin typeface="微软雅黑" panose="020B0503020204020204" pitchFamily="34" charset="-122"/>
                <a:ea typeface="微软雅黑" panose="020B0503020204020204" pitchFamily="34" charset="-122"/>
              </a:rPr>
              <a:t>loss </a:t>
            </a:r>
            <a:r>
              <a:rPr lang="zh-CN" altLang="en-US" sz="1400">
                <a:latin typeface="微软雅黑" panose="020B0503020204020204" pitchFamily="34" charset="-122"/>
                <a:ea typeface="微软雅黑" panose="020B0503020204020204" pitchFamily="34" charset="-122"/>
              </a:rPr>
              <a:t>为 </a:t>
            </a:r>
            <a:r>
              <a:rPr lang="en-US" altLang="zh-CN" sz="1400">
                <a:latin typeface="微软雅黑" panose="020B0503020204020204" pitchFamily="34" charset="-122"/>
                <a:ea typeface="微软雅黑" panose="020B0503020204020204" pitchFamily="34" charset="-122"/>
              </a:rPr>
              <a:t>squared_loss </a:t>
            </a:r>
            <a:r>
              <a:rPr lang="zh-CN" altLang="en-US" sz="1400">
                <a:latin typeface="微软雅黑" panose="020B0503020204020204" pitchFamily="34" charset="-122"/>
                <a:ea typeface="微软雅黑" panose="020B0503020204020204" pitchFamily="34" charset="-122"/>
              </a:rPr>
              <a:t>时，达到的效果与上述的</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岭回归</a:t>
            </a:r>
            <a:r>
              <a:rPr lang="en-US" altLang="zh-CN" sz="1400">
                <a:latin typeface="微软雅黑" panose="020B0503020204020204" pitchFamily="34" charset="-122"/>
                <a:ea typeface="微软雅黑" panose="020B0503020204020204" pitchFamily="34" charset="-122"/>
              </a:rPr>
              <a:t>API</a:t>
            </a:r>
            <a:r>
              <a:rPr lang="zh-CN" altLang="en-US" sz="1400">
                <a:latin typeface="微软雅黑" panose="020B0503020204020204" pitchFamily="34" charset="-122"/>
                <a:ea typeface="微软雅黑" panose="020B0503020204020204" pitchFamily="34" charset="-122"/>
              </a:rPr>
              <a:t>相同，只不过 </a:t>
            </a:r>
            <a:r>
              <a:rPr lang="en-US" altLang="zh-CN" sz="1400">
                <a:latin typeface="微软雅黑" panose="020B0503020204020204" pitchFamily="34" charset="-122"/>
                <a:ea typeface="微软雅黑" panose="020B0503020204020204" pitchFamily="34" charset="-122"/>
              </a:rPr>
              <a:t>SGDRegressor </a:t>
            </a:r>
            <a:r>
              <a:rPr lang="zh-CN" altLang="en-US" sz="1400">
                <a:latin typeface="微软雅黑" panose="020B0503020204020204" pitchFamily="34" charset="-122"/>
                <a:ea typeface="微软雅黑" panose="020B0503020204020204" pitchFamily="34" charset="-122"/>
              </a:rPr>
              <a:t>只能使用 </a:t>
            </a:r>
            <a:r>
              <a:rPr lang="en-US" altLang="zh-CN" sz="1400">
                <a:solidFill>
                  <a:srgbClr val="FF0000"/>
                </a:solidFill>
                <a:latin typeface="微软雅黑" panose="020B0503020204020204" pitchFamily="34" charset="-122"/>
                <a:ea typeface="微软雅黑" panose="020B0503020204020204" pitchFamily="34" charset="-122"/>
              </a:rPr>
              <a:t>_____________</a:t>
            </a: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去优化损失，而 </a:t>
            </a:r>
            <a:r>
              <a:rPr lang="en-US" altLang="zh-CN" sz="1400">
                <a:latin typeface="微软雅黑" panose="020B0503020204020204" pitchFamily="34" charset="-122"/>
                <a:ea typeface="微软雅黑" panose="020B0503020204020204" pitchFamily="34" charset="-122"/>
              </a:rPr>
              <a:t>Ridge </a:t>
            </a:r>
          </a:p>
          <a:p>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的选择则更加丰富。</a:t>
            </a:r>
          </a:p>
        </p:txBody>
      </p:sp>
      <p:sp>
        <p:nvSpPr>
          <p:cNvPr id="3" name="文本框 2">
            <a:extLst>
              <a:ext uri="{FF2B5EF4-FFF2-40B4-BE49-F238E27FC236}">
                <a16:creationId xmlns:a16="http://schemas.microsoft.com/office/drawing/2014/main" id="{9FA5A531-BA7A-4C19-9348-9CC3C2A5943D}"/>
              </a:ext>
            </a:extLst>
          </p:cNvPr>
          <p:cNvSpPr txBox="1"/>
          <p:nvPr/>
        </p:nvSpPr>
        <p:spPr>
          <a:xfrm>
            <a:off x="971600" y="4600644"/>
            <a:ext cx="3983783"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答案：① 越大；越小；越大。 ② 普通的随机梯度下降法</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971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19872" y="1851025"/>
            <a:ext cx="4751636" cy="102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算法模型的保存和加载</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模型保存和加载</a:t>
            </a:r>
            <a:endParaRPr lang="en-US" altLang="zh-CN" sz="12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7235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11883"/>
            <a:ext cx="612068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7. </a:t>
            </a:r>
            <a:r>
              <a:rPr lang="zh-CN" altLang="en-US" sz="2400" b="1">
                <a:solidFill>
                  <a:srgbClr val="595959"/>
                </a:solidFill>
                <a:latin typeface="微软雅黑" panose="020B0503020204020204" pitchFamily="34" charset="-122"/>
                <a:ea typeface="微软雅黑" panose="020B0503020204020204" pitchFamily="34" charset="-122"/>
              </a:rPr>
              <a:t>算法模型的保存和加载</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18.1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223628" y="2340917"/>
            <a:ext cx="6696744" cy="461665"/>
          </a:xfrm>
          <a:prstGeom prst="rect">
            <a:avLst/>
          </a:prstGeom>
          <a:noFill/>
        </p:spPr>
        <p:txBody>
          <a:bodyPr wrap="square" lIns="91440" tIns="45720" rIns="91440" bIns="45720">
            <a:spAutoFit/>
          </a:bodyPr>
          <a:lstStyle/>
          <a:p>
            <a:pPr algn="ctr"/>
            <a:r>
              <a:rPr lang="zh-CN" altLang="en-US" sz="24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如何对训练好的模型进行保存和加载？</a:t>
            </a:r>
            <a:endParaRPr lang="zh-CN" altLang="en-US" sz="24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01093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612068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7. </a:t>
            </a:r>
            <a:r>
              <a:rPr lang="zh-CN" altLang="en-US" sz="2400" b="1">
                <a:solidFill>
                  <a:srgbClr val="595959"/>
                </a:solidFill>
                <a:latin typeface="微软雅黑" panose="020B0503020204020204" pitchFamily="34" charset="-122"/>
                <a:ea typeface="微软雅黑" panose="020B0503020204020204" pitchFamily="34" charset="-122"/>
              </a:rPr>
              <a:t>算法模型的保存和加载</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987574"/>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18.2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437CF196-5BD5-40D4-8617-58BD4ED6784A}"/>
              </a:ext>
            </a:extLst>
          </p:cNvPr>
          <p:cNvSpPr txBox="1"/>
          <p:nvPr/>
        </p:nvSpPr>
        <p:spPr>
          <a:xfrm>
            <a:off x="1331640" y="1661262"/>
            <a:ext cx="4759636" cy="338554"/>
          </a:xfrm>
          <a:prstGeom prst="rect">
            <a:avLst/>
          </a:prstGeom>
          <a:noFill/>
        </p:spPr>
        <p:txBody>
          <a:bodyPr wrap="none" rtlCol="0">
            <a:spAutoFit/>
          </a:bodyPr>
          <a:lstStyle/>
          <a:p>
            <a:pPr lvl="0"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如何将训练好的模型进行保存和加载？（</a:t>
            </a:r>
            <a:r>
              <a:rPr lang="zh-CN" altLang="en-US" sz="1600" b="1">
                <a:solidFill>
                  <a:prstClr val="black"/>
                </a:solidFill>
                <a:latin typeface="微软雅黑" panose="020B0503020204020204" pitchFamily="34" charset="-122"/>
                <a:ea typeface="微软雅黑" panose="020B0503020204020204" pitchFamily="34" charset="-122"/>
              </a:rPr>
              <a:t>填空</a:t>
            </a:r>
            <a:r>
              <a:rPr lang="zh-CN" altLang="en-US" sz="1600">
                <a:solidFill>
                  <a:prstClr val="black"/>
                </a:solidFill>
                <a:latin typeface="微软雅黑" panose="020B0503020204020204" pitchFamily="34" charset="-122"/>
                <a:ea typeface="微软雅黑" panose="020B0503020204020204" pitchFamily="34" charset="-122"/>
              </a:rPr>
              <a:t>）</a:t>
            </a:r>
          </a:p>
        </p:txBody>
      </p:sp>
      <p:sp>
        <p:nvSpPr>
          <p:cNvPr id="9" name="矩形 8">
            <a:extLst>
              <a:ext uri="{FF2B5EF4-FFF2-40B4-BE49-F238E27FC236}">
                <a16:creationId xmlns:a16="http://schemas.microsoft.com/office/drawing/2014/main" id="{74348AB4-85CC-447F-A92E-9ACDBE87B74A}"/>
              </a:ext>
            </a:extLst>
          </p:cNvPr>
          <p:cNvSpPr/>
          <p:nvPr/>
        </p:nvSpPr>
        <p:spPr>
          <a:xfrm>
            <a:off x="1619672" y="2191012"/>
            <a:ext cx="6728356" cy="1425390"/>
          </a:xfrm>
          <a:prstGeom prst="rect">
            <a:avLst/>
          </a:prstGeom>
        </p:spPr>
        <p:txBody>
          <a:bodyPr wrap="square">
            <a:spAutoFit/>
          </a:bodyPr>
          <a:lstStyle/>
          <a:p>
            <a:pPr>
              <a:lnSpc>
                <a:spcPct val="130000"/>
              </a:lnSpc>
            </a:pPr>
            <a:r>
              <a:rPr lang="en-US" altLang="zh-CN" sz="1400">
                <a:latin typeface="微软雅黑" panose="020B0503020204020204" pitchFamily="34" charset="-122"/>
                <a:ea typeface="微软雅黑" panose="020B0503020204020204" pitchFamily="34" charset="-122"/>
              </a:rPr>
              <a:t>from sklearn</a:t>
            </a:r>
            <a:r>
              <a:rPr lang="en-US" altLang="zh-CN" sz="1400" dirty="0" err="1">
                <a:latin typeface="微软雅黑" panose="020B0503020204020204" pitchFamily="34" charset="-122"/>
                <a:ea typeface="微软雅黑" panose="020B0503020204020204" pitchFamily="34" charset="-122"/>
              </a:rPr>
              <a:t>.externals</a:t>
            </a:r>
            <a:r>
              <a:rPr lang="en-US" altLang="zh-CN" sz="1400" dirty="0">
                <a:latin typeface="微软雅黑" panose="020B0503020204020204" pitchFamily="34" charset="-122"/>
                <a:ea typeface="微软雅黑" panose="020B0503020204020204" pitchFamily="34" charset="-122"/>
              </a:rPr>
              <a:t> import </a:t>
            </a:r>
            <a:r>
              <a:rPr lang="en-US" altLang="zh-CN" sz="1400" dirty="0" err="1">
                <a:latin typeface="微软雅黑" panose="020B0503020204020204" pitchFamily="34" charset="-122"/>
                <a:ea typeface="微软雅黑" panose="020B0503020204020204" pitchFamily="34" charset="-122"/>
              </a:rPr>
              <a:t>joblib</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200">
                <a:latin typeface="微软雅黑" panose="020B0503020204020204" pitchFamily="34" charset="-122"/>
                <a:ea typeface="微软雅黑" panose="020B0503020204020204" pitchFamily="34" charset="-122"/>
              </a:rPr>
              <a:t>        </a:t>
            </a:r>
          </a:p>
          <a:p>
            <a:pPr>
              <a:lnSpc>
                <a:spcPct val="130000"/>
              </a:lnSpc>
            </a:pPr>
            <a:r>
              <a:rPr lang="en-US" altLang="zh-CN" sz="12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）模型保存</a:t>
            </a:r>
            <a:r>
              <a:rPr lang="zh-CN" altLang="en-US" sz="1400" dirty="0">
                <a:latin typeface="微软雅黑" panose="020B0503020204020204" pitchFamily="34" charset="-122"/>
                <a:ea typeface="微软雅黑" panose="020B0503020204020204" pitchFamily="34" charset="-122"/>
              </a:rPr>
              <a:t>：</a:t>
            </a:r>
            <a:r>
              <a:rPr lang="en-US" altLang="zh-CN" sz="1400" err="1">
                <a:latin typeface="微软雅黑" panose="020B0503020204020204" pitchFamily="34" charset="-122"/>
                <a:ea typeface="微软雅黑" panose="020B0503020204020204" pitchFamily="34" charset="-122"/>
              </a:rPr>
              <a:t>joblib</a:t>
            </a:r>
            <a:r>
              <a:rPr lang="en-US" altLang="zh-CN" sz="1400">
                <a:latin typeface="微软雅黑" panose="020B0503020204020204" pitchFamily="34" charset="-122"/>
                <a:ea typeface="微软雅黑" panose="020B0503020204020204" pitchFamily="34" charset="-122"/>
              </a:rPr>
              <a:t>. </a:t>
            </a:r>
            <a:r>
              <a:rPr lang="en-US" altLang="zh-CN" sz="1400">
                <a:solidFill>
                  <a:srgbClr val="FF0000"/>
                </a:solidFill>
                <a:latin typeface="微软雅黑" panose="020B0503020204020204" pitchFamily="34" charset="-122"/>
                <a:ea typeface="微软雅黑" panose="020B0503020204020204" pitchFamily="34" charset="-122"/>
              </a:rPr>
              <a:t>________</a:t>
            </a:r>
            <a:r>
              <a:rPr lang="en-US" altLang="zh-CN" sz="1400">
                <a:latin typeface="微软雅黑" panose="020B0503020204020204" pitchFamily="34" charset="-122"/>
                <a:ea typeface="微软雅黑" panose="020B0503020204020204" pitchFamily="34" charset="-122"/>
              </a:rPr>
              <a:t> (model, </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file_name</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a:latin typeface="微软雅黑" panose="020B0503020204020204" pitchFamily="34" charset="-122"/>
                <a:ea typeface="微软雅黑" panose="020B0503020204020204" pitchFamily="34" charset="-122"/>
              </a:rPr>
              <a:t>       </a:t>
            </a:r>
            <a:endParaRPr lang="en-US" altLang="zh-CN" sz="1400">
              <a:latin typeface="微软雅黑" panose="020B0503020204020204" pitchFamily="34" charset="-122"/>
              <a:ea typeface="微软雅黑" panose="020B0503020204020204" pitchFamily="34" charset="-122"/>
            </a:endParaRPr>
          </a:p>
          <a:p>
            <a:pPr>
              <a:lnSpc>
                <a:spcPct val="130000"/>
              </a:lnSpc>
            </a:pPr>
            <a:r>
              <a:rPr lang="en-US" altLang="zh-CN" sz="1400">
                <a:latin typeface="微软雅黑" panose="020B0503020204020204" pitchFamily="34" charset="-122"/>
                <a:ea typeface="微软雅黑" panose="020B0503020204020204" pitchFamily="34" charset="-122"/>
              </a:rPr>
              <a:t>       2</a:t>
            </a:r>
            <a:r>
              <a:rPr lang="zh-CN" altLang="en-US" sz="1400">
                <a:latin typeface="微软雅黑" panose="020B0503020204020204" pitchFamily="34" charset="-122"/>
                <a:ea typeface="微软雅黑" panose="020B0503020204020204" pitchFamily="34" charset="-122"/>
              </a:rPr>
              <a:t>）模型加载</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estimator = </a:t>
            </a:r>
            <a:r>
              <a:rPr lang="en-US" altLang="zh-CN" sz="1400" err="1">
                <a:latin typeface="微软雅黑" panose="020B0503020204020204" pitchFamily="34" charset="-122"/>
                <a:ea typeface="微软雅黑" panose="020B0503020204020204" pitchFamily="34" charset="-122"/>
              </a:rPr>
              <a:t>joblib</a:t>
            </a:r>
            <a:r>
              <a:rPr lang="en-US" altLang="zh-CN" sz="1400">
                <a:latin typeface="微软雅黑" panose="020B0503020204020204" pitchFamily="34" charset="-122"/>
                <a:ea typeface="微软雅黑" panose="020B0503020204020204" pitchFamily="34" charset="-122"/>
              </a:rPr>
              <a:t>. </a:t>
            </a:r>
            <a:r>
              <a:rPr lang="en-US" altLang="zh-CN" sz="1400">
                <a:solidFill>
                  <a:srgbClr val="FF0000"/>
                </a:solidFill>
                <a:latin typeface="微软雅黑" panose="020B0503020204020204" pitchFamily="34" charset="-122"/>
                <a:ea typeface="微软雅黑" panose="020B0503020204020204" pitchFamily="34" charset="-122"/>
              </a:rPr>
              <a:t>________</a:t>
            </a:r>
            <a:r>
              <a:rPr lang="en-US" altLang="zh-CN" sz="1400">
                <a:latin typeface="微软雅黑" panose="020B0503020204020204" pitchFamily="34" charset="-122"/>
                <a:ea typeface="微软雅黑" panose="020B0503020204020204" pitchFamily="34" charset="-122"/>
              </a:rPr>
              <a:t> (</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file_name</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 </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4D0FAA70-C888-4654-8A90-D1F21B864C98}"/>
              </a:ext>
            </a:extLst>
          </p:cNvPr>
          <p:cNvSpPr txBox="1"/>
          <p:nvPr/>
        </p:nvSpPr>
        <p:spPr>
          <a:xfrm>
            <a:off x="1979712" y="4172623"/>
            <a:ext cx="2144946"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答案：① </a:t>
            </a:r>
            <a:r>
              <a:rPr lang="en-US" altLang="zh-CN" sz="1200" b="1">
                <a:solidFill>
                  <a:srgbClr val="FF0000"/>
                </a:solidFill>
                <a:latin typeface="微软雅黑" panose="020B0503020204020204" pitchFamily="34" charset="-122"/>
                <a:ea typeface="微软雅黑" panose="020B0503020204020204" pitchFamily="34" charset="-122"/>
              </a:rPr>
              <a:t>dump</a:t>
            </a:r>
            <a:r>
              <a:rPr lang="zh-CN" altLang="en-US" sz="1200" b="1">
                <a:solidFill>
                  <a:srgbClr val="FF0000"/>
                </a:solidFill>
                <a:latin typeface="微软雅黑" panose="020B0503020204020204" pitchFamily="34" charset="-122"/>
                <a:ea typeface="微软雅黑" panose="020B0503020204020204" pitchFamily="34" charset="-122"/>
              </a:rPr>
              <a:t>；② </a:t>
            </a:r>
            <a:r>
              <a:rPr lang="en-US" altLang="zh-CN" sz="1200" b="1">
                <a:solidFill>
                  <a:srgbClr val="FF0000"/>
                </a:solidFill>
                <a:latin typeface="微软雅黑" panose="020B0503020204020204" pitchFamily="34" charset="-122"/>
                <a:ea typeface="微软雅黑" panose="020B0503020204020204" pitchFamily="34" charset="-122"/>
              </a:rPr>
              <a:t>load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650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277185" y="1613981"/>
            <a:ext cx="4319588"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案例</a:t>
            </a:r>
            <a:r>
              <a:rPr lang="en-US" altLang="zh-CN" sz="2000" b="1">
                <a:latin typeface="微软雅黑" panose="020B0503020204020204" pitchFamily="34" charset="-122"/>
                <a:ea typeface="微软雅黑" panose="020B0503020204020204" pitchFamily="34" charset="-122"/>
              </a:rPr>
              <a:t>-FaceBook</a:t>
            </a:r>
            <a:r>
              <a:rPr lang="zh-CN" altLang="en-US" sz="2000" b="1">
                <a:latin typeface="微软雅黑" panose="020B0503020204020204" pitchFamily="34" charset="-122"/>
                <a:ea typeface="微软雅黑" panose="020B0503020204020204" pitchFamily="34" charset="-122"/>
              </a:rPr>
              <a:t>签到位置预测</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案例</a:t>
            </a:r>
            <a:r>
              <a:rPr lang="en-US" altLang="zh-CN" sz="1200">
                <a:latin typeface="微软雅黑" panose="020B0503020204020204" pitchFamily="34" charset="-122"/>
                <a:ea typeface="微软雅黑" panose="020B0503020204020204" pitchFamily="34" charset="-122"/>
              </a:rPr>
              <a:t>-Facebook</a:t>
            </a:r>
            <a:r>
              <a:rPr lang="zh-CN" altLang="en-US" sz="1200">
                <a:latin typeface="微软雅黑" panose="020B0503020204020204" pitchFamily="34" charset="-122"/>
                <a:ea typeface="微软雅黑" panose="020B0503020204020204" pitchFamily="34" charset="-122"/>
              </a:rPr>
              <a:t>位置预测流程分析</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案例</a:t>
            </a:r>
            <a:r>
              <a:rPr lang="en-US" altLang="zh-CN" sz="1200">
                <a:solidFill>
                  <a:srgbClr val="FF0000"/>
                </a:solidFill>
                <a:latin typeface="微软雅黑" panose="020B0503020204020204" pitchFamily="34" charset="-122"/>
                <a:ea typeface="微软雅黑" panose="020B0503020204020204" pitchFamily="34" charset="-122"/>
              </a:rPr>
              <a:t>-Facebook</a:t>
            </a:r>
            <a:r>
              <a:rPr lang="zh-CN" altLang="en-US" sz="1200">
                <a:solidFill>
                  <a:srgbClr val="FF0000"/>
                </a:solidFill>
                <a:latin typeface="微软雅黑" panose="020B0503020204020204" pitchFamily="34" charset="-122"/>
                <a:ea typeface="微软雅黑" panose="020B0503020204020204" pitchFamily="34" charset="-122"/>
              </a:rPr>
              <a:t>位置预测代码实现</a:t>
            </a:r>
            <a:r>
              <a:rPr lang="en-US" altLang="zh-CN" sz="1200">
                <a:solidFill>
                  <a:srgbClr val="FF0000"/>
                </a:solidFill>
                <a:latin typeface="微软雅黑" panose="020B0503020204020204" pitchFamily="34" charset="-122"/>
                <a:ea typeface="微软雅黑" panose="020B0503020204020204" pitchFamily="34" charset="-122"/>
              </a:rPr>
              <a:t>1</a:t>
            </a: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案例</a:t>
            </a:r>
            <a:r>
              <a:rPr lang="en-US" altLang="zh-CN" sz="1200">
                <a:latin typeface="微软雅黑" panose="020B0503020204020204" pitchFamily="34" charset="-122"/>
                <a:ea typeface="微软雅黑" panose="020B0503020204020204" pitchFamily="34" charset="-122"/>
              </a:rPr>
              <a:t>-Facebook</a:t>
            </a:r>
            <a:r>
              <a:rPr lang="zh-CN" altLang="en-US" sz="1200">
                <a:latin typeface="微软雅黑" panose="020B0503020204020204" pitchFamily="34" charset="-122"/>
                <a:ea typeface="微软雅黑" panose="020B0503020204020204" pitchFamily="34" charset="-122"/>
              </a:rPr>
              <a:t>位置预测代码实现</a:t>
            </a:r>
            <a:r>
              <a:rPr lang="en-US" altLang="zh-CN" sz="1200">
                <a:latin typeface="微软雅黑" panose="020B0503020204020204" pitchFamily="34" charset="-122"/>
                <a:ea typeface="微软雅黑" panose="020B0503020204020204" pitchFamily="34" charset="-122"/>
              </a:rPr>
              <a:t>2</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988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案例</a:t>
            </a:r>
            <a:r>
              <a:rPr lang="en-US" altLang="zh-CN" sz="2400" b="1">
                <a:solidFill>
                  <a:srgbClr val="595959"/>
                </a:solidFill>
                <a:latin typeface="微软雅黑" panose="020B0503020204020204" pitchFamily="34" charset="-122"/>
                <a:ea typeface="微软雅黑" panose="020B0503020204020204" pitchFamily="34" charset="-122"/>
              </a:rPr>
              <a:t>-FaceBook</a:t>
            </a:r>
            <a:r>
              <a:rPr lang="zh-CN" altLang="en-US" sz="2400" b="1">
                <a:solidFill>
                  <a:srgbClr val="595959"/>
                </a:solidFill>
                <a:latin typeface="微软雅黑" panose="020B0503020204020204" pitchFamily="34" charset="-122"/>
                <a:ea typeface="微软雅黑" panose="020B0503020204020204" pitchFamily="34" charset="-122"/>
              </a:rPr>
              <a:t>签到位置预测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2.1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pic>
        <p:nvPicPr>
          <p:cNvPr id="3" name="图片 2">
            <a:extLst>
              <a:ext uri="{FF2B5EF4-FFF2-40B4-BE49-F238E27FC236}">
                <a16:creationId xmlns:a16="http://schemas.microsoft.com/office/drawing/2014/main" id="{96CD751C-DC28-4C84-939C-3B7CCA588EEB}"/>
              </a:ext>
            </a:extLst>
          </p:cNvPr>
          <p:cNvPicPr>
            <a:picLocks noChangeAspect="1"/>
          </p:cNvPicPr>
          <p:nvPr/>
        </p:nvPicPr>
        <p:blipFill>
          <a:blip r:embed="rId2"/>
          <a:stretch>
            <a:fillRect/>
          </a:stretch>
        </p:blipFill>
        <p:spPr>
          <a:xfrm>
            <a:off x="7524328" y="3795886"/>
            <a:ext cx="1487553" cy="1079086"/>
          </a:xfrm>
          <a:prstGeom prst="rect">
            <a:avLst/>
          </a:prstGeom>
        </p:spPr>
      </p:pic>
      <p:pic>
        <p:nvPicPr>
          <p:cNvPr id="11" name="图片 10">
            <a:hlinkClick r:id="rId3" action="ppaction://hlinkfile"/>
            <a:extLst>
              <a:ext uri="{FF2B5EF4-FFF2-40B4-BE49-F238E27FC236}">
                <a16:creationId xmlns:a16="http://schemas.microsoft.com/office/drawing/2014/main" id="{FA75F32C-6751-4472-BCE7-2F8FDB0745A1}"/>
              </a:ext>
            </a:extLst>
          </p:cNvPr>
          <p:cNvPicPr>
            <a:picLocks noChangeAspect="1"/>
          </p:cNvPicPr>
          <p:nvPr/>
        </p:nvPicPr>
        <p:blipFill>
          <a:blip r:embed="rId4"/>
          <a:stretch>
            <a:fillRect/>
          </a:stretch>
        </p:blipFill>
        <p:spPr>
          <a:xfrm>
            <a:off x="7518360" y="3845724"/>
            <a:ext cx="1488358" cy="1080000"/>
          </a:xfrm>
          <a:prstGeom prst="rect">
            <a:avLst/>
          </a:prstGeom>
        </p:spPr>
      </p:pic>
      <p:sp>
        <p:nvSpPr>
          <p:cNvPr id="12" name="矩形 11">
            <a:extLst>
              <a:ext uri="{FF2B5EF4-FFF2-40B4-BE49-F238E27FC236}">
                <a16:creationId xmlns:a16="http://schemas.microsoft.com/office/drawing/2014/main" id="{21618DAB-8385-4E2D-AC00-71CECAA7441B}"/>
              </a:ext>
            </a:extLst>
          </p:cNvPr>
          <p:cNvSpPr/>
          <p:nvPr/>
        </p:nvSpPr>
        <p:spPr>
          <a:xfrm>
            <a:off x="1475656" y="1995686"/>
            <a:ext cx="6468194" cy="1077218"/>
          </a:xfrm>
          <a:prstGeom prst="rect">
            <a:avLst/>
          </a:prstGeom>
          <a:noFill/>
        </p:spPr>
        <p:txBody>
          <a:bodyPr wrap="square" lIns="91440" tIns="45720" rIns="91440" bIns="45720">
            <a:spAutoFit/>
          </a:bodyPr>
          <a:lstStyle/>
          <a:p>
            <a:pPr algn="ctr"/>
            <a:r>
              <a:rPr lang="en-US" altLang="zh-CN"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Facebook</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签到位置预测的</a:t>
            </a:r>
            <a:endParaRPr lang="en-US" altLang="zh-CN"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实现流程是怎么样的？</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473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a:t>
            </a:r>
            <a:r>
              <a:rPr lang="zh-CN" altLang="en-US" sz="2400" b="1">
                <a:solidFill>
                  <a:srgbClr val="595959"/>
                </a:solidFill>
                <a:latin typeface="微软雅黑" panose="020B0503020204020204" pitchFamily="34" charset="-122"/>
                <a:ea typeface="微软雅黑" panose="020B0503020204020204" pitchFamily="34" charset="-122"/>
              </a:rPr>
              <a:t> </a:t>
            </a:r>
            <a:r>
              <a:rPr lang="en-US" altLang="zh-CN" sz="2400" b="1">
                <a:solidFill>
                  <a:srgbClr val="595959"/>
                </a:solidFill>
                <a:latin typeface="微软雅黑" panose="020B0503020204020204" pitchFamily="34" charset="-122"/>
                <a:ea typeface="微软雅黑" panose="020B0503020204020204" pitchFamily="34" charset="-122"/>
              </a:rPr>
              <a:t>k</a:t>
            </a:r>
            <a:r>
              <a:rPr lang="zh-CN" altLang="en-US" sz="2400" b="1">
                <a:solidFill>
                  <a:srgbClr val="595959"/>
                </a:solidFill>
                <a:latin typeface="微软雅黑" panose="020B0503020204020204" pitchFamily="34" charset="-122"/>
                <a:ea typeface="微软雅黑" panose="020B0503020204020204" pitchFamily="34" charset="-122"/>
              </a:rPr>
              <a:t>近邻算法的实现过程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2.2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2195736" y="2262222"/>
            <a:ext cx="4104456" cy="1749390"/>
          </a:xfrm>
          <a:prstGeom prst="rect">
            <a:avLst/>
          </a:prstGeom>
        </p:spPr>
        <p:txBody>
          <a:bodyPr wrap="square">
            <a:spAutoFit/>
          </a:bodyPr>
          <a:lstStyle/>
          <a:p>
            <a:pPr>
              <a:lnSpc>
                <a:spcPct val="130000"/>
              </a:lnSpc>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将时间戳处理成日期时间，便于算法计算</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将签到较少的地方去除</a:t>
            </a: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a:latin typeface="微软雅黑" panose="020B0503020204020204" pitchFamily="34" charset="-122"/>
                <a:ea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缩小数据范围</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将训练集和测试集进行拆分</a:t>
            </a:r>
          </a:p>
        </p:txBody>
      </p:sp>
      <p:sp>
        <p:nvSpPr>
          <p:cNvPr id="6" name="文本框 5">
            <a:extLst>
              <a:ext uri="{FF2B5EF4-FFF2-40B4-BE49-F238E27FC236}">
                <a16:creationId xmlns:a16="http://schemas.microsoft.com/office/drawing/2014/main" id="{C9D1ED17-A036-44CA-B4EA-DBF26970D763}"/>
              </a:ext>
            </a:extLst>
          </p:cNvPr>
          <p:cNvSpPr txBox="1"/>
          <p:nvPr/>
        </p:nvSpPr>
        <p:spPr>
          <a:xfrm>
            <a:off x="1403648" y="1691059"/>
            <a:ext cx="6719917"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下列关于</a:t>
            </a:r>
            <a:r>
              <a:rPr lang="en-US" altLang="zh-CN" sz="1600">
                <a:solidFill>
                  <a:prstClr val="black"/>
                </a:solidFill>
                <a:latin typeface="微软雅黑" panose="020B0503020204020204" pitchFamily="34" charset="-122"/>
                <a:ea typeface="微软雅黑" panose="020B0503020204020204" pitchFamily="34" charset="-122"/>
              </a:rPr>
              <a:t>FaceBook</a:t>
            </a:r>
            <a:r>
              <a:rPr lang="zh-CN" altLang="en-US" sz="1600">
                <a:solidFill>
                  <a:prstClr val="black"/>
                </a:solidFill>
                <a:latin typeface="微软雅黑" panose="020B0503020204020204" pitchFamily="34" charset="-122"/>
                <a:ea typeface="微软雅黑" panose="020B0503020204020204" pitchFamily="34" charset="-122"/>
              </a:rPr>
              <a:t>签到位置特征数据做的预处理合理的是？（</a:t>
            </a:r>
            <a:r>
              <a:rPr lang="zh-CN" altLang="en-US" sz="1600" b="1">
                <a:solidFill>
                  <a:prstClr val="black"/>
                </a:solidFill>
                <a:latin typeface="微软雅黑" panose="020B0503020204020204" pitchFamily="34" charset="-122"/>
                <a:ea typeface="微软雅黑" panose="020B0503020204020204" pitchFamily="34" charset="-122"/>
              </a:rPr>
              <a:t>多选</a:t>
            </a:r>
            <a:r>
              <a:rPr lang="zh-CN" altLang="en-US" sz="1600">
                <a:solidFill>
                  <a:prstClr val="black"/>
                </a:solidFill>
                <a:latin typeface="微软雅黑" panose="020B0503020204020204" pitchFamily="34" charset="-122"/>
                <a:ea typeface="微软雅黑" panose="020B0503020204020204" pitchFamily="34" charset="-122"/>
              </a:rPr>
              <a:t>）</a:t>
            </a:r>
          </a:p>
        </p:txBody>
      </p:sp>
      <p:sp>
        <p:nvSpPr>
          <p:cNvPr id="2" name="文本框 1">
            <a:extLst>
              <a:ext uri="{FF2B5EF4-FFF2-40B4-BE49-F238E27FC236}">
                <a16:creationId xmlns:a16="http://schemas.microsoft.com/office/drawing/2014/main" id="{D3A0C14C-6054-4BB6-BB05-834820A05194}"/>
              </a:ext>
            </a:extLst>
          </p:cNvPr>
          <p:cNvSpPr txBox="1"/>
          <p:nvPr/>
        </p:nvSpPr>
        <p:spPr>
          <a:xfrm>
            <a:off x="1835696" y="4299942"/>
            <a:ext cx="5248553"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ABD</a:t>
            </a:r>
            <a:r>
              <a:rPr lang="zh-CN" altLang="en-US" sz="1200" b="1">
                <a:solidFill>
                  <a:srgbClr val="FF0000"/>
                </a:solidFill>
                <a:latin typeface="微软雅黑" panose="020B0503020204020204" pitchFamily="34" charset="-122"/>
                <a:ea typeface="微软雅黑" panose="020B0503020204020204" pitchFamily="34" charset="-122"/>
              </a:rPr>
              <a:t>。</a:t>
            </a:r>
            <a:r>
              <a:rPr lang="en-US" altLang="zh-CN" sz="12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rPr>
              <a:t>选项的处理只是为了课堂演示需要，节省程序的运行时间。</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118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277185" y="1613981"/>
            <a:ext cx="4319588"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案例</a:t>
            </a:r>
            <a:r>
              <a:rPr lang="en-US" altLang="zh-CN" sz="2000" b="1">
                <a:latin typeface="微软雅黑" panose="020B0503020204020204" pitchFamily="34" charset="-122"/>
                <a:ea typeface="微软雅黑" panose="020B0503020204020204" pitchFamily="34" charset="-122"/>
              </a:rPr>
              <a:t>-FaceBook</a:t>
            </a:r>
            <a:r>
              <a:rPr lang="zh-CN" altLang="en-US" sz="2000" b="1">
                <a:latin typeface="微软雅黑" panose="020B0503020204020204" pitchFamily="34" charset="-122"/>
                <a:ea typeface="微软雅黑" panose="020B0503020204020204" pitchFamily="34" charset="-122"/>
              </a:rPr>
              <a:t>签到位置预测</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案例</a:t>
            </a:r>
            <a:r>
              <a:rPr lang="en-US" altLang="zh-CN" sz="1200">
                <a:latin typeface="微软雅黑" panose="020B0503020204020204" pitchFamily="34" charset="-122"/>
                <a:ea typeface="微软雅黑" panose="020B0503020204020204" pitchFamily="34" charset="-122"/>
              </a:rPr>
              <a:t>-Facebook</a:t>
            </a:r>
            <a:r>
              <a:rPr lang="zh-CN" altLang="en-US" sz="1200">
                <a:latin typeface="微软雅黑" panose="020B0503020204020204" pitchFamily="34" charset="-122"/>
                <a:ea typeface="微软雅黑" panose="020B0503020204020204" pitchFamily="34" charset="-122"/>
              </a:rPr>
              <a:t>位置预测流程分析</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案例</a:t>
            </a:r>
            <a:r>
              <a:rPr lang="en-US" altLang="zh-CN" sz="1200">
                <a:latin typeface="微软雅黑" panose="020B0503020204020204" pitchFamily="34" charset="-122"/>
                <a:ea typeface="微软雅黑" panose="020B0503020204020204" pitchFamily="34" charset="-122"/>
              </a:rPr>
              <a:t>-Facebook</a:t>
            </a:r>
            <a:r>
              <a:rPr lang="zh-CN" altLang="en-US" sz="1200">
                <a:latin typeface="微软雅黑" panose="020B0503020204020204" pitchFamily="34" charset="-122"/>
                <a:ea typeface="微软雅黑" panose="020B0503020204020204" pitchFamily="34" charset="-122"/>
              </a:rPr>
              <a:t>位置预测代码实现</a:t>
            </a:r>
            <a:r>
              <a:rPr lang="en-US" altLang="zh-CN" sz="1200">
                <a:latin typeface="微软雅黑" panose="020B0503020204020204" pitchFamily="34" charset="-122"/>
                <a:ea typeface="微软雅黑" panose="020B0503020204020204" pitchFamily="34" charset="-122"/>
              </a:rPr>
              <a:t>1</a:t>
            </a: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案例</a:t>
            </a:r>
            <a:r>
              <a:rPr lang="en-US" altLang="zh-CN" sz="1200">
                <a:solidFill>
                  <a:srgbClr val="FF0000"/>
                </a:solidFill>
                <a:latin typeface="微软雅黑" panose="020B0503020204020204" pitchFamily="34" charset="-122"/>
                <a:ea typeface="微软雅黑" panose="020B0503020204020204" pitchFamily="34" charset="-122"/>
              </a:rPr>
              <a:t>-Facebook</a:t>
            </a:r>
            <a:r>
              <a:rPr lang="zh-CN" altLang="en-US" sz="1200">
                <a:solidFill>
                  <a:srgbClr val="FF0000"/>
                </a:solidFill>
                <a:latin typeface="微软雅黑" panose="020B0503020204020204" pitchFamily="34" charset="-122"/>
                <a:ea typeface="微软雅黑" panose="020B0503020204020204" pitchFamily="34" charset="-122"/>
              </a:rPr>
              <a:t>位置预测代码实现</a:t>
            </a:r>
            <a:r>
              <a:rPr lang="en-US" altLang="zh-CN" sz="1200">
                <a:solidFill>
                  <a:srgbClr val="FF0000"/>
                </a:solidFill>
                <a:latin typeface="微软雅黑" panose="020B0503020204020204" pitchFamily="34" charset="-122"/>
                <a:ea typeface="微软雅黑" panose="020B0503020204020204" pitchFamily="34" charset="-122"/>
              </a:rPr>
              <a:t>2</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89470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5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5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5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5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5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5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5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5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889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4050</TotalTime>
  <Words>2526</Words>
  <Application>Microsoft Office PowerPoint</Application>
  <PresentationFormat>全屏显示(16:9)</PresentationFormat>
  <Paragraphs>400</Paragraphs>
  <Slides>57</Slides>
  <Notes>0</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57</vt:i4>
      </vt:variant>
    </vt:vector>
  </HeadingPairs>
  <TitlesOfParts>
    <vt:vector size="67" baseType="lpstr">
      <vt:lpstr>黑体</vt:lpstr>
      <vt:lpstr>微软雅黑</vt:lpstr>
      <vt:lpstr>Arial</vt:lpstr>
      <vt:lpstr>Calibri</vt:lpstr>
      <vt:lpstr>Segoe UI</vt:lpstr>
      <vt:lpstr>Wingdings</vt:lpstr>
      <vt:lpstr>1_自定义设计方案</vt:lpstr>
      <vt:lpstr>自定义设计方案</vt:lpstr>
      <vt:lpstr>3_自定义设计方案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fan yangjun</cp:lastModifiedBy>
  <cp:revision>1230</cp:revision>
  <dcterms:created xsi:type="dcterms:W3CDTF">2019-09-15T13:55:09Z</dcterms:created>
  <dcterms:modified xsi:type="dcterms:W3CDTF">2020-02-18T11:23:15Z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2052-1.3.1.1688</vt:lpwstr>
  </property>
</Properties>
</file>