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50"/>
  </p:notesMasterIdLst>
  <p:handoutMasterIdLst>
    <p:handoutMasterId r:id="rId51"/>
  </p:handoutMasterIdLst>
  <p:sldIdLst>
    <p:sldId id="599" r:id="rId5"/>
    <p:sldId id="712" r:id="rId6"/>
    <p:sldId id="1178" r:id="rId7"/>
    <p:sldId id="1180" r:id="rId8"/>
    <p:sldId id="1181" r:id="rId9"/>
    <p:sldId id="1183" r:id="rId10"/>
    <p:sldId id="1185" r:id="rId11"/>
    <p:sldId id="1186" r:id="rId12"/>
    <p:sldId id="1189" r:id="rId13"/>
    <p:sldId id="1191" r:id="rId14"/>
    <p:sldId id="1192" r:id="rId15"/>
    <p:sldId id="1270" r:id="rId16"/>
    <p:sldId id="1271" r:id="rId17"/>
    <p:sldId id="1272" r:id="rId18"/>
    <p:sldId id="1273" r:id="rId19"/>
    <p:sldId id="1274" r:id="rId20"/>
    <p:sldId id="1275" r:id="rId21"/>
    <p:sldId id="902" r:id="rId22"/>
    <p:sldId id="714" r:id="rId23"/>
    <p:sldId id="713" r:id="rId24"/>
    <p:sldId id="1276" r:id="rId25"/>
    <p:sldId id="1198" r:id="rId26"/>
    <p:sldId id="1199" r:id="rId27"/>
    <p:sldId id="1277" r:id="rId28"/>
    <p:sldId id="1203" r:id="rId29"/>
    <p:sldId id="1204" r:id="rId30"/>
    <p:sldId id="1278" r:id="rId31"/>
    <p:sldId id="1279" r:id="rId32"/>
    <p:sldId id="1280" r:id="rId33"/>
    <p:sldId id="1281" r:id="rId34"/>
    <p:sldId id="1282" r:id="rId35"/>
    <p:sldId id="1283" r:id="rId36"/>
    <p:sldId id="1284" r:id="rId37"/>
    <p:sldId id="1285" r:id="rId38"/>
    <p:sldId id="1286" r:id="rId39"/>
    <p:sldId id="1287" r:id="rId40"/>
    <p:sldId id="1288" r:id="rId41"/>
    <p:sldId id="1289" r:id="rId42"/>
    <p:sldId id="1290" r:id="rId43"/>
    <p:sldId id="1291" r:id="rId44"/>
    <p:sldId id="1292" r:id="rId45"/>
    <p:sldId id="1293" r:id="rId46"/>
    <p:sldId id="1294" r:id="rId47"/>
    <p:sldId id="1295" r:id="rId48"/>
    <p:sldId id="624" r:id="rId4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58585"/>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36" autoAdjust="0"/>
    <p:restoredTop sz="94368"/>
  </p:normalViewPr>
  <p:slideViewPr>
    <p:cSldViewPr>
      <p:cViewPr varScale="1">
        <p:scale>
          <a:sx n="118" d="100"/>
          <a:sy n="118" d="100"/>
        </p:scale>
        <p:origin x="106" y="130"/>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29" y="2211280"/>
            <a:ext cx="4362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a:solidFill>
                  <a:srgbClr val="262626"/>
                </a:solidFill>
                <a:latin typeface="微软雅黑" panose="020B0503020204020204" pitchFamily="34" charset="-122"/>
                <a:ea typeface="微软雅黑" panose="020B0503020204020204" pitchFamily="34" charset="-122"/>
              </a:rPr>
              <a:t>机器学习课程</a:t>
            </a:r>
            <a:r>
              <a:rPr lang="en-US" altLang="zh-CN" sz="3600" b="1">
                <a:solidFill>
                  <a:srgbClr val="262626"/>
                </a:solidFill>
                <a:latin typeface="微软雅黑" panose="020B0503020204020204" pitchFamily="34" charset="-122"/>
                <a:ea typeface="微软雅黑" panose="020B0503020204020204" pitchFamily="34" charset="-122"/>
              </a:rPr>
              <a:t>day08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3.1 </a:t>
            </a:r>
            <a:r>
              <a:rPr lang="zh-CN" altLang="en-US" b="1">
                <a:solidFill>
                  <a:srgbClr val="404040"/>
                </a:solidFill>
                <a:latin typeface="微软雅黑" panose="020B0503020204020204" pitchFamily="34" charset="-122"/>
                <a:ea typeface="微软雅黑" panose="020B0503020204020204" pitchFamily="34" charset="-122"/>
              </a:rPr>
              <a:t>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1331640" y="2211710"/>
            <a:ext cx="6762490" cy="646331"/>
          </a:xfrm>
          <a:prstGeom prst="rect">
            <a:avLst/>
          </a:prstGeom>
          <a:noFill/>
        </p:spPr>
        <p:txBody>
          <a:bodyPr wrap="square" lIns="91440" tIns="45720" rIns="91440" bIns="45720">
            <a:spAutoFit/>
            <a:scene3d>
              <a:camera prst="orthographicFront"/>
              <a:lightRig rig="threePt" dir="t"/>
            </a:scene3d>
          </a:bodyPr>
          <a:lstStyle/>
          <a:p>
            <a:pPr algn="ctr"/>
            <a:r>
              <a:rPr lang="zh-CN" altLang="en-US" sz="36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决策树如何进行可视化</a:t>
            </a:r>
            <a:r>
              <a:rPr lang="zh-CN" altLang="en-US" sz="3600" b="1" cap="none" spc="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36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71788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035"/>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3.2 </a:t>
            </a:r>
            <a:r>
              <a:rPr lang="zh-CN" altLang="en-GB"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ED07E187-2A34-4CDC-B78D-C5CE9E32EB6D}"/>
              </a:ext>
            </a:extLst>
          </p:cNvPr>
          <p:cNvSpPr txBox="1"/>
          <p:nvPr/>
        </p:nvSpPr>
        <p:spPr>
          <a:xfrm>
            <a:off x="1403648" y="1527795"/>
            <a:ext cx="4778872"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、下列关于决策树可视化和算法的优缺点描述错误的是？</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DA42675-8922-4A3E-B9F2-4086745BF960}"/>
              </a:ext>
            </a:extLst>
          </p:cNvPr>
          <p:cNvSpPr/>
          <p:nvPr/>
        </p:nvSpPr>
        <p:spPr>
          <a:xfrm>
            <a:off x="1943708" y="2083206"/>
            <a:ext cx="5436604"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决策树的可视化便于我们查看树的构建过程和各节点的分裂指标</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sklearn.tree.export_graphviz</a:t>
            </a:r>
            <a:r>
              <a:rPr lang="zh-CN" altLang="en-US" sz="1200">
                <a:latin typeface="微软雅黑" panose="020B0503020204020204" pitchFamily="34" charset="-122"/>
                <a:ea typeface="微软雅黑" panose="020B0503020204020204" pitchFamily="34" charset="-122"/>
              </a:rPr>
              <a:t>可将生成的决策树转换成</a:t>
            </a:r>
            <a:r>
              <a:rPr lang="en-US" altLang="zh-CN" sz="1200">
                <a:latin typeface="微软雅黑" panose="020B0503020204020204" pitchFamily="34" charset="-122"/>
                <a:ea typeface="微软雅黑" panose="020B0503020204020204" pitchFamily="34" charset="-122"/>
              </a:rPr>
              <a:t>dot</a:t>
            </a:r>
            <a:r>
              <a:rPr lang="zh-CN" altLang="en-US" sz="1200">
                <a:latin typeface="微软雅黑" panose="020B0503020204020204" pitchFamily="34" charset="-122"/>
                <a:ea typeface="微软雅黑" panose="020B0503020204020204" pitchFamily="34" charset="-122"/>
              </a:rPr>
              <a:t>文件</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决策树的结果可解释性强</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决策树结构越庞大，越不容易发生过拟合</a:t>
            </a:r>
          </a:p>
        </p:txBody>
      </p:sp>
      <p:sp>
        <p:nvSpPr>
          <p:cNvPr id="6" name="文本框 5">
            <a:extLst>
              <a:ext uri="{FF2B5EF4-FFF2-40B4-BE49-F238E27FC236}">
                <a16:creationId xmlns:a16="http://schemas.microsoft.com/office/drawing/2014/main" id="{F3E117E7-8656-4A88-873A-F9B5E637DA66}"/>
              </a:ext>
            </a:extLst>
          </p:cNvPr>
          <p:cNvSpPr txBox="1"/>
          <p:nvPr/>
        </p:nvSpPr>
        <p:spPr>
          <a:xfrm>
            <a:off x="1976418" y="4192934"/>
            <a:ext cx="92204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88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1880" y="1613981"/>
            <a:ext cx="4751273"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回归决策树原理介绍</a:t>
            </a:r>
            <a:endParaRPr lang="zh-CN" altLang="en-US" sz="14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回归决策树介绍</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回归决策树和线性回归对比</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45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回归决策树原理介绍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4.1 </a:t>
            </a:r>
            <a:r>
              <a:rPr lang="zh-CN" altLang="en-US" b="1">
                <a:solidFill>
                  <a:srgbClr val="404040"/>
                </a:solidFill>
                <a:latin typeface="微软雅黑" panose="020B0503020204020204" pitchFamily="34" charset="-122"/>
                <a:ea typeface="微软雅黑" panose="020B0503020204020204" pitchFamily="34" charset="-122"/>
              </a:rPr>
              <a:t>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938727" y="2139702"/>
            <a:ext cx="7266546" cy="646331"/>
          </a:xfrm>
          <a:prstGeom prst="rect">
            <a:avLst/>
          </a:prstGeom>
          <a:noFill/>
        </p:spPr>
        <p:txBody>
          <a:bodyPr wrap="square" lIns="91440" tIns="45720" rIns="91440" bIns="45720">
            <a:spAutoFit/>
            <a:scene3d>
              <a:camera prst="orthographicFront"/>
              <a:lightRig rig="threePt" dir="t"/>
            </a:scene3d>
          </a:bodyPr>
          <a:lstStyle/>
          <a:p>
            <a:pPr algn="ctr"/>
            <a:r>
              <a:rPr lang="zh-CN" altLang="en-US" sz="36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什么是回归决策树</a:t>
            </a:r>
            <a:r>
              <a:rPr lang="zh-CN" altLang="en-US" sz="3600" b="1" cap="none" spc="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36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47583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回归决策树原理介绍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4.2 </a:t>
            </a:r>
            <a:r>
              <a:rPr lang="zh-CN" altLang="en-GB"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ED07E187-2A34-4CDC-B78D-C5CE9E32EB6D}"/>
              </a:ext>
            </a:extLst>
          </p:cNvPr>
          <p:cNvSpPr txBox="1"/>
          <p:nvPr/>
        </p:nvSpPr>
        <p:spPr>
          <a:xfrm>
            <a:off x="1324357" y="1635646"/>
            <a:ext cx="5317481"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、下列关于回归决策树与分类决策树的说法正确的是？（</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多选</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A4D9D1-858C-4599-B25E-A9BD241C8786}"/>
              </a:ext>
            </a:extLst>
          </p:cNvPr>
          <p:cNvSpPr/>
          <p:nvPr/>
        </p:nvSpPr>
        <p:spPr>
          <a:xfrm>
            <a:off x="2339752" y="2139702"/>
            <a:ext cx="4212468"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回归决策树用于处理回归问题</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回归决策树处理的特征数据都是连续型的</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回归决策树利用最小平方误差来确定最佳分裂点</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分类决策树也能够处理连续型的特征</a:t>
            </a:r>
          </a:p>
        </p:txBody>
      </p:sp>
      <p:sp>
        <p:nvSpPr>
          <p:cNvPr id="6" name="文本框 5">
            <a:extLst>
              <a:ext uri="{FF2B5EF4-FFF2-40B4-BE49-F238E27FC236}">
                <a16:creationId xmlns:a16="http://schemas.microsoft.com/office/drawing/2014/main" id="{1AD5A810-D813-49C6-87A8-5052B6005C14}"/>
              </a:ext>
            </a:extLst>
          </p:cNvPr>
          <p:cNvSpPr txBox="1"/>
          <p:nvPr/>
        </p:nvSpPr>
        <p:spPr>
          <a:xfrm>
            <a:off x="2339752" y="4155926"/>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576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1880" y="1613981"/>
            <a:ext cx="4751273"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回归决策树原理介绍</a:t>
            </a:r>
            <a:endParaRPr lang="zh-CN" altLang="en-US" sz="14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回归决策树介绍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回归决策树和线性回归对比</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38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回归决策树原理介绍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5.1 </a:t>
            </a:r>
            <a:r>
              <a:rPr lang="zh-CN" altLang="en-US" b="1">
                <a:solidFill>
                  <a:srgbClr val="404040"/>
                </a:solidFill>
                <a:latin typeface="微软雅黑" panose="020B0503020204020204" pitchFamily="34" charset="-122"/>
                <a:ea typeface="微软雅黑" panose="020B0503020204020204" pitchFamily="34" charset="-122"/>
              </a:rPr>
              <a:t>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995993" y="2211710"/>
            <a:ext cx="7266546" cy="584775"/>
          </a:xfrm>
          <a:prstGeom prst="rect">
            <a:avLst/>
          </a:prstGeom>
          <a:noFill/>
        </p:spPr>
        <p:txBody>
          <a:bodyPr wrap="square" lIns="91440" tIns="45720" rIns="91440" bIns="45720">
            <a:spAutoFit/>
            <a:scene3d>
              <a:camera prst="orthographicFront"/>
              <a:lightRig rig="threePt" dir="t"/>
            </a:scene3d>
          </a:bodyPr>
          <a:lstStyle/>
          <a:p>
            <a:pPr algn="ctr"/>
            <a:r>
              <a:rPr lang="zh-CN" altLang="en-US" sz="32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回归决策树与线性回归有什么区别</a:t>
            </a:r>
            <a:r>
              <a:rPr lang="zh-CN" altLang="en-US" sz="3200" b="1" cap="none" spc="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32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16574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回归决策树原理介绍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5.2 </a:t>
            </a:r>
            <a:r>
              <a:rPr lang="zh-CN" altLang="en-GB"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ED07E187-2A34-4CDC-B78D-C5CE9E32EB6D}"/>
              </a:ext>
            </a:extLst>
          </p:cNvPr>
          <p:cNvSpPr txBox="1"/>
          <p:nvPr/>
        </p:nvSpPr>
        <p:spPr>
          <a:xfrm>
            <a:off x="1324357" y="1635646"/>
            <a:ext cx="5137945"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、下列关于回归决策树与线性回归的说法正确的是？（</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多选</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A4D9D1-858C-4599-B25E-A9BD241C8786}"/>
              </a:ext>
            </a:extLst>
          </p:cNvPr>
          <p:cNvSpPr/>
          <p:nvPr/>
        </p:nvSpPr>
        <p:spPr>
          <a:xfrm>
            <a:off x="2319392" y="2331906"/>
            <a:ext cx="5040560" cy="1269258"/>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回归决策树是将相同分类样本的平均目标值作为最终的预测结果</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线性回归最终的预测结果依赖于模型的参数估计</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它们利用的都是连续型的特征数据</a:t>
            </a:r>
            <a:endParaRPr lang="en-US" altLang="zh-CN" sz="12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AD5A810-D813-49C6-87A8-5052B6005C14}"/>
              </a:ext>
            </a:extLst>
          </p:cNvPr>
          <p:cNvSpPr txBox="1"/>
          <p:nvPr/>
        </p:nvSpPr>
        <p:spPr>
          <a:xfrm>
            <a:off x="2339752" y="4155926"/>
            <a:ext cx="1125629"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65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集成学习基本介绍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集成学习实现原理</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403648" y="2139702"/>
            <a:ext cx="6042803" cy="707886"/>
          </a:xfrm>
          <a:prstGeom prst="rect">
            <a:avLst/>
          </a:prstGeom>
          <a:noFill/>
        </p:spPr>
        <p:txBody>
          <a:bodyPr wrap="square" lIns="91440" tIns="45720" rIns="91440" bIns="45720">
            <a:spAutoFit/>
          </a:bodyPr>
          <a:lstStyle/>
          <a:p>
            <a:pPr algn="ct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什么是集成学习？</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492772" y="1834073"/>
            <a:ext cx="4319588" cy="131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泰坦尼克号乘客生存预测</a:t>
            </a:r>
            <a:endParaRPr lang="en-US" altLang="zh-CN" sz="140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回归决策树原理介绍（重点）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集成学习实现原理（重点）</a:t>
            </a:r>
            <a:endParaRPr lang="en-US" altLang="zh-CN" sz="1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集成学习实现原理</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547664" y="1668954"/>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、下列关于集成学习的描述正确的是？（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DD641F2-244A-4A6B-A8B9-313F70A89E36}"/>
              </a:ext>
            </a:extLst>
          </p:cNvPr>
          <p:cNvSpPr/>
          <p:nvPr/>
        </p:nvSpPr>
        <p:spPr>
          <a:xfrm>
            <a:off x="2123728" y="2257798"/>
            <a:ext cx="5040560" cy="1269258"/>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它是为了解决机器学习中的过拟合和欠拟合问题</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核心思想是将多个弱的学习器进行联合</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欠拟合使用</a:t>
            </a:r>
            <a:r>
              <a:rPr lang="en-US" altLang="zh-CN" sz="1200">
                <a:latin typeface="微软雅黑" panose="020B0503020204020204" pitchFamily="34" charset="-122"/>
                <a:ea typeface="微软雅黑" panose="020B0503020204020204" pitchFamily="34" charset="-122"/>
              </a:rPr>
              <a:t>bagging </a:t>
            </a:r>
            <a:r>
              <a:rPr lang="zh-CN" altLang="en-US" sz="1200">
                <a:latin typeface="微软雅黑" panose="020B0503020204020204" pitchFamily="34" charset="-122"/>
                <a:ea typeface="微软雅黑" panose="020B0503020204020204" pitchFamily="34" charset="-122"/>
              </a:rPr>
              <a:t>，过拟合使用</a:t>
            </a:r>
            <a:r>
              <a:rPr lang="en-US" altLang="zh-CN" sz="1200">
                <a:latin typeface="微软雅黑" panose="020B0503020204020204" pitchFamily="34" charset="-122"/>
                <a:ea typeface="微软雅黑" panose="020B0503020204020204" pitchFamily="34" charset="-122"/>
              </a:rPr>
              <a:t>boosting</a:t>
            </a:r>
          </a:p>
        </p:txBody>
      </p:sp>
      <p:sp>
        <p:nvSpPr>
          <p:cNvPr id="8" name="文本框 7">
            <a:extLst>
              <a:ext uri="{FF2B5EF4-FFF2-40B4-BE49-F238E27FC236}">
                <a16:creationId xmlns:a16="http://schemas.microsoft.com/office/drawing/2014/main" id="{85C1B0B7-E745-4556-8C21-794EC2577F0D}"/>
              </a:ext>
            </a:extLst>
          </p:cNvPr>
          <p:cNvSpPr txBox="1"/>
          <p:nvPr/>
        </p:nvSpPr>
        <p:spPr>
          <a:xfrm>
            <a:off x="2144088" y="4081818"/>
            <a:ext cx="102143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Bagging</a:t>
            </a:r>
            <a:r>
              <a:rPr lang="zh-CN" altLang="en-US" sz="1200">
                <a:solidFill>
                  <a:srgbClr val="FF0000"/>
                </a:solidFill>
                <a:latin typeface="微软雅黑" panose="020B0503020204020204" pitchFamily="34" charset="-122"/>
                <a:ea typeface="微软雅黑" panose="020B0503020204020204" pitchFamily="34" charset="-122"/>
              </a:rPr>
              <a:t>和随机森林</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043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7</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403648" y="2279362"/>
            <a:ext cx="6768752"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什么是</a:t>
            </a:r>
            <a:r>
              <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Bagging</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？什么是随机森林？</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14444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7</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233145" y="1644485"/>
            <a:ext cx="4420096"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、请对</a:t>
            </a:r>
            <a:r>
              <a:rPr lang="zh-CN" altLang="en-US" sz="1400">
                <a:solidFill>
                  <a:srgbClr val="858585"/>
                </a:solidFill>
                <a:latin typeface="微软雅黑" panose="020B0503020204020204" pitchFamily="34" charset="-122"/>
                <a:ea typeface="微软雅黑" panose="020B0503020204020204" pitchFamily="34" charset="-122"/>
              </a:rPr>
              <a:t>下列随机森林的构建方法进行排序：</a:t>
            </a:r>
            <a:endPar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3D34C96-4396-4B19-95F6-909123792751}"/>
              </a:ext>
            </a:extLst>
          </p:cNvPr>
          <p:cNvSpPr/>
          <p:nvPr/>
        </p:nvSpPr>
        <p:spPr>
          <a:xfrm>
            <a:off x="1763688" y="2100469"/>
            <a:ext cx="6120680" cy="1989455"/>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重复采样，构建出多颗决策树</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随机选取部分样本，并随机选取部分特征交给其中一颗决策树训练</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如果是分类场景则采用平权投票的方式决定最终随机森林的预测结果，如果是回归场景则采用简单平均法获取最终结果</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将相同的测试数据交给所有构建出来的决策树进行及结果预测</a:t>
            </a:r>
          </a:p>
        </p:txBody>
      </p:sp>
      <p:sp>
        <p:nvSpPr>
          <p:cNvPr id="8" name="文本框 7">
            <a:extLst>
              <a:ext uri="{FF2B5EF4-FFF2-40B4-BE49-F238E27FC236}">
                <a16:creationId xmlns:a16="http://schemas.microsoft.com/office/drawing/2014/main" id="{170BAD40-0570-420E-A1E2-783A47F90670}"/>
              </a:ext>
            </a:extLst>
          </p:cNvPr>
          <p:cNvSpPr txBox="1"/>
          <p:nvPr/>
        </p:nvSpPr>
        <p:spPr>
          <a:xfrm>
            <a:off x="1691680" y="4299942"/>
            <a:ext cx="170912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A</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r>
              <a:rPr lang="en-US" altLang="zh-CN" sz="1200" b="1">
                <a:solidFill>
                  <a:srgbClr val="FF0000"/>
                </a:solidFill>
                <a:latin typeface="微软雅黑" panose="020B0503020204020204" pitchFamily="34" charset="-122"/>
                <a:ea typeface="微软雅黑" panose="020B0503020204020204" pitchFamily="34" charset="-122"/>
              </a:rPr>
              <a:t>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5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otto</a:t>
            </a:r>
            <a:r>
              <a:rPr lang="zh-CN" altLang="en-US" sz="1200">
                <a:solidFill>
                  <a:srgbClr val="FF0000"/>
                </a:solidFill>
                <a:latin typeface="微软雅黑" panose="020B0503020204020204" pitchFamily="34" charset="-122"/>
                <a:ea typeface="微软雅黑" panose="020B0503020204020204" pitchFamily="34" charset="-122"/>
              </a:rPr>
              <a:t>案例介绍以及数据获取</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984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8</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498810" y="2139702"/>
            <a:ext cx="6042803"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Otto</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数据集是怎样的？</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52521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8</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17234" y="1668954"/>
            <a:ext cx="5126973"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a:t>
            </a: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Otto</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数据集和多分类的说法正确的是？（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763688" y="2100469"/>
            <a:ext cx="6120680"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数据集中包含多个物品种类</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需要我们使用分类模型根据物品的特征准确的预测物品的类别</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模型的评估使用的是多分类对数似然损失</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可以使用</a:t>
            </a:r>
            <a:r>
              <a:rPr lang="en-US" altLang="zh-CN" sz="1200">
                <a:latin typeface="微软雅黑" panose="020B0503020204020204" pitchFamily="34" charset="-122"/>
                <a:ea typeface="微软雅黑" panose="020B0503020204020204" pitchFamily="34" charset="-122"/>
              </a:rPr>
              <a:t>seaborn.countplot</a:t>
            </a:r>
            <a:r>
              <a:rPr lang="zh-CN" altLang="en-US" sz="1200">
                <a:latin typeface="微软雅黑" panose="020B0503020204020204" pitchFamily="34" charset="-122"/>
                <a:ea typeface="微软雅黑" panose="020B0503020204020204" pitchFamily="34" charset="-122"/>
              </a:rPr>
              <a:t>查看各个类别下的样本数量</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691680" y="4299942"/>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3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otto</a:t>
            </a:r>
            <a:r>
              <a:rPr lang="zh-CN" altLang="en-US" sz="1200">
                <a:solidFill>
                  <a:srgbClr val="FF0000"/>
                </a:solidFill>
                <a:latin typeface="微软雅黑" panose="020B0503020204020204" pitchFamily="34" charset="-122"/>
                <a:ea typeface="微软雅黑" panose="020B0503020204020204" pitchFamily="34" charset="-122"/>
              </a:rPr>
              <a:t>数据基本处理</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907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9</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498810" y="2139702"/>
            <a:ext cx="6042803"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Otto</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数据集</a:t>
            </a:r>
            <a:r>
              <a:rPr lang="zh-CN" altLang="en-US" sz="32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如何合理采样</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11916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9</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17235" y="1668954"/>
            <a:ext cx="4680520"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a:t>
            </a: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Otto</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数据集采样的说法正确的是？（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763688" y="2100469"/>
            <a:ext cx="5383213"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数据集中的数据都是已经过脱敏处理的，我们可以直接使用</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数据集样本类别数不均衡，需要先进行采样处理</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我们需要的最终的</a:t>
            </a: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数据集可以直接通过切片的方式获取</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数据集可以使用随机欠采样达到每个类别的样本数一致</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691680" y="4299942"/>
            <a:ext cx="1027845"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92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1880" y="1613981"/>
            <a:ext cx="4751273"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泰坦尼克号乘客生存预测</a:t>
            </a:r>
            <a:endParaRPr lang="zh-CN" altLang="en-US" sz="14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决策树算法</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介绍</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泰坦尼克号乘客生存预测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树木可视化操作</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91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otto</a:t>
            </a:r>
            <a:r>
              <a:rPr lang="zh-CN" altLang="en-US" sz="1200">
                <a:solidFill>
                  <a:srgbClr val="FF0000"/>
                </a:solidFill>
                <a:latin typeface="微软雅黑" panose="020B0503020204020204" pitchFamily="34" charset="-122"/>
                <a:ea typeface="微软雅黑" panose="020B0503020204020204" pitchFamily="34" charset="-122"/>
              </a:rPr>
              <a:t>数据模型基本训练</a:t>
            </a:r>
            <a:endParaRPr lang="en-US" altLang="zh-CN" sz="1200">
              <a:solidFill>
                <a:srgbClr val="FF0000"/>
              </a:solidFill>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4150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10</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498810" y="2139702"/>
            <a:ext cx="6042803"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如何评估训练好的多分类模型</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02585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10</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17235" y="1668954"/>
            <a:ext cx="4680520"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、下列关于多分类模型评估的说法正确的是？（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763688" y="2100469"/>
            <a:ext cx="5383213"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sklearn.metrics.logloss</a:t>
            </a:r>
            <a:r>
              <a:rPr lang="zh-CN" altLang="en-US" sz="1200">
                <a:latin typeface="微软雅黑" panose="020B0503020204020204" pitchFamily="34" charset="-122"/>
                <a:ea typeface="微软雅黑" panose="020B0503020204020204" pitchFamily="34" charset="-122"/>
              </a:rPr>
              <a:t>可以评估多分类模型</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多分类模型评估时可以直接使用原始</a:t>
            </a:r>
            <a:r>
              <a:rPr lang="en-US" altLang="zh-CN" sz="1200">
                <a:latin typeface="微软雅黑" panose="020B0503020204020204" pitchFamily="34" charset="-122"/>
                <a:ea typeface="微软雅黑" panose="020B0503020204020204" pitchFamily="34" charset="-122"/>
              </a:rPr>
              <a:t>label</a:t>
            </a:r>
            <a:r>
              <a:rPr lang="zh-CN" altLang="en-US" sz="1200">
                <a:latin typeface="微软雅黑" panose="020B0503020204020204" pitchFamily="34" charset="-122"/>
                <a:ea typeface="微软雅黑" panose="020B0503020204020204" pitchFamily="34" charset="-122"/>
              </a:rPr>
              <a:t>和预测的结果</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评估模型时必须要将原始的</a:t>
            </a:r>
            <a:r>
              <a:rPr lang="en-US" altLang="zh-CN" sz="1200">
                <a:latin typeface="微软雅黑" panose="020B0503020204020204" pitchFamily="34" charset="-122"/>
                <a:ea typeface="微软雅黑" panose="020B0503020204020204" pitchFamily="34" charset="-122"/>
              </a:rPr>
              <a:t>label</a:t>
            </a:r>
            <a:r>
              <a:rPr lang="zh-CN" altLang="en-US" sz="1200">
                <a:latin typeface="微软雅黑" panose="020B0503020204020204" pitchFamily="34" charset="-122"/>
                <a:ea typeface="微软雅黑" panose="020B0503020204020204" pitchFamily="34" charset="-122"/>
              </a:rPr>
              <a:t>和预测结果转换为</a:t>
            </a:r>
            <a:r>
              <a:rPr lang="en-US" altLang="zh-CN" sz="1200">
                <a:latin typeface="微软雅黑" panose="020B0503020204020204" pitchFamily="34" charset="-122"/>
                <a:ea typeface="微软雅黑" panose="020B0503020204020204" pitchFamily="34" charset="-122"/>
              </a:rPr>
              <a:t>OneHot</a:t>
            </a:r>
            <a:r>
              <a:rPr lang="zh-CN" altLang="en-US" sz="1200">
                <a:latin typeface="微软雅黑" panose="020B0503020204020204" pitchFamily="34" charset="-122"/>
                <a:ea typeface="微软雅黑" panose="020B0503020204020204" pitchFamily="34" charset="-122"/>
              </a:rPr>
              <a:t>编码</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预测结果可以使用概率值的形式进行表达，也能用于模型评估</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763688" y="4155926"/>
            <a:ext cx="1027845"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16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565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11</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043608" y="2279362"/>
            <a:ext cx="7105638"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如何对随机森林的模型参数进行调优</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617639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11</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31640" y="1638346"/>
            <a:ext cx="4910949"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、下列关于随机森林模型调优的说法正确的是？（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763688" y="2100469"/>
            <a:ext cx="5383213"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如果硬件设施满足条件，在这里我们可以使用网格搜索对参数进行调优</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由于随机森林模型参数众多，可以先对影响较大的参数进行调优</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这里我们将每种模型的损失和准确率利用折线图进行了直观展示</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袋外数据能帮助我们评估模型</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773943" y="4083918"/>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46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生成提交数据</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525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12</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043608" y="2279362"/>
            <a:ext cx="7105638" cy="523220"/>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8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如何在</a:t>
            </a:r>
            <a:r>
              <a:rPr lang="en-US" altLang="zh-CN" sz="28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kaggle</a:t>
            </a:r>
            <a:r>
              <a:rPr lang="zh-CN" altLang="en-US" sz="28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网站上提交模型的预测结果</a:t>
            </a:r>
            <a:r>
              <a:rPr kumimoji="0" lang="zh-CN" altLang="en-US"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28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87736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12</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31640" y="1638346"/>
            <a:ext cx="5383213"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、下列关于本次提交</a:t>
            </a: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Kaggle</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竞赛数据的说法正确的是？（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763688" y="2100469"/>
            <a:ext cx="5383213"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要求结果必须使用</a:t>
            </a:r>
            <a:r>
              <a:rPr lang="en-US" altLang="zh-CN" sz="1200">
                <a:latin typeface="微软雅黑" panose="020B0503020204020204" pitchFamily="34" charset="-122"/>
                <a:ea typeface="微软雅黑" panose="020B0503020204020204" pitchFamily="34" charset="-122"/>
              </a:rPr>
              <a:t>csv</a:t>
            </a:r>
            <a:r>
              <a:rPr lang="zh-CN" altLang="en-US" sz="1200">
                <a:latin typeface="微软雅黑" panose="020B0503020204020204" pitchFamily="34" charset="-122"/>
                <a:ea typeface="微软雅黑" panose="020B0503020204020204" pitchFamily="34" charset="-122"/>
              </a:rPr>
              <a:t>格式的文件存储</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要求预测结果必须是概率的形式</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要求预测结果必须包含样本的</a:t>
            </a:r>
            <a:r>
              <a:rPr lang="en-US" altLang="zh-CN" sz="1200">
                <a:latin typeface="微软雅黑" panose="020B0503020204020204" pitchFamily="34" charset="-122"/>
                <a:ea typeface="微软雅黑" panose="020B0503020204020204" pitchFamily="34" charset="-122"/>
              </a:rPr>
              <a:t>id</a:t>
            </a: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对预测结果样本的顺序有要求</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773943" y="4083918"/>
            <a:ext cx="1125629"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51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Boosting</a:t>
            </a:r>
            <a:r>
              <a:rPr lang="zh-CN" altLang="en-US" sz="1200">
                <a:solidFill>
                  <a:srgbClr val="FF0000"/>
                </a:solidFill>
                <a:latin typeface="微软雅黑" panose="020B0503020204020204" pitchFamily="34" charset="-122"/>
                <a:ea typeface="微软雅黑" panose="020B0503020204020204" pitchFamily="34" charset="-122"/>
              </a:rPr>
              <a:t>介绍</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GBDT</a:t>
            </a:r>
            <a:r>
              <a:rPr lang="zh-CN" altLang="en-US" sz="1200">
                <a:latin typeface="微软雅黑" panose="020B0503020204020204" pitchFamily="34" charset="-122"/>
                <a:ea typeface="微软雅黑" panose="020B0503020204020204" pitchFamily="34" charset="-122"/>
              </a:rPr>
              <a:t>的介绍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33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1.1 </a:t>
            </a:r>
            <a:r>
              <a:rPr lang="zh-CN" altLang="en-US" b="1">
                <a:solidFill>
                  <a:srgbClr val="404040"/>
                </a:solidFill>
                <a:latin typeface="微软雅黑" panose="020B0503020204020204" pitchFamily="34" charset="-122"/>
                <a:ea typeface="微软雅黑" panose="020B0503020204020204" pitchFamily="34" charset="-122"/>
              </a:rPr>
              <a:t>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938727" y="2139702"/>
            <a:ext cx="7266546"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决策树</a:t>
            </a:r>
            <a:r>
              <a:rPr lang="en-US" altLang="zh-CN" sz="40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API</a:t>
            </a:r>
            <a:r>
              <a:rPr lang="zh-CN" altLang="en-US" sz="40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有哪些常用参数</a:t>
            </a:r>
            <a:r>
              <a:rPr lang="zh-CN" altLang="en-US" sz="4000" b="1" cap="none" spc="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096723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13</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946789" y="2094696"/>
            <a:ext cx="7344816" cy="954107"/>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什么是</a:t>
            </a:r>
            <a:r>
              <a:rPr kumimoji="0" lang="en-US" altLang="zh-CN"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boosting</a:t>
            </a:r>
            <a:r>
              <a:rPr kumimoji="0" lang="zh-CN" altLang="en-US"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en-US" altLang="zh-CN"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AdaBoost</a:t>
            </a:r>
            <a:r>
              <a:rPr kumimoji="0" lang="zh-CN" altLang="en-US"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分类器是如何构建的？</a:t>
            </a:r>
            <a:endParaRPr kumimoji="0" lang="zh-CN" altLang="en-US" sz="28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371745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13</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31640" y="1638346"/>
            <a:ext cx="5383213"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a:t>
            </a: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Boosting</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880393" y="2158984"/>
            <a:ext cx="5383213"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是累积提升基学习器分类准确率的方法的统称</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AdaBoost</a:t>
            </a:r>
            <a:r>
              <a:rPr lang="zh-CN" altLang="en-US" sz="1200">
                <a:latin typeface="微软雅黑" panose="020B0503020204020204" pitchFamily="34" charset="-122"/>
                <a:ea typeface="微软雅黑" panose="020B0503020204020204" pitchFamily="34" charset="-122"/>
              </a:rPr>
              <a:t>使用了</a:t>
            </a: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的思想</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AdaBoost</a:t>
            </a:r>
            <a:r>
              <a:rPr lang="zh-CN" altLang="en-US" sz="1200">
                <a:latin typeface="微软雅黑" panose="020B0503020204020204" pitchFamily="34" charset="-122"/>
                <a:ea typeface="微软雅黑" panose="020B0503020204020204" pitchFamily="34" charset="-122"/>
              </a:rPr>
              <a:t>每次基学习器分类完毕后只对分错的样本的权重进行调整</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AdaBoost</a:t>
            </a:r>
            <a:r>
              <a:rPr lang="zh-CN" altLang="en-US" sz="1200">
                <a:latin typeface="微软雅黑" panose="020B0503020204020204" pitchFamily="34" charset="-122"/>
                <a:ea typeface="微软雅黑" panose="020B0503020204020204" pitchFamily="34" charset="-122"/>
              </a:rPr>
              <a:t>中每个基分类器的训练顺序没有明确的划分</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773943" y="4083918"/>
            <a:ext cx="102143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65437" y="1385389"/>
            <a:ext cx="2858691"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集成学习实现原理</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集成学习基本介绍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Bagging</a:t>
            </a:r>
            <a:r>
              <a:rPr lang="zh-CN" altLang="en-US" sz="1200">
                <a:latin typeface="微软雅黑" panose="020B0503020204020204" pitchFamily="34" charset="-122"/>
                <a:ea typeface="微软雅黑" panose="020B0503020204020204" pitchFamily="34" charset="-122"/>
              </a:rPr>
              <a:t>和随机森林</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案例介绍以及数据获取</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数据基本处理</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otto</a:t>
            </a:r>
            <a:r>
              <a:rPr lang="zh-CN" altLang="en-US" sz="1200">
                <a:latin typeface="微软雅黑" panose="020B0503020204020204" pitchFamily="34" charset="-122"/>
                <a:ea typeface="微软雅黑" panose="020B0503020204020204" pitchFamily="34" charset="-122"/>
              </a:rPr>
              <a:t>数据模型基本训练</a:t>
            </a:r>
            <a:endParaRPr lang="en-US" altLang="zh-CN" sz="120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CFB9F0A8-2589-40F2-B621-800B4EB8F3A6}"/>
              </a:ext>
            </a:extLst>
          </p:cNvPr>
          <p:cNvSpPr txBox="1">
            <a:spLocks noChangeArrowheads="1"/>
          </p:cNvSpPr>
          <p:nvPr/>
        </p:nvSpPr>
        <p:spPr bwMode="auto">
          <a:xfrm>
            <a:off x="5508104" y="1995686"/>
            <a:ext cx="2858691" cy="15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模型调优和确定最优模型</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生成提交数据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GBDT</a:t>
            </a:r>
            <a:r>
              <a:rPr lang="zh-CN" altLang="en-US" sz="1200">
                <a:solidFill>
                  <a:srgbClr val="FF0000"/>
                </a:solidFill>
                <a:latin typeface="微软雅黑" panose="020B0503020204020204" pitchFamily="34" charset="-122"/>
                <a:ea typeface="微软雅黑" panose="020B0503020204020204" pitchFamily="34" charset="-122"/>
              </a:rPr>
              <a:t>的介绍</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8707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14</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899592" y="2283718"/>
            <a:ext cx="7344816" cy="523220"/>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GBDT</a:t>
            </a:r>
            <a:r>
              <a:rPr kumimoji="0" lang="zh-CN" altLang="en-US"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的实现原理是什么</a:t>
            </a:r>
            <a:r>
              <a:rPr lang="en-US" altLang="zh-CN" sz="28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a:t>
            </a:r>
            <a:endParaRPr kumimoji="0" lang="en-US" altLang="zh-CN" sz="28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011942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3.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集成学习实现原理</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a:solidFill>
                  <a:srgbClr val="404040"/>
                </a:solidFill>
                <a:latin typeface="微软雅黑" panose="020B0503020204020204" pitchFamily="34" charset="-122"/>
                <a:ea typeface="微软雅黑" panose="020B0503020204020204" pitchFamily="34" charset="-122"/>
              </a:rPr>
              <a:t>14</a:t>
            </a: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.2</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知识检测</a:t>
            </a:r>
          </a:p>
        </p:txBody>
      </p:sp>
      <p:sp>
        <p:nvSpPr>
          <p:cNvPr id="5" name="矩形 4"/>
          <p:cNvSpPr/>
          <p:nvPr/>
        </p:nvSpPr>
        <p:spPr>
          <a:xfrm>
            <a:off x="1331640" y="1638346"/>
            <a:ext cx="5383213" cy="345094"/>
          </a:xfrm>
          <a:prstGeom prst="rect">
            <a:avLst/>
          </a:prstGeom>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1</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、下列关于</a:t>
            </a:r>
            <a:r>
              <a:rPr kumimoji="0" lang="en-US" altLang="zh-CN"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GBDT</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的说法正确的是？（</a:t>
            </a:r>
            <a:r>
              <a:rPr kumimoji="0" lang="zh-CN" altLang="en-US" sz="1400" b="1"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多选</a:t>
            </a:r>
            <a:r>
              <a:rPr kumimoji="0" lang="zh-CN" altLang="en-US" sz="1400" b="0" i="0" u="none" strike="noStrike" kern="1200" cap="none" spc="0" normalizeH="0" baseline="0" noProof="0">
                <a:ln>
                  <a:noFill/>
                </a:ln>
                <a:solidFill>
                  <a:srgbClr val="858585"/>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1200" cap="none" spc="0" normalizeH="0" baseline="0" noProof="0" dirty="0">
              <a:ln>
                <a:noFill/>
              </a:ln>
              <a:solidFill>
                <a:srgbClr val="858585"/>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A4994F5-DBE0-4D5D-9BDB-380C6CFF4B16}"/>
              </a:ext>
            </a:extLst>
          </p:cNvPr>
          <p:cNvSpPr/>
          <p:nvPr/>
        </p:nvSpPr>
        <p:spPr>
          <a:xfrm>
            <a:off x="1880393" y="2158984"/>
            <a:ext cx="4707831"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它使用的基学习器是分类决策树</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它使用了</a:t>
            </a:r>
            <a:r>
              <a:rPr lang="en-US" altLang="zh-CN" sz="1200">
                <a:latin typeface="微软雅黑" panose="020B0503020204020204" pitchFamily="34" charset="-122"/>
                <a:ea typeface="微软雅黑" panose="020B0503020204020204" pitchFamily="34" charset="-122"/>
              </a:rPr>
              <a:t>Boosting</a:t>
            </a:r>
            <a:r>
              <a:rPr lang="zh-CN" altLang="en-US" sz="1200">
                <a:latin typeface="微软雅黑" panose="020B0503020204020204" pitchFamily="34" charset="-122"/>
                <a:ea typeface="微软雅黑" panose="020B0503020204020204" pitchFamily="34" charset="-122"/>
              </a:rPr>
              <a:t>的思想</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它使用负梯度去拟合每次基学习器学习后的残差</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它引入了学习率是为了防止过拟合</a:t>
            </a:r>
          </a:p>
        </p:txBody>
      </p:sp>
      <p:sp>
        <p:nvSpPr>
          <p:cNvPr id="8" name="文本框 7">
            <a:extLst>
              <a:ext uri="{FF2B5EF4-FFF2-40B4-BE49-F238E27FC236}">
                <a16:creationId xmlns:a16="http://schemas.microsoft.com/office/drawing/2014/main" id="{BCB12E8B-F475-4E30-AED1-56742271E772}"/>
              </a:ext>
            </a:extLst>
          </p:cNvPr>
          <p:cNvSpPr txBox="1"/>
          <p:nvPr/>
        </p:nvSpPr>
        <p:spPr>
          <a:xfrm>
            <a:off x="1880393" y="4088704"/>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61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1.2 </a:t>
            </a:r>
            <a:r>
              <a:rPr lang="zh-CN" altLang="en-GB"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ED07E187-2A34-4CDC-B78D-C5CE9E32EB6D}"/>
              </a:ext>
            </a:extLst>
          </p:cNvPr>
          <p:cNvSpPr txBox="1"/>
          <p:nvPr/>
        </p:nvSpPr>
        <p:spPr>
          <a:xfrm>
            <a:off x="1324357" y="1635646"/>
            <a:ext cx="4171335"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、下列关于决策树</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的说法正确的是？（</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多选</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A4D9D1-858C-4599-B25E-A9BD241C8786}"/>
              </a:ext>
            </a:extLst>
          </p:cNvPr>
          <p:cNvSpPr/>
          <p:nvPr/>
        </p:nvSpPr>
        <p:spPr>
          <a:xfrm>
            <a:off x="1943708" y="2139702"/>
            <a:ext cx="5256584"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分类决策树使用的是</a:t>
            </a:r>
            <a:r>
              <a:rPr lang="en-US" altLang="zh-CN" sz="1200">
                <a:latin typeface="微软雅黑" panose="020B0503020204020204" pitchFamily="34" charset="-122"/>
                <a:ea typeface="微软雅黑" panose="020B0503020204020204" pitchFamily="34" charset="-122"/>
              </a:rPr>
              <a:t>sklearn.tree.DecisionTreeClassifier</a:t>
            </a: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可以使用参数</a:t>
            </a:r>
            <a:r>
              <a:rPr lang="en-US" altLang="zh-CN" sz="1200">
                <a:latin typeface="微软雅黑" panose="020B0503020204020204" pitchFamily="34" charset="-122"/>
                <a:ea typeface="微软雅黑" panose="020B0503020204020204" pitchFamily="34" charset="-122"/>
              </a:rPr>
              <a:t>criterion</a:t>
            </a:r>
            <a:r>
              <a:rPr lang="zh-CN" altLang="en-US" sz="1200">
                <a:latin typeface="微软雅黑" panose="020B0503020204020204" pitchFamily="34" charset="-122"/>
                <a:ea typeface="微软雅黑" panose="020B0503020204020204" pitchFamily="34" charset="-122"/>
              </a:rPr>
              <a:t>来指定决策树的决策算法</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可以使用参数</a:t>
            </a:r>
            <a:r>
              <a:rPr lang="en-US" altLang="zh-CN" sz="1200">
                <a:latin typeface="微软雅黑" panose="020B0503020204020204" pitchFamily="34" charset="-122"/>
                <a:ea typeface="微软雅黑" panose="020B0503020204020204" pitchFamily="34" charset="-122"/>
              </a:rPr>
              <a:t>max_depth</a:t>
            </a:r>
            <a:r>
              <a:rPr lang="zh-CN" altLang="en-US" sz="1200">
                <a:latin typeface="微软雅黑" panose="020B0503020204020204" pitchFamily="34" charset="-122"/>
                <a:ea typeface="微软雅黑" panose="020B0503020204020204" pitchFamily="34" charset="-122"/>
              </a:rPr>
              <a:t>来指定构建的决策树的宽度</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可以使用参数</a:t>
            </a:r>
            <a:r>
              <a:rPr lang="en-US" altLang="zh-CN" sz="1200">
                <a:latin typeface="微软雅黑" panose="020B0503020204020204" pitchFamily="34" charset="-122"/>
                <a:ea typeface="微软雅黑" panose="020B0503020204020204" pitchFamily="34" charset="-122"/>
              </a:rPr>
              <a:t>min_samples_split</a:t>
            </a:r>
            <a:r>
              <a:rPr lang="zh-CN" altLang="en-US" sz="1200">
                <a:latin typeface="微软雅黑" panose="020B0503020204020204" pitchFamily="34" charset="-122"/>
                <a:ea typeface="微软雅黑" panose="020B0503020204020204" pitchFamily="34" charset="-122"/>
              </a:rPr>
              <a:t>来指定节点划分时需要的最少样本数</a:t>
            </a:r>
          </a:p>
        </p:txBody>
      </p:sp>
      <p:sp>
        <p:nvSpPr>
          <p:cNvPr id="6" name="文本框 5">
            <a:extLst>
              <a:ext uri="{FF2B5EF4-FFF2-40B4-BE49-F238E27FC236}">
                <a16:creationId xmlns:a16="http://schemas.microsoft.com/office/drawing/2014/main" id="{1AD5A810-D813-49C6-87A8-5052B6005C14}"/>
              </a:ext>
            </a:extLst>
          </p:cNvPr>
          <p:cNvSpPr txBox="1"/>
          <p:nvPr/>
        </p:nvSpPr>
        <p:spPr>
          <a:xfrm>
            <a:off x="1976418" y="4249430"/>
            <a:ext cx="114326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0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1880" y="1563638"/>
            <a:ext cx="4751273"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泰坦尼克号乘客生存预测</a:t>
            </a:r>
            <a:endParaRPr lang="zh-CN" altLang="en-US" sz="14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决策树算法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泰坦尼克号乘客生存预测</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决策树树木可视化操作</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172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2.1 </a:t>
            </a:r>
            <a:r>
              <a:rPr lang="zh-CN" altLang="en-US" b="1">
                <a:solidFill>
                  <a:srgbClr val="404040"/>
                </a:solidFill>
                <a:latin typeface="微软雅黑" panose="020B0503020204020204" pitchFamily="34" charset="-122"/>
                <a:ea typeface="微软雅黑" panose="020B0503020204020204" pitchFamily="34" charset="-122"/>
              </a:rPr>
              <a:t>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1331640" y="2340917"/>
            <a:ext cx="6762490" cy="461665"/>
          </a:xfrm>
          <a:prstGeom prst="rect">
            <a:avLst/>
          </a:prstGeom>
          <a:noFill/>
        </p:spPr>
        <p:txBody>
          <a:bodyPr wrap="square" lIns="91440" tIns="45720" rIns="91440" bIns="45720">
            <a:spAutoFit/>
            <a:scene3d>
              <a:camera prst="orthographicFront"/>
              <a:lightRig rig="threePt" dir="t"/>
            </a:scene3d>
          </a:bodyPr>
          <a:lstStyle/>
          <a:p>
            <a:pPr algn="ctr"/>
            <a:r>
              <a:rPr lang="zh-CN" altLang="en-US" sz="2400" b="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如何使用决策树完成泰坦尼克号乘客生存预测</a:t>
            </a:r>
            <a:r>
              <a:rPr lang="zh-CN" altLang="en-US" sz="2400" b="1" cap="none" spc="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24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16668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泰坦尼克号乘客生存预测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8757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en-GB" b="1">
                <a:solidFill>
                  <a:srgbClr val="404040"/>
                </a:solidFill>
                <a:latin typeface="微软雅黑" panose="020B0503020204020204" pitchFamily="34" charset="-122"/>
                <a:ea typeface="微软雅黑" panose="020B0503020204020204" pitchFamily="34" charset="-122"/>
              </a:rPr>
              <a:t>2.2 </a:t>
            </a:r>
            <a:r>
              <a:rPr lang="zh-CN" altLang="en-GB"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ED07E187-2A34-4CDC-B78D-C5CE9E32EB6D}"/>
              </a:ext>
            </a:extLst>
          </p:cNvPr>
          <p:cNvSpPr txBox="1"/>
          <p:nvPr/>
        </p:nvSpPr>
        <p:spPr>
          <a:xfrm>
            <a:off x="1187624" y="1552873"/>
            <a:ext cx="4599336" cy="307777"/>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、下列关于泰坦尼克号乘客生存预测的描述错误的是？</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E512503E-FDD3-4A09-A933-BCD43E6CD1B7}"/>
              </a:ext>
            </a:extLst>
          </p:cNvPr>
          <p:cNvSpPr/>
          <p:nvPr/>
        </p:nvSpPr>
        <p:spPr>
          <a:xfrm>
            <a:off x="1943708" y="2083206"/>
            <a:ext cx="5724636" cy="1749390"/>
          </a:xfrm>
          <a:prstGeom prst="rect">
            <a:avLst/>
          </a:prstGeom>
        </p:spPr>
        <p:txBody>
          <a:bodyPr wrap="square">
            <a:spAutoFit/>
          </a:bodyPr>
          <a:lstStyle/>
          <a:p>
            <a:pPr>
              <a:lnSpc>
                <a:spcPct val="130000"/>
              </a:lnSpc>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pclass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age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sex</a:t>
            </a:r>
            <a:r>
              <a:rPr lang="zh-CN" altLang="en-US" sz="1200">
                <a:latin typeface="微软雅黑" panose="020B0503020204020204" pitchFamily="34" charset="-122"/>
                <a:ea typeface="微软雅黑" panose="020B0503020204020204" pitchFamily="34" charset="-122"/>
              </a:rPr>
              <a:t>这些特征对乘客最终是否生存有很大影响</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age</a:t>
            </a:r>
            <a:r>
              <a:rPr lang="zh-CN" altLang="en-US" sz="1200">
                <a:latin typeface="微软雅黑" panose="020B0503020204020204" pitchFamily="34" charset="-122"/>
                <a:ea typeface="微软雅黑" panose="020B0503020204020204" pitchFamily="34" charset="-122"/>
              </a:rPr>
              <a:t>特征中存在缺失值，我们可以选择舍弃这部分数据</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为了方便算法模型更好的学习数据，可以使用字典特征提取处理原始数据</a:t>
            </a:r>
            <a:endParaRPr lang="en-US" altLang="zh-CN" sz="1200">
              <a:latin typeface="微软雅黑" panose="020B0503020204020204" pitchFamily="34" charset="-122"/>
              <a:ea typeface="微软雅黑" panose="020B0503020204020204" pitchFamily="34" charset="-122"/>
            </a:endParaRP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为了防止模型过拟合可以设置较小的参数</a:t>
            </a:r>
            <a:r>
              <a:rPr lang="en-US" altLang="zh-CN" sz="1200">
                <a:latin typeface="微软雅黑" panose="020B0503020204020204" pitchFamily="34" charset="-122"/>
                <a:ea typeface="微软雅黑" panose="020B0503020204020204" pitchFamily="34" charset="-122"/>
              </a:rPr>
              <a:t>max_depth</a:t>
            </a:r>
            <a:endParaRPr lang="zh-CN" altLang="en-US" sz="120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74F292B-85DE-4A01-988A-DCB95632427F}"/>
              </a:ext>
            </a:extLst>
          </p:cNvPr>
          <p:cNvSpPr txBox="1"/>
          <p:nvPr/>
        </p:nvSpPr>
        <p:spPr>
          <a:xfrm>
            <a:off x="1976418" y="4192934"/>
            <a:ext cx="90601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B</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728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347864" y="1563638"/>
            <a:ext cx="4751273"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泰坦尼克号乘客生存预测</a:t>
            </a:r>
            <a:endParaRPr lang="zh-CN" altLang="en-US" sz="14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决策树算法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泰坦尼克号乘客生存预测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决策树树木可视化操作</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2611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5938</TotalTime>
  <Words>1974</Words>
  <Application>Microsoft Office PowerPoint</Application>
  <PresentationFormat>全屏显示(16:9)</PresentationFormat>
  <Paragraphs>350</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45</vt:i4>
      </vt:variant>
    </vt:vector>
  </HeadingPairs>
  <TitlesOfParts>
    <vt:vector size="55"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1434</cp:revision>
  <dcterms:created xsi:type="dcterms:W3CDTF">2019-09-15T13:55:09Z</dcterms:created>
  <dcterms:modified xsi:type="dcterms:W3CDTF">2020-02-21T17:22:49Z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