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3" r:id="rId3"/>
    <p:sldMasterId id="2147483656" r:id="rId4"/>
  </p:sldMasterIdLst>
  <p:notesMasterIdLst>
    <p:notesMasterId r:id="rId50"/>
  </p:notesMasterIdLst>
  <p:handoutMasterIdLst>
    <p:handoutMasterId r:id="rId51"/>
  </p:handoutMasterIdLst>
  <p:sldIdLst>
    <p:sldId id="599" r:id="rId5"/>
    <p:sldId id="712" r:id="rId6"/>
    <p:sldId id="1272" r:id="rId7"/>
    <p:sldId id="714" r:id="rId8"/>
    <p:sldId id="713" r:id="rId9"/>
    <p:sldId id="1273" r:id="rId10"/>
    <p:sldId id="1274" r:id="rId11"/>
    <p:sldId id="1275" r:id="rId12"/>
    <p:sldId id="1276" r:id="rId13"/>
    <p:sldId id="1277" r:id="rId14"/>
    <p:sldId id="1278" r:id="rId15"/>
    <p:sldId id="1279" r:id="rId16"/>
    <p:sldId id="1280" r:id="rId17"/>
    <p:sldId id="1281" r:id="rId18"/>
    <p:sldId id="1282" r:id="rId19"/>
    <p:sldId id="1283" r:id="rId20"/>
    <p:sldId id="1284" r:id="rId21"/>
    <p:sldId id="1270" r:id="rId22"/>
    <p:sldId id="1249" r:id="rId23"/>
    <p:sldId id="1285" r:id="rId24"/>
    <p:sldId id="1286" r:id="rId25"/>
    <p:sldId id="1287" r:id="rId26"/>
    <p:sldId id="1288" r:id="rId27"/>
    <p:sldId id="1289" r:id="rId28"/>
    <p:sldId id="1290" r:id="rId29"/>
    <p:sldId id="1291" r:id="rId30"/>
    <p:sldId id="1271" r:id="rId31"/>
    <p:sldId id="1292" r:id="rId32"/>
    <p:sldId id="1293" r:id="rId33"/>
    <p:sldId id="1294" r:id="rId34"/>
    <p:sldId id="1295" r:id="rId35"/>
    <p:sldId id="1296" r:id="rId36"/>
    <p:sldId id="1297" r:id="rId37"/>
    <p:sldId id="1298" r:id="rId38"/>
    <p:sldId id="1299" r:id="rId39"/>
    <p:sldId id="1300" r:id="rId40"/>
    <p:sldId id="1301" r:id="rId41"/>
    <p:sldId id="1306" r:id="rId42"/>
    <p:sldId id="1303" r:id="rId43"/>
    <p:sldId id="1304" r:id="rId44"/>
    <p:sldId id="1305" r:id="rId45"/>
    <p:sldId id="1307" r:id="rId46"/>
    <p:sldId id="1308" r:id="rId47"/>
    <p:sldId id="1309" r:id="rId48"/>
    <p:sldId id="624" r:id="rId49"/>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1pPr>
    <a:lvl2pPr marL="4572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2pPr>
    <a:lvl3pPr marL="9144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3pPr>
    <a:lvl4pPr marL="13716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4pPr>
    <a:lvl5pPr marL="18288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5pPr>
    <a:lvl6pPr marL="22860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6pPr>
    <a:lvl7pPr marL="27432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7pPr>
    <a:lvl8pPr marL="32004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8pPr>
    <a:lvl9pPr marL="36576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9pPr>
  </p:defaultTextStyle>
  <p:extLst>
    <p:ext uri="{EFAFB233-063F-42B5-8137-9DF3F51BA10A}">
      <p15:sldGuideLst xmlns:p15="http://schemas.microsoft.com/office/powerpoint/2012/main">
        <p15:guide id="1" orient="horz" pos="1596">
          <p15:clr>
            <a:srgbClr val="A4A3A4"/>
          </p15:clr>
        </p15:guide>
        <p15:guide id="2" pos="2866">
          <p15:clr>
            <a:srgbClr val="A4A3A4"/>
          </p15:clr>
        </p15:guide>
      </p15:sldGuideLst>
    </p:ext>
    <p:ext uri="{2D200454-40CA-4A62-9FC3-DE9A4176ACB9}">
      <p15:notesGuideLst xmlns:p15="http://schemas.microsoft.com/office/powerpoint/2012/main">
        <p15:guide id="1" orient="horz" pos="2838">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58585"/>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36" autoAdjust="0"/>
    <p:restoredTop sz="94368"/>
  </p:normalViewPr>
  <p:slideViewPr>
    <p:cSldViewPr>
      <p:cViewPr varScale="1">
        <p:scale>
          <a:sx n="118" d="100"/>
          <a:sy n="118" d="100"/>
        </p:scale>
        <p:origin x="106" y="130"/>
      </p:cViewPr>
      <p:guideLst>
        <p:guide orient="horz" pos="1596"/>
        <p:guide pos="28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876" y="-102"/>
      </p:cViewPr>
      <p:guideLst>
        <p:guide orient="horz" pos="2838"/>
        <p:guide pos="21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t>2020/2/22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t>2020/2/22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9.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2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defRPr/>
              </a:pPr>
              <a:endParaRPr lang="zh-CN" altLang="en-US">
                <a:latin typeface="Segoe UI"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368728" y="2211280"/>
            <a:ext cx="43620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gn="ctr" eaLnBrk="1" hangingPunct="1"/>
            <a:r>
              <a:rPr lang="zh-CN" altLang="en-US" sz="3600" b="1">
                <a:solidFill>
                  <a:srgbClr val="262626"/>
                </a:solidFill>
                <a:latin typeface="微软雅黑" panose="020B0503020204020204" pitchFamily="34" charset="-122"/>
                <a:ea typeface="微软雅黑" panose="020B0503020204020204" pitchFamily="34" charset="-122"/>
              </a:rPr>
              <a:t>机器学习课程</a:t>
            </a:r>
            <a:r>
              <a:rPr lang="en-US" altLang="zh-CN" sz="3600" b="1">
                <a:solidFill>
                  <a:srgbClr val="262626"/>
                </a:solidFill>
                <a:latin typeface="微软雅黑" panose="020B0503020204020204" pitchFamily="34" charset="-122"/>
                <a:ea typeface="微软雅黑" panose="020B0503020204020204" pitchFamily="34" charset="-122"/>
              </a:rPr>
              <a:t>day09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6" name="矩形 5">
            <a:extLst>
              <a:ext uri="{FF2B5EF4-FFF2-40B4-BE49-F238E27FC236}">
                <a16:creationId xmlns:a16="http://schemas.microsoft.com/office/drawing/2014/main" id="{3BA2ACC3-0962-4CC5-AE41-820E77EF67FC}"/>
              </a:ext>
            </a:extLst>
          </p:cNvPr>
          <p:cNvSpPr/>
          <p:nvPr/>
        </p:nvSpPr>
        <p:spPr>
          <a:xfrm>
            <a:off x="1079612" y="2067694"/>
            <a:ext cx="6984776"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K-means</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算法实现的流程是怎样的？</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798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344115"/>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、下列是</a:t>
            </a:r>
            <a:r>
              <a:rPr lang="en-US" altLang="zh-CN" sz="1400">
                <a:solidFill>
                  <a:srgbClr val="858585"/>
                </a:solidFill>
                <a:latin typeface="微软雅黑" panose="020B0503020204020204" pitchFamily="34" charset="-122"/>
                <a:ea typeface="微软雅黑" panose="020B0503020204020204" pitchFamily="34" charset="-122"/>
              </a:rPr>
              <a:t>Kmeans</a:t>
            </a:r>
            <a:r>
              <a:rPr lang="zh-CN" altLang="en-US" sz="1400">
                <a:solidFill>
                  <a:srgbClr val="858585"/>
                </a:solidFill>
                <a:latin typeface="微软雅黑" panose="020B0503020204020204" pitchFamily="34" charset="-122"/>
                <a:ea typeface="微软雅黑" panose="020B0503020204020204" pitchFamily="34" charset="-122"/>
              </a:rPr>
              <a:t>算法的实现流程，请对它们进行排序：</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63688" y="4254849"/>
            <a:ext cx="2244525"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A</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E</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403648" y="1835775"/>
            <a:ext cx="7632848" cy="2229521"/>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将该未知样本点归类为与</a:t>
            </a:r>
            <a:r>
              <a:rPr lang="en-US" altLang="zh-CN" sz="1200">
                <a:latin typeface="微软雅黑" panose="020B0503020204020204" pitchFamily="34" charset="-122"/>
                <a:ea typeface="微软雅黑" panose="020B0503020204020204" pitchFamily="34" charset="-122"/>
              </a:rPr>
              <a:t>D</a:t>
            </a:r>
            <a:r>
              <a:rPr lang="zh-CN" altLang="en-US" sz="1200">
                <a:latin typeface="微软雅黑" panose="020B0503020204020204" pitchFamily="34" charset="-122"/>
                <a:ea typeface="微软雅黑" panose="020B0503020204020204" pitchFamily="34" charset="-122"/>
              </a:rPr>
              <a:t>值最小时的中心点相同的类别；</a:t>
            </a: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计算未知样本点分别到这</a:t>
            </a:r>
            <a:r>
              <a:rPr lang="en-US" altLang="zh-CN" sz="1200">
                <a:latin typeface="微软雅黑" panose="020B0503020204020204" pitchFamily="34" charset="-122"/>
                <a:ea typeface="微软雅黑" panose="020B0503020204020204" pitchFamily="34" charset="-122"/>
              </a:rPr>
              <a:t>K</a:t>
            </a:r>
            <a:r>
              <a:rPr lang="zh-CN" altLang="en-US" sz="1200">
                <a:latin typeface="微软雅黑" panose="020B0503020204020204" pitchFamily="34" charset="-122"/>
                <a:ea typeface="微软雅黑" panose="020B0503020204020204" pitchFamily="34" charset="-122"/>
              </a:rPr>
              <a:t>个中心点的距离</a:t>
            </a:r>
            <a:r>
              <a:rPr lang="en-US" altLang="zh-CN" sz="1200">
                <a:latin typeface="微软雅黑" panose="020B0503020204020204" pitchFamily="34" charset="-122"/>
                <a:ea typeface="微软雅黑" panose="020B0503020204020204" pitchFamily="34" charset="-122"/>
              </a:rPr>
              <a:t>D</a:t>
            </a:r>
            <a:r>
              <a:rPr lang="zh-CN" altLang="en-US"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重复上述过程，直至新的中心点与旧的中心点一致，则迭代停止，将最后这次的聚类作为最优聚类结果。</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随机初始化</a:t>
            </a:r>
            <a:r>
              <a:rPr lang="en-US" altLang="zh-CN" sz="1200">
                <a:latin typeface="微软雅黑" panose="020B0503020204020204" pitchFamily="34" charset="-122"/>
                <a:ea typeface="微软雅黑" panose="020B0503020204020204" pitchFamily="34" charset="-122"/>
              </a:rPr>
              <a:t>K</a:t>
            </a:r>
            <a:r>
              <a:rPr lang="zh-CN" altLang="en-US" sz="1200">
                <a:latin typeface="微软雅黑" panose="020B0503020204020204" pitchFamily="34" charset="-122"/>
                <a:ea typeface="微软雅黑" panose="020B0503020204020204" pitchFamily="34" charset="-122"/>
              </a:rPr>
              <a:t>个中心点；</a:t>
            </a: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E</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计算这</a:t>
            </a:r>
            <a:r>
              <a:rPr lang="en-US" altLang="zh-CN" sz="1200">
                <a:latin typeface="微软雅黑" panose="020B0503020204020204" pitchFamily="34" charset="-122"/>
                <a:ea typeface="微软雅黑" panose="020B0503020204020204" pitchFamily="34" charset="-122"/>
              </a:rPr>
              <a:t>K</a:t>
            </a:r>
            <a:r>
              <a:rPr lang="zh-CN" altLang="en-US" sz="1200">
                <a:latin typeface="微软雅黑" panose="020B0503020204020204" pitchFamily="34" charset="-122"/>
                <a:ea typeface="微软雅黑" panose="020B0503020204020204" pitchFamily="34" charset="-122"/>
              </a:rPr>
              <a:t>个分类簇的均值分别作为这</a:t>
            </a:r>
            <a:r>
              <a:rPr lang="en-US" altLang="zh-CN" sz="1200">
                <a:latin typeface="微软雅黑" panose="020B0503020204020204" pitchFamily="34" charset="-122"/>
                <a:ea typeface="微软雅黑" panose="020B0503020204020204" pitchFamily="34" charset="-122"/>
              </a:rPr>
              <a:t>K</a:t>
            </a:r>
            <a:r>
              <a:rPr lang="zh-CN" altLang="en-US" sz="1200">
                <a:latin typeface="微软雅黑" panose="020B0503020204020204" pitchFamily="34" charset="-122"/>
                <a:ea typeface="微软雅黑" panose="020B0503020204020204" pitchFamily="34" charset="-122"/>
              </a:rPr>
              <a:t>个簇新的中心点；</a:t>
            </a:r>
          </a:p>
        </p:txBody>
      </p:sp>
    </p:spTree>
    <p:extLst>
      <p:ext uri="{BB962C8B-B14F-4D97-AF65-F5344CB8AC3E}">
        <p14:creationId xmlns:p14="http://schemas.microsoft.com/office/powerpoint/2010/main" val="153167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07904" y="1402179"/>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聚类算法介绍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初步实现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聚类算法实现流程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模型评估</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算法优化介绍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039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8" name="矩形 7">
            <a:extLst>
              <a:ext uri="{FF2B5EF4-FFF2-40B4-BE49-F238E27FC236}">
                <a16:creationId xmlns:a16="http://schemas.microsoft.com/office/drawing/2014/main" id="{94D7E3B9-5B57-47F5-A390-DA1BE0FCCCAA}"/>
              </a:ext>
            </a:extLst>
          </p:cNvPr>
          <p:cNvSpPr/>
          <p:nvPr/>
        </p:nvSpPr>
        <p:spPr>
          <a:xfrm>
            <a:off x="1403648" y="2211710"/>
            <a:ext cx="6624736"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32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聚类算法的评估方法有哪些</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403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344115"/>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、下列可用于评估聚类算法的方法或指标的是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400" b="1">
                <a:solidFill>
                  <a:srgbClr val="858585"/>
                </a:solidFill>
                <a:latin typeface="微软雅黑" panose="020B0503020204020204" pitchFamily="34" charset="-122"/>
                <a:ea typeface="微软雅黑" panose="020B0503020204020204" pitchFamily="34" charset="-122"/>
                <a:sym typeface="Wingdings" panose="05000000000000000000" pitchFamily="2" charset="2"/>
              </a:rPr>
              <a:t>多选</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2123728" y="4137492"/>
            <a:ext cx="1423788"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ABCD</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2307569" y="2007698"/>
            <a:ext cx="4392488" cy="1749390"/>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SSE</a:t>
            </a:r>
            <a:r>
              <a:rPr lang="zh-CN" altLang="en-US" sz="1200">
                <a:latin typeface="微软雅黑" panose="020B0503020204020204" pitchFamily="34" charset="-122"/>
                <a:ea typeface="微软雅黑" panose="020B0503020204020204" pitchFamily="34" charset="-122"/>
              </a:rPr>
              <a:t>：误差平方和</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肘部法</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Silhouette Coefficient</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 SC</a:t>
            </a:r>
            <a:r>
              <a:rPr lang="zh-CN" altLang="en-US" sz="1200">
                <a:latin typeface="微软雅黑" panose="020B0503020204020204" pitchFamily="34" charset="-122"/>
                <a:ea typeface="微软雅黑" panose="020B0503020204020204" pitchFamily="34" charset="-122"/>
              </a:rPr>
              <a:t>系数</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Calinski-Harabasz Index</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 CH</a:t>
            </a:r>
            <a:r>
              <a:rPr lang="zh-CN" altLang="en-US" sz="1200">
                <a:latin typeface="微软雅黑" panose="020B0503020204020204" pitchFamily="34" charset="-122"/>
                <a:ea typeface="微软雅黑" panose="020B0503020204020204" pitchFamily="34" charset="-122"/>
              </a:rPr>
              <a:t>指数</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29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07904" y="1402179"/>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聚类算法介绍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初步实现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聚类算法实现流程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模型评估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算法优化介绍</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409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6" name="矩形 5">
            <a:extLst>
              <a:ext uri="{FF2B5EF4-FFF2-40B4-BE49-F238E27FC236}">
                <a16:creationId xmlns:a16="http://schemas.microsoft.com/office/drawing/2014/main" id="{E0C4C5C6-D493-4DB7-A162-0DC05AD52E74}"/>
              </a:ext>
            </a:extLst>
          </p:cNvPr>
          <p:cNvSpPr/>
          <p:nvPr/>
        </p:nvSpPr>
        <p:spPr>
          <a:xfrm>
            <a:off x="1550598" y="2033141"/>
            <a:ext cx="6042803" cy="1077218"/>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K-means</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算法有哪些优缺点？</a:t>
            </a:r>
            <a:endParaRPr kumimoji="0" lang="en-US" altLang="zh-CN"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如何改进？</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735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344115"/>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、下列关于聚类算法的说法错误的是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495655" y="4371950"/>
            <a:ext cx="5354351"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是对所有聚类中误差的平方和最大的类进行二分划分。</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691680" y="1842074"/>
            <a:ext cx="6192688" cy="2229521"/>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Kmeans</a:t>
            </a:r>
            <a:r>
              <a:rPr lang="zh-CN" altLang="en-US" sz="1200">
                <a:latin typeface="微软雅黑" panose="020B0503020204020204" pitchFamily="34" charset="-122"/>
                <a:ea typeface="微软雅黑" panose="020B0503020204020204" pitchFamily="34" charset="-122"/>
              </a:rPr>
              <a:t>算法实现简单，聚类结果可解释性强</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Kmeans</a:t>
            </a:r>
            <a:r>
              <a:rPr lang="zh-CN" altLang="en-US" sz="1200">
                <a:latin typeface="微软雅黑" panose="020B0503020204020204" pitchFamily="34" charset="-122"/>
                <a:ea typeface="微软雅黑" panose="020B0503020204020204" pitchFamily="34" charset="-122"/>
              </a:rPr>
              <a:t>算法对</a:t>
            </a:r>
            <a:r>
              <a:rPr lang="en-US" altLang="zh-CN" sz="1200">
                <a:latin typeface="微软雅黑" panose="020B0503020204020204" pitchFamily="34" charset="-122"/>
                <a:ea typeface="微软雅黑" panose="020B0503020204020204" pitchFamily="34" charset="-122"/>
              </a:rPr>
              <a:t>K</a:t>
            </a:r>
            <a:r>
              <a:rPr lang="zh-CN" altLang="en-US" sz="1200">
                <a:latin typeface="微软雅黑" panose="020B0503020204020204" pitchFamily="34" charset="-122"/>
                <a:ea typeface="微软雅黑" panose="020B0503020204020204" pitchFamily="34" charset="-122"/>
              </a:rPr>
              <a:t>值敏感，初始值取值不当会很容易得到局部最优聚类结果</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K-means++</a:t>
            </a:r>
            <a:r>
              <a:rPr lang="zh-CN" altLang="en-US" sz="1200">
                <a:latin typeface="微软雅黑" panose="020B0503020204020204" pitchFamily="34" charset="-122"/>
                <a:ea typeface="微软雅黑" panose="020B0503020204020204" pitchFamily="34" charset="-122"/>
              </a:rPr>
              <a:t>在初始化中心点时，让前后两次选取的中心点之间的距离尽可能的大</a:t>
            </a: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二分</a:t>
            </a:r>
            <a:r>
              <a:rPr lang="en-US" altLang="zh-CN" sz="1200">
                <a:latin typeface="微软雅黑" panose="020B0503020204020204" pitchFamily="34" charset="-122"/>
                <a:ea typeface="微软雅黑" panose="020B0503020204020204" pitchFamily="34" charset="-122"/>
              </a:rPr>
              <a:t>K-means</a:t>
            </a:r>
            <a:r>
              <a:rPr lang="zh-CN" altLang="en-US" sz="1200">
                <a:latin typeface="微软雅黑" panose="020B0503020204020204" pitchFamily="34" charset="-122"/>
                <a:ea typeface="微软雅黑" panose="020B0503020204020204" pitchFamily="34" charset="-122"/>
              </a:rPr>
              <a:t>是对所有聚类中误差的平方和最小的类进行二分划分</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E</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k-mediods</a:t>
            </a:r>
            <a:r>
              <a:rPr lang="zh-CN" altLang="en-US" sz="1200">
                <a:latin typeface="微软雅黑" panose="020B0503020204020204" pitchFamily="34" charset="-122"/>
                <a:ea typeface="微软雅黑" panose="020B0503020204020204" pitchFamily="34" charset="-122"/>
              </a:rPr>
              <a:t>是选取当前类中到其他所有样本点的距离之和最小的点作为中心点</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242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07904" y="1613981"/>
            <a:ext cx="3888432"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特征降维介绍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特征降维内容介绍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PCA</a:t>
            </a:r>
            <a:r>
              <a:rPr lang="zh-CN" altLang="en-US" sz="1200">
                <a:latin typeface="微软雅黑" panose="020B0503020204020204" pitchFamily="34" charset="-122"/>
                <a:ea typeface="微软雅黑" panose="020B0503020204020204" pitchFamily="34" charset="-122"/>
              </a:rPr>
              <a:t>降维介绍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用户对物品类别的喜好细分案例</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852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2</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lang="zh-CN" altLang="en-US" sz="2400" b="1">
                <a:solidFill>
                  <a:srgbClr val="595959"/>
                </a:solidFill>
                <a:latin typeface="微软雅黑" panose="020B0503020204020204" pitchFamily="34" charset="-122"/>
                <a:ea typeface="微软雅黑" panose="020B0503020204020204" pitchFamily="34" charset="-122"/>
              </a:rPr>
              <a:t>特征降维介绍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6.1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sp>
        <p:nvSpPr>
          <p:cNvPr id="3" name="矩形 2"/>
          <p:cNvSpPr/>
          <p:nvPr/>
        </p:nvSpPr>
        <p:spPr>
          <a:xfrm>
            <a:off x="1115616" y="2279362"/>
            <a:ext cx="7200800"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什么是降维？降维常用的方法有哪些？</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47218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8196" name="TextBox 9"/>
          <p:cNvSpPr txBox="1">
            <a:spLocks noChangeArrowheads="1"/>
          </p:cNvSpPr>
          <p:nvPr/>
        </p:nvSpPr>
        <p:spPr bwMode="auto">
          <a:xfrm>
            <a:off x="3492772" y="1863379"/>
            <a:ext cx="3599508" cy="131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聚类算法介绍（重点）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en-US" altLang="zh-CN" sz="1400">
                <a:solidFill>
                  <a:srgbClr val="FF0000"/>
                </a:solidFill>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特征降维介绍（重点）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solidFill>
                  <a:srgbClr val="FF0000"/>
                </a:solidFill>
                <a:latin typeface="微软雅黑" panose="020B0503020204020204" pitchFamily="34" charset="-122"/>
                <a:ea typeface="微软雅黑" panose="020B0503020204020204" pitchFamily="34" charset="-122"/>
              </a:rPr>
              <a:t> 朴素贝叶斯算法介绍（重点）</a:t>
            </a:r>
            <a:endParaRPr lang="en-US" altLang="zh-CN" sz="1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特征降维介绍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344115"/>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、下列关于降维的说法错误的是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495655" y="4137492"/>
            <a:ext cx="4793300"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相关系数法属于特征选择法里面的过滤式方法。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835696" y="2067694"/>
            <a:ext cx="6192688" cy="1749390"/>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在机器学习里面，降维指的是通过某些方法减少数据集的特征数量</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主流的降维方法分为特征选择法和主成分分析法</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相关系数法和</a:t>
            </a:r>
            <a:r>
              <a:rPr lang="en-US" altLang="zh-CN" sz="1200">
                <a:latin typeface="微软雅黑" panose="020B0503020204020204" pitchFamily="34" charset="-122"/>
                <a:ea typeface="微软雅黑" panose="020B0503020204020204" pitchFamily="34" charset="-122"/>
              </a:rPr>
              <a:t>PCA</a:t>
            </a:r>
            <a:r>
              <a:rPr lang="zh-CN" altLang="en-US" sz="1200">
                <a:latin typeface="微软雅黑" panose="020B0503020204020204" pitchFamily="34" charset="-122"/>
                <a:ea typeface="微软雅黑" panose="020B0503020204020204" pitchFamily="34" charset="-122"/>
              </a:rPr>
              <a:t>都属于主成分分析中的降维方法</a:t>
            </a: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决策树中的剪枝操作也是一种降维的方法</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67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07904" y="1613981"/>
            <a:ext cx="3888432"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特征降维介绍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特征降维内容介绍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PCA</a:t>
            </a:r>
            <a:r>
              <a:rPr lang="zh-CN" altLang="en-US" sz="1200">
                <a:solidFill>
                  <a:srgbClr val="FF0000"/>
                </a:solidFill>
                <a:latin typeface="微软雅黑" panose="020B0503020204020204" pitchFamily="34" charset="-122"/>
                <a:ea typeface="微软雅黑" panose="020B0503020204020204" pitchFamily="34" charset="-122"/>
              </a:rPr>
              <a:t>降维介绍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用户对物品类别的喜好细分案例</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0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2</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lang="zh-CN" altLang="en-US" sz="2400" b="1">
                <a:solidFill>
                  <a:srgbClr val="595959"/>
                </a:solidFill>
                <a:latin typeface="微软雅黑" panose="020B0503020204020204" pitchFamily="34" charset="-122"/>
                <a:ea typeface="微软雅黑" panose="020B0503020204020204" pitchFamily="34" charset="-122"/>
              </a:rPr>
              <a:t>特征降维介绍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7.1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6" name="矩形 5">
            <a:extLst>
              <a:ext uri="{FF2B5EF4-FFF2-40B4-BE49-F238E27FC236}">
                <a16:creationId xmlns:a16="http://schemas.microsoft.com/office/drawing/2014/main" id="{49D3D472-56A0-423C-A09E-44D27CE5C83F}"/>
              </a:ext>
            </a:extLst>
          </p:cNvPr>
          <p:cNvSpPr/>
          <p:nvPr/>
        </p:nvSpPr>
        <p:spPr>
          <a:xfrm>
            <a:off x="1334698" y="1995686"/>
            <a:ext cx="6042803" cy="707886"/>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0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什么是</a:t>
            </a:r>
            <a:r>
              <a:rPr kumimoji="0" lang="en-US" altLang="zh-CN" sz="40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PCA</a:t>
            </a:r>
            <a:r>
              <a:rPr kumimoji="0" lang="zh-CN" altLang="en-US" sz="40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t>
            </a:r>
            <a:endParaRPr kumimoji="0" lang="zh-CN" altLang="en-US" sz="40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743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特征降维介绍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344115"/>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PCA</a:t>
            </a:r>
            <a:r>
              <a:rPr lang="zh-CN" altLang="en-US" sz="1400">
                <a:solidFill>
                  <a:srgbClr val="858585"/>
                </a:solidFill>
                <a:latin typeface="微软雅黑" panose="020B0503020204020204" pitchFamily="34" charset="-122"/>
                <a:ea typeface="微软雅黑" panose="020B0503020204020204" pitchFamily="34" charset="-122"/>
              </a:rPr>
              <a:t>的说法错误的是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222301" y="4137492"/>
            <a:ext cx="6771405"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非主要成分的数据不是被删除，而是被压缩，在空间几何中被称为投影。</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835696" y="2067694"/>
            <a:ext cx="5544616" cy="1749390"/>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它可以通过</a:t>
            </a:r>
            <a:r>
              <a:rPr lang="en-US" altLang="zh-CN" sz="1200">
                <a:latin typeface="微软雅黑" panose="020B0503020204020204" pitchFamily="34" charset="-122"/>
                <a:ea typeface="微软雅黑" panose="020B0503020204020204" pitchFamily="34" charset="-122"/>
              </a:rPr>
              <a:t>sklearn.decomposition.PCA</a:t>
            </a:r>
            <a:r>
              <a:rPr lang="zh-CN" altLang="en-US" sz="1200">
                <a:latin typeface="微软雅黑" panose="020B0503020204020204" pitchFamily="34" charset="-122"/>
                <a:ea typeface="微软雅黑" panose="020B0503020204020204" pitchFamily="34" charset="-122"/>
              </a:rPr>
              <a:t>来实现降维</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rPr>
              <a:t>它的目的是要找到特征数据中的主要成分，然后删除所有非主要成分数据</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PCA</a:t>
            </a:r>
            <a:r>
              <a:rPr lang="zh-CN" altLang="en-US" sz="1200">
                <a:latin typeface="微软雅黑" panose="020B0503020204020204" pitchFamily="34" charset="-122"/>
                <a:ea typeface="微软雅黑" panose="020B0503020204020204" pitchFamily="34" charset="-122"/>
              </a:rPr>
              <a:t>中的</a:t>
            </a:r>
            <a:r>
              <a:rPr lang="en-US" altLang="zh-CN" sz="1200">
                <a:latin typeface="微软雅黑" panose="020B0503020204020204" pitchFamily="34" charset="-122"/>
                <a:ea typeface="微软雅黑" panose="020B0503020204020204" pitchFamily="34" charset="-122"/>
              </a:rPr>
              <a:t>n_components</a:t>
            </a:r>
            <a:r>
              <a:rPr lang="zh-CN" altLang="en-US" sz="1200">
                <a:latin typeface="微软雅黑" panose="020B0503020204020204" pitchFamily="34" charset="-122"/>
                <a:ea typeface="微软雅黑" panose="020B0503020204020204" pitchFamily="34" charset="-122"/>
              </a:rPr>
              <a:t>参数可以指定为小数</a:t>
            </a: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 PCA</a:t>
            </a:r>
            <a:r>
              <a:rPr lang="zh-CN" altLang="en-US" sz="1200">
                <a:latin typeface="微软雅黑" panose="020B0503020204020204" pitchFamily="34" charset="-122"/>
                <a:ea typeface="微软雅黑" panose="020B0503020204020204" pitchFamily="34" charset="-122"/>
              </a:rPr>
              <a:t>中的</a:t>
            </a:r>
            <a:r>
              <a:rPr lang="en-US" altLang="zh-CN" sz="1200">
                <a:latin typeface="微软雅黑" panose="020B0503020204020204" pitchFamily="34" charset="-122"/>
                <a:ea typeface="微软雅黑" panose="020B0503020204020204" pitchFamily="34" charset="-122"/>
              </a:rPr>
              <a:t>n_components</a:t>
            </a:r>
            <a:r>
              <a:rPr lang="zh-CN" altLang="en-US" sz="1200">
                <a:latin typeface="微软雅黑" panose="020B0503020204020204" pitchFamily="34" charset="-122"/>
                <a:ea typeface="微软雅黑" panose="020B0503020204020204" pitchFamily="34" charset="-122"/>
              </a:rPr>
              <a:t>参数可以指定为整数</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010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07904" y="1613981"/>
            <a:ext cx="3888432"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特征降维介绍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特征降维内容介绍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PCA</a:t>
            </a:r>
            <a:r>
              <a:rPr lang="zh-CN" altLang="en-US" sz="1200">
                <a:latin typeface="微软雅黑" panose="020B0503020204020204" pitchFamily="34" charset="-122"/>
                <a:ea typeface="微软雅黑" panose="020B0503020204020204" pitchFamily="34" charset="-122"/>
              </a:rPr>
              <a:t>降维介绍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用户对物品类别的喜好细分案例</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233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2</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lang="zh-CN" altLang="en-US" sz="2400" b="1">
                <a:solidFill>
                  <a:srgbClr val="595959"/>
                </a:solidFill>
                <a:latin typeface="微软雅黑" panose="020B0503020204020204" pitchFamily="34" charset="-122"/>
                <a:ea typeface="微软雅黑" panose="020B0503020204020204" pitchFamily="34" charset="-122"/>
              </a:rPr>
              <a:t>特征降维介绍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8.1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8" name="矩形 7">
            <a:extLst>
              <a:ext uri="{FF2B5EF4-FFF2-40B4-BE49-F238E27FC236}">
                <a16:creationId xmlns:a16="http://schemas.microsoft.com/office/drawing/2014/main" id="{5D1F97B9-473E-4935-99D5-85FCE828EC5D}"/>
              </a:ext>
            </a:extLst>
          </p:cNvPr>
          <p:cNvSpPr/>
          <p:nvPr/>
        </p:nvSpPr>
        <p:spPr>
          <a:xfrm>
            <a:off x="1043608" y="2211710"/>
            <a:ext cx="7128891"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如何完成用户对物品类别喜好的细分？</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303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特征降维介绍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413874"/>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、下列关于此案例的描述错误的是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63688" y="4137492"/>
            <a:ext cx="3558988"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轮廓系数越大，聚类效果越好</a:t>
            </a:r>
            <a:r>
              <a:rPr lang="zh-CN" altLang="en-US" sz="1400">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835696" y="2067694"/>
            <a:ext cx="5544616" cy="1749390"/>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合并数据的目的是因为用户和物品的相关特征分散在不同的数据表中</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对特征数据进行降维是为了保留大部分有效的可用特征</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聚类的目的是将用户喜好的商品进行归类统计</a:t>
            </a:r>
          </a:p>
          <a:p>
            <a:pPr>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SC</a:t>
            </a:r>
            <a:r>
              <a:rPr lang="zh-CN" altLang="en-US" sz="1200">
                <a:latin typeface="微软雅黑" panose="020B0503020204020204" pitchFamily="34" charset="-122"/>
                <a:ea typeface="微软雅黑" panose="020B0503020204020204" pitchFamily="34" charset="-122"/>
              </a:rPr>
              <a:t>系数越大，聚类的效果越不好</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232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29376" y="1203598"/>
            <a:ext cx="3528392" cy="286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朴素贝叶斯算法介绍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初识朴素贝叶斯</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概率内容复习</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朴素贝叶斯计算案例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朴素贝叶斯内容总结</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23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3</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朴素贝叶斯算法</a:t>
            </a:r>
            <a:r>
              <a:rPr lang="zh-CN" altLang="en-US" sz="2400" b="1">
                <a:solidFill>
                  <a:srgbClr val="595959"/>
                </a:solidFill>
                <a:latin typeface="微软雅黑" panose="020B0503020204020204" pitchFamily="34" charset="-122"/>
                <a:ea typeface="微软雅黑" panose="020B0503020204020204" pitchFamily="34" charset="-122"/>
              </a:rPr>
              <a:t>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9.1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8" name="矩形 7">
            <a:extLst>
              <a:ext uri="{FF2B5EF4-FFF2-40B4-BE49-F238E27FC236}">
                <a16:creationId xmlns:a16="http://schemas.microsoft.com/office/drawing/2014/main" id="{5D1F97B9-473E-4935-99D5-85FCE828EC5D}"/>
              </a:ext>
            </a:extLst>
          </p:cNvPr>
          <p:cNvSpPr/>
          <p:nvPr/>
        </p:nvSpPr>
        <p:spPr>
          <a:xfrm>
            <a:off x="1043608" y="2211710"/>
            <a:ext cx="7128891"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朴素贝叶斯是什么样的算法？</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7176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朴素贝叶斯算法介绍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413874"/>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、下列关于朴素贝叶斯算法的描述正确的是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907704" y="3983604"/>
            <a:ext cx="1281120"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979712" y="2211710"/>
            <a:ext cx="3744416" cy="1269258"/>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它是一种分类算法</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经常被用于文本分类</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它的输出结果是某个样本属于某个类别的概率</a:t>
            </a:r>
          </a:p>
        </p:txBody>
      </p:sp>
    </p:spTree>
    <p:extLst>
      <p:ext uri="{BB962C8B-B14F-4D97-AF65-F5344CB8AC3E}">
        <p14:creationId xmlns:p14="http://schemas.microsoft.com/office/powerpoint/2010/main" val="188613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07904" y="1402179"/>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聚类算法介绍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聚类算法介绍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初步实现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聚类算法实现流程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模型评估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算法优化介绍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6658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29376" y="1203598"/>
            <a:ext cx="3528392" cy="286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朴素贝叶斯算法介绍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初识朴素贝叶斯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概率内容复习</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朴素贝叶斯计算案例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朴素贝叶斯内容总结</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547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3</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朴素贝叶斯算法</a:t>
            </a:r>
            <a:r>
              <a:rPr lang="zh-CN" altLang="en-US" sz="2400" b="1">
                <a:solidFill>
                  <a:srgbClr val="595959"/>
                </a:solidFill>
                <a:latin typeface="微软雅黑" panose="020B0503020204020204" pitchFamily="34" charset="-122"/>
                <a:ea typeface="微软雅黑" panose="020B0503020204020204" pitchFamily="34" charset="-122"/>
              </a:rPr>
              <a:t>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10.1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8" name="矩形 7">
            <a:extLst>
              <a:ext uri="{FF2B5EF4-FFF2-40B4-BE49-F238E27FC236}">
                <a16:creationId xmlns:a16="http://schemas.microsoft.com/office/drawing/2014/main" id="{5D1F97B9-473E-4935-99D5-85FCE828EC5D}"/>
              </a:ext>
            </a:extLst>
          </p:cNvPr>
          <p:cNvSpPr/>
          <p:nvPr/>
        </p:nvSpPr>
        <p:spPr>
          <a:xfrm>
            <a:off x="1043608" y="2211710"/>
            <a:ext cx="7128891"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朴素贝叶斯的实现原理是什么？</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9439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朴素贝叶斯算法介绍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436156"/>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、下列关于朴素贝叶斯实现原理的描述正确的是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907704" y="3983604"/>
            <a:ext cx="1281120"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2195736" y="2159617"/>
            <a:ext cx="3744416" cy="1269258"/>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它是一种经典的概率统计方法</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它假设样本之间是相互独立的</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使用它需要计算出相应的联合概率和条件概率</a:t>
            </a:r>
          </a:p>
        </p:txBody>
      </p:sp>
    </p:spTree>
    <p:extLst>
      <p:ext uri="{BB962C8B-B14F-4D97-AF65-F5344CB8AC3E}">
        <p14:creationId xmlns:p14="http://schemas.microsoft.com/office/powerpoint/2010/main" val="5485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29376" y="1203598"/>
            <a:ext cx="3528392" cy="286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朴素贝叶斯算法介绍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初识朴素贝叶斯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概率内容复习</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朴素贝叶斯计算案例</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朴素贝叶斯内容总结</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8441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3</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朴素贝叶斯算法</a:t>
            </a:r>
            <a:r>
              <a:rPr lang="zh-CN" altLang="en-US" sz="2400" b="1">
                <a:solidFill>
                  <a:srgbClr val="595959"/>
                </a:solidFill>
                <a:latin typeface="微软雅黑" panose="020B0503020204020204" pitchFamily="34" charset="-122"/>
                <a:ea typeface="微软雅黑" panose="020B0503020204020204" pitchFamily="34" charset="-122"/>
              </a:rPr>
              <a:t>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11.1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8" name="矩形 7">
            <a:extLst>
              <a:ext uri="{FF2B5EF4-FFF2-40B4-BE49-F238E27FC236}">
                <a16:creationId xmlns:a16="http://schemas.microsoft.com/office/drawing/2014/main" id="{5D1F97B9-473E-4935-99D5-85FCE828EC5D}"/>
              </a:ext>
            </a:extLst>
          </p:cNvPr>
          <p:cNvSpPr/>
          <p:nvPr/>
        </p:nvSpPr>
        <p:spPr>
          <a:xfrm>
            <a:off x="1043608" y="2211710"/>
            <a:ext cx="7128891"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如何使用朴素贝叶斯进行类别预测？</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3862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朴素贝叶斯算法介绍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436156"/>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、下列关于本案例的描述错误的是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63688" y="3937438"/>
            <a:ext cx="6186309" cy="707886"/>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b="1">
                <a:solidFill>
                  <a:srgbClr val="FF0000"/>
                </a:solidFill>
                <a:latin typeface="微软雅黑" panose="020B0503020204020204" pitchFamily="34" charset="-122"/>
                <a:ea typeface="微软雅黑" panose="020B0503020204020204" pitchFamily="34" charset="-122"/>
              </a:rPr>
              <a:t>。</a:t>
            </a:r>
            <a:endParaRPr lang="en-US" altLang="zh-CN" sz="14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a:latin typeface="微软雅黑" panose="020B0503020204020204" pitchFamily="34" charset="-122"/>
                <a:ea typeface="微软雅黑" panose="020B0503020204020204" pitchFamily="34" charset="-122"/>
              </a:rPr>
              <a:t>拉普拉斯平滑系数是为了防止使用朴素贝叶斯计算样本属于某一类别的概率为零的情况。</a:t>
            </a:r>
            <a:endParaRPr lang="zh-CN" altLang="en-US" sz="12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835696" y="1984649"/>
            <a:ext cx="5760640" cy="1749390"/>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未引入拉普拉斯平滑系数时，使用朴素贝叶斯计算出的预测结果不准确</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拉普拉斯平滑系数是为了防止使用朴素贝叶斯计算时分母为零的情况</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朴素贝叶斯的一般计算公式为：</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拉普拉斯平滑系数在条件概率中被引入</a:t>
            </a:r>
          </a:p>
        </p:txBody>
      </p:sp>
      <p:pic>
        <p:nvPicPr>
          <p:cNvPr id="2" name="图片 1">
            <a:extLst>
              <a:ext uri="{FF2B5EF4-FFF2-40B4-BE49-F238E27FC236}">
                <a16:creationId xmlns:a16="http://schemas.microsoft.com/office/drawing/2014/main" id="{C69EC543-1F17-4F0E-96A2-D45712DF83DD}"/>
              </a:ext>
            </a:extLst>
          </p:cNvPr>
          <p:cNvPicPr>
            <a:picLocks noChangeAspect="1"/>
          </p:cNvPicPr>
          <p:nvPr/>
        </p:nvPicPr>
        <p:blipFill>
          <a:blip r:embed="rId2"/>
          <a:stretch>
            <a:fillRect/>
          </a:stretch>
        </p:blipFill>
        <p:spPr>
          <a:xfrm>
            <a:off x="4283968" y="2787774"/>
            <a:ext cx="2163118" cy="530681"/>
          </a:xfrm>
          <a:prstGeom prst="rect">
            <a:avLst/>
          </a:prstGeom>
        </p:spPr>
      </p:pic>
    </p:spTree>
    <p:extLst>
      <p:ext uri="{BB962C8B-B14F-4D97-AF65-F5344CB8AC3E}">
        <p14:creationId xmlns:p14="http://schemas.microsoft.com/office/powerpoint/2010/main" val="25945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29376" y="1203598"/>
            <a:ext cx="3528392" cy="286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朴素贝叶斯算法介绍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初识朴素贝叶斯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概率内容复习</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朴素贝叶斯计算案例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朴素贝叶斯案例实现</a:t>
            </a:r>
            <a:r>
              <a:rPr lang="en-US" altLang="zh-CN" sz="1200">
                <a:solidFill>
                  <a:srgbClr val="FF0000"/>
                </a:solidFill>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朴素贝叶斯内容总结</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4744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3</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朴素贝叶斯算法</a:t>
            </a:r>
            <a:r>
              <a:rPr lang="zh-CN" altLang="en-US" sz="2400" b="1">
                <a:solidFill>
                  <a:srgbClr val="595959"/>
                </a:solidFill>
                <a:latin typeface="微软雅黑" panose="020B0503020204020204" pitchFamily="34" charset="-122"/>
                <a:ea typeface="微软雅黑" panose="020B0503020204020204" pitchFamily="34" charset="-122"/>
              </a:rPr>
              <a:t>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12.1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8" name="矩形 7">
            <a:extLst>
              <a:ext uri="{FF2B5EF4-FFF2-40B4-BE49-F238E27FC236}">
                <a16:creationId xmlns:a16="http://schemas.microsoft.com/office/drawing/2014/main" id="{5D1F97B9-473E-4935-99D5-85FCE828EC5D}"/>
              </a:ext>
            </a:extLst>
          </p:cNvPr>
          <p:cNvSpPr/>
          <p:nvPr/>
        </p:nvSpPr>
        <p:spPr>
          <a:xfrm>
            <a:off x="1043608" y="2211710"/>
            <a:ext cx="7128891"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书评特征数据应该如何处理？</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0067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朴素贝叶斯算法介绍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13.2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436156"/>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、下列关于书评特征数据处理的描述正确的是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400" b="1">
                <a:solidFill>
                  <a:srgbClr val="858585"/>
                </a:solidFill>
                <a:latin typeface="微软雅黑" panose="020B0503020204020204" pitchFamily="34" charset="-122"/>
                <a:ea typeface="微软雅黑" panose="020B0503020204020204" pitchFamily="34" charset="-122"/>
                <a:sym typeface="Wingdings" panose="05000000000000000000" pitchFamily="2" charset="2"/>
              </a:rPr>
              <a:t>多选</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74908" y="3673994"/>
            <a:ext cx="1281120"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a:t>
            </a:r>
            <a:r>
              <a:rPr lang="zh-CN" altLang="en-US" sz="1400" b="1">
                <a:solidFill>
                  <a:srgbClr val="FF0000"/>
                </a:solidFill>
                <a:latin typeface="微软雅黑" panose="020B0503020204020204" pitchFamily="34" charset="-122"/>
                <a:ea typeface="微软雅黑" panose="020B0503020204020204" pitchFamily="34" charset="-122"/>
              </a:rPr>
              <a:t>。</a:t>
            </a:r>
            <a:endParaRPr lang="en-US" altLang="zh-CN" sz="1400" b="1">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907704" y="2092993"/>
            <a:ext cx="5760640" cy="1269258"/>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书评数据是使用</a:t>
            </a:r>
            <a:r>
              <a:rPr lang="en-US" altLang="zh-CN" sz="1200">
                <a:latin typeface="微软雅黑" panose="020B0503020204020204" pitchFamily="34" charset="-122"/>
                <a:ea typeface="微软雅黑" panose="020B0503020204020204" pitchFamily="34" charset="-122"/>
              </a:rPr>
              <a:t>GBK</a:t>
            </a:r>
            <a:r>
              <a:rPr lang="zh-CN" altLang="en-US" sz="1200">
                <a:latin typeface="微软雅黑" panose="020B0503020204020204" pitchFamily="34" charset="-122"/>
                <a:ea typeface="微软雅黑" panose="020B0503020204020204" pitchFamily="34" charset="-122"/>
              </a:rPr>
              <a:t>进行编码的，读取时需要指定文本编码方式</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书评数据的目标值是“好评”和“差评”中的任意一个</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书评数据的目标值可以进行数值化处理</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583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29376" y="1203598"/>
            <a:ext cx="3528392" cy="286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朴素贝叶斯算法介绍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初识朴素贝叶斯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概率内容复习</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朴素贝叶斯计算案例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朴素贝叶斯案例实现</a:t>
            </a:r>
            <a:r>
              <a:rPr lang="en-US" altLang="zh-CN" sz="1200">
                <a:solidFill>
                  <a:srgbClr val="FF0000"/>
                </a:solidFill>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朴素贝叶斯内容总结</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822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403648" y="2139702"/>
            <a:ext cx="6042803" cy="707886"/>
          </a:xfrm>
          <a:prstGeom prst="rect">
            <a:avLst/>
          </a:prstGeom>
          <a:noFill/>
        </p:spPr>
        <p:txBody>
          <a:bodyPr wrap="square" lIns="91440" tIns="45720" rIns="91440" bIns="45720">
            <a:spAutoFit/>
          </a:bodyPr>
          <a:lstStyle/>
          <a:p>
            <a:pPr algn="ctr"/>
            <a:r>
              <a:rPr lang="zh-CN" altLang="en-US" sz="40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什么是聚类算法？</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3</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朴素贝叶斯算法</a:t>
            </a:r>
            <a:r>
              <a:rPr lang="zh-CN" altLang="en-US" sz="2400" b="1">
                <a:solidFill>
                  <a:srgbClr val="595959"/>
                </a:solidFill>
                <a:latin typeface="微软雅黑" panose="020B0503020204020204" pitchFamily="34" charset="-122"/>
                <a:ea typeface="微软雅黑" panose="020B0503020204020204" pitchFamily="34" charset="-122"/>
              </a:rPr>
              <a:t>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13.1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8" name="矩形 7">
            <a:extLst>
              <a:ext uri="{FF2B5EF4-FFF2-40B4-BE49-F238E27FC236}">
                <a16:creationId xmlns:a16="http://schemas.microsoft.com/office/drawing/2014/main" id="{5D1F97B9-473E-4935-99D5-85FCE828EC5D}"/>
              </a:ext>
            </a:extLst>
          </p:cNvPr>
          <p:cNvSpPr/>
          <p:nvPr/>
        </p:nvSpPr>
        <p:spPr>
          <a:xfrm>
            <a:off x="1043608" y="2211710"/>
            <a:ext cx="7128891"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书评分类案例中如何训练并评估模型？</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2488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朴素贝叶斯算法介绍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13.2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442025"/>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、下列关于书评案例的描述正确的是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400" b="1">
                <a:solidFill>
                  <a:srgbClr val="858585"/>
                </a:solidFill>
                <a:latin typeface="微软雅黑" panose="020B0503020204020204" pitchFamily="34" charset="-122"/>
                <a:ea typeface="微软雅黑" panose="020B0503020204020204" pitchFamily="34" charset="-122"/>
                <a:sym typeface="Wingdings" panose="05000000000000000000" pitchFamily="2" charset="2"/>
              </a:rPr>
              <a:t>多选</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74908" y="4129557"/>
            <a:ext cx="1281120"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a:t>
            </a:r>
            <a:r>
              <a:rPr lang="zh-CN" altLang="en-US" sz="1400" b="1">
                <a:solidFill>
                  <a:srgbClr val="FF0000"/>
                </a:solidFill>
                <a:latin typeface="微软雅黑" panose="020B0503020204020204" pitchFamily="34" charset="-122"/>
                <a:ea typeface="微软雅黑" panose="020B0503020204020204" pitchFamily="34" charset="-122"/>
              </a:rPr>
              <a:t>。</a:t>
            </a:r>
            <a:endParaRPr lang="en-US" altLang="zh-CN" sz="1400" b="1">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907704" y="2139702"/>
            <a:ext cx="5760640" cy="1269258"/>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需要对书评文本进行分词</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需要将书评文本中没有实际意义的词进行过滤</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sklearn.naive_bayes.MultinomialNB</a:t>
            </a:r>
            <a:r>
              <a:rPr lang="zh-CN" altLang="en-US" sz="1200">
                <a:latin typeface="微软雅黑" panose="020B0503020204020204" pitchFamily="34" charset="-122"/>
                <a:ea typeface="微软雅黑" panose="020B0503020204020204" pitchFamily="34" charset="-122"/>
              </a:rPr>
              <a:t>中的</a:t>
            </a:r>
            <a:r>
              <a:rPr lang="en-US" altLang="zh-CN" sz="1200">
                <a:latin typeface="微软雅黑" panose="020B0503020204020204" pitchFamily="34" charset="-122"/>
                <a:ea typeface="微软雅黑" panose="020B0503020204020204" pitchFamily="34" charset="-122"/>
              </a:rPr>
              <a:t>alpha</a:t>
            </a:r>
            <a:r>
              <a:rPr lang="zh-CN" altLang="en-US" sz="1200">
                <a:latin typeface="微软雅黑" panose="020B0503020204020204" pitchFamily="34" charset="-122"/>
                <a:ea typeface="微软雅黑" panose="020B0503020204020204" pitchFamily="34" charset="-122"/>
              </a:rPr>
              <a:t>参数就是拉普拉斯平滑系数</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922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29376" y="1203598"/>
            <a:ext cx="3528392" cy="286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朴素贝叶斯算法介绍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初识朴素贝叶斯</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概率内容复习</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朴素贝叶斯计算案例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1</a:t>
            </a: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朴素贝叶斯案例实现</a:t>
            </a:r>
            <a:r>
              <a:rPr lang="en-US" altLang="zh-CN" sz="1200">
                <a:latin typeface="微软雅黑" panose="020B0503020204020204" pitchFamily="34" charset="-122"/>
                <a:ea typeface="微软雅黑" panose="020B0503020204020204" pitchFamily="34" charset="-122"/>
              </a:rPr>
              <a:t>2</a:t>
            </a: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朴素贝叶斯内容总结</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8481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zh-CN" sz="2400" b="1">
                <a:solidFill>
                  <a:srgbClr val="595959"/>
                </a:solidFill>
                <a:latin typeface="微软雅黑" panose="020B0503020204020204" pitchFamily="34" charset="-122"/>
                <a:ea typeface="微软雅黑" panose="020B0503020204020204" pitchFamily="34" charset="-122"/>
              </a:rPr>
              <a:t>3</a:t>
            </a:r>
            <a:r>
              <a:rPr kumimoji="0" lang="en-US" altLang="zh-CN"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2400" b="1" i="0" u="none" strike="noStrike" kern="120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rPr>
              <a:t>朴素贝叶斯算法</a:t>
            </a:r>
            <a:r>
              <a:rPr lang="zh-CN" altLang="en-US" sz="2400" b="1">
                <a:solidFill>
                  <a:srgbClr val="595959"/>
                </a:solidFill>
                <a:latin typeface="微软雅黑" panose="020B0503020204020204" pitchFamily="34" charset="-122"/>
                <a:ea typeface="微软雅黑" panose="020B0503020204020204" pitchFamily="34" charset="-122"/>
              </a:rPr>
              <a:t>介绍</a:t>
            </a:r>
            <a:endParaRPr kumimoji="0" lang="zh-CN" altLang="en-US" sz="2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14.1</a:t>
            </a:r>
            <a:r>
              <a:rPr kumimoji="0" lang="zh-CN" altLang="en-US" sz="1800" b="1"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rPr>
              <a:t> </a:t>
            </a:r>
            <a:r>
              <a:rPr kumimoji="0" lang="zh-CN" altLang="en-US" sz="18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rPr>
              <a:t>视频讲解</a:t>
            </a: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
        <p:nvSpPr>
          <p:cNvPr id="8" name="矩形 7">
            <a:extLst>
              <a:ext uri="{FF2B5EF4-FFF2-40B4-BE49-F238E27FC236}">
                <a16:creationId xmlns:a16="http://schemas.microsoft.com/office/drawing/2014/main" id="{5D1F97B9-473E-4935-99D5-85FCE828EC5D}"/>
              </a:ext>
            </a:extLst>
          </p:cNvPr>
          <p:cNvSpPr/>
          <p:nvPr/>
        </p:nvSpPr>
        <p:spPr>
          <a:xfrm>
            <a:off x="1007554" y="2211710"/>
            <a:ext cx="7128891" cy="584775"/>
          </a:xfrm>
          <a:prstGeom prst="rect">
            <a:avLst/>
          </a:prstGeom>
          <a:noFill/>
        </p:spPr>
        <p:txBody>
          <a:bodyPr wrap="squar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3200">
                <a:solidFill>
                  <a:prstClr val="black"/>
                </a:solidFill>
                <a:effectLst>
                  <a:outerShdw blurRad="38100" dist="19050" dir="2700000" algn="tl" rotWithShape="0">
                    <a:prstClr val="black">
                      <a:alpha val="40000"/>
                      <a:lumMod val="50000"/>
                    </a:prstClr>
                  </a:outerShdw>
                </a:effectLst>
                <a:latin typeface="微软雅黑" panose="020B0503020204020204" pitchFamily="34" charset="-122"/>
                <a:ea typeface="微软雅黑" panose="020B0503020204020204" pitchFamily="34" charset="-122"/>
              </a:rPr>
              <a:t>朴素贝叶斯算法的优缺点有哪些</a:t>
            </a:r>
            <a:r>
              <a:rPr kumimoji="0" lang="zh-CN" altLang="en-US" sz="3200" b="0" i="0" u="none" strike="noStrike" kern="1200" cap="none" spc="0" normalizeH="0" baseline="0" noProof="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rPr>
              <a:t>？</a:t>
            </a:r>
            <a:endParaRPr kumimoji="0" lang="zh-CN" altLang="en-US" sz="3200" b="0" i="0" u="none" strike="noStrike" kern="1200" cap="none" spc="0" normalizeH="0" baseline="0" noProof="0" dirty="0">
              <a:ln>
                <a:noFill/>
              </a:ln>
              <a:solidFill>
                <a:prstClr val="black"/>
              </a:solidFill>
              <a:effectLst>
                <a:outerShdw blurRad="38100" dist="19050" dir="2700000" algn="tl" rotWithShape="0">
                  <a:prstClr val="black">
                    <a:alpha val="40000"/>
                    <a:lumMod val="50000"/>
                  </a:prstClr>
                </a:outerShd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6569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lvl="0">
              <a:lnSpc>
                <a:spcPct val="90000"/>
              </a:lnSpc>
              <a:defRPr/>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朴素贝叶斯算法介绍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658106" y="85211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14.2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971600" y="1442025"/>
            <a:ext cx="576064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、下列关于朴素贝叶斯算法优缺点的描述错误的是</a:t>
            </a:r>
            <a:r>
              <a:rPr lang="zh-CN" altLang="en-US" sz="1400">
                <a:solidFill>
                  <a:srgbClr val="858585"/>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74908" y="4129557"/>
            <a:ext cx="3199915"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朴素贝叶斯属于生成模型。</a:t>
            </a:r>
            <a:endParaRPr lang="en-US" altLang="zh-CN" sz="1400" b="1">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7224EE6-8C35-451E-8AFA-1C4D876717DF}"/>
              </a:ext>
            </a:extLst>
          </p:cNvPr>
          <p:cNvSpPr/>
          <p:nvPr/>
        </p:nvSpPr>
        <p:spPr>
          <a:xfrm>
            <a:off x="1907704" y="2139702"/>
            <a:ext cx="5760640" cy="1749390"/>
          </a:xfrm>
          <a:prstGeom prst="rect">
            <a:avLst/>
          </a:prstGeom>
        </p:spPr>
        <p:txBody>
          <a:bodyPr wrap="square">
            <a:spAutoFit/>
          </a:bodyPr>
          <a:lstStyle/>
          <a:p>
            <a:pPr lvl="0">
              <a:lnSpc>
                <a:spcPct val="130000"/>
              </a:lnSpc>
              <a:defRPr/>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分类准确度较高，依托于经典的数学理论</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a:lnSpc>
                <a:spcPct val="130000"/>
              </a:lnSpc>
              <a:defRPr/>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适用于小规模数据集</a:t>
            </a:r>
            <a:endParaRPr lang="en-US" altLang="zh-CN" sz="1200">
              <a:latin typeface="微软雅黑" panose="020B0503020204020204" pitchFamily="34" charset="-122"/>
              <a:ea typeface="微软雅黑" panose="020B0503020204020204" pitchFamily="34" charset="-122"/>
            </a:endParaRPr>
          </a:p>
          <a:p>
            <a:pPr>
              <a:lnSpc>
                <a:spcPct val="130000"/>
              </a:lnSpc>
              <a:defRPr/>
            </a:pPr>
            <a:endParaRPr lang="zh-CN" altLang="en-US" sz="1200">
              <a:latin typeface="微软雅黑" panose="020B0503020204020204" pitchFamily="34" charset="-122"/>
              <a:ea typeface="微软雅黑" panose="020B0503020204020204" pitchFamily="34" charset="-122"/>
            </a:endParaRPr>
          </a:p>
          <a:p>
            <a:pPr lvl="0">
              <a:lnSpc>
                <a:spcPct val="130000"/>
              </a:lnSpc>
              <a:defRPr/>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特征之间相互独立的理论假设大大降低了贝叶斯公式的计算量</a:t>
            </a:r>
            <a:endParaRPr lang="en-US" altLang="zh-CN" sz="1200">
              <a:latin typeface="微软雅黑" panose="020B0503020204020204" pitchFamily="34" charset="-122"/>
              <a:ea typeface="微软雅黑" panose="020B0503020204020204" pitchFamily="34" charset="-122"/>
            </a:endParaRPr>
          </a:p>
          <a:p>
            <a:pPr lvl="0">
              <a:lnSpc>
                <a:spcPct val="130000"/>
              </a:lnSpc>
              <a:defRPr/>
            </a:pPr>
            <a:endParaRPr lang="en-US" altLang="zh-CN" sz="1200">
              <a:latin typeface="微软雅黑" panose="020B0503020204020204" pitchFamily="34" charset="-122"/>
              <a:ea typeface="微软雅黑" panose="020B0503020204020204" pitchFamily="34" charset="-122"/>
            </a:endParaRPr>
          </a:p>
          <a:p>
            <a:pPr lvl="0">
              <a:lnSpc>
                <a:spcPct val="130000"/>
              </a:lnSpc>
              <a:defRPr/>
            </a:pPr>
            <a:r>
              <a:rPr lang="en-US" altLang="zh-CN" sz="1200">
                <a:latin typeface="微软雅黑" panose="020B0503020204020204" pitchFamily="34" charset="-122"/>
                <a:ea typeface="微软雅黑" panose="020B0503020204020204" pitchFamily="34" charset="-122"/>
              </a:rPr>
              <a:t>D</a:t>
            </a:r>
            <a:r>
              <a:rPr lang="zh-CN" altLang="en-US" sz="1200">
                <a:latin typeface="微软雅黑" panose="020B0503020204020204" pitchFamily="34" charset="-122"/>
                <a:ea typeface="微软雅黑" panose="020B0503020204020204" pitchFamily="34" charset="-122"/>
              </a:rPr>
              <a:t>）朴素贝叶斯属于判别模型</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80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668954"/>
            <a:ext cx="4176464"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、下列关于聚类算法的描述错误的是？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979712" y="2329234"/>
            <a:ext cx="5862502"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聚类算法是一种无监督的机器学习算法</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聚类算法通过计算样本之间的相似度来确定它是属于哪一个聚集类别</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在聚类算法中样本之间的相似度只能通过欧式距离来衡量</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不同的聚类准则产生的聚类效果也不同</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515817" y="4244858"/>
            <a:ext cx="6588663"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衡量样本间相似度的方法不止欧式距离一种，它只不过是常用的一种。</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07904" y="1402179"/>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聚类算法介绍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聚类算法</a:t>
            </a:r>
            <a:r>
              <a:rPr lang="en-US" altLang="zh-CN" sz="1200">
                <a:solidFill>
                  <a:srgbClr val="FF0000"/>
                </a:solidFill>
                <a:latin typeface="微软雅黑" panose="020B0503020204020204" pitchFamily="34" charset="-122"/>
                <a:ea typeface="微软雅黑" panose="020B0503020204020204" pitchFamily="34" charset="-122"/>
              </a:rPr>
              <a:t>api</a:t>
            </a:r>
            <a:r>
              <a:rPr lang="zh-CN" altLang="en-US" sz="1200">
                <a:solidFill>
                  <a:srgbClr val="FF0000"/>
                </a:solidFill>
                <a:latin typeface="微软雅黑" panose="020B0503020204020204" pitchFamily="34" charset="-122"/>
                <a:ea typeface="微软雅黑" panose="020B0503020204020204" pitchFamily="34" charset="-122"/>
              </a:rPr>
              <a:t>初步实现</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聚类算法实现流程</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模型评估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算法优化介绍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530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619672" y="2139702"/>
            <a:ext cx="6042803" cy="707886"/>
          </a:xfrm>
          <a:prstGeom prst="rect">
            <a:avLst/>
          </a:prstGeom>
          <a:noFill/>
        </p:spPr>
        <p:txBody>
          <a:bodyPr wrap="square" lIns="91440" tIns="45720" rIns="91440" bIns="45720">
            <a:spAutoFit/>
          </a:bodyPr>
          <a:lstStyle/>
          <a:p>
            <a:pPr algn="ctr"/>
            <a:r>
              <a:rPr lang="zh-CN" altLang="en-US" sz="40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聚类算法</a:t>
            </a:r>
            <a:r>
              <a:rPr lang="en-US" altLang="zh-CN" sz="40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API</a:t>
            </a:r>
            <a:r>
              <a:rPr lang="zh-CN" altLang="en-US" sz="40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a:t>
            </a:r>
            <a:r>
              <a:rPr lang="zh-CN" altLang="en-US" sz="40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74588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a:t>
            </a:r>
            <a:r>
              <a:rPr lang="zh-CN" altLang="en-US" sz="2400" b="1">
                <a:solidFill>
                  <a:srgbClr val="595959"/>
                </a:solidFill>
                <a:latin typeface="微软雅黑" panose="020B0503020204020204" pitchFamily="34" charset="-122"/>
                <a:ea typeface="微软雅黑" panose="020B0503020204020204" pitchFamily="34" charset="-122"/>
              </a:rPr>
              <a:t>聚类算法介绍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668954"/>
            <a:ext cx="4320480"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、下列关于聚类算法</a:t>
            </a:r>
            <a:r>
              <a:rPr lang="en-US" altLang="zh-CN" sz="1400">
                <a:solidFill>
                  <a:srgbClr val="858585"/>
                </a:solidFill>
                <a:latin typeface="微软雅黑" panose="020B0503020204020204" pitchFamily="34" charset="-122"/>
                <a:ea typeface="微软雅黑" panose="020B0503020204020204" pitchFamily="34" charset="-122"/>
              </a:rPr>
              <a:t>API</a:t>
            </a:r>
            <a:r>
              <a:rPr lang="zh-CN" altLang="en-US" sz="1400">
                <a:solidFill>
                  <a:srgbClr val="858585"/>
                </a:solidFill>
                <a:latin typeface="微软雅黑" panose="020B0503020204020204" pitchFamily="34" charset="-122"/>
                <a:ea typeface="微软雅黑" panose="020B0503020204020204" pitchFamily="34" charset="-122"/>
              </a:rPr>
              <a:t>的描述正确的是？（</a:t>
            </a:r>
            <a:r>
              <a:rPr lang="zh-CN" altLang="en-US" sz="1400" b="1">
                <a:solidFill>
                  <a:srgbClr val="858585"/>
                </a:solidFill>
                <a:latin typeface="微软雅黑" panose="020B0503020204020204" pitchFamily="34" charset="-122"/>
                <a:ea typeface="微软雅黑" panose="020B0503020204020204" pitchFamily="34" charset="-122"/>
              </a:rPr>
              <a:t>多选</a:t>
            </a:r>
            <a:r>
              <a:rPr lang="zh-CN" altLang="en-US" sz="1400">
                <a:solidFill>
                  <a:srgbClr val="858585"/>
                </a:solidFill>
                <a:latin typeface="微软雅黑" panose="020B0503020204020204" pitchFamily="34" charset="-122"/>
                <a:ea typeface="微软雅黑" panose="020B0503020204020204" pitchFamily="34" charset="-12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763688" y="2411174"/>
            <a:ext cx="4972836"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它是通过</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sklearn.cluster.Kmeans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来实现的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可以通过</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n_clusters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参数指定样本最终被归为多少个聚类</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右图中的样本一共被分为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个聚类</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右图中的样本一共被分为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个聚类</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63688" y="4254849"/>
            <a:ext cx="1303562"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ABD</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F1F77C41-FAB1-486F-8FDD-96B3D1B1B910}"/>
              </a:ext>
            </a:extLst>
          </p:cNvPr>
          <p:cNvPicPr>
            <a:picLocks noChangeAspect="1"/>
          </p:cNvPicPr>
          <p:nvPr/>
        </p:nvPicPr>
        <p:blipFill>
          <a:blip r:embed="rId2"/>
          <a:stretch>
            <a:fillRect/>
          </a:stretch>
        </p:blipFill>
        <p:spPr>
          <a:xfrm>
            <a:off x="6028014" y="790575"/>
            <a:ext cx="2610941" cy="1754861"/>
          </a:xfrm>
          <a:prstGeom prst="rect">
            <a:avLst/>
          </a:prstGeom>
        </p:spPr>
      </p:pic>
    </p:spTree>
    <p:extLst>
      <p:ext uri="{BB962C8B-B14F-4D97-AF65-F5344CB8AC3E}">
        <p14:creationId xmlns:p14="http://schemas.microsoft.com/office/powerpoint/2010/main" val="183920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707904" y="1402179"/>
            <a:ext cx="4319588" cy="249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聚类算法介绍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聚类算法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初步实现</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聚类算法实现流程</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模型评估</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算法优化介绍</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7515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5223</TotalTime>
  <Words>2017</Words>
  <Application>Microsoft Office PowerPoint</Application>
  <PresentationFormat>全屏显示(16:9)</PresentationFormat>
  <Paragraphs>328</Paragraphs>
  <Slides>45</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45</vt:i4>
      </vt:variant>
    </vt:vector>
  </HeadingPairs>
  <TitlesOfParts>
    <vt:vector size="55" baseType="lpstr">
      <vt:lpstr>黑体</vt:lpstr>
      <vt:lpstr>微软雅黑</vt:lpstr>
      <vt:lpstr>Arial</vt:lpstr>
      <vt:lpstr>Calibri</vt:lpstr>
      <vt:lpstr>Segoe UI</vt:lpstr>
      <vt:lpstr>Wingdings</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fan yangjun</cp:lastModifiedBy>
  <cp:revision>1426</cp:revision>
  <dcterms:created xsi:type="dcterms:W3CDTF">2019-09-15T13:55:09Z</dcterms:created>
  <dcterms:modified xsi:type="dcterms:W3CDTF">2020-02-22T17:40:09Z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