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2"/>
    <p:sldMasterId id="2147483653" r:id="rId3"/>
    <p:sldMasterId id="2147483656" r:id="rId4"/>
  </p:sldMasterIdLst>
  <p:notesMasterIdLst>
    <p:notesMasterId r:id="rId44"/>
  </p:notesMasterIdLst>
  <p:handoutMasterIdLst>
    <p:handoutMasterId r:id="rId45"/>
  </p:handoutMasterIdLst>
  <p:sldIdLst>
    <p:sldId id="599" r:id="rId5"/>
    <p:sldId id="712" r:id="rId6"/>
    <p:sldId id="1312" r:id="rId7"/>
    <p:sldId id="714" r:id="rId8"/>
    <p:sldId id="713" r:id="rId9"/>
    <p:sldId id="1313" r:id="rId10"/>
    <p:sldId id="1314" r:id="rId11"/>
    <p:sldId id="1315" r:id="rId12"/>
    <p:sldId id="1316" r:id="rId13"/>
    <p:sldId id="1317" r:id="rId14"/>
    <p:sldId id="1318" r:id="rId15"/>
    <p:sldId id="1319" r:id="rId16"/>
    <p:sldId id="1320" r:id="rId17"/>
    <p:sldId id="1321" r:id="rId18"/>
    <p:sldId id="1310" r:id="rId19"/>
    <p:sldId id="1322" r:id="rId20"/>
    <p:sldId id="1323" r:id="rId21"/>
    <p:sldId id="1311" r:id="rId22"/>
    <p:sldId id="1324" r:id="rId23"/>
    <p:sldId id="1325" r:id="rId24"/>
    <p:sldId id="1326" r:id="rId25"/>
    <p:sldId id="1327" r:id="rId26"/>
    <p:sldId id="1328" r:id="rId27"/>
    <p:sldId id="1329" r:id="rId28"/>
    <p:sldId id="1330" r:id="rId29"/>
    <p:sldId id="1331" r:id="rId30"/>
    <p:sldId id="1272" r:id="rId31"/>
    <p:sldId id="1332" r:id="rId32"/>
    <p:sldId id="1333" r:id="rId33"/>
    <p:sldId id="1334" r:id="rId34"/>
    <p:sldId id="1335" r:id="rId35"/>
    <p:sldId id="1336" r:id="rId36"/>
    <p:sldId id="1337" r:id="rId37"/>
    <p:sldId id="1338" r:id="rId38"/>
    <p:sldId id="1339" r:id="rId39"/>
    <p:sldId id="1340" r:id="rId40"/>
    <p:sldId id="1341" r:id="rId41"/>
    <p:sldId id="1342" r:id="rId42"/>
    <p:sldId id="624" r:id="rId43"/>
  </p:sldIdLst>
  <p:sldSz cx="9144000" cy="5143500" type="screen16x9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702030404030204" charset="0"/>
        <a:ea typeface="宋体" panose="02010600030101010101" charset="-122"/>
        <a:cs typeface="宋体" panose="02010600030101010101" charset="-122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702030404030204" charset="0"/>
        <a:ea typeface="宋体" panose="02010600030101010101" charset="-122"/>
        <a:cs typeface="宋体" panose="02010600030101010101" charset="-122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702030404030204" charset="0"/>
        <a:ea typeface="宋体" panose="02010600030101010101" charset="-122"/>
        <a:cs typeface="宋体" panose="02010600030101010101" charset="-122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702030404030204" charset="0"/>
        <a:ea typeface="宋体" panose="02010600030101010101" charset="-122"/>
        <a:cs typeface="宋体" panose="02010600030101010101" charset="-122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702030404030204" charset="0"/>
        <a:ea typeface="宋体" panose="02010600030101010101" charset="-122"/>
        <a:cs typeface="宋体" panose="02010600030101010101" charset="-122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Calibri" panose="020F0702030404030204" charset="0"/>
        <a:ea typeface="宋体" panose="02010600030101010101" charset="-122"/>
        <a:cs typeface="宋体" panose="02010600030101010101" charset="-122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Calibri" panose="020F0702030404030204" charset="0"/>
        <a:ea typeface="宋体" panose="02010600030101010101" charset="-122"/>
        <a:cs typeface="宋体" panose="02010600030101010101" charset="-122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Calibri" panose="020F0702030404030204" charset="0"/>
        <a:ea typeface="宋体" panose="02010600030101010101" charset="-122"/>
        <a:cs typeface="宋体" panose="02010600030101010101" charset="-122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Calibri" panose="020F0702030404030204" charset="0"/>
        <a:ea typeface="宋体" panose="02010600030101010101" charset="-122"/>
        <a:cs typeface="宋体" panose="02010600030101010101" charset="-122"/>
      </a:defRPr>
    </a:lvl9pPr>
  </p:defaultTextStyle>
  <p:extLst>
    <p:ext uri="{EFAFB233-063F-42B5-8137-9DF3F51BA10A}">
      <p15:sldGuideLst xmlns:p15="http://schemas.microsoft.com/office/powerpoint/2012/main">
        <p15:guide id="1" orient="horz" pos="1596">
          <p15:clr>
            <a:srgbClr val="A4A3A4"/>
          </p15:clr>
        </p15:guide>
        <p15:guide id="2" pos="286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38">
          <p15:clr>
            <a:srgbClr val="A4A3A4"/>
          </p15:clr>
        </p15:guide>
        <p15:guide id="2" pos="2149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lirl@itcast.cn" initials="l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5959"/>
    <a:srgbClr val="858585"/>
    <a:srgbClr val="B3B3B3"/>
    <a:srgbClr val="FF5F49"/>
    <a:srgbClr val="B3D9FF"/>
    <a:srgbClr val="79AFFF"/>
    <a:srgbClr val="EBF5FF"/>
    <a:srgbClr val="EBD9FF"/>
    <a:srgbClr val="FBD5D5"/>
    <a:srgbClr val="1737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936" autoAdjust="0"/>
    <p:restoredTop sz="94368"/>
  </p:normalViewPr>
  <p:slideViewPr>
    <p:cSldViewPr>
      <p:cViewPr varScale="1">
        <p:scale>
          <a:sx n="118" d="100"/>
          <a:sy n="118" d="100"/>
        </p:scale>
        <p:origin x="106" y="130"/>
      </p:cViewPr>
      <p:guideLst>
        <p:guide orient="horz" pos="1596"/>
        <p:guide pos="286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876" y="-102"/>
      </p:cViewPr>
      <p:guideLst>
        <p:guide orient="horz" pos="2838"/>
        <p:guide pos="214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commentAuthors" Target="commentAuthor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Calibri" panose="020F0702030404030204" charset="0"/>
                <a:ea typeface="宋体" panose="02010600030101010101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1B71F79F-4065-CD4F-B030-8AC9BC5EDD8C}" type="datetimeFigureOut">
              <a:rPr lang="zh-CN" altLang="en-US"/>
              <a:t>2020/2/24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Calibri" panose="020F0702030404030204" charset="0"/>
                <a:ea typeface="宋体" panose="02010600030101010101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D3D60977-06C0-474F-AF9C-D6EAEC0E5E47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bri" panose="020F0702030404030204" charset="0"/>
                <a:ea typeface="宋体" panose="02010600030101010101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 smtClean="0"/>
            </a:lvl1pPr>
          </a:lstStyle>
          <a:p>
            <a:pPr>
              <a:defRPr/>
            </a:pPr>
            <a:fld id="{C49E8CC4-97BD-D24C-B341-9DDAC8C5942D}" type="datetimeFigureOut">
              <a:rPr lang="zh-CN" altLang="en-US"/>
              <a:t>2020/2/24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bri" panose="020F0702030404030204" charset="0"/>
                <a:ea typeface="宋体" panose="02010600030101010101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smtClean="0"/>
            </a:lvl1pPr>
          </a:lstStyle>
          <a:p>
            <a:pPr>
              <a:defRPr/>
            </a:pPr>
            <a:fld id="{A14D5F60-C347-6D40-8E94-8EE9446EB09D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宋体" panose="02010600030101010101" charset="-122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13" Type="http://schemas.openxmlformats.org/officeDocument/2006/relationships/image" Target="../media/image11.emf"/><Relationship Id="rId18" Type="http://schemas.openxmlformats.org/officeDocument/2006/relationships/image" Target="../media/image16.emf"/><Relationship Id="rId3" Type="http://schemas.openxmlformats.org/officeDocument/2006/relationships/image" Target="../media/image1.emf"/><Relationship Id="rId7" Type="http://schemas.openxmlformats.org/officeDocument/2006/relationships/image" Target="../media/image5.emf"/><Relationship Id="rId12" Type="http://schemas.openxmlformats.org/officeDocument/2006/relationships/image" Target="../media/image10.emf"/><Relationship Id="rId17" Type="http://schemas.openxmlformats.org/officeDocument/2006/relationships/image" Target="../media/image15.emf"/><Relationship Id="rId2" Type="http://schemas.openxmlformats.org/officeDocument/2006/relationships/theme" Target="../theme/theme1.xml"/><Relationship Id="rId16" Type="http://schemas.openxmlformats.org/officeDocument/2006/relationships/image" Target="../media/image14.emf"/><Relationship Id="rId20" Type="http://schemas.openxmlformats.org/officeDocument/2006/relationships/image" Target="../media/image18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emf"/><Relationship Id="rId11" Type="http://schemas.openxmlformats.org/officeDocument/2006/relationships/image" Target="../media/image9.emf"/><Relationship Id="rId5" Type="http://schemas.openxmlformats.org/officeDocument/2006/relationships/image" Target="../media/image3.png"/><Relationship Id="rId15" Type="http://schemas.openxmlformats.org/officeDocument/2006/relationships/image" Target="../media/image13.emf"/><Relationship Id="rId10" Type="http://schemas.openxmlformats.org/officeDocument/2006/relationships/image" Target="../media/image8.emf"/><Relationship Id="rId19" Type="http://schemas.openxmlformats.org/officeDocument/2006/relationships/image" Target="../media/image17.emf"/><Relationship Id="rId4" Type="http://schemas.openxmlformats.org/officeDocument/2006/relationships/image" Target="../media/image2.emf"/><Relationship Id="rId9" Type="http://schemas.openxmlformats.org/officeDocument/2006/relationships/image" Target="../media/image7.emf"/><Relationship Id="rId14" Type="http://schemas.openxmlformats.org/officeDocument/2006/relationships/image" Target="../media/image12.emf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6088" y="641350"/>
            <a:ext cx="3127375" cy="3440113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027" name="Picture 4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9638" y="1065213"/>
            <a:ext cx="2200275" cy="245427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4" name="椭圆 3"/>
          <p:cNvSpPr/>
          <p:nvPr userDrawn="1"/>
        </p:nvSpPr>
        <p:spPr bwMode="auto">
          <a:xfrm>
            <a:off x="6381750" y="1384300"/>
            <a:ext cx="463550" cy="46355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90204" pitchFamily="34" charset="0"/>
              <a:buNone/>
              <a:defRPr/>
            </a:pPr>
            <a:endParaRPr lang="zh-CN" altLang="en-US">
              <a:latin typeface="+mn-ea"/>
              <a:ea typeface="+mn-ea"/>
              <a:cs typeface="+mn-cs"/>
            </a:endParaRPr>
          </a:p>
        </p:txBody>
      </p:sp>
      <p:sp>
        <p:nvSpPr>
          <p:cNvPr id="5" name="椭圆 4"/>
          <p:cNvSpPr/>
          <p:nvPr userDrawn="1"/>
        </p:nvSpPr>
        <p:spPr bwMode="auto">
          <a:xfrm>
            <a:off x="2451100" y="1749425"/>
            <a:ext cx="184150" cy="184150"/>
          </a:xfrm>
          <a:prstGeom prst="ellipse">
            <a:avLst/>
          </a:prstGeom>
          <a:solidFill>
            <a:schemeClr val="tx1">
              <a:lumMod val="75000"/>
              <a:lumOff val="25000"/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90204" pitchFamily="34" charset="0"/>
              <a:buNone/>
              <a:defRPr/>
            </a:pPr>
            <a:endParaRPr lang="zh-CN" altLang="en-US">
              <a:latin typeface="+mn-ea"/>
              <a:ea typeface="+mn-ea"/>
              <a:cs typeface="+mn-cs"/>
            </a:endParaRPr>
          </a:p>
        </p:txBody>
      </p:sp>
      <p:sp>
        <p:nvSpPr>
          <p:cNvPr id="6" name="椭圆 10"/>
          <p:cNvSpPr>
            <a:spLocks noChangeArrowheads="1"/>
          </p:cNvSpPr>
          <p:nvPr userDrawn="1"/>
        </p:nvSpPr>
        <p:spPr bwMode="auto">
          <a:xfrm>
            <a:off x="5240338" y="3937000"/>
            <a:ext cx="219075" cy="21907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>
              <a:buFont typeface="Arial" panose="020B0604020202090204" pitchFamily="34" charset="0"/>
              <a:buNone/>
              <a:defRPr/>
            </a:pPr>
            <a:endParaRPr lang="zh-CN" altLang="en-US">
              <a:latin typeface="+mn-ea"/>
              <a:ea typeface="+mn-ea"/>
              <a:cs typeface="+mn-cs"/>
            </a:endParaRPr>
          </a:p>
        </p:txBody>
      </p:sp>
      <p:sp>
        <p:nvSpPr>
          <p:cNvPr id="7" name="椭圆 6"/>
          <p:cNvSpPr/>
          <p:nvPr userDrawn="1"/>
        </p:nvSpPr>
        <p:spPr bwMode="auto">
          <a:xfrm>
            <a:off x="3265488" y="1939925"/>
            <a:ext cx="128587" cy="13017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90204" pitchFamily="34" charset="0"/>
              <a:buNone/>
              <a:defRPr/>
            </a:pPr>
            <a:endParaRPr lang="zh-CN" altLang="en-US">
              <a:latin typeface="+mn-ea"/>
              <a:ea typeface="+mn-ea"/>
              <a:cs typeface="+mn-cs"/>
            </a:endParaRPr>
          </a:p>
        </p:txBody>
      </p:sp>
      <p:pic>
        <p:nvPicPr>
          <p:cNvPr id="1032" name="图片 17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2338" y="1581150"/>
            <a:ext cx="2174875" cy="5953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3" name="Picture 5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7163" y="1460500"/>
            <a:ext cx="212725" cy="290513"/>
          </a:xfrm>
          <a:prstGeom prst="rect">
            <a:avLst/>
          </a:prstGeom>
          <a:noFill/>
          <a:ln>
            <a:noFill/>
          </a:ln>
          <a:effectLst/>
        </p:spPr>
      </p:pic>
      <p:grpSp>
        <p:nvGrpSpPr>
          <p:cNvPr id="1034" name="组合 43"/>
          <p:cNvGrpSpPr/>
          <p:nvPr userDrawn="1"/>
        </p:nvGrpSpPr>
        <p:grpSpPr bwMode="auto">
          <a:xfrm>
            <a:off x="6100763" y="1751013"/>
            <a:ext cx="130175" cy="128587"/>
            <a:chOff x="6101548" y="1750326"/>
            <a:chExt cx="129654" cy="129654"/>
          </a:xfrm>
        </p:grpSpPr>
        <p:sp>
          <p:nvSpPr>
            <p:cNvPr id="13" name="椭圆 12"/>
            <p:cNvSpPr/>
            <p:nvPr/>
          </p:nvSpPr>
          <p:spPr bwMode="auto">
            <a:xfrm>
              <a:off x="6101548" y="1750326"/>
              <a:ext cx="129654" cy="129654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8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90204" pitchFamily="34" charset="0"/>
                <a:buNone/>
                <a:defRPr/>
              </a:pPr>
              <a:endParaRPr lang="zh-CN" altLang="en-US">
                <a:latin typeface="+mn-ea"/>
                <a:ea typeface="+mn-ea"/>
                <a:cs typeface="+mn-cs"/>
              </a:endParaRPr>
            </a:p>
          </p:txBody>
        </p:sp>
        <p:pic>
          <p:nvPicPr>
            <p:cNvPr id="1066" name="Picture 6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25265" y="1772735"/>
              <a:ext cx="83801" cy="84835"/>
            </a:xfrm>
            <a:prstGeom prst="rect">
              <a:avLst/>
            </a:prstGeom>
            <a:noFill/>
            <a:ln>
              <a:noFill/>
            </a:ln>
            <a:effectLst/>
          </p:spPr>
        </p:pic>
      </p:grpSp>
      <p:pic>
        <p:nvPicPr>
          <p:cNvPr id="1035" name="Picture 7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5900" y="3994150"/>
            <a:ext cx="117475" cy="136525"/>
          </a:xfrm>
          <a:prstGeom prst="rect">
            <a:avLst/>
          </a:prstGeom>
          <a:noFill/>
          <a:ln>
            <a:noFill/>
          </a:ln>
          <a:effectLst/>
        </p:spPr>
      </p:pic>
      <p:grpSp>
        <p:nvGrpSpPr>
          <p:cNvPr id="1036" name="组合 41"/>
          <p:cNvGrpSpPr/>
          <p:nvPr userDrawn="1"/>
        </p:nvGrpSpPr>
        <p:grpSpPr bwMode="auto">
          <a:xfrm>
            <a:off x="3040063" y="546100"/>
            <a:ext cx="225425" cy="225425"/>
            <a:chOff x="3039900" y="545911"/>
            <a:chExt cx="225188" cy="225188"/>
          </a:xfrm>
        </p:grpSpPr>
        <p:sp>
          <p:nvSpPr>
            <p:cNvPr id="17" name="椭圆 16"/>
            <p:cNvSpPr/>
            <p:nvPr/>
          </p:nvSpPr>
          <p:spPr bwMode="auto">
            <a:xfrm>
              <a:off x="3039900" y="545911"/>
              <a:ext cx="225188" cy="225188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6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90204" pitchFamily="34" charset="0"/>
                <a:buNone/>
                <a:defRPr/>
              </a:pPr>
              <a:endParaRPr lang="zh-CN" altLang="en-US">
                <a:latin typeface="+mn-ea"/>
                <a:ea typeface="+mn-ea"/>
                <a:cs typeface="+mn-cs"/>
              </a:endParaRPr>
            </a:p>
          </p:txBody>
        </p:sp>
        <p:pic>
          <p:nvPicPr>
            <p:cNvPr id="2" name="Picture 8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81132" y="599829"/>
              <a:ext cx="142725" cy="111008"/>
            </a:xfrm>
            <a:prstGeom prst="rect">
              <a:avLst/>
            </a:prstGeom>
            <a:noFill/>
            <a:ln>
              <a:noFill/>
            </a:ln>
            <a:effectLst/>
          </p:spPr>
        </p:pic>
      </p:grpSp>
      <p:grpSp>
        <p:nvGrpSpPr>
          <p:cNvPr id="1037" name="组合 37"/>
          <p:cNvGrpSpPr/>
          <p:nvPr userDrawn="1"/>
        </p:nvGrpSpPr>
        <p:grpSpPr bwMode="auto">
          <a:xfrm>
            <a:off x="2586038" y="3022600"/>
            <a:ext cx="185737" cy="185738"/>
            <a:chOff x="2586251" y="3022980"/>
            <a:chExt cx="88710" cy="88710"/>
          </a:xfrm>
          <a:solidFill>
            <a:srgbClr val="C00000"/>
          </a:solidFill>
        </p:grpSpPr>
        <p:sp>
          <p:nvSpPr>
            <p:cNvPr id="20" name="椭圆 9"/>
            <p:cNvSpPr>
              <a:spLocks noChangeArrowheads="1"/>
            </p:cNvSpPr>
            <p:nvPr/>
          </p:nvSpPr>
          <p:spPr bwMode="auto">
            <a:xfrm>
              <a:off x="2586251" y="3022980"/>
              <a:ext cx="88710" cy="88710"/>
            </a:xfrm>
            <a:prstGeom prst="ellipse">
              <a:avLst/>
            </a:prstGeom>
            <a:grpFill/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702030404030204" charset="0"/>
                  <a:ea typeface="宋体" panose="02010600030101010101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702030404030204" charset="0"/>
                  <a:ea typeface="宋体" panose="02010600030101010101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702030404030204" charset="0"/>
                  <a:ea typeface="宋体" panose="02010600030101010101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702030404030204" charset="0"/>
                  <a:ea typeface="宋体" panose="02010600030101010101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702030404030204" charset="0"/>
                  <a:ea typeface="宋体" panose="0201060003010101010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702030404030204" charset="0"/>
                  <a:ea typeface="宋体" panose="0201060003010101010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702030404030204" charset="0"/>
                  <a:ea typeface="宋体" panose="0201060003010101010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702030404030204" charset="0"/>
                  <a:ea typeface="宋体" panose="0201060003010101010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702030404030204" charset="0"/>
                  <a:ea typeface="宋体" panose="02010600030101010101" charset="-122"/>
                </a:defRPr>
              </a:lvl9pPr>
            </a:lstStyle>
            <a:p>
              <a:pPr>
                <a:buFont typeface="Arial" panose="020B0604020202090204" pitchFamily="34" charset="0"/>
                <a:buNone/>
                <a:defRPr/>
              </a:pPr>
              <a:endParaRPr lang="zh-CN" altLang="en-US">
                <a:latin typeface="+mn-ea"/>
                <a:ea typeface="+mn-ea"/>
                <a:cs typeface="+mn-cs"/>
              </a:endParaRPr>
            </a:p>
          </p:txBody>
        </p:sp>
        <p:pic>
          <p:nvPicPr>
            <p:cNvPr id="1064" name="Picture 10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11596" y="3041493"/>
              <a:ext cx="45720" cy="51684"/>
            </a:xfrm>
            <a:prstGeom prst="rect">
              <a:avLst/>
            </a:prstGeom>
            <a:grpFill/>
            <a:ln>
              <a:noFill/>
            </a:ln>
            <a:effectLst/>
          </p:spPr>
        </p:pic>
      </p:grpSp>
      <p:pic>
        <p:nvPicPr>
          <p:cNvPr id="1038" name="Picture 11"/>
          <p:cNvPicPr>
            <a:picLocks noChangeAspect="1" noChangeArrowheads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4063" y="1974850"/>
            <a:ext cx="71437" cy="77788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3" name="椭圆 22"/>
          <p:cNvSpPr/>
          <p:nvPr userDrawn="1"/>
        </p:nvSpPr>
        <p:spPr bwMode="auto">
          <a:xfrm>
            <a:off x="7113588" y="2630488"/>
            <a:ext cx="250825" cy="249237"/>
          </a:xfrm>
          <a:prstGeom prst="ellipse">
            <a:avLst/>
          </a:prstGeom>
          <a:solidFill>
            <a:schemeClr val="tx1">
              <a:lumMod val="75000"/>
              <a:lumOff val="25000"/>
              <a:alpha val="86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90204" pitchFamily="34" charset="0"/>
              <a:buNone/>
              <a:defRPr/>
            </a:pPr>
            <a:endParaRPr lang="zh-CN" altLang="en-US">
              <a:latin typeface="+mn-ea"/>
              <a:ea typeface="+mn-ea"/>
              <a:cs typeface="+mn-cs"/>
            </a:endParaRPr>
          </a:p>
        </p:txBody>
      </p:sp>
      <p:pic>
        <p:nvPicPr>
          <p:cNvPr id="1040" name="Picture 15"/>
          <p:cNvPicPr>
            <a:picLocks noChangeAspect="1" noChangeArrowheads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00" y="2690813"/>
            <a:ext cx="133350" cy="128587"/>
          </a:xfrm>
          <a:prstGeom prst="rect">
            <a:avLst/>
          </a:prstGeom>
          <a:noFill/>
          <a:ln>
            <a:noFill/>
          </a:ln>
          <a:effectLst/>
        </p:spPr>
      </p:pic>
      <p:grpSp>
        <p:nvGrpSpPr>
          <p:cNvPr id="1041" name="组合 46"/>
          <p:cNvGrpSpPr/>
          <p:nvPr userDrawn="1"/>
        </p:nvGrpSpPr>
        <p:grpSpPr bwMode="auto">
          <a:xfrm>
            <a:off x="2327275" y="3386138"/>
            <a:ext cx="258763" cy="258762"/>
            <a:chOff x="1798978" y="3519004"/>
            <a:chExt cx="259307" cy="259307"/>
          </a:xfrm>
        </p:grpSpPr>
        <p:sp>
          <p:nvSpPr>
            <p:cNvPr id="26" name="椭圆 25"/>
            <p:cNvSpPr/>
            <p:nvPr/>
          </p:nvSpPr>
          <p:spPr bwMode="auto">
            <a:xfrm>
              <a:off x="1798978" y="3519004"/>
              <a:ext cx="259307" cy="259307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3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90204" pitchFamily="34" charset="0"/>
                <a:buNone/>
                <a:defRPr/>
              </a:pPr>
              <a:endParaRPr lang="zh-CN" altLang="en-US">
                <a:latin typeface="+mn-ea"/>
                <a:ea typeface="+mn-ea"/>
                <a:cs typeface="+mn-cs"/>
              </a:endParaRPr>
            </a:p>
          </p:txBody>
        </p:sp>
        <p:pic>
          <p:nvPicPr>
            <p:cNvPr id="1062" name="Picture 2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1931" y="3616045"/>
              <a:ext cx="173401" cy="85906"/>
            </a:xfrm>
            <a:prstGeom prst="rect">
              <a:avLst/>
            </a:prstGeom>
            <a:noFill/>
            <a:ln>
              <a:noFill/>
            </a:ln>
            <a:effectLst/>
          </p:spPr>
        </p:pic>
      </p:grpSp>
      <p:grpSp>
        <p:nvGrpSpPr>
          <p:cNvPr id="1042" name="组合 38"/>
          <p:cNvGrpSpPr/>
          <p:nvPr userDrawn="1"/>
        </p:nvGrpSpPr>
        <p:grpSpPr bwMode="auto">
          <a:xfrm>
            <a:off x="976313" y="1046163"/>
            <a:ext cx="300037" cy="300037"/>
            <a:chOff x="748396" y="764271"/>
            <a:chExt cx="300782" cy="300782"/>
          </a:xfrm>
        </p:grpSpPr>
        <p:sp>
          <p:nvSpPr>
            <p:cNvPr id="29" name="椭圆 28"/>
            <p:cNvSpPr/>
            <p:nvPr/>
          </p:nvSpPr>
          <p:spPr bwMode="auto">
            <a:xfrm>
              <a:off x="748396" y="764271"/>
              <a:ext cx="300782" cy="300782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4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90204" pitchFamily="34" charset="0"/>
                <a:buNone/>
                <a:defRPr/>
              </a:pPr>
              <a:endParaRPr lang="zh-CN" altLang="en-US">
                <a:latin typeface="+mn-ea"/>
                <a:ea typeface="+mn-ea"/>
                <a:cs typeface="+mn-cs"/>
              </a:endParaRPr>
            </a:p>
          </p:txBody>
        </p:sp>
        <p:pic>
          <p:nvPicPr>
            <p:cNvPr id="1060" name="Picture 4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7730" y="856575"/>
              <a:ext cx="202114" cy="116175"/>
            </a:xfrm>
            <a:prstGeom prst="rect">
              <a:avLst/>
            </a:prstGeom>
            <a:noFill/>
            <a:ln>
              <a:noFill/>
            </a:ln>
            <a:effectLst/>
          </p:spPr>
        </p:pic>
      </p:grpSp>
      <p:grpSp>
        <p:nvGrpSpPr>
          <p:cNvPr id="1043" name="组合 42"/>
          <p:cNvGrpSpPr/>
          <p:nvPr userDrawn="1"/>
        </p:nvGrpSpPr>
        <p:grpSpPr bwMode="auto">
          <a:xfrm>
            <a:off x="1763713" y="4391025"/>
            <a:ext cx="300037" cy="300038"/>
            <a:chOff x="1365228" y="4292790"/>
            <a:chExt cx="300782" cy="300782"/>
          </a:xfrm>
        </p:grpSpPr>
        <p:sp>
          <p:nvSpPr>
            <p:cNvPr id="32" name="椭圆 31"/>
            <p:cNvSpPr/>
            <p:nvPr/>
          </p:nvSpPr>
          <p:spPr bwMode="auto">
            <a:xfrm>
              <a:off x="1365228" y="4292790"/>
              <a:ext cx="300782" cy="300782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90204" pitchFamily="34" charset="0"/>
                <a:buNone/>
                <a:defRPr/>
              </a:pPr>
              <a:endParaRPr lang="zh-CN" altLang="en-US">
                <a:latin typeface="+mn-ea"/>
                <a:ea typeface="+mn-ea"/>
                <a:cs typeface="+mn-cs"/>
              </a:endParaRPr>
            </a:p>
          </p:txBody>
        </p:sp>
        <p:pic>
          <p:nvPicPr>
            <p:cNvPr id="1058" name="Picture 5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17745" y="4364405"/>
              <a:ext cx="195748" cy="157552"/>
            </a:xfrm>
            <a:prstGeom prst="rect">
              <a:avLst/>
            </a:prstGeom>
            <a:noFill/>
            <a:ln>
              <a:noFill/>
            </a:ln>
            <a:effectLst/>
          </p:spPr>
        </p:pic>
      </p:grpSp>
      <p:grpSp>
        <p:nvGrpSpPr>
          <p:cNvPr id="1044" name="组合 1"/>
          <p:cNvGrpSpPr/>
          <p:nvPr userDrawn="1"/>
        </p:nvGrpSpPr>
        <p:grpSpPr bwMode="auto">
          <a:xfrm>
            <a:off x="1169988" y="2619375"/>
            <a:ext cx="300037" cy="300038"/>
            <a:chOff x="1169908" y="2618983"/>
            <a:chExt cx="300782" cy="300782"/>
          </a:xfrm>
        </p:grpSpPr>
        <p:sp>
          <p:nvSpPr>
            <p:cNvPr id="35" name="椭圆 34"/>
            <p:cNvSpPr/>
            <p:nvPr/>
          </p:nvSpPr>
          <p:spPr bwMode="auto">
            <a:xfrm>
              <a:off x="1169908" y="2618983"/>
              <a:ext cx="300782" cy="300782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90204" pitchFamily="34" charset="0"/>
                <a:buNone/>
                <a:defRPr/>
              </a:pPr>
              <a:endParaRPr lang="zh-CN" altLang="en-US">
                <a:latin typeface="+mn-ea"/>
                <a:ea typeface="+mn-ea"/>
                <a:cs typeface="+mn-cs"/>
              </a:endParaRPr>
            </a:p>
          </p:txBody>
        </p:sp>
        <p:pic>
          <p:nvPicPr>
            <p:cNvPr id="1056" name="Picture 6"/>
            <p:cNvPicPr>
              <a:picLocks noChangeAspect="1" noChangeArrowheads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4468" y="2690598"/>
              <a:ext cx="211661" cy="181424"/>
            </a:xfrm>
            <a:prstGeom prst="rect">
              <a:avLst/>
            </a:prstGeom>
            <a:noFill/>
            <a:ln>
              <a:noFill/>
            </a:ln>
            <a:effectLst/>
          </p:spPr>
        </p:pic>
      </p:grpSp>
      <p:grpSp>
        <p:nvGrpSpPr>
          <p:cNvPr id="1045" name="组合 49"/>
          <p:cNvGrpSpPr/>
          <p:nvPr userDrawn="1"/>
        </p:nvGrpSpPr>
        <p:grpSpPr bwMode="auto">
          <a:xfrm>
            <a:off x="7781925" y="4046538"/>
            <a:ext cx="320675" cy="320675"/>
            <a:chOff x="7874758" y="4418464"/>
            <a:chExt cx="320722" cy="320722"/>
          </a:xfrm>
        </p:grpSpPr>
        <p:sp>
          <p:nvSpPr>
            <p:cNvPr id="38" name="椭圆 37"/>
            <p:cNvSpPr/>
            <p:nvPr/>
          </p:nvSpPr>
          <p:spPr bwMode="auto">
            <a:xfrm>
              <a:off x="7874758" y="4418464"/>
              <a:ext cx="320722" cy="320722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90204" pitchFamily="34" charset="0"/>
                <a:buNone/>
                <a:defRPr/>
              </a:pPr>
              <a:endParaRPr lang="zh-CN" altLang="en-US">
                <a:latin typeface="+mn-ea"/>
                <a:ea typeface="+mn-ea"/>
                <a:cs typeface="+mn-cs"/>
              </a:endParaRPr>
            </a:p>
          </p:txBody>
        </p:sp>
        <p:pic>
          <p:nvPicPr>
            <p:cNvPr id="1054" name="Picture 7"/>
            <p:cNvPicPr>
              <a:picLocks noChangeAspect="1" noChangeArrowheads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16039" y="4486736"/>
              <a:ext cx="238160" cy="184177"/>
            </a:xfrm>
            <a:prstGeom prst="rect">
              <a:avLst/>
            </a:prstGeom>
            <a:noFill/>
            <a:ln>
              <a:noFill/>
            </a:ln>
            <a:effectLst/>
          </p:spPr>
        </p:pic>
      </p:grpSp>
      <p:pic>
        <p:nvPicPr>
          <p:cNvPr id="1046" name="Picture 9"/>
          <p:cNvPicPr>
            <a:picLocks noChangeAspect="1" noChangeArrowheads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9675" y="1773238"/>
            <a:ext cx="127000" cy="136525"/>
          </a:xfrm>
          <a:prstGeom prst="rect">
            <a:avLst/>
          </a:prstGeom>
          <a:noFill/>
          <a:ln>
            <a:noFill/>
          </a:ln>
          <a:effectLst/>
        </p:spPr>
      </p:pic>
      <p:grpSp>
        <p:nvGrpSpPr>
          <p:cNvPr id="1047" name="组合 45"/>
          <p:cNvGrpSpPr/>
          <p:nvPr userDrawn="1"/>
        </p:nvGrpSpPr>
        <p:grpSpPr bwMode="auto">
          <a:xfrm>
            <a:off x="6613525" y="3433763"/>
            <a:ext cx="258763" cy="258762"/>
            <a:chOff x="8470946" y="4206098"/>
            <a:chExt cx="259071" cy="259071"/>
          </a:xfrm>
        </p:grpSpPr>
        <p:sp>
          <p:nvSpPr>
            <p:cNvPr id="42" name="椭圆 41"/>
            <p:cNvSpPr/>
            <p:nvPr/>
          </p:nvSpPr>
          <p:spPr bwMode="auto">
            <a:xfrm>
              <a:off x="8470946" y="4206098"/>
              <a:ext cx="259071" cy="259071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23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90204" pitchFamily="34" charset="0"/>
                <a:buNone/>
                <a:defRPr/>
              </a:pPr>
              <a:endParaRPr lang="zh-CN" altLang="en-US">
                <a:latin typeface="+mn-ea"/>
                <a:ea typeface="+mn-ea"/>
                <a:cs typeface="+mn-cs"/>
              </a:endParaRPr>
            </a:p>
          </p:txBody>
        </p:sp>
        <p:pic>
          <p:nvPicPr>
            <p:cNvPr id="1052" name="Picture 10"/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31343" y="4263316"/>
              <a:ext cx="144635" cy="144635"/>
            </a:xfrm>
            <a:prstGeom prst="rect">
              <a:avLst/>
            </a:prstGeom>
            <a:noFill/>
            <a:ln>
              <a:noFill/>
            </a:ln>
            <a:effectLst/>
          </p:spPr>
        </p:pic>
      </p:grpSp>
      <p:grpSp>
        <p:nvGrpSpPr>
          <p:cNvPr id="1048" name="组合 44"/>
          <p:cNvGrpSpPr/>
          <p:nvPr userDrawn="1"/>
        </p:nvGrpSpPr>
        <p:grpSpPr bwMode="auto">
          <a:xfrm>
            <a:off x="7308850" y="912813"/>
            <a:ext cx="322263" cy="322262"/>
            <a:chOff x="7308304" y="912172"/>
            <a:chExt cx="323068" cy="323068"/>
          </a:xfrm>
        </p:grpSpPr>
        <p:sp>
          <p:nvSpPr>
            <p:cNvPr id="45" name="椭圆 44"/>
            <p:cNvSpPr/>
            <p:nvPr/>
          </p:nvSpPr>
          <p:spPr bwMode="auto">
            <a:xfrm>
              <a:off x="7308304" y="912172"/>
              <a:ext cx="323068" cy="323068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31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90204" pitchFamily="34" charset="0"/>
                <a:buNone/>
                <a:defRPr/>
              </a:pPr>
              <a:endParaRPr lang="zh-CN" altLang="en-US">
                <a:latin typeface="+mn-ea"/>
                <a:ea typeface="+mn-ea"/>
                <a:cs typeface="+mn-cs"/>
              </a:endParaRPr>
            </a:p>
          </p:txBody>
        </p:sp>
        <p:pic>
          <p:nvPicPr>
            <p:cNvPr id="1050" name="Picture 11"/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68780" y="990154"/>
              <a:ext cx="202117" cy="167105"/>
            </a:xfrm>
            <a:prstGeom prst="rect">
              <a:avLst/>
            </a:prstGeom>
            <a:noFill/>
            <a:ln>
              <a:noFill/>
            </a:ln>
            <a:effectLst/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1"/>
          </a:solidFill>
          <a:latin typeface="+mj-lt"/>
          <a:ea typeface="+mj-ea"/>
          <a:cs typeface="黑体" panose="02010609060101010101" charset="-122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anose="020F0702030404030204" charset="0"/>
          <a:ea typeface="黑体" panose="02010609060101010101" charset="-122"/>
          <a:cs typeface="黑体" panose="02010609060101010101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anose="020F0702030404030204" charset="0"/>
          <a:ea typeface="黑体" panose="02010609060101010101" charset="-122"/>
          <a:cs typeface="黑体" panose="02010609060101010101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anose="020F0702030404030204" charset="0"/>
          <a:ea typeface="黑体" panose="02010609060101010101" charset="-122"/>
          <a:cs typeface="黑体" panose="02010609060101010101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anose="020F0702030404030204" charset="0"/>
          <a:ea typeface="黑体" panose="02010609060101010101" charset="-122"/>
          <a:cs typeface="黑体" panose="02010609060101010101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702030404030204" charset="0"/>
          <a:ea typeface="宋体" panose="02010600030101010101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702030404030204" charset="0"/>
          <a:ea typeface="宋体" panose="02010600030101010101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702030404030204" charset="0"/>
          <a:ea typeface="宋体" panose="02010600030101010101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702030404030204" charset="0"/>
          <a:ea typeface="宋体" panose="02010600030101010101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9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黑体" panose="02010609060101010101" charset="-122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9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黑体" panose="02010609060101010101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9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黑体" panose="02010609060101010101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9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黑体" panose="02010609060101010101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9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黑体" panose="02010609060101010101" charset="-122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组合 18"/>
          <p:cNvGrpSpPr/>
          <p:nvPr userDrawn="1"/>
        </p:nvGrpSpPr>
        <p:grpSpPr bwMode="auto">
          <a:xfrm>
            <a:off x="493713" y="219075"/>
            <a:ext cx="92075" cy="314325"/>
            <a:chOff x="457200" y="427038"/>
            <a:chExt cx="127000" cy="431800"/>
          </a:xfrm>
        </p:grpSpPr>
        <p:sp>
          <p:nvSpPr>
            <p:cNvPr id="8" name="圆角矩形 1"/>
            <p:cNvSpPr>
              <a:spLocks noChangeArrowheads="1"/>
            </p:cNvSpPr>
            <p:nvPr/>
          </p:nvSpPr>
          <p:spPr bwMode="auto">
            <a:xfrm>
              <a:off x="457200" y="427038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Segoe UI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anose="020B0503020204020204" pitchFamily="34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cs typeface="+mn-cs"/>
              </a:endParaRPr>
            </a:p>
          </p:txBody>
        </p:sp>
        <p:sp>
          <p:nvSpPr>
            <p:cNvPr id="9" name="圆角矩形 23"/>
            <p:cNvSpPr>
              <a:spLocks noChangeArrowheads="1"/>
            </p:cNvSpPr>
            <p:nvPr/>
          </p:nvSpPr>
          <p:spPr bwMode="auto">
            <a:xfrm>
              <a:off x="457200" y="579695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rgbClr val="C00000"/>
            </a:solidFill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702030404030204" charset="0"/>
                  <a:ea typeface="宋体" panose="02010600030101010101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702030404030204" charset="0"/>
                  <a:ea typeface="宋体" panose="02010600030101010101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702030404030204" charset="0"/>
                  <a:ea typeface="宋体" panose="02010600030101010101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702030404030204" charset="0"/>
                  <a:ea typeface="宋体" panose="02010600030101010101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702030404030204" charset="0"/>
                  <a:ea typeface="宋体" panose="0201060003010101010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702030404030204" charset="0"/>
                  <a:ea typeface="宋体" panose="0201060003010101010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702030404030204" charset="0"/>
                  <a:ea typeface="宋体" panose="0201060003010101010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702030404030204" charset="0"/>
                  <a:ea typeface="宋体" panose="0201060003010101010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702030404030204" charset="0"/>
                  <a:ea typeface="宋体" panose="02010600030101010101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latin typeface="Segoe UI" pitchFamily="34" charset="0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0" name="圆角矩形 24"/>
            <p:cNvSpPr>
              <a:spLocks noChangeArrowheads="1"/>
            </p:cNvSpPr>
            <p:nvPr/>
          </p:nvSpPr>
          <p:spPr bwMode="auto">
            <a:xfrm>
              <a:off x="457200" y="732351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Segoe UI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anose="020B0503020204020204" pitchFamily="34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cs typeface="+mn-cs"/>
              </a:endParaRPr>
            </a:p>
          </p:txBody>
        </p:sp>
      </p:grpSp>
      <p:sp>
        <p:nvSpPr>
          <p:cNvPr id="11" name="矩形 10"/>
          <p:cNvSpPr/>
          <p:nvPr userDrawn="1"/>
        </p:nvSpPr>
        <p:spPr bwMode="auto">
          <a:xfrm>
            <a:off x="8167688" y="5049838"/>
            <a:ext cx="976312" cy="9366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90204" pitchFamily="34" charset="0"/>
              <a:buNone/>
              <a:defRPr/>
            </a:pPr>
            <a:endParaRPr lang="zh-CN" altLang="en-US">
              <a:latin typeface="Segoe UI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052" name="圆角矩形 3"/>
          <p:cNvSpPr/>
          <p:nvPr userDrawn="1"/>
        </p:nvSpPr>
        <p:spPr bwMode="auto">
          <a:xfrm>
            <a:off x="7375525" y="-19050"/>
            <a:ext cx="1281113" cy="627063"/>
          </a:xfrm>
          <a:custGeom>
            <a:avLst/>
            <a:gdLst>
              <a:gd name="T0" fmla="*/ 89880426 w 1180531"/>
              <a:gd name="T1" fmla="*/ 0 h 577560"/>
              <a:gd name="T2" fmla="*/ 89880426 w 1180531"/>
              <a:gd name="T3" fmla="*/ 36089051 h 577560"/>
              <a:gd name="T4" fmla="*/ 81085461 w 1180531"/>
              <a:gd name="T5" fmla="*/ 45111777 h 577560"/>
              <a:gd name="T6" fmla="*/ 8794875 w 1180531"/>
              <a:gd name="T7" fmla="*/ 45111777 h 577560"/>
              <a:gd name="T8" fmla="*/ 0 w 1180531"/>
              <a:gd name="T9" fmla="*/ 36089051 h 577560"/>
              <a:gd name="T10" fmla="*/ 0 w 1180531"/>
              <a:gd name="T11" fmla="*/ 0 h 5775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180531" h="577560">
                <a:moveTo>
                  <a:pt x="1180531" y="0"/>
                </a:moveTo>
                <a:lnTo>
                  <a:pt x="1180531" y="462045"/>
                </a:lnTo>
                <a:cubicBezTo>
                  <a:pt x="1180531" y="525842"/>
                  <a:pt x="1128813" y="577560"/>
                  <a:pt x="1065016" y="577560"/>
                </a:cubicBezTo>
                <a:lnTo>
                  <a:pt x="115515" y="577560"/>
                </a:lnTo>
                <a:cubicBezTo>
                  <a:pt x="51718" y="577560"/>
                  <a:pt x="0" y="525842"/>
                  <a:pt x="0" y="462045"/>
                </a:cubicBezTo>
                <a:lnTo>
                  <a:pt x="0" y="0"/>
                </a:lnTo>
              </a:path>
            </a:pathLst>
          </a:custGeom>
          <a:solidFill>
            <a:srgbClr val="C00000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2053" name="图片 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50800"/>
            <a:ext cx="1265238" cy="520700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0" y="5049838"/>
            <a:ext cx="8113713" cy="9366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>
              <a:buFont typeface="Arial" panose="020B0604020202090204" pitchFamily="34" charset="0"/>
              <a:buNone/>
              <a:defRPr/>
            </a:pPr>
            <a:endParaRPr lang="zh-CN" altLang="en-US">
              <a:latin typeface="Segoe UI" pitchFamily="34" charset="0"/>
              <a:ea typeface="微软雅黑" panose="020B0503020204020204" pitchFamily="34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 kern="1200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黑体" panose="02010609060101010101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黑体" panose="02010609060101010101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黑体" panose="02010609060101010101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黑体" panose="02010609060101010101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黑体" panose="02010609060101010101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charset="-122"/>
          <a:ea typeface="黑体" panose="02010609060101010101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charset="-122"/>
          <a:ea typeface="黑体" panose="02010609060101010101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charset="-122"/>
          <a:ea typeface="黑体" panose="02010609060101010101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charset="-122"/>
          <a:ea typeface="黑体" panose="02010609060101010101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9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黑体" panose="02010609060101010101" charset="-122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90204" pitchFamily="34" charset="0"/>
        <a:buChar char="–"/>
        <a:defRPr b="1" kern="1200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黑体" panose="02010609060101010101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90204" pitchFamily="34" charset="0"/>
        <a:buChar char="•"/>
        <a:defRPr sz="1400" b="1" kern="1200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黑体" panose="02010609060101010101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9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黑体" panose="02010609060101010101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9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黑体" panose="02010609060101010101" charset="-122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/>
        </p:nvSpPr>
        <p:spPr bwMode="auto">
          <a:xfrm>
            <a:off x="8167688" y="5049838"/>
            <a:ext cx="976312" cy="9366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90204" pitchFamily="34" charset="0"/>
              <a:buNone/>
              <a:defRPr/>
            </a:pPr>
            <a:endParaRPr lang="zh-CN" altLang="en-US">
              <a:latin typeface="Segoe UI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075" name="圆角矩形 3"/>
          <p:cNvSpPr/>
          <p:nvPr userDrawn="1"/>
        </p:nvSpPr>
        <p:spPr bwMode="auto">
          <a:xfrm>
            <a:off x="7375525" y="-19050"/>
            <a:ext cx="1281113" cy="627063"/>
          </a:xfrm>
          <a:custGeom>
            <a:avLst/>
            <a:gdLst>
              <a:gd name="T0" fmla="*/ 89880426 w 1180531"/>
              <a:gd name="T1" fmla="*/ 0 h 577560"/>
              <a:gd name="T2" fmla="*/ 89880426 w 1180531"/>
              <a:gd name="T3" fmla="*/ 36089051 h 577560"/>
              <a:gd name="T4" fmla="*/ 81085461 w 1180531"/>
              <a:gd name="T5" fmla="*/ 45111777 h 577560"/>
              <a:gd name="T6" fmla="*/ 8794875 w 1180531"/>
              <a:gd name="T7" fmla="*/ 45111777 h 577560"/>
              <a:gd name="T8" fmla="*/ 0 w 1180531"/>
              <a:gd name="T9" fmla="*/ 36089051 h 577560"/>
              <a:gd name="T10" fmla="*/ 0 w 1180531"/>
              <a:gd name="T11" fmla="*/ 0 h 5775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180531" h="577560">
                <a:moveTo>
                  <a:pt x="1180531" y="0"/>
                </a:moveTo>
                <a:lnTo>
                  <a:pt x="1180531" y="462045"/>
                </a:lnTo>
                <a:cubicBezTo>
                  <a:pt x="1180531" y="525842"/>
                  <a:pt x="1128813" y="577560"/>
                  <a:pt x="1065016" y="577560"/>
                </a:cubicBezTo>
                <a:lnTo>
                  <a:pt x="115515" y="577560"/>
                </a:lnTo>
                <a:cubicBezTo>
                  <a:pt x="51718" y="577560"/>
                  <a:pt x="0" y="525842"/>
                  <a:pt x="0" y="462045"/>
                </a:cubicBezTo>
                <a:lnTo>
                  <a:pt x="0" y="0"/>
                </a:lnTo>
              </a:path>
            </a:pathLst>
          </a:custGeom>
          <a:solidFill>
            <a:srgbClr val="C00000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076" name="图片 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50800"/>
            <a:ext cx="1265238" cy="520700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0" y="5049838"/>
            <a:ext cx="8113713" cy="9366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>
              <a:buFont typeface="Arial" panose="020B0604020202090204" pitchFamily="34" charset="0"/>
              <a:buNone/>
              <a:defRPr/>
            </a:pPr>
            <a:endParaRPr lang="zh-CN" altLang="en-US">
              <a:latin typeface="Segoe UI" pitchFamily="34" charset="0"/>
              <a:ea typeface="微软雅黑" panose="020B0503020204020204" pitchFamily="34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 kern="1200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黑体" panose="02010609060101010101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黑体" panose="02010609060101010101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黑体" panose="02010609060101010101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黑体" panose="02010609060101010101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黑体" panose="02010609060101010101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charset="-122"/>
          <a:ea typeface="黑体" panose="02010609060101010101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charset="-122"/>
          <a:ea typeface="黑体" panose="02010609060101010101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charset="-122"/>
          <a:ea typeface="黑体" panose="02010609060101010101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charset="-122"/>
          <a:ea typeface="黑体" panose="02010609060101010101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9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黑体" panose="02010609060101010101" charset="-122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90204" pitchFamily="34" charset="0"/>
        <a:buChar char="–"/>
        <a:defRPr b="1" kern="1200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黑体" panose="02010609060101010101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90204" pitchFamily="34" charset="0"/>
        <a:buChar char="•"/>
        <a:defRPr sz="1400" b="1" kern="1200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黑体" panose="02010609060101010101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9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黑体" panose="02010609060101010101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9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黑体" panose="02010609060101010101" charset="-122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组合 9"/>
          <p:cNvGrpSpPr/>
          <p:nvPr userDrawn="1"/>
        </p:nvGrpSpPr>
        <p:grpSpPr bwMode="auto">
          <a:xfrm>
            <a:off x="1944688" y="1817688"/>
            <a:ext cx="5148262" cy="787400"/>
            <a:chOff x="1944836" y="1767215"/>
            <a:chExt cx="5147444" cy="787423"/>
          </a:xfrm>
        </p:grpSpPr>
        <p:pic>
          <p:nvPicPr>
            <p:cNvPr id="4099" name="图片 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1020" y="1767215"/>
              <a:ext cx="1907084" cy="787423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9" name="直接连接符 8"/>
            <p:cNvCxnSpPr/>
            <p:nvPr/>
          </p:nvCxnSpPr>
          <p:spPr>
            <a:xfrm>
              <a:off x="1944836" y="2211728"/>
              <a:ext cx="1655499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5436781" y="2211728"/>
              <a:ext cx="1655499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1"/>
          </a:solidFill>
          <a:latin typeface="+mj-lt"/>
          <a:ea typeface="+mj-ea"/>
          <a:cs typeface="黑体" panose="02010609060101010101" charset="-122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anose="020F0702030404030204" charset="0"/>
          <a:ea typeface="黑体" panose="02010609060101010101" charset="-122"/>
          <a:cs typeface="黑体" panose="02010609060101010101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anose="020F0702030404030204" charset="0"/>
          <a:ea typeface="黑体" panose="02010609060101010101" charset="-122"/>
          <a:cs typeface="黑体" panose="02010609060101010101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anose="020F0702030404030204" charset="0"/>
          <a:ea typeface="黑体" panose="02010609060101010101" charset="-122"/>
          <a:cs typeface="黑体" panose="02010609060101010101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anose="020F0702030404030204" charset="0"/>
          <a:ea typeface="黑体" panose="02010609060101010101" charset="-122"/>
          <a:cs typeface="黑体" panose="02010609060101010101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702030404030204" charset="0"/>
          <a:ea typeface="宋体" panose="02010600030101010101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702030404030204" charset="0"/>
          <a:ea typeface="宋体" panose="02010600030101010101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702030404030204" charset="0"/>
          <a:ea typeface="宋体" panose="02010600030101010101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702030404030204" charset="0"/>
          <a:ea typeface="宋体" panose="02010600030101010101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9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黑体" panose="02010609060101010101" charset="-122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9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黑体" panose="02010609060101010101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9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黑体" panose="02010609060101010101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9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黑体" panose="02010609060101010101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9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黑体" panose="02010609060101010101" charset="-122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/Applications/TLIAS.app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4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/Applications/TLIAS.app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4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/Applications/TLIAS.app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4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/Applications/TLIAS.app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4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/Applications/TLIAS.app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tags" Target="../tags/tag27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4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/Applications/TLIAS.app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tags" Target="../tags/tag30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4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/Applications/TLIAS.app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4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4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/Applications/TLIAS.app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tags" Target="../tags/tag36.xml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4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/Applications/TLIAS.app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4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/Applications/TLIAS.app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/Applications/TLIAS.app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4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/Applications/TLIAS.app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4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extBox 3"/>
          <p:cNvSpPr txBox="1">
            <a:spLocks noChangeArrowheads="1"/>
          </p:cNvSpPr>
          <p:nvPr/>
        </p:nvSpPr>
        <p:spPr bwMode="auto">
          <a:xfrm>
            <a:off x="2368729" y="2211280"/>
            <a:ext cx="436209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 algn="ctr" eaLnBrk="1" hangingPunct="1"/>
            <a:r>
              <a:rPr lang="zh-CN" altLang="en-US" sz="36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机器学习课程</a:t>
            </a:r>
            <a:r>
              <a:rPr lang="en-US" altLang="zh-CN" sz="36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day10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SVM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算法原理介绍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r>
              <a:rPr lang="en-US" altLang="zh-CN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3.1</a:t>
            </a:r>
            <a:r>
              <a:rPr lang="zh-CN" altLang="en-US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视频讲解</a:t>
            </a:r>
          </a:p>
        </p:txBody>
      </p:sp>
      <p:sp>
        <p:nvSpPr>
          <p:cNvPr id="3" name="矩形 2"/>
          <p:cNvSpPr/>
          <p:nvPr/>
        </p:nvSpPr>
        <p:spPr>
          <a:xfrm>
            <a:off x="1403648" y="2139702"/>
            <a:ext cx="6480720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4000" cap="none" spc="0">
                <a:effectLst>
                  <a:outerShdw blurRad="38100" dist="19050" dir="2700000" algn="tl" rotWithShape="0">
                    <a:schemeClr val="dk1">
                      <a:alpha val="40000"/>
                      <a:lumMod val="5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SVM</a:t>
            </a:r>
            <a:r>
              <a:rPr lang="zh-CN" altLang="en-US" sz="4000" cap="none" spc="0">
                <a:effectLst>
                  <a:outerShdw blurRad="38100" dist="19050" dir="2700000" algn="tl" rotWithShape="0">
                    <a:schemeClr val="dk1">
                      <a:alpha val="40000"/>
                      <a:lumMod val="5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4000">
                <a:effectLst>
                  <a:outerShdw blurRad="38100" dist="19050" dir="2700000" algn="tl" rotWithShape="0">
                    <a:schemeClr val="dk1">
                      <a:alpha val="40000"/>
                      <a:lumMod val="5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实现原理是怎样的</a:t>
            </a:r>
            <a:r>
              <a:rPr lang="zh-CN" altLang="en-US" sz="4000" cap="none" spc="0">
                <a:effectLst>
                  <a:outerShdw blurRad="38100" dist="19050" dir="2700000" algn="tl" rotWithShape="0">
                    <a:schemeClr val="dk1">
                      <a:alpha val="40000"/>
                      <a:lumMod val="5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zh-CN" altLang="en-US" sz="4000" cap="none" spc="0" dirty="0">
              <a:effectLst>
                <a:outerShdw blurRad="38100" dist="19050" dir="2700000" algn="tl" rotWithShape="0">
                  <a:schemeClr val="dk1">
                    <a:alpha val="40000"/>
                    <a:lumMod val="5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8360" y="3845724"/>
            <a:ext cx="1488358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401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SVM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算法原理介绍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669669" y="959341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r>
              <a:rPr lang="en-US" altLang="zh-CN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3.2</a:t>
            </a:r>
            <a:r>
              <a:rPr lang="zh-CN" altLang="en-US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知识检测</a:t>
            </a:r>
          </a:p>
        </p:txBody>
      </p:sp>
      <p:sp>
        <p:nvSpPr>
          <p:cNvPr id="5" name="矩形 4"/>
          <p:cNvSpPr/>
          <p:nvPr/>
        </p:nvSpPr>
        <p:spPr>
          <a:xfrm>
            <a:off x="1052152" y="1502097"/>
            <a:ext cx="4536207" cy="345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400">
                <a:solidFill>
                  <a:srgbClr val="8585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>
                <a:solidFill>
                  <a:srgbClr val="8585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、下列关于</a:t>
            </a:r>
            <a:r>
              <a:rPr lang="en-US" altLang="zh-CN" sz="1400">
                <a:solidFill>
                  <a:srgbClr val="8585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SVM</a:t>
            </a:r>
            <a:r>
              <a:rPr lang="zh-CN" altLang="en-US" sz="1400">
                <a:solidFill>
                  <a:srgbClr val="8585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实现原理的描述正确的是（</a:t>
            </a:r>
            <a:r>
              <a:rPr lang="zh-CN" altLang="en-US" sz="1400" b="1">
                <a:solidFill>
                  <a:srgbClr val="8585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多选</a:t>
            </a:r>
            <a:r>
              <a:rPr lang="zh-CN" altLang="en-US" sz="1400">
                <a:solidFill>
                  <a:srgbClr val="8585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）：</a:t>
            </a:r>
            <a:endParaRPr lang="en-US" altLang="zh-CN" sz="1400">
              <a:solidFill>
                <a:srgbClr val="85858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44F53AC-479A-46F5-9126-715B146B1A3B}"/>
              </a:ext>
            </a:extLst>
          </p:cNvPr>
          <p:cNvSpPr txBox="1"/>
          <p:nvPr/>
        </p:nvSpPr>
        <p:spPr>
          <a:xfrm>
            <a:off x="1979712" y="2139702"/>
            <a:ext cx="5033750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1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SVM</a:t>
            </a:r>
            <a:r>
              <a:rPr lang="zh-CN" altLang="en-US" sz="1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的分类决策函数就是它的分类超平面的代数表达式</a:t>
            </a:r>
            <a:endParaRPr lang="en-US" altLang="zh-CN" sz="14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14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1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）核函数的作用就是将特征映射到更高维度的特征空间</a:t>
            </a:r>
            <a:endParaRPr lang="en-US" altLang="zh-CN" sz="14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14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1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）离</a:t>
            </a:r>
            <a:r>
              <a:rPr lang="en-US" altLang="zh-CN" sz="1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SVM</a:t>
            </a:r>
            <a:r>
              <a:rPr lang="zh-CN" altLang="en-US" sz="1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分割超平面最近且满足条件的样本点叫做支撑向量</a:t>
            </a:r>
            <a:endParaRPr lang="en-US" altLang="zh-CN" sz="14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14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zh-CN" altLang="en-US" sz="1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）分割间距越小</a:t>
            </a:r>
            <a:r>
              <a:rPr lang="en-US" altLang="zh-CN" sz="1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SVM</a:t>
            </a:r>
            <a:r>
              <a:rPr lang="zh-CN" altLang="en-US" sz="1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的分割性能越好</a:t>
            </a:r>
            <a:endParaRPr lang="en-US" altLang="zh-CN" sz="14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6B7E41D-C849-4291-8E00-7F6EFAC4FEE1}"/>
              </a:ext>
            </a:extLst>
          </p:cNvPr>
          <p:cNvSpPr txBox="1"/>
          <p:nvPr/>
        </p:nvSpPr>
        <p:spPr>
          <a:xfrm>
            <a:off x="1673816" y="4155926"/>
            <a:ext cx="45736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答案：</a:t>
            </a:r>
            <a:r>
              <a:rPr lang="en-US" altLang="zh-CN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ABC</a:t>
            </a: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分割间距越大代表</a:t>
            </a:r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SVM</a:t>
            </a: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的分割性能越好。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05740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MH_Others_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 eaLnBrk="1" hangingPunct="1">
              <a:buFont typeface="Arial" panose="020B0604020202090204" pitchFamily="34" charset="0"/>
              <a:buNone/>
            </a:pPr>
            <a:r>
              <a:rPr lang="en-US" altLang="zh-CN" sz="3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Section</a:t>
            </a:r>
          </a:p>
        </p:txBody>
      </p:sp>
      <p:sp>
        <p:nvSpPr>
          <p:cNvPr id="7" name="MH_Others_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9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8" name="MH_Others_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</a:p>
        </p:txBody>
      </p:sp>
      <p:sp>
        <p:nvSpPr>
          <p:cNvPr id="8196" name="TextBox 9"/>
          <p:cNvSpPr txBox="1">
            <a:spLocks noChangeArrowheads="1"/>
          </p:cNvSpPr>
          <p:nvPr/>
        </p:nvSpPr>
        <p:spPr bwMode="auto">
          <a:xfrm>
            <a:off x="3563888" y="1563638"/>
            <a:ext cx="4319588" cy="2129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SVM</a:t>
            </a: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算法原理介绍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SVM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基本介绍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SVM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初步使用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SVM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算法推导的目标函数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en-US" altLang="zh-CN" sz="12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SVM</a:t>
            </a:r>
            <a:r>
              <a:rPr lang="zh-CN" altLang="en-US" sz="12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目标函数推导过程及举例</a:t>
            </a:r>
            <a:endParaRPr lang="en-US" altLang="zh-CN" sz="12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105659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SVM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算法原理介绍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r>
              <a:rPr lang="en-US" altLang="zh-CN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4.1</a:t>
            </a:r>
            <a:r>
              <a:rPr lang="zh-CN" altLang="en-US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视频讲解</a:t>
            </a:r>
          </a:p>
        </p:txBody>
      </p:sp>
      <p:sp>
        <p:nvSpPr>
          <p:cNvPr id="3" name="矩形 2"/>
          <p:cNvSpPr/>
          <p:nvPr/>
        </p:nvSpPr>
        <p:spPr>
          <a:xfrm>
            <a:off x="1475656" y="2310140"/>
            <a:ext cx="648072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800" cap="none" spc="0">
                <a:effectLst>
                  <a:outerShdw blurRad="38100" dist="19050" dir="2700000" algn="tl" rotWithShape="0">
                    <a:schemeClr val="dk1">
                      <a:alpha val="40000"/>
                      <a:lumMod val="5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SVM</a:t>
            </a:r>
            <a:r>
              <a:rPr lang="zh-CN" altLang="en-US" sz="2800" cap="none" spc="0">
                <a:effectLst>
                  <a:outerShdw blurRad="38100" dist="19050" dir="2700000" algn="tl" rotWithShape="0">
                    <a:schemeClr val="dk1">
                      <a:alpha val="40000"/>
                      <a:lumMod val="5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的目标函数是如何推导出来的？</a:t>
            </a:r>
            <a:endParaRPr lang="zh-CN" altLang="en-US" sz="2800" cap="none" spc="0" dirty="0">
              <a:effectLst>
                <a:outerShdw blurRad="38100" dist="19050" dir="2700000" algn="tl" rotWithShape="0">
                  <a:schemeClr val="dk1">
                    <a:alpha val="40000"/>
                    <a:lumMod val="5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8360" y="3845724"/>
            <a:ext cx="1488358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2672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SVM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算法原理介绍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669669" y="959341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r>
              <a:rPr lang="en-US" altLang="zh-CN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4.2</a:t>
            </a:r>
            <a:r>
              <a:rPr lang="zh-CN" altLang="en-US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知识检测</a:t>
            </a:r>
          </a:p>
        </p:txBody>
      </p:sp>
      <p:sp>
        <p:nvSpPr>
          <p:cNvPr id="5" name="矩形 4"/>
          <p:cNvSpPr/>
          <p:nvPr/>
        </p:nvSpPr>
        <p:spPr>
          <a:xfrm>
            <a:off x="1052152" y="1502097"/>
            <a:ext cx="4959711" cy="345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400">
                <a:solidFill>
                  <a:srgbClr val="8585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>
                <a:solidFill>
                  <a:srgbClr val="8585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、下列关于</a:t>
            </a:r>
            <a:r>
              <a:rPr lang="en-US" altLang="zh-CN" sz="1400">
                <a:solidFill>
                  <a:srgbClr val="8585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SVM</a:t>
            </a:r>
            <a:r>
              <a:rPr lang="zh-CN" altLang="en-US" sz="1400">
                <a:solidFill>
                  <a:srgbClr val="8585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目标函数的推导描述错误的是：</a:t>
            </a:r>
            <a:endParaRPr lang="en-US" altLang="zh-CN" sz="1400">
              <a:solidFill>
                <a:srgbClr val="85858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44F53AC-479A-46F5-9126-715B146B1A3B}"/>
              </a:ext>
            </a:extLst>
          </p:cNvPr>
          <p:cNvSpPr txBox="1"/>
          <p:nvPr/>
        </p:nvSpPr>
        <p:spPr>
          <a:xfrm>
            <a:off x="1907704" y="1995686"/>
            <a:ext cx="516679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）目标函数带有约束条件，需要使用拉格朗日乘子法求解极值</a:t>
            </a:r>
            <a:endParaRPr lang="en-US" altLang="zh-CN" sz="14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14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1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）通过拉格朗日乘子法得到的目标函数是求解极大极小值问题</a:t>
            </a:r>
            <a:endParaRPr lang="en-US" altLang="zh-CN" sz="14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14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1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）需要通过对偶问题将目标函数转换为求解极大极小值</a:t>
            </a:r>
            <a:endParaRPr lang="en-US" altLang="zh-CN" sz="14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14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zh-CN" altLang="en-US" sz="1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）最终的目标函数可转换为求解下式的极小值</a:t>
            </a:r>
            <a:endParaRPr lang="en-US" altLang="zh-CN" sz="14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14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14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6B7E41D-C849-4291-8E00-7F6EFAC4FEE1}"/>
              </a:ext>
            </a:extLst>
          </p:cNvPr>
          <p:cNvSpPr txBox="1"/>
          <p:nvPr/>
        </p:nvSpPr>
        <p:spPr>
          <a:xfrm>
            <a:off x="1331640" y="4443958"/>
            <a:ext cx="58737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答案：</a:t>
            </a:r>
            <a:r>
              <a:rPr lang="en-US" altLang="zh-CN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通过拉格朗日乘子法得到的目标函数是一个极小极大值问题。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01B71AEE-FEE6-4673-8949-38478E877B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736" y="3664609"/>
            <a:ext cx="3480485" cy="51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539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MH_Others_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 eaLnBrk="1" hangingPunct="1">
              <a:buFont typeface="Arial" panose="020B0604020202090204" pitchFamily="34" charset="0"/>
              <a:buNone/>
            </a:pPr>
            <a:r>
              <a:rPr lang="en-US" altLang="zh-CN" sz="3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Section</a:t>
            </a:r>
          </a:p>
        </p:txBody>
      </p:sp>
      <p:sp>
        <p:nvSpPr>
          <p:cNvPr id="7" name="MH_Others_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9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8" name="MH_Others_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</a:p>
        </p:txBody>
      </p:sp>
      <p:sp>
        <p:nvSpPr>
          <p:cNvPr id="8196" name="TextBox 9"/>
          <p:cNvSpPr txBox="1">
            <a:spLocks noChangeArrowheads="1"/>
          </p:cNvSpPr>
          <p:nvPr/>
        </p:nvSpPr>
        <p:spPr bwMode="auto">
          <a:xfrm>
            <a:off x="3707904" y="1707654"/>
            <a:ext cx="4319588" cy="1021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SVM</a:t>
            </a: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损失函数介绍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en-US" altLang="zh-CN" sz="12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SVM</a:t>
            </a:r>
            <a:r>
              <a:rPr lang="zh-CN" altLang="en-US" sz="12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损失函数</a:t>
            </a:r>
            <a:endParaRPr lang="zh-CN" altLang="en-US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999474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SVM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损失函数介绍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r>
              <a:rPr lang="en-US" altLang="zh-CN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5.1</a:t>
            </a:r>
            <a:r>
              <a:rPr lang="zh-CN" altLang="en-US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视频讲解</a:t>
            </a:r>
          </a:p>
        </p:txBody>
      </p:sp>
      <p:sp>
        <p:nvSpPr>
          <p:cNvPr id="3" name="矩形 2"/>
          <p:cNvSpPr/>
          <p:nvPr/>
        </p:nvSpPr>
        <p:spPr>
          <a:xfrm>
            <a:off x="1403648" y="2310140"/>
            <a:ext cx="648072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800" cap="none" spc="0">
                <a:effectLst>
                  <a:outerShdw blurRad="38100" dist="19050" dir="2700000" algn="tl" rotWithShape="0">
                    <a:schemeClr val="dk1">
                      <a:alpha val="40000"/>
                      <a:lumMod val="5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SVM</a:t>
            </a:r>
            <a:r>
              <a:rPr lang="zh-CN" altLang="en-US" sz="2800" cap="none" spc="0">
                <a:effectLst>
                  <a:outerShdw blurRad="38100" dist="19050" dir="2700000" algn="tl" rotWithShape="0">
                    <a:schemeClr val="dk1">
                      <a:alpha val="40000"/>
                      <a:lumMod val="5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的损失如何计算？</a:t>
            </a:r>
            <a:endParaRPr lang="zh-CN" altLang="en-US" sz="2800" cap="none" spc="0" dirty="0">
              <a:effectLst>
                <a:outerShdw blurRad="38100" dist="19050" dir="2700000" algn="tl" rotWithShape="0">
                  <a:schemeClr val="dk1">
                    <a:alpha val="40000"/>
                    <a:lumMod val="5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8360" y="3845724"/>
            <a:ext cx="1488358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9104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SVM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损失函数介绍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669669" y="959341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r>
              <a:rPr lang="en-US" altLang="zh-CN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5.2</a:t>
            </a:r>
            <a:r>
              <a:rPr lang="zh-CN" altLang="en-US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知识检测</a:t>
            </a:r>
          </a:p>
        </p:txBody>
      </p:sp>
      <p:sp>
        <p:nvSpPr>
          <p:cNvPr id="5" name="矩形 4"/>
          <p:cNvSpPr/>
          <p:nvPr/>
        </p:nvSpPr>
        <p:spPr>
          <a:xfrm>
            <a:off x="1052152" y="1502097"/>
            <a:ext cx="4959711" cy="345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400">
                <a:solidFill>
                  <a:srgbClr val="8585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>
                <a:solidFill>
                  <a:srgbClr val="8585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、下列关于常见分类损失函数的描述正确的是（</a:t>
            </a:r>
            <a:r>
              <a:rPr lang="zh-CN" altLang="en-US" sz="1400" b="1">
                <a:solidFill>
                  <a:srgbClr val="8585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多选</a:t>
            </a:r>
            <a:r>
              <a:rPr lang="zh-CN" altLang="en-US" sz="1400">
                <a:solidFill>
                  <a:srgbClr val="8585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）：</a:t>
            </a:r>
            <a:endParaRPr lang="en-US" altLang="zh-CN" sz="1400">
              <a:solidFill>
                <a:srgbClr val="85858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44F53AC-479A-46F5-9126-715B146B1A3B}"/>
              </a:ext>
            </a:extLst>
          </p:cNvPr>
          <p:cNvSpPr txBox="1"/>
          <p:nvPr/>
        </p:nvSpPr>
        <p:spPr>
          <a:xfrm>
            <a:off x="1547664" y="2355726"/>
            <a:ext cx="6232796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1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0/1</a:t>
            </a:r>
            <a:r>
              <a:rPr lang="zh-CN" altLang="en-US" sz="1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损失只要样本被正确分类，损失就是</a:t>
            </a:r>
            <a:r>
              <a:rPr lang="en-US" altLang="zh-CN" sz="1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1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，否则损失是</a:t>
            </a:r>
            <a:r>
              <a:rPr lang="en-US" altLang="zh-CN" sz="1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14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1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）合页损失不仅要求样本被正确分类，还要求样本离分割面的距离越大越好</a:t>
            </a:r>
            <a:endParaRPr lang="en-US" altLang="zh-CN" sz="14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14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1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1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logistic</a:t>
            </a:r>
            <a:r>
              <a:rPr lang="zh-CN" altLang="en-US" sz="1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损失与自然对数有关</a:t>
            </a:r>
            <a:endParaRPr lang="en-US" altLang="zh-CN" sz="14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6B7E41D-C849-4291-8E00-7F6EFAC4FEE1}"/>
              </a:ext>
            </a:extLst>
          </p:cNvPr>
          <p:cNvSpPr txBox="1"/>
          <p:nvPr/>
        </p:nvSpPr>
        <p:spPr>
          <a:xfrm>
            <a:off x="1619672" y="4003047"/>
            <a:ext cx="12811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答案：</a:t>
            </a:r>
            <a:r>
              <a:rPr lang="en-US" altLang="zh-CN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ABC</a:t>
            </a: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33709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MH_Others_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 eaLnBrk="1" hangingPunct="1">
              <a:buFont typeface="Arial" panose="020B0604020202090204" pitchFamily="34" charset="0"/>
              <a:buNone/>
            </a:pPr>
            <a:r>
              <a:rPr lang="en-US" altLang="zh-CN" sz="3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Section</a:t>
            </a:r>
          </a:p>
        </p:txBody>
      </p:sp>
      <p:sp>
        <p:nvSpPr>
          <p:cNvPr id="7" name="MH_Others_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9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8" name="MH_Others_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</a:p>
        </p:txBody>
      </p:sp>
      <p:sp>
        <p:nvSpPr>
          <p:cNvPr id="8196" name="TextBox 9"/>
          <p:cNvSpPr txBox="1">
            <a:spLocks noChangeArrowheads="1"/>
          </p:cNvSpPr>
          <p:nvPr/>
        </p:nvSpPr>
        <p:spPr bwMode="auto">
          <a:xfrm>
            <a:off x="3563888" y="1563638"/>
            <a:ext cx="4319588" cy="1760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SVM</a:t>
            </a: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核函数及回归</a:t>
            </a: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SVM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en-US" altLang="zh-CN" sz="12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SVM</a:t>
            </a:r>
            <a:r>
              <a:rPr lang="zh-CN" altLang="en-US" sz="12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的核方法介绍</a:t>
            </a:r>
            <a:endParaRPr lang="zh-CN" altLang="en-US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SVM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回归介绍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SVM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再介绍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353714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SVM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核函数及回归</a:t>
            </a:r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SVM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r>
              <a:rPr lang="en-US" altLang="zh-CN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6.1</a:t>
            </a:r>
            <a:r>
              <a:rPr lang="zh-CN" altLang="en-US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视频讲解</a:t>
            </a:r>
          </a:p>
        </p:txBody>
      </p:sp>
      <p:sp>
        <p:nvSpPr>
          <p:cNvPr id="3" name="矩形 2"/>
          <p:cNvSpPr/>
          <p:nvPr/>
        </p:nvSpPr>
        <p:spPr>
          <a:xfrm>
            <a:off x="1403648" y="2310140"/>
            <a:ext cx="648072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800" cap="none" spc="0">
                <a:effectLst>
                  <a:outerShdw blurRad="38100" dist="19050" dir="2700000" algn="tl" rotWithShape="0">
                    <a:schemeClr val="dk1">
                      <a:alpha val="40000"/>
                      <a:lumMod val="5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SVM</a:t>
            </a:r>
            <a:r>
              <a:rPr lang="zh-CN" altLang="en-US" sz="2800">
                <a:effectLst>
                  <a:outerShdw blurRad="38100" dist="19050" dir="2700000" algn="tl" rotWithShape="0">
                    <a:schemeClr val="dk1">
                      <a:alpha val="40000"/>
                      <a:lumMod val="5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中的核函数</a:t>
            </a:r>
            <a:r>
              <a:rPr lang="zh-CN" altLang="en-US" sz="2800" cap="none" spc="0">
                <a:effectLst>
                  <a:outerShdw blurRad="38100" dist="19050" dir="2700000" algn="tl" rotWithShape="0">
                    <a:schemeClr val="dk1">
                      <a:alpha val="40000"/>
                      <a:lumMod val="5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如何理解？</a:t>
            </a:r>
            <a:endParaRPr lang="zh-CN" altLang="en-US" sz="2800" cap="none" spc="0" dirty="0">
              <a:effectLst>
                <a:outerShdw blurRad="38100" dist="19050" dir="2700000" algn="tl" rotWithShape="0">
                  <a:schemeClr val="dk1">
                    <a:alpha val="40000"/>
                    <a:lumMod val="5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8360" y="3845724"/>
            <a:ext cx="1488358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804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MH_Others_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 eaLnBrk="1" hangingPunct="1">
              <a:buFont typeface="Arial" panose="020B0604020202090204" pitchFamily="34" charset="0"/>
              <a:buNone/>
            </a:pPr>
            <a:r>
              <a:rPr lang="en-US" altLang="zh-CN" sz="3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</a:p>
        </p:txBody>
      </p:sp>
      <p:sp>
        <p:nvSpPr>
          <p:cNvPr id="7" name="MH_Others_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9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</a:t>
            </a:r>
          </a:p>
        </p:txBody>
      </p:sp>
      <p:sp>
        <p:nvSpPr>
          <p:cNvPr id="8" name="MH_Others_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录</a:t>
            </a:r>
          </a:p>
        </p:txBody>
      </p:sp>
      <p:sp>
        <p:nvSpPr>
          <p:cNvPr id="8196" name="TextBox 9"/>
          <p:cNvSpPr txBox="1">
            <a:spLocks noChangeArrowheads="1"/>
          </p:cNvSpPr>
          <p:nvPr/>
        </p:nvSpPr>
        <p:spPr bwMode="auto">
          <a:xfrm>
            <a:off x="3492772" y="1863379"/>
            <a:ext cx="3599508" cy="1750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SVM</a:t>
            </a:r>
            <a:r>
              <a:rPr lang="zh-CN" altLang="en-US" sz="1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算法原理介绍（重点）</a:t>
            </a:r>
            <a:endParaRPr lang="en-US" altLang="zh-CN" sz="14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en-US" altLang="zh-CN" sz="1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SVM</a:t>
            </a:r>
            <a:r>
              <a:rPr lang="zh-CN" altLang="en-US" sz="1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损失函数介绍（重点）</a:t>
            </a:r>
            <a:endParaRPr lang="en-US" altLang="zh-CN" sz="14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1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SVM</a:t>
            </a:r>
            <a:r>
              <a:rPr lang="zh-CN" altLang="en-US" sz="1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核函数及回归</a:t>
            </a:r>
            <a:r>
              <a:rPr lang="en-US" altLang="zh-CN" sz="1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SVM</a:t>
            </a:r>
            <a:r>
              <a:rPr lang="zh-CN" altLang="en-US" sz="1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（重点）</a:t>
            </a:r>
            <a:endParaRPr lang="en-US" altLang="zh-CN" sz="14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en-US" altLang="zh-CN" sz="1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SVM</a:t>
            </a:r>
            <a:r>
              <a:rPr lang="zh-CN" altLang="en-US" sz="1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r>
              <a:rPr lang="en-US" altLang="zh-CN" sz="1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1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数字识别器（重点）</a:t>
            </a:r>
            <a:endParaRPr lang="en-US" altLang="zh-CN" sz="14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SVM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核函数及回归</a:t>
            </a:r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SVM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669669" y="959341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r>
              <a:rPr lang="en-US" altLang="zh-CN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6.2</a:t>
            </a:r>
            <a:r>
              <a:rPr lang="zh-CN" altLang="en-US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知识检测</a:t>
            </a:r>
          </a:p>
        </p:txBody>
      </p:sp>
      <p:sp>
        <p:nvSpPr>
          <p:cNvPr id="5" name="矩形 4"/>
          <p:cNvSpPr/>
          <p:nvPr/>
        </p:nvSpPr>
        <p:spPr>
          <a:xfrm>
            <a:off x="1052152" y="1502097"/>
            <a:ext cx="4959711" cy="345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400">
                <a:solidFill>
                  <a:srgbClr val="8585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>
                <a:solidFill>
                  <a:srgbClr val="8585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、下列关于</a:t>
            </a:r>
            <a:r>
              <a:rPr lang="en-US" altLang="zh-CN" sz="1400">
                <a:solidFill>
                  <a:srgbClr val="8585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SVM</a:t>
            </a:r>
            <a:r>
              <a:rPr lang="zh-CN" altLang="en-US" sz="1400">
                <a:solidFill>
                  <a:srgbClr val="8585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中核函数的描述错误的是：</a:t>
            </a:r>
            <a:endParaRPr lang="en-US" altLang="zh-CN" sz="1400">
              <a:solidFill>
                <a:srgbClr val="85858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44F53AC-479A-46F5-9126-715B146B1A3B}"/>
              </a:ext>
            </a:extLst>
          </p:cNvPr>
          <p:cNvSpPr txBox="1"/>
          <p:nvPr/>
        </p:nvSpPr>
        <p:spPr>
          <a:xfrm>
            <a:off x="2051720" y="2159139"/>
            <a:ext cx="4616970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）引入核函数的目的就是为了解决线性不可分的问题</a:t>
            </a:r>
            <a:endParaRPr lang="en-US" altLang="zh-CN" sz="14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14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1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）核函数往往是将原始特征向更低维度的空间进行映射</a:t>
            </a:r>
            <a:endParaRPr lang="en-US" altLang="zh-CN" sz="14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14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1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）常用的核函数有线性核、高斯核、</a:t>
            </a:r>
            <a:r>
              <a:rPr lang="en-US" altLang="zh-CN" sz="1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sigmoid</a:t>
            </a:r>
            <a:r>
              <a:rPr lang="zh-CN" altLang="en-US" sz="1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核</a:t>
            </a:r>
            <a:endParaRPr lang="en-US" altLang="zh-CN" sz="14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14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zh-CN" altLang="en-US" sz="1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 在大多数场景下，高斯核都能取得不错的效果</a:t>
            </a:r>
            <a:endParaRPr lang="en-US" altLang="zh-CN" sz="14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6B7E41D-C849-4291-8E00-7F6EFAC4FEE1}"/>
              </a:ext>
            </a:extLst>
          </p:cNvPr>
          <p:cNvSpPr txBox="1"/>
          <p:nvPr/>
        </p:nvSpPr>
        <p:spPr>
          <a:xfrm>
            <a:off x="1691680" y="4184159"/>
            <a:ext cx="30011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答案：</a:t>
            </a:r>
            <a:r>
              <a:rPr lang="en-US" altLang="zh-CN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应该是向更高维度映射。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21268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MH_Others_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 eaLnBrk="1" hangingPunct="1">
              <a:buFont typeface="Arial" panose="020B0604020202090204" pitchFamily="34" charset="0"/>
              <a:buNone/>
            </a:pPr>
            <a:r>
              <a:rPr lang="en-US" altLang="zh-CN" sz="3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Section</a:t>
            </a:r>
          </a:p>
        </p:txBody>
      </p:sp>
      <p:sp>
        <p:nvSpPr>
          <p:cNvPr id="7" name="MH_Others_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9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8" name="MH_Others_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</a:p>
        </p:txBody>
      </p:sp>
      <p:sp>
        <p:nvSpPr>
          <p:cNvPr id="8196" name="TextBox 9"/>
          <p:cNvSpPr txBox="1">
            <a:spLocks noChangeArrowheads="1"/>
          </p:cNvSpPr>
          <p:nvPr/>
        </p:nvSpPr>
        <p:spPr bwMode="auto">
          <a:xfrm>
            <a:off x="3563888" y="1563638"/>
            <a:ext cx="4319588" cy="1760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SVM</a:t>
            </a: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核函数及回归</a:t>
            </a: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SVM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SVM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的核方法介绍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en-US" altLang="zh-CN" sz="12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SVM</a:t>
            </a:r>
            <a:r>
              <a:rPr lang="zh-CN" altLang="en-US" sz="12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回归介绍</a:t>
            </a:r>
            <a:endParaRPr lang="zh-CN" altLang="en-US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SVM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再介绍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987364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SVM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核函数及回归</a:t>
            </a:r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SVM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r>
              <a:rPr lang="en-US" altLang="zh-CN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7.1</a:t>
            </a:r>
            <a:r>
              <a:rPr lang="zh-CN" altLang="en-US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视频讲解</a:t>
            </a:r>
          </a:p>
        </p:txBody>
      </p:sp>
      <p:sp>
        <p:nvSpPr>
          <p:cNvPr id="3" name="矩形 2"/>
          <p:cNvSpPr/>
          <p:nvPr/>
        </p:nvSpPr>
        <p:spPr>
          <a:xfrm>
            <a:off x="1403648" y="2310140"/>
            <a:ext cx="648072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800" cap="none" spc="0">
                <a:effectLst>
                  <a:outerShdw blurRad="38100" dist="19050" dir="2700000" algn="tl" rotWithShape="0">
                    <a:schemeClr val="dk1">
                      <a:alpha val="40000"/>
                      <a:lumMod val="5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SVM</a:t>
            </a:r>
            <a:r>
              <a:rPr lang="zh-CN" altLang="en-US" sz="2800" cap="none" spc="0">
                <a:effectLst>
                  <a:outerShdw blurRad="38100" dist="19050" dir="2700000" algn="tl" rotWithShape="0">
                    <a:schemeClr val="dk1">
                      <a:alpha val="40000"/>
                      <a:lumMod val="5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如何</a:t>
            </a:r>
            <a:r>
              <a:rPr lang="zh-CN" altLang="en-US" sz="2800">
                <a:effectLst>
                  <a:outerShdw blurRad="38100" dist="19050" dir="2700000" algn="tl" rotWithShape="0">
                    <a:schemeClr val="dk1">
                      <a:alpha val="40000"/>
                      <a:lumMod val="5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解决回归问题</a:t>
            </a:r>
            <a:r>
              <a:rPr lang="zh-CN" altLang="en-US" sz="2800" cap="none" spc="0">
                <a:effectLst>
                  <a:outerShdw blurRad="38100" dist="19050" dir="2700000" algn="tl" rotWithShape="0">
                    <a:schemeClr val="dk1">
                      <a:alpha val="40000"/>
                      <a:lumMod val="5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zh-CN" altLang="en-US" sz="2800" cap="none" spc="0" dirty="0">
              <a:effectLst>
                <a:outerShdw blurRad="38100" dist="19050" dir="2700000" algn="tl" rotWithShape="0">
                  <a:schemeClr val="dk1">
                    <a:alpha val="40000"/>
                    <a:lumMod val="5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8360" y="3845724"/>
            <a:ext cx="1488358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183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SVM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核函数及回归</a:t>
            </a:r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SVM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669669" y="959341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r>
              <a:rPr lang="en-US" altLang="zh-CN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7.2</a:t>
            </a:r>
            <a:r>
              <a:rPr lang="zh-CN" altLang="en-US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知识检测</a:t>
            </a:r>
          </a:p>
        </p:txBody>
      </p:sp>
      <p:sp>
        <p:nvSpPr>
          <p:cNvPr id="5" name="矩形 4"/>
          <p:cNvSpPr/>
          <p:nvPr/>
        </p:nvSpPr>
        <p:spPr>
          <a:xfrm>
            <a:off x="1052152" y="1502097"/>
            <a:ext cx="4959711" cy="345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400">
                <a:solidFill>
                  <a:srgbClr val="8585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>
                <a:solidFill>
                  <a:srgbClr val="8585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、下列关于回归</a:t>
            </a:r>
            <a:r>
              <a:rPr lang="en-US" altLang="zh-CN" sz="1400">
                <a:solidFill>
                  <a:srgbClr val="8585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SVM</a:t>
            </a:r>
            <a:r>
              <a:rPr lang="zh-CN" altLang="en-US" sz="1400">
                <a:solidFill>
                  <a:srgbClr val="8585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的描述错误的是：</a:t>
            </a:r>
            <a:endParaRPr lang="en-US" altLang="zh-CN" sz="1400">
              <a:solidFill>
                <a:srgbClr val="85858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44F53AC-479A-46F5-9126-715B146B1A3B}"/>
              </a:ext>
            </a:extLst>
          </p:cNvPr>
          <p:cNvSpPr txBox="1"/>
          <p:nvPr/>
        </p:nvSpPr>
        <p:spPr>
          <a:xfrm>
            <a:off x="1545967" y="2139702"/>
            <a:ext cx="6293711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1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SVM</a:t>
            </a:r>
            <a:r>
              <a:rPr lang="zh-CN" altLang="en-US" sz="1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的思想既能解决分类问题又能解决回归问题</a:t>
            </a:r>
            <a:endParaRPr lang="en-US" altLang="zh-CN" sz="14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14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1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）回归</a:t>
            </a:r>
            <a:r>
              <a:rPr lang="en-US" altLang="zh-CN" sz="1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SVM</a:t>
            </a:r>
            <a:r>
              <a:rPr lang="zh-CN" altLang="en-US" sz="1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是要找到这样的一条曲线尽可能的让样本分布在曲线的近距离处</a:t>
            </a:r>
            <a:endParaRPr lang="en-US" altLang="zh-CN" sz="14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14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1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）回归</a:t>
            </a:r>
            <a:r>
              <a:rPr lang="en-US" altLang="zh-CN" sz="1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SVM</a:t>
            </a:r>
            <a:r>
              <a:rPr lang="zh-CN" altLang="en-US" sz="1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没有间隔违例</a:t>
            </a:r>
            <a:endParaRPr lang="en-US" altLang="zh-CN" sz="14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14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zh-CN" altLang="en-US" sz="1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）回归</a:t>
            </a:r>
            <a:r>
              <a:rPr lang="en-US" altLang="zh-CN" sz="1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SVM</a:t>
            </a:r>
            <a:r>
              <a:rPr lang="zh-CN" altLang="en-US" sz="1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需要通过超参数来调节满足条件的线距宽度</a:t>
            </a:r>
            <a:endParaRPr lang="en-US" altLang="zh-CN" sz="14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6B7E41D-C849-4291-8E00-7F6EFAC4FEE1}"/>
              </a:ext>
            </a:extLst>
          </p:cNvPr>
          <p:cNvSpPr txBox="1"/>
          <p:nvPr/>
        </p:nvSpPr>
        <p:spPr>
          <a:xfrm>
            <a:off x="1331640" y="4083918"/>
            <a:ext cx="55723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答案：</a:t>
            </a:r>
            <a:r>
              <a:rPr lang="en-US" altLang="zh-CN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回归</a:t>
            </a:r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SVM</a:t>
            </a: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也有间隔违例，需要根据样本去尽量调整减少。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97768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MH_Others_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 eaLnBrk="1" hangingPunct="1">
              <a:buFont typeface="Arial" panose="020B0604020202090204" pitchFamily="34" charset="0"/>
              <a:buNone/>
            </a:pPr>
            <a:r>
              <a:rPr lang="en-US" altLang="zh-CN" sz="3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Section</a:t>
            </a:r>
          </a:p>
        </p:txBody>
      </p:sp>
      <p:sp>
        <p:nvSpPr>
          <p:cNvPr id="7" name="MH_Others_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9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8" name="MH_Others_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</a:p>
        </p:txBody>
      </p:sp>
      <p:sp>
        <p:nvSpPr>
          <p:cNvPr id="8196" name="TextBox 9"/>
          <p:cNvSpPr txBox="1">
            <a:spLocks noChangeArrowheads="1"/>
          </p:cNvSpPr>
          <p:nvPr/>
        </p:nvSpPr>
        <p:spPr bwMode="auto">
          <a:xfrm>
            <a:off x="3563888" y="1563638"/>
            <a:ext cx="4319588" cy="1760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SVM</a:t>
            </a: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核函数及回归</a:t>
            </a: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SVM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SVM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的核方法介绍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SVM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回归介绍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en-US" altLang="zh-CN" sz="12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SVM</a:t>
            </a:r>
            <a:r>
              <a:rPr lang="zh-CN" altLang="en-US" sz="12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r>
              <a:rPr lang="en-US" altLang="zh-CN" sz="12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z="12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再介绍</a:t>
            </a:r>
            <a:endParaRPr lang="en-US" altLang="zh-CN" sz="12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4888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SVM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核函数及回归</a:t>
            </a:r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SVM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r>
              <a:rPr lang="en-US" altLang="zh-CN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8.1</a:t>
            </a:r>
            <a:r>
              <a:rPr lang="zh-CN" altLang="en-US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视频讲解</a:t>
            </a:r>
          </a:p>
        </p:txBody>
      </p:sp>
      <p:sp>
        <p:nvSpPr>
          <p:cNvPr id="3" name="矩形 2"/>
          <p:cNvSpPr/>
          <p:nvPr/>
        </p:nvSpPr>
        <p:spPr>
          <a:xfrm>
            <a:off x="1403648" y="2310140"/>
            <a:ext cx="648072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800" cap="none" spc="0">
                <a:effectLst>
                  <a:outerShdw blurRad="38100" dist="19050" dir="2700000" algn="tl" rotWithShape="0">
                    <a:schemeClr val="dk1">
                      <a:alpha val="40000"/>
                      <a:lumMod val="5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SVM</a:t>
            </a:r>
            <a:r>
              <a:rPr lang="zh-CN" altLang="en-US" sz="2800" cap="none" spc="0">
                <a:effectLst>
                  <a:outerShdw blurRad="38100" dist="19050" dir="2700000" algn="tl" rotWithShape="0">
                    <a:schemeClr val="dk1">
                      <a:alpha val="40000"/>
                      <a:lumMod val="5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800" cap="none" spc="0">
                <a:effectLst>
                  <a:outerShdw blurRad="38100" dist="19050" dir="2700000" algn="tl" rotWithShape="0">
                    <a:schemeClr val="dk1">
                      <a:alpha val="40000"/>
                      <a:lumMod val="5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z="2800" cap="none" spc="0">
                <a:effectLst>
                  <a:outerShdw blurRad="38100" dist="19050" dir="2700000" algn="tl" rotWithShape="0">
                    <a:schemeClr val="dk1">
                      <a:alpha val="40000"/>
                      <a:lumMod val="5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参数和各类模型如何应用？</a:t>
            </a:r>
            <a:endParaRPr lang="zh-CN" altLang="en-US" sz="2800" cap="none" spc="0" dirty="0">
              <a:effectLst>
                <a:outerShdw blurRad="38100" dist="19050" dir="2700000" algn="tl" rotWithShape="0">
                  <a:schemeClr val="dk1">
                    <a:alpha val="40000"/>
                    <a:lumMod val="5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8360" y="3845724"/>
            <a:ext cx="1488358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1759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SVM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核函数及回归</a:t>
            </a:r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SVM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669669" y="959341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r>
              <a:rPr lang="en-US" altLang="zh-CN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8.2</a:t>
            </a:r>
            <a:r>
              <a:rPr lang="zh-CN" altLang="en-US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知识检测</a:t>
            </a:r>
          </a:p>
        </p:txBody>
      </p:sp>
      <p:sp>
        <p:nvSpPr>
          <p:cNvPr id="5" name="矩形 4"/>
          <p:cNvSpPr/>
          <p:nvPr/>
        </p:nvSpPr>
        <p:spPr>
          <a:xfrm>
            <a:off x="1052152" y="1502097"/>
            <a:ext cx="4959711" cy="345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400">
                <a:solidFill>
                  <a:srgbClr val="8585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>
                <a:solidFill>
                  <a:srgbClr val="8585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、下列关于</a:t>
            </a:r>
            <a:r>
              <a:rPr lang="en-US" altLang="zh-CN" sz="1400">
                <a:solidFill>
                  <a:srgbClr val="8585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SVM</a:t>
            </a:r>
            <a:r>
              <a:rPr lang="zh-CN" altLang="en-US" sz="1400">
                <a:solidFill>
                  <a:srgbClr val="8585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400">
                <a:solidFill>
                  <a:srgbClr val="8585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z="1400">
                <a:solidFill>
                  <a:srgbClr val="8585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描述错误的是：</a:t>
            </a:r>
            <a:endParaRPr lang="en-US" altLang="zh-CN" sz="1400">
              <a:solidFill>
                <a:srgbClr val="85858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44F53AC-479A-46F5-9126-715B146B1A3B}"/>
              </a:ext>
            </a:extLst>
          </p:cNvPr>
          <p:cNvSpPr txBox="1"/>
          <p:nvPr/>
        </p:nvSpPr>
        <p:spPr>
          <a:xfrm>
            <a:off x="1256684" y="2139702"/>
            <a:ext cx="6910866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）在众多</a:t>
            </a:r>
            <a:r>
              <a:rPr lang="en-US" altLang="zh-CN" sz="1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SVM</a:t>
            </a:r>
            <a:r>
              <a:rPr lang="zh-CN" altLang="en-US" sz="1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分类</a:t>
            </a:r>
            <a:r>
              <a:rPr lang="en-US" altLang="zh-CN" sz="1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z="1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中使用最广泛的是</a:t>
            </a:r>
            <a:r>
              <a:rPr lang="en-US" altLang="zh-CN" sz="1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SVC</a:t>
            </a:r>
            <a:r>
              <a:rPr lang="zh-CN" altLang="en-US" sz="1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NuSVC</a:t>
            </a:r>
            <a:r>
              <a:rPr lang="zh-CN" altLang="en-US" sz="1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LinearSVC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14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1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1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SVC</a:t>
            </a:r>
            <a:r>
              <a:rPr lang="zh-CN" altLang="en-US" sz="1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可以指定使用不同的核函数</a:t>
            </a:r>
            <a:endParaRPr lang="en-US" altLang="zh-CN" sz="14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14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1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1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SVC</a:t>
            </a:r>
            <a:r>
              <a:rPr lang="zh-CN" altLang="en-US" sz="1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NuSVC</a:t>
            </a:r>
            <a:r>
              <a:rPr lang="zh-CN" altLang="en-US" sz="1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LinearSVC</a:t>
            </a:r>
            <a:r>
              <a:rPr lang="zh-CN" altLang="en-US" sz="1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中都有正则化参数</a:t>
            </a:r>
            <a:r>
              <a:rPr lang="en-US" altLang="zh-CN" sz="1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14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zh-CN" altLang="en-US" sz="1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）正则化参数</a:t>
            </a:r>
            <a:r>
              <a:rPr lang="en-US" altLang="zh-CN" sz="1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1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越大，代表正则项惩罚越小，对误分类的惩罚越大，模型可能过拟合</a:t>
            </a:r>
            <a:endParaRPr lang="en-US" altLang="zh-CN" sz="14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6B7E41D-C849-4291-8E00-7F6EFAC4FEE1}"/>
              </a:ext>
            </a:extLst>
          </p:cNvPr>
          <p:cNvSpPr txBox="1"/>
          <p:nvPr/>
        </p:nvSpPr>
        <p:spPr>
          <a:xfrm>
            <a:off x="1331640" y="4181693"/>
            <a:ext cx="33804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答案：</a:t>
            </a:r>
            <a:r>
              <a:rPr lang="en-US" altLang="zh-CN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NuSVC</a:t>
            </a: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中没有正则化参数</a:t>
            </a:r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63781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MH_Others_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 eaLnBrk="1" hangingPunct="1">
              <a:buFont typeface="Arial" panose="020B0604020202090204" pitchFamily="34" charset="0"/>
              <a:buNone/>
            </a:pPr>
            <a:r>
              <a:rPr lang="en-US" altLang="zh-CN" sz="3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Section</a:t>
            </a:r>
          </a:p>
        </p:txBody>
      </p:sp>
      <p:sp>
        <p:nvSpPr>
          <p:cNvPr id="7" name="MH_Others_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9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8" name="MH_Others_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</a:p>
        </p:txBody>
      </p:sp>
      <p:sp>
        <p:nvSpPr>
          <p:cNvPr id="8196" name="TextBox 9"/>
          <p:cNvSpPr txBox="1">
            <a:spLocks noChangeArrowheads="1"/>
          </p:cNvSpPr>
          <p:nvPr/>
        </p:nvSpPr>
        <p:spPr bwMode="auto">
          <a:xfrm>
            <a:off x="3419872" y="1507003"/>
            <a:ext cx="4319588" cy="2129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SVM</a:t>
            </a: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数字识别器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数字识别器案例初步介绍</a:t>
            </a:r>
            <a:endParaRPr lang="zh-CN" altLang="en-US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数字识别器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获取数据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数字识别器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数据基本处理及模型训练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SVM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812159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755576" y="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 SVM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数字识别器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r>
              <a:rPr lang="en-US" altLang="zh-CN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9.1</a:t>
            </a:r>
            <a:r>
              <a:rPr lang="zh-CN" altLang="en-US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视频讲解</a:t>
            </a:r>
          </a:p>
        </p:txBody>
      </p:sp>
      <p:sp>
        <p:nvSpPr>
          <p:cNvPr id="3" name="矩形 2"/>
          <p:cNvSpPr/>
          <p:nvPr/>
        </p:nvSpPr>
        <p:spPr>
          <a:xfrm>
            <a:off x="1331640" y="2355726"/>
            <a:ext cx="6768752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800">
                <a:effectLst>
                  <a:outerShdw blurRad="38100" dist="19050" dir="2700000" algn="tl" rotWithShape="0">
                    <a:schemeClr val="dk1">
                      <a:alpha val="40000"/>
                      <a:lumMod val="5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数字识别器案例中的特征数据是怎样的</a:t>
            </a:r>
            <a:r>
              <a:rPr lang="zh-CN" altLang="en-US" sz="2800" cap="none" spc="0">
                <a:effectLst>
                  <a:outerShdw blurRad="38100" dist="19050" dir="2700000" algn="tl" rotWithShape="0">
                    <a:schemeClr val="dk1">
                      <a:alpha val="40000"/>
                      <a:lumMod val="5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zh-CN" altLang="en-US" sz="2800" cap="none" spc="0" dirty="0">
              <a:effectLst>
                <a:outerShdw blurRad="38100" dist="19050" dir="2700000" algn="tl" rotWithShape="0">
                  <a:schemeClr val="dk1">
                    <a:alpha val="40000"/>
                    <a:lumMod val="5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8360" y="3845724"/>
            <a:ext cx="1488358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5016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 SVM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数字识别器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669669" y="959341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r>
              <a:rPr lang="en-US" altLang="zh-CN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9.2</a:t>
            </a:r>
            <a:r>
              <a:rPr lang="zh-CN" altLang="en-US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知识检测</a:t>
            </a:r>
          </a:p>
        </p:txBody>
      </p:sp>
      <p:sp>
        <p:nvSpPr>
          <p:cNvPr id="5" name="矩形 4"/>
          <p:cNvSpPr/>
          <p:nvPr/>
        </p:nvSpPr>
        <p:spPr>
          <a:xfrm>
            <a:off x="1052152" y="1502097"/>
            <a:ext cx="4959711" cy="345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400">
                <a:solidFill>
                  <a:srgbClr val="8585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>
                <a:solidFill>
                  <a:srgbClr val="8585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、下列关于此案例特征数据的描述正确的是（</a:t>
            </a:r>
            <a:r>
              <a:rPr lang="zh-CN" altLang="en-US" sz="1400" b="1">
                <a:solidFill>
                  <a:srgbClr val="8585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多选</a:t>
            </a:r>
            <a:r>
              <a:rPr lang="zh-CN" altLang="en-US" sz="1400">
                <a:solidFill>
                  <a:srgbClr val="8585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）：</a:t>
            </a:r>
            <a:endParaRPr lang="en-US" altLang="zh-CN" sz="1400">
              <a:solidFill>
                <a:srgbClr val="85858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44F53AC-479A-46F5-9126-715B146B1A3B}"/>
              </a:ext>
            </a:extLst>
          </p:cNvPr>
          <p:cNvSpPr txBox="1"/>
          <p:nvPr/>
        </p:nvSpPr>
        <p:spPr>
          <a:xfrm>
            <a:off x="2123728" y="2139702"/>
            <a:ext cx="4636206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）特征数据包含图片和标签</a:t>
            </a:r>
            <a:endParaRPr lang="en-US" altLang="zh-CN" sz="14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14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1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）图片的大小是</a:t>
            </a:r>
            <a:r>
              <a:rPr lang="en-US" altLang="zh-CN" sz="1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28</a:t>
            </a:r>
            <a:r>
              <a:rPr lang="zh-CN" altLang="en-US" sz="1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像素</a:t>
            </a:r>
            <a:r>
              <a:rPr lang="en-US" altLang="zh-CN" sz="1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×28</a:t>
            </a:r>
            <a:r>
              <a:rPr lang="zh-CN" altLang="en-US" sz="1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像素</a:t>
            </a:r>
            <a:endParaRPr lang="en-US" altLang="zh-CN" sz="14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14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1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）标签是该图片对应的手写数字值</a:t>
            </a:r>
            <a:endParaRPr lang="en-US" altLang="zh-CN" sz="14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14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zh-CN" altLang="en-US" sz="1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）特征数据中包含的是每个像素点在图片上的索引位置</a:t>
            </a:r>
            <a:endParaRPr lang="en-US" altLang="zh-CN" sz="14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6B7E41D-C849-4291-8E00-7F6EFAC4FEE1}"/>
              </a:ext>
            </a:extLst>
          </p:cNvPr>
          <p:cNvSpPr txBox="1"/>
          <p:nvPr/>
        </p:nvSpPr>
        <p:spPr>
          <a:xfrm>
            <a:off x="1331640" y="4155926"/>
            <a:ext cx="67120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答案：</a:t>
            </a:r>
            <a:r>
              <a:rPr lang="en-US" altLang="zh-CN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BC</a:t>
            </a: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特征数据中没有真正的图片，只有在图片上固定位置像素点的像素值。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81146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MH_Others_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 eaLnBrk="1" hangingPunct="1">
              <a:buFont typeface="Arial" panose="020B0604020202090204" pitchFamily="34" charset="0"/>
              <a:buNone/>
            </a:pPr>
            <a:r>
              <a:rPr lang="en-US" altLang="zh-CN" sz="3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Section</a:t>
            </a:r>
          </a:p>
        </p:txBody>
      </p:sp>
      <p:sp>
        <p:nvSpPr>
          <p:cNvPr id="7" name="MH_Others_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9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8" name="MH_Others_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</a:p>
        </p:txBody>
      </p:sp>
      <p:sp>
        <p:nvSpPr>
          <p:cNvPr id="8196" name="TextBox 9"/>
          <p:cNvSpPr txBox="1">
            <a:spLocks noChangeArrowheads="1"/>
          </p:cNvSpPr>
          <p:nvPr/>
        </p:nvSpPr>
        <p:spPr bwMode="auto">
          <a:xfrm>
            <a:off x="3563888" y="1563638"/>
            <a:ext cx="4319588" cy="2129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SVM</a:t>
            </a: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算法原理介绍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en-US" altLang="zh-CN" sz="12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SVM</a:t>
            </a:r>
            <a:r>
              <a:rPr lang="zh-CN" altLang="en-US" sz="12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基本介绍</a:t>
            </a:r>
            <a:endParaRPr lang="zh-CN" altLang="en-US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SVM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初步使用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SVM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算法推导的目标函数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SVM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目标函数推导过程及举例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809395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MH_Others_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 eaLnBrk="1" hangingPunct="1">
              <a:buFont typeface="Arial" panose="020B0604020202090204" pitchFamily="34" charset="0"/>
              <a:buNone/>
            </a:pPr>
            <a:r>
              <a:rPr lang="en-US" altLang="zh-CN" sz="3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Section</a:t>
            </a:r>
          </a:p>
        </p:txBody>
      </p:sp>
      <p:sp>
        <p:nvSpPr>
          <p:cNvPr id="7" name="MH_Others_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9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8" name="MH_Others_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</a:p>
        </p:txBody>
      </p:sp>
      <p:sp>
        <p:nvSpPr>
          <p:cNvPr id="8196" name="TextBox 9"/>
          <p:cNvSpPr txBox="1">
            <a:spLocks noChangeArrowheads="1"/>
          </p:cNvSpPr>
          <p:nvPr/>
        </p:nvSpPr>
        <p:spPr bwMode="auto">
          <a:xfrm>
            <a:off x="3419872" y="1507003"/>
            <a:ext cx="4319588" cy="2129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SVM</a:t>
            </a: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数字识别器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数字识别器案例初步介绍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数字识别器</a:t>
            </a:r>
            <a:r>
              <a:rPr lang="en-US" altLang="zh-CN" sz="12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获取数据</a:t>
            </a:r>
            <a:endParaRPr lang="zh-CN" altLang="en-US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数字识别器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数据基本处理及模型训练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SVM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706780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755576" y="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 SVM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数字识别器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r>
              <a:rPr lang="en-US" altLang="zh-CN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10.1</a:t>
            </a:r>
            <a:r>
              <a:rPr lang="zh-CN" altLang="en-US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视频讲解</a:t>
            </a:r>
          </a:p>
        </p:txBody>
      </p:sp>
      <p:sp>
        <p:nvSpPr>
          <p:cNvPr id="3" name="矩形 2"/>
          <p:cNvSpPr/>
          <p:nvPr/>
        </p:nvSpPr>
        <p:spPr>
          <a:xfrm>
            <a:off x="1259632" y="2355726"/>
            <a:ext cx="6768752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800">
                <a:effectLst>
                  <a:outerShdw blurRad="38100" dist="19050" dir="2700000" algn="tl" rotWithShape="0">
                    <a:schemeClr val="dk1">
                      <a:alpha val="40000"/>
                      <a:lumMod val="5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数字识别器案例中的特征数据如何获取</a:t>
            </a:r>
            <a:r>
              <a:rPr lang="zh-CN" altLang="en-US" sz="2800" cap="none" spc="0">
                <a:effectLst>
                  <a:outerShdw blurRad="38100" dist="19050" dir="2700000" algn="tl" rotWithShape="0">
                    <a:schemeClr val="dk1">
                      <a:alpha val="40000"/>
                      <a:lumMod val="5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zh-CN" altLang="en-US" sz="2800" cap="none" spc="0" dirty="0">
              <a:effectLst>
                <a:outerShdw blurRad="38100" dist="19050" dir="2700000" algn="tl" rotWithShape="0">
                  <a:schemeClr val="dk1">
                    <a:alpha val="40000"/>
                    <a:lumMod val="5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8360" y="3845724"/>
            <a:ext cx="1488358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7408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 SVM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数字识别器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669669" y="959341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r>
              <a:rPr lang="en-US" altLang="zh-CN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10.2</a:t>
            </a:r>
            <a:r>
              <a:rPr lang="zh-CN" altLang="en-US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知识检测</a:t>
            </a:r>
          </a:p>
        </p:txBody>
      </p:sp>
      <p:sp>
        <p:nvSpPr>
          <p:cNvPr id="5" name="矩形 4"/>
          <p:cNvSpPr/>
          <p:nvPr/>
        </p:nvSpPr>
        <p:spPr>
          <a:xfrm>
            <a:off x="1052152" y="1502097"/>
            <a:ext cx="5248040" cy="345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400">
                <a:solidFill>
                  <a:srgbClr val="8585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>
                <a:solidFill>
                  <a:srgbClr val="8585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、下列关于此案例中特征数据获取的描述正确的是（</a:t>
            </a:r>
            <a:r>
              <a:rPr lang="zh-CN" altLang="en-US" sz="1400" b="1">
                <a:solidFill>
                  <a:srgbClr val="8585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多选</a:t>
            </a:r>
            <a:r>
              <a:rPr lang="zh-CN" altLang="en-US" sz="1400">
                <a:solidFill>
                  <a:srgbClr val="8585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）：</a:t>
            </a:r>
            <a:endParaRPr lang="en-US" altLang="zh-CN" sz="1400">
              <a:solidFill>
                <a:srgbClr val="85858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44F53AC-479A-46F5-9126-715B146B1A3B}"/>
              </a:ext>
            </a:extLst>
          </p:cNvPr>
          <p:cNvSpPr txBox="1"/>
          <p:nvPr/>
        </p:nvSpPr>
        <p:spPr>
          <a:xfrm>
            <a:off x="2123728" y="2064171"/>
            <a:ext cx="479330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）特征数据可用于直接表示图片样本的真实形态</a:t>
            </a:r>
            <a:endParaRPr lang="en-US" altLang="zh-CN" sz="14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14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1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）特征数据需要通过形状塑形才能表示图片样本</a:t>
            </a:r>
            <a:endParaRPr lang="en-US" altLang="zh-CN" sz="14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14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1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）分别找出特征数据和标签值是为了后期方便数据集划分</a:t>
            </a:r>
            <a:endParaRPr lang="en-US" altLang="zh-CN" sz="14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14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zh-CN" altLang="en-US" sz="1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）下列两行代码是等价的：</a:t>
            </a:r>
            <a:endParaRPr lang="en-US" altLang="zh-CN" sz="14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① </a:t>
            </a:r>
            <a:r>
              <a:rPr lang="fr-FR" altLang="zh-CN" sz="1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train_image = train.ix[:, 1:]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② </a:t>
            </a:r>
            <a:r>
              <a:rPr lang="fr-FR" altLang="zh-CN" sz="1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train_image = train.iloc[:, 1:]</a:t>
            </a:r>
            <a:endParaRPr lang="en-US" altLang="zh-CN" sz="14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6B7E41D-C849-4291-8E00-7F6EFAC4FEE1}"/>
              </a:ext>
            </a:extLst>
          </p:cNvPr>
          <p:cNvSpPr txBox="1"/>
          <p:nvPr/>
        </p:nvSpPr>
        <p:spPr>
          <a:xfrm>
            <a:off x="1403648" y="4371950"/>
            <a:ext cx="61366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答案：</a:t>
            </a:r>
            <a:r>
              <a:rPr lang="en-US" altLang="zh-CN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BCD</a:t>
            </a: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原始特征数据需要经过形状处理后才能表示真实的图片样本。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76918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MH_Others_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 eaLnBrk="1" hangingPunct="1">
              <a:buFont typeface="Arial" panose="020B0604020202090204" pitchFamily="34" charset="0"/>
              <a:buNone/>
            </a:pPr>
            <a:r>
              <a:rPr lang="en-US" altLang="zh-CN" sz="3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Section</a:t>
            </a:r>
          </a:p>
        </p:txBody>
      </p:sp>
      <p:sp>
        <p:nvSpPr>
          <p:cNvPr id="7" name="MH_Others_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9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8" name="MH_Others_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</a:p>
        </p:txBody>
      </p:sp>
      <p:sp>
        <p:nvSpPr>
          <p:cNvPr id="8196" name="TextBox 9"/>
          <p:cNvSpPr txBox="1">
            <a:spLocks noChangeArrowheads="1"/>
          </p:cNvSpPr>
          <p:nvPr/>
        </p:nvSpPr>
        <p:spPr bwMode="auto">
          <a:xfrm>
            <a:off x="3419872" y="1507003"/>
            <a:ext cx="4319588" cy="2129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SVM</a:t>
            </a: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数字识别器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数字识别器案例初步介绍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数字识别器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获取数据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数字识别器</a:t>
            </a:r>
            <a:r>
              <a:rPr lang="en-US" altLang="zh-CN" sz="12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数据基本处理及模型训练</a:t>
            </a:r>
            <a:endParaRPr lang="en-US" altLang="zh-CN" sz="12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SVM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2271108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755576" y="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 SVM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数字识别器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r>
              <a:rPr lang="en-US" altLang="zh-CN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11.1</a:t>
            </a:r>
            <a:r>
              <a:rPr lang="zh-CN" altLang="en-US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视频讲解</a:t>
            </a:r>
          </a:p>
        </p:txBody>
      </p:sp>
      <p:sp>
        <p:nvSpPr>
          <p:cNvPr id="3" name="矩形 2"/>
          <p:cNvSpPr/>
          <p:nvPr/>
        </p:nvSpPr>
        <p:spPr>
          <a:xfrm>
            <a:off x="1259632" y="2355726"/>
            <a:ext cx="6768752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800" cap="none" spc="0">
                <a:effectLst>
                  <a:outerShdw blurRad="38100" dist="19050" dir="2700000" algn="tl" rotWithShape="0">
                    <a:schemeClr val="dk1">
                      <a:alpha val="40000"/>
                      <a:lumMod val="5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如何处理数据并训练模型？</a:t>
            </a:r>
            <a:endParaRPr lang="zh-CN" altLang="en-US" sz="2800" cap="none" spc="0" dirty="0">
              <a:effectLst>
                <a:outerShdw blurRad="38100" dist="19050" dir="2700000" algn="tl" rotWithShape="0">
                  <a:schemeClr val="dk1">
                    <a:alpha val="40000"/>
                    <a:lumMod val="5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8360" y="3845724"/>
            <a:ext cx="1488358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47349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 SVM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数字识别器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669669" y="959341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r>
              <a:rPr lang="en-US" altLang="zh-CN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11.2</a:t>
            </a:r>
            <a:r>
              <a:rPr lang="zh-CN" altLang="en-US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知识检测</a:t>
            </a:r>
          </a:p>
        </p:txBody>
      </p:sp>
      <p:sp>
        <p:nvSpPr>
          <p:cNvPr id="5" name="矩形 4"/>
          <p:cNvSpPr/>
          <p:nvPr/>
        </p:nvSpPr>
        <p:spPr>
          <a:xfrm>
            <a:off x="1052152" y="1502097"/>
            <a:ext cx="6040128" cy="345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400">
                <a:solidFill>
                  <a:srgbClr val="8585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>
                <a:solidFill>
                  <a:srgbClr val="8585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、下列关于此案例中数据处理和模型训练的描述错误的是：</a:t>
            </a:r>
            <a:endParaRPr lang="en-US" altLang="zh-CN" sz="1400">
              <a:solidFill>
                <a:srgbClr val="85858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44F53AC-479A-46F5-9126-715B146B1A3B}"/>
              </a:ext>
            </a:extLst>
          </p:cNvPr>
          <p:cNvSpPr txBox="1"/>
          <p:nvPr/>
        </p:nvSpPr>
        <p:spPr>
          <a:xfrm>
            <a:off x="1907704" y="2139702"/>
            <a:ext cx="5712654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）此案例中的数据归一化处理前后对模型没有太大影响</a:t>
            </a:r>
            <a:endParaRPr lang="en-US" altLang="zh-CN" sz="14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14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1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）在进行最优参数确定时，需要保证其他参数和数据是一致的</a:t>
            </a:r>
            <a:endParaRPr lang="en-US" altLang="zh-CN" sz="14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14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1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）需要保留的主成分信息量越大，</a:t>
            </a:r>
            <a:r>
              <a:rPr lang="en-US" altLang="zh-CN" sz="1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PCA</a:t>
            </a:r>
            <a:r>
              <a:rPr lang="zh-CN" altLang="en-US" sz="1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的耗时越多</a:t>
            </a:r>
            <a:endParaRPr lang="en-US" altLang="zh-CN" sz="14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14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zh-CN" altLang="en-US" sz="1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）当前案例只使用了</a:t>
            </a:r>
            <a:r>
              <a:rPr lang="en-US" altLang="zh-CN" sz="1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train.scv</a:t>
            </a:r>
            <a:r>
              <a:rPr lang="zh-CN" altLang="en-US" sz="1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的数据，并没有使用</a:t>
            </a:r>
            <a:r>
              <a:rPr lang="en-US" altLang="zh-CN" sz="1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test.csv</a:t>
            </a:r>
            <a:r>
              <a:rPr lang="zh-CN" altLang="en-US" sz="1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中的数据</a:t>
            </a:r>
            <a:endParaRPr lang="en-US" altLang="zh-CN" sz="14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6B7E41D-C849-4291-8E00-7F6EFAC4FEE1}"/>
              </a:ext>
            </a:extLst>
          </p:cNvPr>
          <p:cNvSpPr txBox="1"/>
          <p:nvPr/>
        </p:nvSpPr>
        <p:spPr>
          <a:xfrm>
            <a:off x="899592" y="4178939"/>
            <a:ext cx="76145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答案：</a:t>
            </a:r>
            <a:r>
              <a:rPr lang="en-US" altLang="zh-CN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对于类似于</a:t>
            </a:r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SVM</a:t>
            </a: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这样的“距离型” 模型，使用特征预处理能提升模型的学习效率。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59423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MH_Others_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 eaLnBrk="1" hangingPunct="1">
              <a:buFont typeface="Arial" panose="020B0604020202090204" pitchFamily="34" charset="0"/>
              <a:buNone/>
            </a:pPr>
            <a:r>
              <a:rPr lang="en-US" altLang="zh-CN" sz="3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Section</a:t>
            </a:r>
          </a:p>
        </p:txBody>
      </p:sp>
      <p:sp>
        <p:nvSpPr>
          <p:cNvPr id="7" name="MH_Others_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9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8" name="MH_Others_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</a:p>
        </p:txBody>
      </p:sp>
      <p:sp>
        <p:nvSpPr>
          <p:cNvPr id="8196" name="TextBox 9"/>
          <p:cNvSpPr txBox="1">
            <a:spLocks noChangeArrowheads="1"/>
          </p:cNvSpPr>
          <p:nvPr/>
        </p:nvSpPr>
        <p:spPr bwMode="auto">
          <a:xfrm>
            <a:off x="3419872" y="1507003"/>
            <a:ext cx="4319588" cy="2129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SVM</a:t>
            </a: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数字识别器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数字识别器案例初步介绍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数字识别器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获取数据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数字识别器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数据基本处理及模型训练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en-US" altLang="zh-CN" sz="12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SVM</a:t>
            </a:r>
            <a:r>
              <a:rPr lang="zh-CN" altLang="en-US" sz="12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endParaRPr lang="en-US" altLang="zh-CN" sz="12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5298388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755576" y="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 SVM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数字识别器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r>
              <a:rPr lang="en-US" altLang="zh-CN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12.1</a:t>
            </a:r>
            <a:r>
              <a:rPr lang="zh-CN" altLang="en-US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视频讲解</a:t>
            </a:r>
          </a:p>
        </p:txBody>
      </p:sp>
      <p:sp>
        <p:nvSpPr>
          <p:cNvPr id="3" name="矩形 2"/>
          <p:cNvSpPr/>
          <p:nvPr/>
        </p:nvSpPr>
        <p:spPr>
          <a:xfrm>
            <a:off x="1259632" y="2355726"/>
            <a:ext cx="6768752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800" cap="none" spc="0">
                <a:effectLst>
                  <a:outerShdw blurRad="38100" dist="19050" dir="2700000" algn="tl" rotWithShape="0">
                    <a:schemeClr val="dk1">
                      <a:alpha val="40000"/>
                      <a:lumMod val="5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SVM</a:t>
            </a:r>
            <a:r>
              <a:rPr lang="zh-CN" altLang="en-US" sz="2800" cap="none" spc="0">
                <a:effectLst>
                  <a:outerShdw blurRad="38100" dist="19050" dir="2700000" algn="tl" rotWithShape="0">
                    <a:schemeClr val="dk1">
                      <a:alpha val="40000"/>
                      <a:lumMod val="5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有哪些优缺点？</a:t>
            </a:r>
            <a:endParaRPr lang="zh-CN" altLang="en-US" sz="2800" cap="none" spc="0" dirty="0">
              <a:effectLst>
                <a:outerShdw blurRad="38100" dist="19050" dir="2700000" algn="tl" rotWithShape="0">
                  <a:schemeClr val="dk1">
                    <a:alpha val="40000"/>
                    <a:lumMod val="5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8360" y="3845724"/>
            <a:ext cx="1488358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0757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 SVM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数字识别器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669669" y="959341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r>
              <a:rPr lang="en-US" altLang="zh-CN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12.2</a:t>
            </a:r>
            <a:r>
              <a:rPr lang="zh-CN" altLang="en-US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知识检测</a:t>
            </a:r>
          </a:p>
        </p:txBody>
      </p:sp>
      <p:sp>
        <p:nvSpPr>
          <p:cNvPr id="5" name="矩形 4"/>
          <p:cNvSpPr/>
          <p:nvPr/>
        </p:nvSpPr>
        <p:spPr>
          <a:xfrm>
            <a:off x="1052152" y="1502097"/>
            <a:ext cx="6040128" cy="345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400">
                <a:solidFill>
                  <a:srgbClr val="8585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>
                <a:solidFill>
                  <a:srgbClr val="8585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、下列关于</a:t>
            </a:r>
            <a:r>
              <a:rPr lang="en-US" altLang="zh-CN" sz="1400">
                <a:solidFill>
                  <a:srgbClr val="8585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SVM</a:t>
            </a:r>
            <a:r>
              <a:rPr lang="zh-CN" altLang="en-US" sz="1400">
                <a:solidFill>
                  <a:srgbClr val="8585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的描述正确的是（</a:t>
            </a:r>
            <a:r>
              <a:rPr lang="zh-CN" altLang="en-US" sz="1400" b="1">
                <a:solidFill>
                  <a:srgbClr val="8585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多选</a:t>
            </a:r>
            <a:r>
              <a:rPr lang="zh-CN" altLang="en-US" sz="1400">
                <a:solidFill>
                  <a:srgbClr val="8585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）：</a:t>
            </a:r>
            <a:endParaRPr lang="en-US" altLang="zh-CN" sz="1400">
              <a:solidFill>
                <a:srgbClr val="85858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44F53AC-479A-46F5-9126-715B146B1A3B}"/>
              </a:ext>
            </a:extLst>
          </p:cNvPr>
          <p:cNvSpPr txBox="1"/>
          <p:nvPr/>
        </p:nvSpPr>
        <p:spPr>
          <a:xfrm>
            <a:off x="1907704" y="2139702"/>
            <a:ext cx="5934638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1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SVM</a:t>
            </a:r>
            <a:r>
              <a:rPr lang="zh-CN" altLang="en-US" sz="1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只能用于二分类场景</a:t>
            </a:r>
            <a:endParaRPr lang="en-US" altLang="zh-CN" sz="14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14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1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1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SVM</a:t>
            </a:r>
            <a:r>
              <a:rPr lang="zh-CN" altLang="en-US" sz="1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在处理线性不可分问题时，使用高维空间映射特征后的效果显著</a:t>
            </a:r>
            <a:endParaRPr lang="en-US" altLang="zh-CN" sz="14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14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1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）在样本数据维度较高时也能达到很好的效果</a:t>
            </a:r>
            <a:endParaRPr lang="en-US" altLang="zh-CN" sz="14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14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zh-CN" altLang="en-US" sz="1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）关于核函数的选择需要依据特定的场合去试验分析并最终确定</a:t>
            </a:r>
            <a:endParaRPr lang="en-US" altLang="zh-CN" sz="14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6B7E41D-C849-4291-8E00-7F6EFAC4FEE1}"/>
              </a:ext>
            </a:extLst>
          </p:cNvPr>
          <p:cNvSpPr txBox="1"/>
          <p:nvPr/>
        </p:nvSpPr>
        <p:spPr>
          <a:xfrm>
            <a:off x="1052152" y="4155926"/>
            <a:ext cx="72747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答案：</a:t>
            </a:r>
            <a:r>
              <a:rPr lang="en-US" altLang="zh-CN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BCD</a:t>
            </a: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SVM</a:t>
            </a: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可用于二分类、多分类和回归场景，在二分类场景下的效果更加卓越。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90897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SVM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算法原理介绍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r>
              <a:rPr lang="en-US" altLang="zh-CN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</a:t>
            </a:r>
            <a:r>
              <a:rPr lang="zh-CN" altLang="en-US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视频讲解</a:t>
            </a:r>
          </a:p>
        </p:txBody>
      </p:sp>
      <p:sp>
        <p:nvSpPr>
          <p:cNvPr id="3" name="矩形 2"/>
          <p:cNvSpPr/>
          <p:nvPr/>
        </p:nvSpPr>
        <p:spPr>
          <a:xfrm>
            <a:off x="1403648" y="2139702"/>
            <a:ext cx="6042803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4000" cap="none" spc="0">
                <a:effectLst>
                  <a:outerShdw blurRad="38100" dist="19050" dir="2700000" algn="tl" rotWithShape="0">
                    <a:schemeClr val="dk1">
                      <a:alpha val="40000"/>
                      <a:lumMod val="5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什么是</a:t>
            </a:r>
            <a:r>
              <a:rPr lang="en-US" altLang="zh-CN" sz="4000" cap="none" spc="0">
                <a:effectLst>
                  <a:outerShdw blurRad="38100" dist="19050" dir="2700000" algn="tl" rotWithShape="0">
                    <a:schemeClr val="dk1">
                      <a:alpha val="40000"/>
                      <a:lumMod val="5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SVM</a:t>
            </a:r>
            <a:r>
              <a:rPr lang="zh-CN" altLang="en-US" sz="4000" cap="none" spc="0">
                <a:effectLst>
                  <a:outerShdw blurRad="38100" dist="19050" dir="2700000" algn="tl" rotWithShape="0">
                    <a:schemeClr val="dk1">
                      <a:alpha val="40000"/>
                      <a:lumMod val="5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zh-CN" altLang="en-US" sz="4000" cap="none" spc="0" dirty="0">
              <a:effectLst>
                <a:outerShdw blurRad="38100" dist="19050" dir="2700000" algn="tl" rotWithShape="0">
                  <a:schemeClr val="dk1">
                    <a:alpha val="40000"/>
                    <a:lumMod val="5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8360" y="3845724"/>
            <a:ext cx="1488358" cy="1080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SVM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算法原理介绍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r>
              <a:rPr lang="en-US" altLang="zh-CN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1.2</a:t>
            </a:r>
            <a:r>
              <a:rPr lang="zh-CN" altLang="en-US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知识检测</a:t>
            </a:r>
          </a:p>
        </p:txBody>
      </p:sp>
      <p:sp>
        <p:nvSpPr>
          <p:cNvPr id="5" name="矩形 4"/>
          <p:cNvSpPr/>
          <p:nvPr/>
        </p:nvSpPr>
        <p:spPr>
          <a:xfrm>
            <a:off x="1475656" y="1668954"/>
            <a:ext cx="4176464" cy="345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400">
                <a:solidFill>
                  <a:srgbClr val="8585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>
                <a:solidFill>
                  <a:srgbClr val="8585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、下列关于</a:t>
            </a:r>
            <a:r>
              <a:rPr lang="en-US" altLang="zh-CN" sz="1400">
                <a:solidFill>
                  <a:srgbClr val="8585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SVM</a:t>
            </a:r>
            <a:r>
              <a:rPr lang="zh-CN" altLang="en-US" sz="1400">
                <a:solidFill>
                  <a:srgbClr val="8585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的描述错误的是？</a:t>
            </a:r>
            <a:endParaRPr lang="en-US" altLang="zh-CN" sz="1400">
              <a:solidFill>
                <a:srgbClr val="85858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44F53AC-479A-46F5-9126-715B146B1A3B}"/>
              </a:ext>
            </a:extLst>
          </p:cNvPr>
          <p:cNvSpPr txBox="1"/>
          <p:nvPr/>
        </p:nvSpPr>
        <p:spPr>
          <a:xfrm>
            <a:off x="1979712" y="2283718"/>
            <a:ext cx="5049459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它的全称为支撑向量机（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Supported Vector Machine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1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它的主要任务是找到一个超平面将不同的样本划分开来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1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硬间隔和软间隔都是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SVM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分割超平面中的一种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zh-CN" altLang="en-US" sz="1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sklearn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SVM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模型可以通过调小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参数来减少间隔违例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6B7E41D-C849-4291-8E00-7F6EFAC4FEE1}"/>
              </a:ext>
            </a:extLst>
          </p:cNvPr>
          <p:cNvSpPr txBox="1"/>
          <p:nvPr/>
        </p:nvSpPr>
        <p:spPr>
          <a:xfrm>
            <a:off x="1749954" y="4157184"/>
            <a:ext cx="31406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答案：</a:t>
            </a:r>
            <a:r>
              <a:rPr lang="en-US" altLang="zh-CN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值越小，间隔违例越多。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MH_Others_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 eaLnBrk="1" hangingPunct="1">
              <a:buFont typeface="Arial" panose="020B0604020202090204" pitchFamily="34" charset="0"/>
              <a:buNone/>
            </a:pPr>
            <a:r>
              <a:rPr lang="en-US" altLang="zh-CN" sz="3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Section</a:t>
            </a:r>
          </a:p>
        </p:txBody>
      </p:sp>
      <p:sp>
        <p:nvSpPr>
          <p:cNvPr id="7" name="MH_Others_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9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8" name="MH_Others_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</a:p>
        </p:txBody>
      </p:sp>
      <p:sp>
        <p:nvSpPr>
          <p:cNvPr id="8196" name="TextBox 9"/>
          <p:cNvSpPr txBox="1">
            <a:spLocks noChangeArrowheads="1"/>
          </p:cNvSpPr>
          <p:nvPr/>
        </p:nvSpPr>
        <p:spPr bwMode="auto">
          <a:xfrm>
            <a:off x="3563888" y="1563638"/>
            <a:ext cx="4319588" cy="2129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SVM</a:t>
            </a: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算法原理介绍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SVM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基本介绍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en-US" altLang="zh-CN" sz="12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SVM</a:t>
            </a:r>
            <a:r>
              <a:rPr lang="zh-CN" altLang="en-US" sz="12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r>
              <a:rPr lang="en-US" altLang="zh-CN" sz="12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z="12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初步使用</a:t>
            </a:r>
            <a:endParaRPr lang="zh-CN" altLang="en-US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SVM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算法推导的目标函数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SVM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目标函数推导过程及举例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572278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SVM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算法原理介绍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r>
              <a:rPr lang="en-US" altLang="zh-CN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2.1</a:t>
            </a:r>
            <a:r>
              <a:rPr lang="zh-CN" altLang="en-US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视频讲解</a:t>
            </a:r>
          </a:p>
        </p:txBody>
      </p:sp>
      <p:sp>
        <p:nvSpPr>
          <p:cNvPr id="3" name="矩形 2"/>
          <p:cNvSpPr/>
          <p:nvPr/>
        </p:nvSpPr>
        <p:spPr>
          <a:xfrm>
            <a:off x="1403648" y="2139702"/>
            <a:ext cx="6042803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4000" cap="none" spc="0">
                <a:effectLst>
                  <a:outerShdw blurRad="38100" dist="19050" dir="2700000" algn="tl" rotWithShape="0">
                    <a:schemeClr val="dk1">
                      <a:alpha val="40000"/>
                      <a:lumMod val="5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SVM</a:t>
            </a:r>
            <a:r>
              <a:rPr lang="zh-CN" altLang="en-US" sz="4000" cap="none" spc="0">
                <a:effectLst>
                  <a:outerShdw blurRad="38100" dist="19050" dir="2700000" algn="tl" rotWithShape="0">
                    <a:schemeClr val="dk1">
                      <a:alpha val="40000"/>
                      <a:lumMod val="5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4000" cap="none" spc="0">
                <a:effectLst>
                  <a:outerShdw blurRad="38100" dist="19050" dir="2700000" algn="tl" rotWithShape="0">
                    <a:schemeClr val="dk1">
                      <a:alpha val="40000"/>
                      <a:lumMod val="5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z="4000" cap="none" spc="0">
                <a:effectLst>
                  <a:outerShdw blurRad="38100" dist="19050" dir="2700000" algn="tl" rotWithShape="0">
                    <a:schemeClr val="dk1">
                      <a:alpha val="40000"/>
                      <a:lumMod val="5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如何使用？</a:t>
            </a:r>
            <a:endParaRPr lang="zh-CN" altLang="en-US" sz="4000" cap="none" spc="0" dirty="0">
              <a:effectLst>
                <a:outerShdw blurRad="38100" dist="19050" dir="2700000" algn="tl" rotWithShape="0">
                  <a:schemeClr val="dk1">
                    <a:alpha val="40000"/>
                    <a:lumMod val="5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8360" y="3845724"/>
            <a:ext cx="1488358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6780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SVM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算法原理介绍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r>
              <a:rPr lang="en-US" altLang="zh-CN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2.2</a:t>
            </a:r>
            <a:r>
              <a:rPr lang="zh-CN" altLang="en-US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知识检测</a:t>
            </a:r>
          </a:p>
        </p:txBody>
      </p:sp>
      <p:sp>
        <p:nvSpPr>
          <p:cNvPr id="5" name="矩形 4"/>
          <p:cNvSpPr/>
          <p:nvPr/>
        </p:nvSpPr>
        <p:spPr>
          <a:xfrm>
            <a:off x="1475655" y="1668954"/>
            <a:ext cx="4536207" cy="345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400">
                <a:solidFill>
                  <a:srgbClr val="8585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>
                <a:solidFill>
                  <a:srgbClr val="8585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、下列关于</a:t>
            </a:r>
            <a:r>
              <a:rPr lang="en-US" altLang="zh-CN" sz="1400">
                <a:solidFill>
                  <a:srgbClr val="8585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SVM</a:t>
            </a:r>
            <a:r>
              <a:rPr lang="zh-CN" altLang="en-US" sz="1400">
                <a:solidFill>
                  <a:srgbClr val="8585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400">
                <a:solidFill>
                  <a:srgbClr val="8585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z="1400">
                <a:solidFill>
                  <a:srgbClr val="8585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使用的正确顺序是（</a:t>
            </a:r>
            <a:r>
              <a:rPr lang="zh-CN" altLang="en-US" sz="1400" b="1">
                <a:solidFill>
                  <a:srgbClr val="8585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排序</a:t>
            </a:r>
            <a:r>
              <a:rPr lang="zh-CN" altLang="en-US" sz="1400">
                <a:solidFill>
                  <a:srgbClr val="8585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）：</a:t>
            </a:r>
            <a:endParaRPr lang="en-US" altLang="zh-CN" sz="1400">
              <a:solidFill>
                <a:srgbClr val="85858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44F53AC-479A-46F5-9126-715B146B1A3B}"/>
              </a:ext>
            </a:extLst>
          </p:cNvPr>
          <p:cNvSpPr txBox="1"/>
          <p:nvPr/>
        </p:nvSpPr>
        <p:spPr>
          <a:xfrm>
            <a:off x="2189481" y="2177289"/>
            <a:ext cx="433323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）实例化模型：</a:t>
            </a:r>
            <a:r>
              <a:rPr lang="en-US" altLang="zh-CN" sz="1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ss = svm.SVC()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14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1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）构造样本数据：</a:t>
            </a:r>
            <a:r>
              <a:rPr lang="en-US" altLang="zh-CN" sz="1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 = [[0, 0], [1, 1]]</a:t>
            </a:r>
            <a:r>
              <a:rPr lang="zh-CN" altLang="en-US" sz="1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 </a:t>
            </a:r>
            <a:r>
              <a:rPr lang="en-US" altLang="zh-CN" sz="1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 = [0, 1]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14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1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）样本预测：</a:t>
            </a:r>
            <a:r>
              <a:rPr lang="en-US" altLang="zh-CN" sz="1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ss.predict([[2., 2.]])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14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zh-CN" altLang="en-US" sz="1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1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from sklearn import svm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14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zh-CN" altLang="en-US" sz="1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）模型训练：</a:t>
            </a:r>
            <a:r>
              <a:rPr lang="en-US" altLang="zh-CN" sz="1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ss.fit(X, y) 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6B7E41D-C849-4291-8E00-7F6EFAC4FEE1}"/>
              </a:ext>
            </a:extLst>
          </p:cNvPr>
          <p:cNvSpPr txBox="1"/>
          <p:nvPr/>
        </p:nvSpPr>
        <p:spPr>
          <a:xfrm>
            <a:off x="1907704" y="4443958"/>
            <a:ext cx="22445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答案：</a:t>
            </a:r>
            <a:r>
              <a:rPr lang="en-US" altLang="zh-CN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→</a:t>
            </a:r>
            <a:r>
              <a:rPr lang="en-US" altLang="zh-CN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→</a:t>
            </a:r>
            <a:r>
              <a:rPr lang="en-US" altLang="zh-CN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→</a:t>
            </a:r>
            <a:r>
              <a:rPr lang="en-US" altLang="zh-CN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→</a:t>
            </a:r>
            <a:r>
              <a:rPr lang="en-US" altLang="zh-CN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87713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MH_Others_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 eaLnBrk="1" hangingPunct="1">
              <a:buFont typeface="Arial" panose="020B0604020202090204" pitchFamily="34" charset="0"/>
              <a:buNone/>
            </a:pPr>
            <a:r>
              <a:rPr lang="en-US" altLang="zh-CN" sz="3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Section</a:t>
            </a:r>
          </a:p>
        </p:txBody>
      </p:sp>
      <p:sp>
        <p:nvSpPr>
          <p:cNvPr id="7" name="MH_Others_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9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8" name="MH_Others_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</a:p>
        </p:txBody>
      </p:sp>
      <p:sp>
        <p:nvSpPr>
          <p:cNvPr id="8196" name="TextBox 9"/>
          <p:cNvSpPr txBox="1">
            <a:spLocks noChangeArrowheads="1"/>
          </p:cNvSpPr>
          <p:nvPr/>
        </p:nvSpPr>
        <p:spPr bwMode="auto">
          <a:xfrm>
            <a:off x="3563888" y="1563638"/>
            <a:ext cx="4319588" cy="2129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SVM</a:t>
            </a: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算法原理介绍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SVM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基本介绍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SVM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初步使用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en-US" altLang="zh-CN" sz="12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SVM</a:t>
            </a:r>
            <a:r>
              <a:rPr lang="zh-CN" altLang="en-US" sz="12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算法推导的目标函数</a:t>
            </a:r>
            <a:endParaRPr lang="en-US" altLang="zh-CN" sz="12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SVM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目标函数推导过程及举例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6780972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heme/theme1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889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6365</TotalTime>
  <Words>1796</Words>
  <Application>Microsoft Office PowerPoint</Application>
  <PresentationFormat>全屏显示(16:9)</PresentationFormat>
  <Paragraphs>268</Paragraphs>
  <Slides>39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39</vt:i4>
      </vt:variant>
    </vt:vector>
  </HeadingPairs>
  <TitlesOfParts>
    <vt:vector size="49" baseType="lpstr">
      <vt:lpstr>黑体</vt:lpstr>
      <vt:lpstr>微软雅黑</vt:lpstr>
      <vt:lpstr>Arial</vt:lpstr>
      <vt:lpstr>Calibri</vt:lpstr>
      <vt:lpstr>Segoe UI</vt:lpstr>
      <vt:lpstr>Wingdings</vt:lpstr>
      <vt:lpstr>1_自定义设计方案</vt:lpstr>
      <vt:lpstr>自定义设计方案</vt:lpstr>
      <vt:lpstr>3_自定义设计方案</vt:lpstr>
      <vt:lpstr>2_自定义设计方案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</dc:creator>
  <cp:lastModifiedBy>fan yangjun</cp:lastModifiedBy>
  <cp:revision>1509</cp:revision>
  <dcterms:created xsi:type="dcterms:W3CDTF">2019-09-15T13:55:09Z</dcterms:created>
  <dcterms:modified xsi:type="dcterms:W3CDTF">2020-02-25T03:14:45Z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2052-1.3.1.1688</vt:lpwstr>
  </property>
</Properties>
</file>