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6" r:id="rId4"/>
  </p:sldMasterIdLst>
  <p:notesMasterIdLst>
    <p:notesMasterId r:id="rId41"/>
  </p:notesMasterIdLst>
  <p:handoutMasterIdLst>
    <p:handoutMasterId r:id="rId42"/>
  </p:handoutMasterIdLst>
  <p:sldIdLst>
    <p:sldId id="599" r:id="rId5"/>
    <p:sldId id="712" r:id="rId6"/>
    <p:sldId id="1312" r:id="rId7"/>
    <p:sldId id="714" r:id="rId8"/>
    <p:sldId id="713" r:id="rId9"/>
    <p:sldId id="1374" r:id="rId10"/>
    <p:sldId id="1375" r:id="rId11"/>
    <p:sldId id="1376" r:id="rId12"/>
    <p:sldId id="1377" r:id="rId13"/>
    <p:sldId id="1378" r:id="rId14"/>
    <p:sldId id="1379" r:id="rId15"/>
    <p:sldId id="1380" r:id="rId16"/>
    <p:sldId id="1381" r:id="rId17"/>
    <p:sldId id="1382" r:id="rId18"/>
    <p:sldId id="1383" r:id="rId19"/>
    <p:sldId id="1384" r:id="rId20"/>
    <p:sldId id="1385" r:id="rId21"/>
    <p:sldId id="1373" r:id="rId22"/>
    <p:sldId id="1386" r:id="rId23"/>
    <p:sldId id="1387" r:id="rId24"/>
    <p:sldId id="1388" r:id="rId25"/>
    <p:sldId id="1389" r:id="rId26"/>
    <p:sldId id="1390" r:id="rId27"/>
    <p:sldId id="1391" r:id="rId28"/>
    <p:sldId id="1392" r:id="rId29"/>
    <p:sldId id="1397" r:id="rId30"/>
    <p:sldId id="1394" r:id="rId31"/>
    <p:sldId id="1395" r:id="rId32"/>
    <p:sldId id="1396" r:id="rId33"/>
    <p:sldId id="1398" r:id="rId34"/>
    <p:sldId id="1399" r:id="rId35"/>
    <p:sldId id="1400" r:id="rId36"/>
    <p:sldId id="1401" r:id="rId37"/>
    <p:sldId id="1402" r:id="rId38"/>
    <p:sldId id="1403" r:id="rId39"/>
    <p:sldId id="624" r:id="rId4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702030404030204" charset="0"/>
        <a:ea typeface="宋体" panose="02010600030101010101" charset="-122"/>
        <a:cs typeface="宋体" panose="02010600030101010101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596">
          <p15:clr>
            <a:srgbClr val="A4A3A4"/>
          </p15:clr>
        </p15:guide>
        <p15:guide id="2" pos="2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8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858585"/>
    <a:srgbClr val="B3B3B3"/>
    <a:srgbClr val="FF5F49"/>
    <a:srgbClr val="B3D9FF"/>
    <a:srgbClr val="79AFFF"/>
    <a:srgbClr val="EBF5FF"/>
    <a:srgbClr val="EBD9FF"/>
    <a:srgbClr val="FBD5D5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6" autoAdjust="0"/>
    <p:restoredTop sz="94368"/>
  </p:normalViewPr>
  <p:slideViewPr>
    <p:cSldViewPr>
      <p:cViewPr varScale="1">
        <p:scale>
          <a:sx n="118" d="100"/>
          <a:sy n="118" d="100"/>
        </p:scale>
        <p:origin x="106" y="130"/>
      </p:cViewPr>
      <p:guideLst>
        <p:guide orient="horz" pos="1596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38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t>2020/3/1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702030404030204" charset="0"/>
                <a:ea typeface="宋体" panose="02010600030101010101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4" name="组合 43"/>
          <p:cNvGrpSpPr/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36" name="组合 41"/>
          <p:cNvGrpSpPr/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1" name="组合 46"/>
          <p:cNvGrpSpPr/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47" name="组合 45"/>
          <p:cNvGrpSpPr/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90204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702030404030204" charset="0"/>
                  <a:ea typeface="宋体" panose="02010600030101010101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buFont typeface="Arial" panose="020B0604020202090204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400" b="1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panose="02010609060101010101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702030404030204" charset="0"/>
          <a:ea typeface="黑体" panose="02010609060101010101" charset="-122"/>
          <a:cs typeface="黑体" panose="02010609060101010101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702030404030204" charset="0"/>
          <a:ea typeface="宋体" panose="02010600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panose="0201060906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/Applications/TLIAS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2368729" y="2211280"/>
            <a:ext cx="43620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机器学习课程</a:t>
            </a:r>
            <a:r>
              <a:rPr lang="en-US" altLang="zh-CN" sz="36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310140"/>
            <a:ext cx="68407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是如何推导的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2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1668954"/>
            <a:ext cx="53832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损失函数的描述错误的是？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79712" y="2283718"/>
            <a:ext cx="464582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它的第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棵树的损失与第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棵树无关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在求第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棵树的结构时可将前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棵树的结构作为常数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它使用了二阶泰勒展开式去近似目标函数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最终得出的损失函数值越小代表模型的效果越好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749954" y="4157184"/>
            <a:ext cx="3759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棵树的损失与第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棵树有关。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0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491630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最优模型构建方法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目标函数确定和树的复杂度介绍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目标函数的推导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的回归树构建方法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03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310140"/>
            <a:ext cx="68407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回归树如何构建？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1668954"/>
            <a:ext cx="53832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回归树的描述错误的是？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79712" y="2283718"/>
            <a:ext cx="48157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它可以使用打分函数确定某个节点是否能够继续分裂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它可以使用打分函数确定某个特征的最佳分割点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最大树深度和最小叶子节点样本数可以用来调节树结构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的大小对树结构没有影响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560598" y="4153826"/>
            <a:ext cx="602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的值越大，表示对树结构要求越严，越不容易过拟合。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2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491630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最优模型构建方法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目标函数确定和树的复杂度介绍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目标函数的推导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的回归树构建方法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70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310140"/>
            <a:ext cx="68407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有什么区别？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3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1668954"/>
            <a:ext cx="53832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的描述错误的是？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79712" y="2283718"/>
            <a:ext cx="470071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它们都属于集成学习中的提升算法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它们在构建树的过程中都考虑到了结构风险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在相同的条件下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准确性更高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在确定最佳分裂点时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能利用多线程提升效率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475656" y="4227934"/>
            <a:ext cx="688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在构建树的过程中只考虑了经验风险，结构风险是在剪枝时才考虑。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0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772" y="1203598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与参数介绍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简单案例介绍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模型基本训练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最优模型运行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718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310140"/>
            <a:ext cx="68407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有哪些可设置的参数？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1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635896" y="2049517"/>
            <a:ext cx="3599508" cy="88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XGBoost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案例及实现（重点）</a:t>
            </a:r>
            <a:endParaRPr lang="en-US" altLang="zh-CN" sz="1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1668954"/>
            <a:ext cx="53832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的描述正确的是？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79712" y="2283718"/>
            <a:ext cx="553388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重要分为三类参数：通用参数、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参数、学习目标参数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通用参数是所有类型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都会用到的参数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Booster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参数能决定构建的模型的泛化能力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学习目标参数能够确定模型解决的是什么问题和衡量损失的方法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619672" y="4299942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07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772" y="1203598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与数介绍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简单案例介绍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模型基本训练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最优模型运行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237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283718"/>
            <a:ext cx="68407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泰坦尼克号案例中如何寻找最优参数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8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1668954"/>
            <a:ext cx="53832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、下列关于泰坦尼克号案例的描述正确的是？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2147298" y="2491693"/>
            <a:ext cx="48494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这里我们使用的是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XGBClassifiler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作为训练模型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这里我们为了确定参数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max_depth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使用了多个可能的值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我们在确定参数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max_depth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时保证了其它参数的不变的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835696" y="4152176"/>
            <a:ext cx="12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84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772" y="1203598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与数介绍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简单案例介绍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模型基本训练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最优模型运行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379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2355726"/>
            <a:ext cx="74888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案例在使用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之前如何处理数据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75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1668954"/>
            <a:ext cx="53832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案例数据处理的描述正确的是？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691680" y="2378567"/>
            <a:ext cx="63900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这里我们使用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StratifiedShuffleSplit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分割数据集保证每个类别的样本数一致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这里我们不对数据做标准化不影响模型的效果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对数据进行降维的目的是保留主要信息的同时提升效率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257202" y="4083918"/>
            <a:ext cx="7259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不做标准化处理，模型的结果可能不准确，同时模型的收敛速度会有所下降。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0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772" y="1203598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与数介绍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简单案例介绍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模型基本训练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最优模型运行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128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2355726"/>
            <a:ext cx="74888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案例中如何训练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73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4" y="931960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1452998"/>
            <a:ext cx="5760640" cy="1465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、已知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模型的实例化对象如下：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from xgboost import XGBClassifier</a:t>
            </a:r>
          </a:p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xgb = XGBClassifier()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假设现已使用训练数据集完成模型的训练，使用如下哪个方法能够获取概率值形式的预测值：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2483768" y="3211490"/>
            <a:ext cx="31161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xgb.predict(x_val_pca)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xgb.predict_proba(x_val_pca)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835696" y="4299942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1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491630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最优模型构建方法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目标函数确定和树的复杂度介绍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目标函数的推导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的回归树构建方法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94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772" y="1203598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与数介绍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简单案例介绍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模型基本训练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最优模型运行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43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2355726"/>
            <a:ext cx="74888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案例中如何调优</a:t>
            </a: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模型参数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46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4" y="931960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1452998"/>
            <a:ext cx="5760640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模型参数的调优说法正确的是：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763688" y="2139702"/>
            <a:ext cx="60500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通过固定其它参数，改变需要调优的参数的值来确定最优的结果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为了更好的衡量多分类场景下的模型性能，使用的对数损失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为了更好的观察每次参数改变数值时对模型的影响，使用了折线图绘制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最后模型预测给出的是样本的分类类别结果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835696" y="4299942"/>
            <a:ext cx="3552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应该是概率值形式的预测结果。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7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492772" y="1203598"/>
            <a:ext cx="4319588" cy="2868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与数介绍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简单案例介绍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数据基本处理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模型基本训练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最优模型运行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037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2340917"/>
            <a:ext cx="74888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Otto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案例中</a:t>
            </a:r>
            <a:r>
              <a:rPr lang="en-US" altLang="zh-CN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模型参数的最优调试结果如何</a:t>
            </a:r>
            <a:r>
              <a:rPr lang="zh-CN" altLang="en-US" sz="24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10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案例及实现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4" y="931960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1697884"/>
            <a:ext cx="5760640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、案例中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参数是下列中的哪项：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2815039" y="2643758"/>
            <a:ext cx="2793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objective="multi:softprob"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objective="multi:softmax"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763688" y="4155926"/>
            <a:ext cx="5963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是多分类问题下的概率输出，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是多分类问题下的类别输出。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42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151620" y="2279362"/>
            <a:ext cx="68407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32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是一个什么样的算法？</a:t>
            </a:r>
            <a:endParaRPr lang="zh-CN" altLang="en-US" sz="32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1668954"/>
            <a:ext cx="4176464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的描述错误的是？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79712" y="2283718"/>
            <a:ext cx="53261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它是极限梯度提升树（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Extreme Gradient Boosting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）的缩写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它在数据挖掘方面拥有更好的性能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只用经验风险最小化的思想无法获得最好的模型效果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算法使用的是经验风险最小化的模型优化思想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749954" y="4157184"/>
            <a:ext cx="3199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使用的是结构风险最小化。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491630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最优模型构建方法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目标函数确定和树的复杂度介绍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目标函数的推导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的回归树构建方法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57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1259632" y="2310140"/>
            <a:ext cx="68407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800" cap="none" spc="0">
                <a:effectLst>
                  <a:outerShdw blurRad="38100" dist="19050" dir="2700000" algn="tl" rotWithShape="0">
                    <a:schemeClr val="dk1">
                      <a:alpha val="40000"/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损失函数的正则化项如何表示？</a:t>
            </a:r>
            <a:endParaRPr lang="zh-CN" altLang="en-US" sz="2800" cap="none" spc="0" dirty="0">
              <a:effectLst>
                <a:outerShdw blurRad="38100" dist="19050" dir="2700000" algn="tl" rotWithShape="0">
                  <a:schemeClr val="dk1">
                    <a:alpha val="40000"/>
                    <a:lumMod val="5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60" y="3845724"/>
            <a:ext cx="148835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1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XGBoost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r>
              <a:rPr lang="en-US" altLang="zh-CN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知识检测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1668954"/>
            <a:ext cx="5383212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、下列关于</a:t>
            </a:r>
            <a:r>
              <a:rPr lang="en-US" altLang="zh-CN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400">
                <a:solidFill>
                  <a:srgbClr val="8585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损失函数的正则化项描述错误的是？</a:t>
            </a:r>
            <a:endParaRPr lang="en-US" altLang="zh-CN" sz="1400">
              <a:solidFill>
                <a:srgbClr val="8585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4F53AC-479A-46F5-9126-715B146B1A3B}"/>
              </a:ext>
            </a:extLst>
          </p:cNvPr>
          <p:cNvSpPr txBox="1"/>
          <p:nvPr/>
        </p:nvSpPr>
        <p:spPr>
          <a:xfrm>
            <a:off x="1979712" y="2283718"/>
            <a:ext cx="499046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它使用的是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回归树作为基学习器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它的正则化项只包含一棵树的结果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它的正则化项由树的叶子节点的个数以及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正则化项组成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模型可以通过超参数来调整正则化项对模型的惩罚力度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7E41D-C849-4291-8E00-7F6EFAC4FEE1}"/>
              </a:ext>
            </a:extLst>
          </p:cNvPr>
          <p:cNvSpPr txBox="1"/>
          <p:nvPr/>
        </p:nvSpPr>
        <p:spPr>
          <a:xfrm>
            <a:off x="1749954" y="4157184"/>
            <a:ext cx="3360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答案：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包含的是多颗树的综合结果。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60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eaLnBrk="1" hangingPunct="1">
              <a:buFont typeface="Arial" panose="020B060402020209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Section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563888" y="1491630"/>
            <a:ext cx="4319588" cy="249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charset="0"/>
                <a:ea typeface="宋体" panose="02010600030101010101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panose="05000000000000000000" pitchFamily="2" charset="2"/>
              <a:buChar char="u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最优模型构建方法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目标函数确定和树的复杂度介绍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目标函数的推导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的回归树构建方法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"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XGBoost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GBDT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337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7489</TotalTime>
  <Words>1714</Words>
  <Application>Microsoft Office PowerPoint</Application>
  <PresentationFormat>全屏显示(16:9)</PresentationFormat>
  <Paragraphs>256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黑体</vt:lpstr>
      <vt:lpstr>微软雅黑</vt:lpstr>
      <vt:lpstr>Arial</vt:lpstr>
      <vt:lpstr>Calibri</vt:lpstr>
      <vt:lpstr>Segoe UI</vt:lpstr>
      <vt:lpstr>Wingdings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fan yangjun</cp:lastModifiedBy>
  <cp:revision>1657</cp:revision>
  <dcterms:created xsi:type="dcterms:W3CDTF">2019-09-15T13:55:09Z</dcterms:created>
  <dcterms:modified xsi:type="dcterms:W3CDTF">2020-03-01T11:56:39Z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