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53"/>
  </p:notesMasterIdLst>
  <p:handoutMasterIdLst>
    <p:handoutMasterId r:id="rId54"/>
  </p:handoutMasterIdLst>
  <p:sldIdLst>
    <p:sldId id="599" r:id="rId5"/>
    <p:sldId id="712" r:id="rId6"/>
    <p:sldId id="1312" r:id="rId7"/>
    <p:sldId id="714" r:id="rId8"/>
    <p:sldId id="713" r:id="rId9"/>
    <p:sldId id="1406" r:id="rId10"/>
    <p:sldId id="1407" r:id="rId11"/>
    <p:sldId id="1408" r:id="rId12"/>
    <p:sldId id="1409" r:id="rId13"/>
    <p:sldId id="1410" r:id="rId14"/>
    <p:sldId id="1415" r:id="rId15"/>
    <p:sldId id="1412" r:id="rId16"/>
    <p:sldId id="1413" r:id="rId17"/>
    <p:sldId id="1414" r:id="rId18"/>
    <p:sldId id="1404" r:id="rId19"/>
    <p:sldId id="1416" r:id="rId20"/>
    <p:sldId id="1417" r:id="rId21"/>
    <p:sldId id="1418" r:id="rId22"/>
    <p:sldId id="1419" r:id="rId23"/>
    <p:sldId id="1420" r:id="rId24"/>
    <p:sldId id="1421" r:id="rId25"/>
    <p:sldId id="1422" r:id="rId26"/>
    <p:sldId id="1423" r:id="rId27"/>
    <p:sldId id="1424" r:id="rId28"/>
    <p:sldId id="1425" r:id="rId29"/>
    <p:sldId id="1426" r:id="rId30"/>
    <p:sldId id="1427" r:id="rId31"/>
    <p:sldId id="1428" r:id="rId32"/>
    <p:sldId id="1429" r:id="rId33"/>
    <p:sldId id="1430" r:id="rId34"/>
    <p:sldId id="1431" r:id="rId35"/>
    <p:sldId id="1432" r:id="rId36"/>
    <p:sldId id="1433" r:id="rId37"/>
    <p:sldId id="1434" r:id="rId38"/>
    <p:sldId id="1435" r:id="rId39"/>
    <p:sldId id="1436" r:id="rId40"/>
    <p:sldId id="1437" r:id="rId41"/>
    <p:sldId id="1438" r:id="rId42"/>
    <p:sldId id="1405" r:id="rId43"/>
    <p:sldId id="1439" r:id="rId44"/>
    <p:sldId id="1440" r:id="rId45"/>
    <p:sldId id="1441" r:id="rId46"/>
    <p:sldId id="1442" r:id="rId47"/>
    <p:sldId id="1443" r:id="rId48"/>
    <p:sldId id="1444" r:id="rId49"/>
    <p:sldId id="1445" r:id="rId50"/>
    <p:sldId id="1446" r:id="rId51"/>
    <p:sldId id="624" r:id="rId5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58585"/>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6" autoAdjust="0"/>
    <p:restoredTop sz="94368"/>
  </p:normalViewPr>
  <p:slideViewPr>
    <p:cSldViewPr>
      <p:cViewPr varScale="1">
        <p:scale>
          <a:sx n="118" d="100"/>
          <a:sy n="118" d="100"/>
        </p:scale>
        <p:origin x="106" y="130"/>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2020/3/3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29" y="2211280"/>
            <a:ext cx="436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a:solidFill>
                  <a:srgbClr val="262626"/>
                </a:solidFill>
                <a:latin typeface="微软雅黑" panose="020B0503020204020204" pitchFamily="34" charset="-122"/>
                <a:ea typeface="微软雅黑" panose="020B0503020204020204" pitchFamily="34" charset="-122"/>
              </a:rPr>
              <a:t>机器学习课程</a:t>
            </a:r>
            <a:r>
              <a:rPr lang="en-US" altLang="zh-CN" sz="3600" b="1">
                <a:solidFill>
                  <a:srgbClr val="262626"/>
                </a:solidFill>
                <a:latin typeface="微软雅黑" panose="020B0503020204020204" pitchFamily="34" charset="-122"/>
                <a:ea typeface="微软雅黑" panose="020B0503020204020204" pitchFamily="34" charset="-122"/>
              </a:rPr>
              <a:t>day13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51620" y="2279362"/>
            <a:ext cx="6840760" cy="584775"/>
          </a:xfrm>
          <a:prstGeom prst="rect">
            <a:avLst/>
          </a:prstGeom>
          <a:noFill/>
        </p:spPr>
        <p:txBody>
          <a:bodyPr wrap="square" lIns="91440" tIns="45720" rIns="91440" bIns="45720">
            <a:spAutoFit/>
          </a:bodyPr>
          <a:lstStyle/>
          <a:p>
            <a:pPr algn="ct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lightGBM</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a:t>
            </a: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API</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有哪些常见的参数？</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45650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5" y="1668954"/>
            <a:ext cx="5383213"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lightGBM</a:t>
            </a:r>
            <a:r>
              <a:rPr lang="zh-CN" altLang="en-US" sz="1400">
                <a:solidFill>
                  <a:srgbClr val="858585"/>
                </a:solidFill>
                <a:latin typeface="微软雅黑" panose="020B0503020204020204" pitchFamily="34" charset="-122"/>
                <a:ea typeface="微软雅黑" panose="020B0503020204020204" pitchFamily="34" charset="-122"/>
              </a:rPr>
              <a:t>的</a:t>
            </a:r>
            <a:r>
              <a:rPr lang="en-US" altLang="zh-CN" sz="1400">
                <a:solidFill>
                  <a:srgbClr val="858585"/>
                </a:solidFill>
                <a:latin typeface="微软雅黑" panose="020B0503020204020204" pitchFamily="34" charset="-122"/>
                <a:ea typeface="微软雅黑" panose="020B0503020204020204" pitchFamily="34" charset="-122"/>
              </a:rPr>
              <a:t>API</a:t>
            </a:r>
            <a:r>
              <a:rPr lang="zh-CN" altLang="en-US" sz="1400">
                <a:solidFill>
                  <a:srgbClr val="858585"/>
                </a:solidFill>
                <a:latin typeface="微软雅黑" panose="020B0503020204020204" pitchFamily="34" charset="-122"/>
                <a:ea typeface="微软雅黑" panose="020B0503020204020204" pitchFamily="34" charset="-122"/>
              </a:rPr>
              <a:t>的描述正确的是？（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763688" y="2227314"/>
            <a:ext cx="6289286"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使用时安装了第三方库</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它的主要参数分为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control parameter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core parameter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IO parameter</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部分参数与决策树类似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为了避免模型出现过拟合或者欠拟合，部分参数可以做适当的调整</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79712" y="4227934"/>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529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491630"/>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lightGBM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简单介绍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算法原理介绍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参数介绍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算法简单案例介绍</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9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87624" y="2279362"/>
            <a:ext cx="6840760"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使用</a:t>
            </a: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lightGBM</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如何实现简单案例</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77664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5" y="1668954"/>
            <a:ext cx="5383213"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lightGBM</a:t>
            </a:r>
            <a:r>
              <a:rPr lang="zh-CN" altLang="en-US" sz="1400">
                <a:solidFill>
                  <a:srgbClr val="858585"/>
                </a:solidFill>
                <a:latin typeface="微软雅黑" panose="020B0503020204020204" pitchFamily="34" charset="-122"/>
                <a:ea typeface="微软雅黑" panose="020B0503020204020204" pitchFamily="34" charset="-122"/>
              </a:rPr>
              <a:t>在案例中的使用描述错误的是？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763688" y="2227314"/>
            <a:ext cx="5155579"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使用了</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sklearn</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中提供的鸢尾花数据集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它可以在训练的同时传入验证集数据进行模型的调优和选择</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它可以通过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early_stopping_rounds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避免模型过拟合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模型最终的效果与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n_estimator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无关</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79712" y="4227934"/>
            <a:ext cx="516122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要想达到好的效果，</a:t>
            </a:r>
            <a:r>
              <a:rPr lang="en-US" altLang="zh-CN" sz="1400" b="1">
                <a:latin typeface="微软雅黑" panose="020B0503020204020204" pitchFamily="34" charset="-122"/>
                <a:ea typeface="微软雅黑" panose="020B0503020204020204" pitchFamily="34" charset="-122"/>
              </a:rPr>
              <a:t>n_estimator</a:t>
            </a:r>
            <a:r>
              <a:rPr lang="zh-CN" altLang="en-US" sz="1400" b="1">
                <a:latin typeface="微软雅黑" panose="020B0503020204020204" pitchFamily="34" charset="-122"/>
                <a:ea typeface="微软雅黑" panose="020B0503020204020204" pitchFamily="34" charset="-122"/>
              </a:rPr>
              <a:t>参数也需要调优。</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281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Pubg</a:t>
            </a:r>
            <a:r>
              <a:rPr lang="zh-CN" altLang="en-US" sz="1200">
                <a:solidFill>
                  <a:srgbClr val="FF0000"/>
                </a:solidFill>
                <a:latin typeface="微软雅黑" panose="020B0503020204020204" pitchFamily="34" charset="-122"/>
                <a:ea typeface="微软雅黑" panose="020B0503020204020204" pitchFamily="34" charset="-122"/>
              </a:rPr>
              <a:t>案例简介</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2641273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87624" y="2279362"/>
            <a:ext cx="684076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Pubg</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案例的数据及目标是什么</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56639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5" y="1668954"/>
            <a:ext cx="5383213"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pubg</a:t>
            </a:r>
            <a:r>
              <a:rPr lang="zh-CN" altLang="en-US" sz="1400">
                <a:solidFill>
                  <a:srgbClr val="858585"/>
                </a:solidFill>
                <a:latin typeface="微软雅黑" panose="020B0503020204020204" pitchFamily="34" charset="-122"/>
                <a:ea typeface="微软雅黑" panose="020B0503020204020204" pitchFamily="34" charset="-122"/>
              </a:rPr>
              <a:t>案例的描述正确的是？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763688" y="2227314"/>
            <a:ext cx="5892960"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数据集里包括了部分</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pubg</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玩家在游戏中的各项指标特征</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数据集中的数据需要我们进行预处理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构建模型时必须使用所有的特征数据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最终构建好的模型需要根据玩家的比赛数据来预测他在比赛中的排名</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79913" y="4227934"/>
            <a:ext cx="5152373"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特征需要根据情况进行筛选，不一定需要全部数据。</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576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获取</a:t>
            </a:r>
            <a:r>
              <a:rPr lang="en-US" altLang="zh-CN" sz="1200">
                <a:solidFill>
                  <a:srgbClr val="FF0000"/>
                </a:solidFill>
                <a:latin typeface="微软雅黑" panose="020B0503020204020204" pitchFamily="34" charset="-122"/>
                <a:ea typeface="微软雅黑" panose="020B0503020204020204" pitchFamily="34" charset="-122"/>
              </a:rPr>
              <a:t>pubg</a:t>
            </a:r>
            <a:r>
              <a:rPr lang="zh-CN" altLang="en-US" sz="1200">
                <a:solidFill>
                  <a:srgbClr val="FF0000"/>
                </a:solidFill>
                <a:latin typeface="微软雅黑" panose="020B0503020204020204" pitchFamily="34" charset="-122"/>
                <a:ea typeface="微软雅黑" panose="020B0503020204020204" pitchFamily="34" charset="-122"/>
              </a:rPr>
              <a:t>数据</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387925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87624" y="2279362"/>
            <a:ext cx="684076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Pubg</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案例实现的整体流程如何</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94829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851920" y="1919317"/>
            <a:ext cx="3599508" cy="131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lightGBM</a:t>
            </a:r>
            <a:r>
              <a:rPr lang="zh-CN" altLang="en-US" sz="1400">
                <a:solidFill>
                  <a:srgbClr val="FF0000"/>
                </a:solidFill>
                <a:latin typeface="微软雅黑" panose="020B0503020204020204" pitchFamily="34" charset="-122"/>
                <a:ea typeface="微软雅黑" panose="020B0503020204020204" pitchFamily="34" charset="-122"/>
              </a:rPr>
              <a:t>算法原理介绍（重点）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pubg</a:t>
            </a:r>
            <a:r>
              <a:rPr lang="zh-CN" altLang="en-US" sz="1400">
                <a:solidFill>
                  <a:srgbClr val="FF0000"/>
                </a:solidFill>
                <a:latin typeface="微软雅黑" panose="020B0503020204020204" pitchFamily="34" charset="-122"/>
                <a:ea typeface="微软雅黑" panose="020B0503020204020204" pitchFamily="34" charset="-122"/>
              </a:rPr>
              <a:t>案例介绍及实现（重点）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模型的训练及调优（重点）</a:t>
            </a:r>
            <a:endParaRPr lang="en-US" altLang="zh-CN" sz="1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445822"/>
            <a:ext cx="5383213"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、请对</a:t>
            </a:r>
            <a:r>
              <a:rPr lang="en-US" altLang="zh-CN" sz="1400">
                <a:solidFill>
                  <a:srgbClr val="858585"/>
                </a:solidFill>
                <a:latin typeface="微软雅黑" panose="020B0503020204020204" pitchFamily="34" charset="-122"/>
                <a:ea typeface="微软雅黑" panose="020B0503020204020204" pitchFamily="34" charset="-122"/>
              </a:rPr>
              <a:t>pubg</a:t>
            </a:r>
            <a:r>
              <a:rPr lang="zh-CN" altLang="en-US" sz="1400">
                <a:solidFill>
                  <a:srgbClr val="858585"/>
                </a:solidFill>
                <a:latin typeface="微软雅黑" panose="020B0503020204020204" pitchFamily="34" charset="-122"/>
                <a:ea typeface="微软雅黑" panose="020B0503020204020204" pitchFamily="34" charset="-122"/>
              </a:rPr>
              <a:t>案例的实现流程排序：</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3464986" y="1993762"/>
            <a:ext cx="1404552" cy="2031325"/>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特征工程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数据预测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构建模型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数据预处理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E</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模型评估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3044999" y="4371950"/>
            <a:ext cx="2244525"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E</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2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数据缺失值处理和查看每场比赛人数</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240240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87624" y="2139702"/>
            <a:ext cx="6840760" cy="954107"/>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案例中的缺失值如何处理</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如何对每场比赛的参赛人数进行筛选？</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818682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214933" y="1474161"/>
            <a:ext cx="2952328"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、下列说法正确的是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400" b="1">
                <a:solidFill>
                  <a:srgbClr val="858585"/>
                </a:solidFill>
                <a:latin typeface="微软雅黑" panose="020B0503020204020204" pitchFamily="34" charset="-122"/>
                <a:ea typeface="微软雅黑" panose="020B0503020204020204" pitchFamily="34" charset="-122"/>
                <a:sym typeface="Wingdings" panose="05000000000000000000" pitchFamily="2" charset="2"/>
              </a:rPr>
              <a:t>多选</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475656" y="2151895"/>
            <a:ext cx="6611105"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缺失值可以通过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isnull()</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方法和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any()</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方法进行判断</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数据中的缺失值占比不大，可以删除处理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通过对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match_id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进行聚合可以得出每场比赛的参赛人数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通过对聚合后的参赛人数进行可视化可以观察出每场比赛参赛人数的分布情况</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63688" y="4146956"/>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规范化输出部分数据和部分变量合成</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396894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如何解决参赛人数导致的部分比赛数据失衡？</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487342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187624" y="1544584"/>
            <a:ext cx="2952328"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339752" y="2178219"/>
            <a:ext cx="4815742"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参赛人数不同，玩家的部分比赛指标会有差异</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参赛人数不同，玩家的比赛指标不会受到影响</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通过类似于归一化的思想，可将部分比赛指标进行处理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heals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boosts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都属于玩家提升道具，可以合并数据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294013" y="4227934"/>
            <a:ext cx="4257897"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数据对比一般需要放在同等条件下进行。</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9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异常值处理</a:t>
            </a:r>
            <a:r>
              <a:rPr lang="en-US" altLang="zh-CN" sz="1200">
                <a:solidFill>
                  <a:srgbClr val="FF0000"/>
                </a:solidFill>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43505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如何处理数据中的异常值？</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5939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187624" y="1544584"/>
            <a:ext cx="2952328"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339752" y="2178219"/>
            <a:ext cx="5155579"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异常数据需要通过对应的标准进行量化和界定</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为了减少对模型的影响，异常数据一般都会进行删除处理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某场比赛杀敌数过高也是异常数据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heals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某场比赛中爆头率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100%</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的玩家数据可以直接删除</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07704" y="4067198"/>
            <a:ext cx="4815742"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还需要结合这场比赛中玩家的杀敌数进行评估。</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848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491630"/>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lightGBM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简单介绍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算法原理介绍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参数介绍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算法简单案例介绍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239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异常值处理</a:t>
            </a:r>
            <a:r>
              <a:rPr lang="en-US" altLang="zh-CN" sz="1200">
                <a:solidFill>
                  <a:srgbClr val="FF0000"/>
                </a:solidFill>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387863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如何处理数据中的异常值？</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136563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547664" y="1619857"/>
            <a:ext cx="388843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、下列哪些特征数据中存在异常值？（</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699792" y="2178219"/>
            <a:ext cx="3669594"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最远杀敌距离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单场比赛的运动距离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单场比赛的武器收集数量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单场比赛使用的药品和提升道具的数量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339752" y="4146956"/>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81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类别型数据处理</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300821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如何处理类别型数据？</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153218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259632" y="1612590"/>
            <a:ext cx="388843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547664" y="2268993"/>
            <a:ext cx="6574107"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数据中可用的类别型数据包括</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matchType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matchId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groupId</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这些类别型数据都是</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object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类型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可将这些类别型数据都处理成哑变量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可先将这些特征的类型转换成</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category</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，再使用</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category</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code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来唯一标识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195736" y="4203168"/>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05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960129"/>
            <a:ext cx="4248472" cy="360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pubg</a:t>
            </a:r>
            <a:r>
              <a:rPr lang="zh-CN" altLang="en-US" sz="2000" b="1">
                <a:latin typeface="微软雅黑" panose="020B0503020204020204" pitchFamily="34" charset="-122"/>
                <a:ea typeface="微软雅黑" panose="020B0503020204020204" pitchFamily="34" charset="-122"/>
              </a:rPr>
              <a:t>案例介绍及实现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案例简介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rPr>
              <a:t>pubg</a:t>
            </a:r>
            <a:r>
              <a:rPr lang="zh-CN" altLang="en-US" sz="1200">
                <a:latin typeface="微软雅黑" panose="020B0503020204020204" pitchFamily="34" charset="-122"/>
                <a:ea typeface="微软雅黑" panose="020B0503020204020204" pitchFamily="34" charset="-122"/>
              </a:rPr>
              <a:t>数据</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数据缺失值处理和查看每场比赛人数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规范化输出部分数据和部分变量合成</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异常值处理</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类别型数据处理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数据截取、确定特征值和目标值、分割数据集</a:t>
            </a:r>
          </a:p>
        </p:txBody>
      </p:sp>
    </p:spTree>
    <p:extLst>
      <p:ext uri="{BB962C8B-B14F-4D97-AF65-F5344CB8AC3E}">
        <p14:creationId xmlns:p14="http://schemas.microsoft.com/office/powerpoint/2010/main" val="143542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83718"/>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如何选取特征数据和目标数据？</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94192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Pubg</a:t>
            </a:r>
            <a:r>
              <a:rPr lang="zh-CN" altLang="en-US" sz="2400" b="1">
                <a:solidFill>
                  <a:srgbClr val="595959"/>
                </a:solidFill>
                <a:latin typeface="微软雅黑" panose="020B0503020204020204" pitchFamily="34" charset="-122"/>
                <a:ea typeface="微软雅黑" panose="020B0503020204020204" pitchFamily="34" charset="-122"/>
              </a:rPr>
              <a:t>案例介绍及实现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331640" y="1626040"/>
            <a:ext cx="388843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835696" y="2232331"/>
            <a:ext cx="4863767"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获取部分数据可以使用</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dataframe.sample()</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将玩家每场比赛的排名</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winPlacePerc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作为目标值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可将数据中除</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winPlacePerc</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以外的数据全部用作特征值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可使用</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train_test_split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进行数据集划分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195736" y="4203168"/>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79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37747" y="1563638"/>
            <a:ext cx="3456384"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模型的训练及调优</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使用</a:t>
            </a:r>
            <a:r>
              <a:rPr lang="en-US" altLang="zh-CN" sz="1200">
                <a:solidFill>
                  <a:srgbClr val="FF0000"/>
                </a:solidFill>
                <a:latin typeface="微软雅黑" panose="020B0503020204020204" pitchFamily="34" charset="-122"/>
                <a:ea typeface="微软雅黑" panose="020B0503020204020204" pitchFamily="34" charset="-122"/>
              </a:rPr>
              <a:t>RF</a:t>
            </a:r>
            <a:r>
              <a:rPr lang="zh-CN" altLang="en-US" sz="1200">
                <a:solidFill>
                  <a:srgbClr val="FF0000"/>
                </a:solidFill>
                <a:latin typeface="微软雅黑" panose="020B0503020204020204" pitchFamily="34" charset="-122"/>
                <a:ea typeface="微软雅黑" panose="020B0503020204020204" pitchFamily="34" charset="-122"/>
              </a:rPr>
              <a:t>进行模型训练</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对模型调优</a:t>
            </a:r>
            <a:r>
              <a:rPr lang="en-US" altLang="zh-CN" sz="1200">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对模型调优</a:t>
            </a:r>
            <a:r>
              <a:rPr lang="en-US" altLang="zh-CN" sz="1200">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71058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51620" y="2279362"/>
            <a:ext cx="6840760"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a:t>
            </a: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lightGBM</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哪些特征数据可被用于模型训练？</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892713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4" y="99654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376040" y="1626040"/>
            <a:ext cx="388843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835696" y="2232331"/>
            <a:ext cx="5020926"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第一次使用</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RF</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训练模型可以获取每个特征的重要性程度</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可以通过交叉验证选择更加可靠的模型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可以通过网格搜索选取表现更好的超参数组合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这里评估模型使用的是均方误差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195736" y="4203168"/>
            <a:ext cx="337945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这里使用的是平均绝对误差。</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28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37747" y="1563638"/>
            <a:ext cx="3456384"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模型的训练及调优</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RF</a:t>
            </a:r>
            <a:r>
              <a:rPr lang="zh-CN" altLang="en-US" sz="1200">
                <a:latin typeface="微软雅黑" panose="020B0503020204020204" pitchFamily="34" charset="-122"/>
                <a:ea typeface="微软雅黑" panose="020B0503020204020204" pitchFamily="34" charset="-122"/>
              </a:rPr>
              <a:t>进行模型训练</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对模型调优</a:t>
            </a:r>
            <a:r>
              <a:rPr lang="en-US" altLang="zh-CN" sz="1200">
                <a:solidFill>
                  <a:srgbClr val="FF0000"/>
                </a:solidFill>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对模型调优</a:t>
            </a:r>
            <a:r>
              <a:rPr lang="en-US" altLang="zh-CN" sz="1200">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2004028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如何训练模型并调优？</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09724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9302" y="916822"/>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869302" y="1554375"/>
            <a:ext cx="636431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、下面是模型训练及评估的部分代码，请对它们的执行先后顺序进行排序：</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395536" y="2262854"/>
            <a:ext cx="8688084"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gbm.fit(X_train, y_train, eval_set=[(X_valid, y_valid)], eval_metric="l1", early_stopping_rounds=5)</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s-ES" altLang="zh-CN" sz="1400">
                <a:solidFill>
                  <a:schemeClr val="tx1">
                    <a:lumMod val="65000"/>
                    <a:lumOff val="35000"/>
                  </a:schemeClr>
                </a:solidFill>
                <a:latin typeface="微软雅黑" panose="020B0503020204020204" pitchFamily="34" charset="-122"/>
                <a:ea typeface="微软雅黑" panose="020B0503020204020204" pitchFamily="34" charset="-122"/>
              </a:rPr>
              <a:t>mean_absolute_error(y_valid, y_pre)</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gbm = lgb.LGBMRegressor(num_leaves=31, learning_rate=0.05, n_estimators=20)</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y_pre = gbm.predict(X_valid, num_iteration=gbm.best_iteration_)</a:t>
            </a:r>
          </a:p>
        </p:txBody>
      </p:sp>
      <p:sp>
        <p:nvSpPr>
          <p:cNvPr id="4" name="文本框 3">
            <a:extLst>
              <a:ext uri="{FF2B5EF4-FFF2-40B4-BE49-F238E27FC236}">
                <a16:creationId xmlns:a16="http://schemas.microsoft.com/office/drawing/2014/main" id="{96B7E41D-C849-4291-8E00-7F6EFAC4FEE1}"/>
              </a:ext>
            </a:extLst>
          </p:cNvPr>
          <p:cNvSpPr txBox="1"/>
          <p:nvPr/>
        </p:nvSpPr>
        <p:spPr>
          <a:xfrm>
            <a:off x="2195736" y="4226678"/>
            <a:ext cx="1962397"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6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37747" y="1563638"/>
            <a:ext cx="3456384"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模型的训练及调优</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使用</a:t>
            </a:r>
            <a:r>
              <a:rPr lang="en-US" altLang="zh-CN" sz="1200">
                <a:latin typeface="微软雅黑" panose="020B0503020204020204" pitchFamily="34" charset="-122"/>
                <a:ea typeface="微软雅黑" panose="020B0503020204020204" pitchFamily="34" charset="-122"/>
              </a:rPr>
              <a:t>RF</a:t>
            </a:r>
            <a:r>
              <a:rPr lang="zh-CN" altLang="en-US" sz="1200">
                <a:latin typeface="微软雅黑" panose="020B0503020204020204" pitchFamily="34" charset="-122"/>
                <a:ea typeface="微软雅黑" panose="020B0503020204020204" pitchFamily="34" charset="-122"/>
              </a:rPr>
              <a:t>进行模型训练</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对模型调优</a:t>
            </a:r>
            <a:r>
              <a:rPr lang="en-US" altLang="zh-CN" sz="1200">
                <a:latin typeface="微软雅黑" panose="020B0503020204020204" pitchFamily="34" charset="-122"/>
                <a:ea typeface="微软雅黑" panose="020B0503020204020204" pitchFamily="34" charset="-122"/>
              </a:rPr>
              <a:t>1</a:t>
            </a:r>
          </a:p>
          <a:p>
            <a:pPr lvl="1">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对模型调优</a:t>
            </a:r>
            <a:r>
              <a:rPr lang="en-US" altLang="zh-CN" sz="1200">
                <a:solidFill>
                  <a:srgbClr val="FF0000"/>
                </a:solidFill>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1217859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971600" y="2211710"/>
            <a:ext cx="7560840"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如何进一步调优模型？</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99199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模型的训练及调优</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9302" y="916822"/>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115616" y="1554374"/>
            <a:ext cx="6364312"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、下列说法错误的是：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475656" y="2370575"/>
            <a:ext cx="6409127"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交叉验证和网格搜索能够在给定可能的参数中确定最优组合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单独对某一个超参数进行调优时要确保其它参数都是一样的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通过可视化每次参数调整时模型的评估分数可以更直观的选出合适的参数值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通过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argmin(scores)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获取的是</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scores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中最小的值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75656" y="4238037"/>
            <a:ext cx="337945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应该是最小值对应的索引值。</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15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668954"/>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lightGBM</a:t>
            </a:r>
            <a:r>
              <a:rPr lang="zh-CN" altLang="en-US" sz="1400">
                <a:solidFill>
                  <a:srgbClr val="858585"/>
                </a:solidFill>
                <a:latin typeface="微软雅黑" panose="020B0503020204020204" pitchFamily="34" charset="-122"/>
                <a:ea typeface="微软雅黑" panose="020B0503020204020204" pitchFamily="34" charset="-122"/>
              </a:rPr>
              <a:t>的描述正确的是？（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456659" y="2348935"/>
            <a:ext cx="3555204" cy="1169551"/>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它是一款新的梯度提升方法</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它相比于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XGBoost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拥有更高的效率</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它相比于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XGBoost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拥有更小的内存消耗</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195736" y="4017070"/>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491630"/>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lightGBM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简单介绍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算法原理介绍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参数介绍</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算法简单案例介绍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21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151620" y="2279362"/>
            <a:ext cx="6840760" cy="584775"/>
          </a:xfrm>
          <a:prstGeom prst="rect">
            <a:avLst/>
          </a:prstGeom>
          <a:noFill/>
        </p:spPr>
        <p:txBody>
          <a:bodyPr wrap="square" lIns="91440" tIns="45720" rIns="91440" bIns="45720">
            <a:spAutoFit/>
          </a:bodyPr>
          <a:lstStyle/>
          <a:p>
            <a:pPr algn="ctr"/>
            <a:r>
              <a:rPr lang="en-US" altLang="zh-CN"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lightGBM</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的实现原理是什么？</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66535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lightGBM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5" y="1668954"/>
            <a:ext cx="5383213"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lightGBM</a:t>
            </a:r>
            <a:r>
              <a:rPr lang="zh-CN" altLang="en-US" sz="1400">
                <a:solidFill>
                  <a:srgbClr val="858585"/>
                </a:solidFill>
                <a:latin typeface="微软雅黑" panose="020B0503020204020204" pitchFamily="34" charset="-122"/>
                <a:ea typeface="微软雅黑" panose="020B0503020204020204" pitchFamily="34" charset="-122"/>
              </a:rPr>
              <a:t>实现原理的描述错误的是？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436326" y="2333659"/>
            <a:ext cx="4089581"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它通过直方图的方式来选取特征的最佳分裂点</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它使用的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leaf-wise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叶子生长策略没有缺陷</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它支持各种形式的类别输入，不限于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0/1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展开</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他支持特征和样本的高效并行</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03648" y="4227934"/>
            <a:ext cx="668170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latin typeface="微软雅黑" panose="020B0503020204020204" pitchFamily="34" charset="-122"/>
                <a:ea typeface="微软雅黑" panose="020B0503020204020204" pitchFamily="34" charset="-122"/>
              </a:rPr>
              <a:t>Leaf-wise</a:t>
            </a:r>
            <a:r>
              <a:rPr lang="zh-CN" altLang="en-US" sz="1400" b="1">
                <a:latin typeface="微软雅黑" panose="020B0503020204020204" pitchFamily="34" charset="-122"/>
                <a:ea typeface="微软雅黑" panose="020B0503020204020204" pitchFamily="34" charset="-122"/>
              </a:rPr>
              <a:t>容易过拟合，</a:t>
            </a:r>
            <a:r>
              <a:rPr lang="en-US" altLang="zh-CN" sz="1400" b="1">
                <a:latin typeface="微软雅黑" panose="020B0503020204020204" pitchFamily="34" charset="-122"/>
                <a:ea typeface="微软雅黑" panose="020B0503020204020204" pitchFamily="34" charset="-122"/>
              </a:rPr>
              <a:t>lightGBM</a:t>
            </a:r>
            <a:r>
              <a:rPr lang="zh-CN" altLang="en-US" sz="1400" b="1">
                <a:latin typeface="微软雅黑" panose="020B0503020204020204" pitchFamily="34" charset="-122"/>
                <a:ea typeface="微软雅黑" panose="020B0503020204020204" pitchFamily="34" charset="-122"/>
              </a:rPr>
              <a:t>在叶子生长的同时限制了最大深度。</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613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491630"/>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lightGBM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简单介绍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算法原理介绍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lightGBM</a:t>
            </a:r>
            <a:r>
              <a:rPr lang="zh-CN" altLang="en-US" sz="1200">
                <a:solidFill>
                  <a:srgbClr val="FF0000"/>
                </a:solidFill>
                <a:latin typeface="微软雅黑" panose="020B0503020204020204" pitchFamily="34" charset="-122"/>
                <a:ea typeface="微软雅黑" panose="020B0503020204020204" pitchFamily="34" charset="-122"/>
              </a:rPr>
              <a:t>算法</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参数介绍</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lightGBM</a:t>
            </a:r>
            <a:r>
              <a:rPr lang="zh-CN" altLang="en-US" sz="1200">
                <a:latin typeface="微软雅黑" panose="020B0503020204020204" pitchFamily="34" charset="-122"/>
                <a:ea typeface="微软雅黑" panose="020B0503020204020204" pitchFamily="34" charset="-122"/>
              </a:rPr>
              <a:t>算法简单案例介绍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744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7935</TotalTime>
  <Words>2227</Words>
  <Application>Microsoft Office PowerPoint</Application>
  <PresentationFormat>全屏显示(16:9)</PresentationFormat>
  <Paragraphs>367</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48</vt:i4>
      </vt:variant>
    </vt:vector>
  </HeadingPairs>
  <TitlesOfParts>
    <vt:vector size="58"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1749</cp:revision>
  <dcterms:created xsi:type="dcterms:W3CDTF">2019-09-15T13:55:09Z</dcterms:created>
  <dcterms:modified xsi:type="dcterms:W3CDTF">2020-03-03T09:29:24Z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