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94"/>
  </p:notesMasterIdLst>
  <p:handoutMasterIdLst>
    <p:handoutMasterId r:id="rId95"/>
  </p:handoutMasterIdLst>
  <p:sldIdLst>
    <p:sldId id="599" r:id="rId6"/>
    <p:sldId id="712" r:id="rId7"/>
    <p:sldId id="536" r:id="rId8"/>
    <p:sldId id="1241" r:id="rId9"/>
    <p:sldId id="907" r:id="rId10"/>
    <p:sldId id="1372" r:id="rId11"/>
    <p:sldId id="1373" r:id="rId12"/>
    <p:sldId id="1374" r:id="rId13"/>
    <p:sldId id="1375" r:id="rId14"/>
    <p:sldId id="1233" r:id="rId15"/>
    <p:sldId id="1154" r:id="rId16"/>
    <p:sldId id="1157" r:id="rId17"/>
    <p:sldId id="1156" r:id="rId18"/>
    <p:sldId id="1232" r:id="rId19"/>
    <p:sldId id="1245" r:id="rId20"/>
    <p:sldId id="1159" r:id="rId21"/>
    <p:sldId id="1235" r:id="rId22"/>
    <p:sldId id="601" r:id="rId23"/>
    <p:sldId id="1122" r:id="rId24"/>
    <p:sldId id="1246" r:id="rId25"/>
    <p:sldId id="1161" r:id="rId26"/>
    <p:sldId id="1237" r:id="rId27"/>
    <p:sldId id="1124" r:id="rId28"/>
    <p:sldId id="1247" r:id="rId29"/>
    <p:sldId id="1163" r:id="rId30"/>
    <p:sldId id="1239" r:id="rId31"/>
    <p:sldId id="1116" r:id="rId32"/>
    <p:sldId id="1248" r:id="rId33"/>
    <p:sldId id="1249" r:id="rId34"/>
    <p:sldId id="1253" r:id="rId35"/>
    <p:sldId id="1165" r:id="rId36"/>
    <p:sldId id="1255" r:id="rId37"/>
    <p:sldId id="1254" r:id="rId38"/>
    <p:sldId id="1256" r:id="rId39"/>
    <p:sldId id="1250" r:id="rId40"/>
    <p:sldId id="1251" r:id="rId41"/>
    <p:sldId id="1257" r:id="rId42"/>
    <p:sldId id="1167" r:id="rId43"/>
    <p:sldId id="1258" r:id="rId44"/>
    <p:sldId id="1259" r:id="rId45"/>
    <p:sldId id="1260" r:id="rId46"/>
    <p:sldId id="1261" r:id="rId47"/>
    <p:sldId id="1174" r:id="rId48"/>
    <p:sldId id="1262" r:id="rId49"/>
    <p:sldId id="1263" r:id="rId50"/>
    <p:sldId id="1264" r:id="rId51"/>
    <p:sldId id="1265" r:id="rId52"/>
    <p:sldId id="1266" r:id="rId53"/>
    <p:sldId id="1267" r:id="rId54"/>
    <p:sldId id="1451" r:id="rId55"/>
    <p:sldId id="1452" r:id="rId56"/>
    <p:sldId id="1453" r:id="rId57"/>
    <p:sldId id="1454" r:id="rId58"/>
    <p:sldId id="1450" r:id="rId59"/>
    <p:sldId id="1176" r:id="rId60"/>
    <p:sldId id="1268" r:id="rId61"/>
    <p:sldId id="1269" r:id="rId62"/>
    <p:sldId id="1270" r:id="rId63"/>
    <p:sldId id="1271" r:id="rId64"/>
    <p:sldId id="1179" r:id="rId65"/>
    <p:sldId id="1272" r:id="rId66"/>
    <p:sldId id="1273" r:id="rId67"/>
    <p:sldId id="1274" r:id="rId68"/>
    <p:sldId id="1242" r:id="rId69"/>
    <p:sldId id="1136" r:id="rId70"/>
    <p:sldId id="1275" r:id="rId71"/>
    <p:sldId id="1137" r:id="rId72"/>
    <p:sldId id="1243" r:id="rId73"/>
    <p:sldId id="1182" r:id="rId74"/>
    <p:sldId id="1276" r:id="rId75"/>
    <p:sldId id="1277" r:id="rId76"/>
    <p:sldId id="1278" r:id="rId77"/>
    <p:sldId id="1279" r:id="rId78"/>
    <p:sldId id="1280" r:id="rId79"/>
    <p:sldId id="1281" r:id="rId80"/>
    <p:sldId id="1184" r:id="rId81"/>
    <p:sldId id="1282" r:id="rId82"/>
    <p:sldId id="1283" r:id="rId83"/>
    <p:sldId id="1284" r:id="rId84"/>
    <p:sldId id="1285" r:id="rId85"/>
    <p:sldId id="1244" r:id="rId86"/>
    <p:sldId id="1286" r:id="rId87"/>
    <p:sldId id="1287" r:id="rId88"/>
    <p:sldId id="1288" r:id="rId89"/>
    <p:sldId id="1289" r:id="rId90"/>
    <p:sldId id="1290" r:id="rId91"/>
    <p:sldId id="663" r:id="rId92"/>
    <p:sldId id="624" r:id="rId9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858585"/>
    <a:srgbClr val="595959"/>
    <a:srgbClr val="B3B3B3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5" autoAdjust="0"/>
    <p:restoredTop sz="94313" autoAdjust="0"/>
  </p:normalViewPr>
  <p:slideViewPr>
    <p:cSldViewPr>
      <p:cViewPr varScale="1">
        <p:scale>
          <a:sx n="111" d="100"/>
          <a:sy n="111" d="100"/>
        </p:scale>
        <p:origin x="96" y="115"/>
      </p:cViewPr>
      <p:guideLst>
        <p:guide orient="horz" pos="157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792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ommentAuthors" Target="commentAuthors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2.&#20154;&#24037;&#26234;&#33021;&#27010;&#36848;.mp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3.&#20154;&#24037;&#26234;&#33021;&#30340;&#21457;&#23637;&#21382;&#31243;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4.&#20154;&#24037;&#26234;&#33021;&#20027;&#35201;&#20998;&#25903;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5.&#26426;&#22120;&#23398;&#20064;&#23450;&#20041;&#24037;&#20316;&#27969;&#31243;&#27010;&#36848;.mp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6.&#26426;&#22120;&#23398;&#20064;&#24037;&#20316;&#27969;&#31243;&#21508;&#27493;&#39588;&#35299;&#37322;.mp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7.&#26426;&#22120;&#23398;&#20064;&#31639;&#27861;&#20998;&#31867;&#20171;&#32461;.mp4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8.&#27169;&#22411;&#35780;&#20272;.mp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9.Azure&#26426;&#22120;&#23398;&#20064;&#24179;&#21488;&#23454;&#39564;&#28436;&#31034;1.mp4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0.Azure&#26426;&#22120;&#23398;&#20064;&#24179;&#21488;&#23454;&#39564;&#28436;&#31034;2.mp4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.&#26426;&#22120;&#23398;&#20064;&#31185;&#23398;&#35745;&#31639;&#24211;&#20869;&#23481;&#31616;&#20171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1.&#28145;&#24230;&#23398;&#20064;&#31616;&#20171;.mp4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2.&#22522;&#30784;&#29615;&#22659;&#23433;&#35013;.mp4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3.jupyter%20notebook&#30340;&#22522;&#26412;&#20351;&#29992;1.mp4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4.jupyter%20notebook&#30340;&#22522;&#26412;&#20351;&#29992;2.mp4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\day01\day01\1.video\15.matplotlib&#30340;&#22522;&#26412;&#20351;&#29992;.mp4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1995686"/>
            <a:ext cx="6762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什么是人工智能</a:t>
            </a:r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有哪些应用场景？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3346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人工智能应用场景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3" y="1347614"/>
            <a:ext cx="7344816" cy="2880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171" y="4368131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被广泛应用于网络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安全、电子商务、计算模拟、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社交网络等场景中。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3608" y="1275606"/>
            <a:ext cx="51671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2202418"/>
            <a:ext cx="4007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人工智能发展需要具备哪些要素？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人工智能、机器学习、深度学习之间的关联？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2283718"/>
            <a:ext cx="81371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：要想学习到数据中的一般规律，必须使用一定规模的数据去训练。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：按照某一种规律去提取数据中有价值的信息，并作为算法中的重要参数保存。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：算力的需求随着训练的数据规模呈指数级增长，充足的算力资源能够保证较高的开发效率。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660398"/>
            <a:ext cx="36004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人工智能发展需要具备哪些要素？</a:t>
            </a:r>
            <a:endParaRPr kumimoji="1"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84064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314" y="1316917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人工智能、机器学习、深度学习之间的关联？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314" y="1650266"/>
            <a:ext cx="5134838" cy="3225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6781" y="1851670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人工智能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：通过计算机科学的手段让机器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具有类似人类行为或决策的能力的统称。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6781" y="2573482"/>
            <a:ext cx="27430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机器学习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：是实现人工智能的途径，使用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数据或以往的经验来优化计算机性能，提升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机器的智能程度。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1004" y="3579862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深度学习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：是机器学习研究领域中的一个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方向，学习样本数据的内在规律和表示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层次，让机器具有和人近似的分析、学习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和识别的能力。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了解人工智能的发展历程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人工智能是如何发展起来的</a:t>
            </a:r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102566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人工智能的起源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2202418"/>
            <a:ext cx="5186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图灵测试 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测试机器的智能化程度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达特茅斯会议 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初步确定人工智能的概念及能够解决的问题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131590"/>
            <a:ext cx="7306310" cy="3330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kumimoji="1"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人工智能发展的六个阶段</a:t>
            </a:r>
            <a:endParaRPr kumimoji="1" lang="en-US" altLang="zh-CN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>
                <a:solidFill>
                  <a:prstClr val="black"/>
                </a:solidFill>
                <a:latin typeface="Calibri" panose="020F0502020204030204"/>
                <a:ea typeface="黑体" panose="02010600030101010101" charset="-122"/>
              </a:rPr>
              <a:t>  </a:t>
            </a:r>
            <a:endParaRPr kumimoji="1" lang="en-US" altLang="zh-CN" sz="1050">
              <a:solidFill>
                <a:prstClr val="black"/>
              </a:solidFill>
              <a:latin typeface="Calibri" panose="020F0502020204030204"/>
              <a:ea typeface="黑体" panose="02010600030101010101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kumimoji="1" lang="zh-CN" altLang="en-US" sz="1050">
                <a:solidFill>
                  <a:prstClr val="black"/>
                </a:solidFill>
                <a:latin typeface="Calibri" panose="020F0502020204030204"/>
                <a:ea typeface="黑体" panose="02010600030101010101" charset="-122"/>
              </a:rPr>
              <a:t> 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起步阶段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1952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年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IBM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公司的阿瑟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·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萨缪尔研制了一个西洋跳棋程序并下赢了自己。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反思阶段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期望过高，人工智能并没有给人类生活带来实质上的提升。</a:t>
            </a:r>
            <a:endParaRPr kumimoji="1"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应用发展期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将理论研究推向实际应用，并在多领域取得实质性的进展。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低迷发展期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诸多问题暴露，数据量少、数据提取困难、分布式存储等等。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稳步发展期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IBM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公司研发的深蓝超级计算机战胜了国际象棋世界冠军卡斯帕罗夫。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蓬勃发展期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依托大数据、云计算、互联网、物联网等信息技术的快速发展，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人工智能技术迎来了爆发式增长和应用。</a:t>
            </a:r>
            <a:endParaRPr kumimoji="1"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20754" y="1187743"/>
            <a:ext cx="4319588" cy="218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机器学习基础开发环境的安装（次重点）</a:t>
            </a:r>
            <a:endParaRPr lang="en-US" altLang="zh-CN" sz="1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简介（重点）</a:t>
            </a:r>
            <a:endParaRPr lang="en-GB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了解人工智能的主要分支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人工智能有哪些主要分支？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8268" y="1563638"/>
            <a:ext cx="4913931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主要分支介绍</a:t>
            </a:r>
            <a:endParaRPr kumimoji="1"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+mn-lt"/>
                <a:ea typeface="+mn-ea"/>
              </a:rPr>
              <a:t> 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计算机视觉（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Computer Vision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例：人脸识别、图像分类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自然语言处理（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例：语音识别、文本挖掘及分类、机器翻译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智能机器人（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Robotics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1695708"/>
            <a:ext cx="2914580" cy="1752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</a:t>
            </a:r>
            <a:r>
              <a:rPr lang="zh-CN" altLang="en-US" sz="1400" dirty="0"/>
              <a:t>的定义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zh-CN" altLang="en-US" sz="1400" dirty="0"/>
              <a:t>机器学习的工作流程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知道数据集的划分及依据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知道特征工程的概念及常用方法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73088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机器学习的工作流程是怎样的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283718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机器学习的定义？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机器学习的工作流程？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① 机器学习的定义？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4371950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+mn-lt"/>
                <a:ea typeface="+mn-ea"/>
              </a:rPr>
              <a:t>从数据中自动分析获得模型，并利用模型对未知数据进行预测。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1779662"/>
            <a:ext cx="6192688" cy="2523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机器学习的工作流程？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456" y="1779662"/>
            <a:ext cx="7581088" cy="299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459601" cy="2181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了解人工智能的概念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机器学习的开发流程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知道机器学习开发环境的配置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熟练使用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5976" y="2067694"/>
            <a:ext cx="273504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知道机器学习的具体开发流程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知道数据集的基本概念</a:t>
            </a:r>
            <a:endParaRPr lang="en-US" altLang="zh-CN" sz="1400"/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机器学习的具体开发流程是怎样的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283718"/>
            <a:ext cx="4243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机器学习的开发流程是怎样的？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数据集的特点及其划分依据？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特征工程的概念？常用的方法有哪些？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机器学习的开发流程是怎样的？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187624" y="199568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1</a:t>
            </a:r>
            <a:r>
              <a:rPr lang="zh-CN" altLang="en-US" sz="1600"/>
              <a:t>、获取数据</a:t>
            </a:r>
            <a:endParaRPr lang="zh-CN" altLang="en-US" sz="1600" dirty="0"/>
          </a:p>
        </p:txBody>
      </p:sp>
      <p:sp>
        <p:nvSpPr>
          <p:cNvPr id="11" name="矩形: 圆角 10"/>
          <p:cNvSpPr/>
          <p:nvPr/>
        </p:nvSpPr>
        <p:spPr>
          <a:xfrm>
            <a:off x="4342308" y="1989390"/>
            <a:ext cx="282198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2</a:t>
            </a:r>
            <a:r>
              <a:rPr lang="zh-CN" altLang="en-US" sz="1600"/>
              <a:t>、数据的预处理（广义）</a:t>
            </a:r>
            <a:endParaRPr lang="zh-CN" altLang="en-US" sz="1600" dirty="0"/>
          </a:p>
        </p:txBody>
      </p:sp>
      <p:sp>
        <p:nvSpPr>
          <p:cNvPr id="12" name="矩形: 圆角 11"/>
          <p:cNvSpPr/>
          <p:nvPr/>
        </p:nvSpPr>
        <p:spPr>
          <a:xfrm>
            <a:off x="1187624" y="3021365"/>
            <a:ext cx="61243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</a:t>
            </a:r>
            <a:r>
              <a:rPr lang="zh-CN" altLang="en-US" sz="1600"/>
              <a:t>、特征工程（非常重要，耗时、费力、对最终结果影响巨大！）</a:t>
            </a:r>
            <a:endParaRPr lang="zh-CN" altLang="en-US" sz="1600" dirty="0"/>
          </a:p>
        </p:txBody>
      </p:sp>
      <p:sp>
        <p:nvSpPr>
          <p:cNvPr id="13" name="矩形: 圆角 12"/>
          <p:cNvSpPr/>
          <p:nvPr/>
        </p:nvSpPr>
        <p:spPr>
          <a:xfrm>
            <a:off x="1043608" y="405136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4</a:t>
            </a:r>
            <a:r>
              <a:rPr lang="zh-CN" altLang="en-US" sz="1600"/>
              <a:t>、算法模型的训练</a:t>
            </a:r>
            <a:endParaRPr lang="zh-CN" altLang="en-US" sz="1600" dirty="0"/>
          </a:p>
        </p:txBody>
      </p:sp>
      <p:sp>
        <p:nvSpPr>
          <p:cNvPr id="14" name="矩形: 圆角 13"/>
          <p:cNvSpPr/>
          <p:nvPr/>
        </p:nvSpPr>
        <p:spPr>
          <a:xfrm>
            <a:off x="5004050" y="405136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5</a:t>
            </a:r>
            <a:r>
              <a:rPr lang="zh-CN" altLang="en-US" sz="1600"/>
              <a:t>、算法模型的评估</a:t>
            </a:r>
            <a:endParaRPr lang="zh-CN" altLang="en-US" sz="1600" dirty="0"/>
          </a:p>
        </p:txBody>
      </p: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 flipV="1">
            <a:off x="3059832" y="2241418"/>
            <a:ext cx="1282476" cy="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>
            <a:off x="3059832" y="4303389"/>
            <a:ext cx="1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</p:cNvCxnSpPr>
          <p:nvPr/>
        </p:nvCxnSpPr>
        <p:spPr>
          <a:xfrm flipH="1">
            <a:off x="5753298" y="2493446"/>
            <a:ext cx="1" cy="52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3" idx="0"/>
          </p:cNvCxnSpPr>
          <p:nvPr/>
        </p:nvCxnSpPr>
        <p:spPr>
          <a:xfrm>
            <a:off x="2051720" y="3525421"/>
            <a:ext cx="0" cy="5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数据集的特点及其划分依据？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813" y="17448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样本和特征：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813" y="2101444"/>
            <a:ext cx="7044612" cy="19104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27018" y="4304942"/>
            <a:ext cx="7398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数据集的分割：按照比例将样本集中的所有样本分割成训练集和测试集（经验值：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506" y="1348835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数据集的特点及其划分依据？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813" y="17448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特征值和目标值：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343813" y="2571750"/>
            <a:ext cx="2239860" cy="637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数据集的分类</a:t>
            </a:r>
            <a:endParaRPr lang="zh-CN" altLang="en-US" sz="1600" dirty="0"/>
          </a:p>
        </p:txBody>
      </p:sp>
      <p:sp>
        <p:nvSpPr>
          <p:cNvPr id="11" name="矩形: 圆角 10"/>
          <p:cNvSpPr/>
          <p:nvPr/>
        </p:nvSpPr>
        <p:spPr>
          <a:xfrm>
            <a:off x="4707798" y="2036952"/>
            <a:ext cx="2617365" cy="637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有特征值、有目标值</a:t>
            </a:r>
            <a:endParaRPr lang="zh-CN" altLang="en-US" sz="1600" dirty="0"/>
          </a:p>
        </p:txBody>
      </p:sp>
      <p:sp>
        <p:nvSpPr>
          <p:cNvPr id="12" name="矩形: 圆角 11"/>
          <p:cNvSpPr/>
          <p:nvPr/>
        </p:nvSpPr>
        <p:spPr>
          <a:xfrm>
            <a:off x="4707797" y="3001687"/>
            <a:ext cx="2785147" cy="63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只有特征值、没有目标值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3583673" y="2355734"/>
            <a:ext cx="1124125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3583673" y="3135910"/>
            <a:ext cx="1124124" cy="18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7719" y="3837950"/>
            <a:ext cx="741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特征值：是用来描述样本的一些变量（</a:t>
            </a:r>
            <a:r>
              <a:rPr lang="en-US" altLang="zh-CN" sz="1600" dirty="0"/>
              <a:t>variables</a:t>
            </a:r>
            <a:r>
              <a:rPr lang="zh-CN" altLang="en-US" sz="1600" dirty="0"/>
              <a:t>），也叫做维度（</a:t>
            </a:r>
            <a:r>
              <a:rPr lang="en-US" altLang="zh-CN" sz="1600" dirty="0"/>
              <a:t>dimensions</a:t>
            </a:r>
            <a:r>
              <a:rPr lang="zh-CN" altLang="en-US" sz="1600" dirty="0"/>
              <a:t>）。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87719" y="4324550"/>
            <a:ext cx="805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目标值：用来定义样本的值是多少，或者样本是什么（分类），也叫做标签（</a:t>
            </a:r>
            <a:r>
              <a:rPr lang="en-US" altLang="zh-CN" sz="1600" dirty="0"/>
              <a:t>labels</a:t>
            </a:r>
            <a:r>
              <a:rPr lang="zh-CN" altLang="en-US" sz="1600" dirty="0"/>
              <a:t>）。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211710"/>
            <a:ext cx="273504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知道常见算法的分类及其依据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机器学习中有哪些常用算法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91747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科学计算库简介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200000"/>
              </a:lnSpc>
              <a:buClr>
                <a:srgbClr val="FF0000"/>
              </a:buClr>
              <a:buSzTx/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人工智能概述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364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机器学习中常用的算法有哪些？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机器学习中的算法如何分类？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机器学习中常用的算法有哪些？如何分类？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81214" y="3145636"/>
            <a:ext cx="1646332" cy="43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常见算法分类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594642" y="1907897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监督学习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94642" y="2621240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无监督学习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589171" y="3352788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半监督学习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597377" y="4165006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强化学习</a:t>
            </a:r>
            <a:endParaRPr lang="zh-CN" altLang="en-US" sz="1600" dirty="0"/>
          </a:p>
        </p:txBody>
      </p: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 flipV="1">
            <a:off x="2327546" y="2089481"/>
            <a:ext cx="1267096" cy="127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8" idx="1"/>
          </p:cNvCxnSpPr>
          <p:nvPr/>
        </p:nvCxnSpPr>
        <p:spPr>
          <a:xfrm flipV="1">
            <a:off x="2327546" y="2802824"/>
            <a:ext cx="1267096" cy="55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9" idx="1"/>
          </p:cNvCxnSpPr>
          <p:nvPr/>
        </p:nvCxnSpPr>
        <p:spPr>
          <a:xfrm>
            <a:off x="2327546" y="3361267"/>
            <a:ext cx="1261625" cy="1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20" idx="1"/>
          </p:cNvCxnSpPr>
          <p:nvPr/>
        </p:nvCxnSpPr>
        <p:spPr>
          <a:xfrm>
            <a:off x="2327546" y="3361267"/>
            <a:ext cx="1269831" cy="9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28184" y="1644253"/>
            <a:ext cx="192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目标值连续：回归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8184" y="2045745"/>
            <a:ext cx="204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目标值离散：分类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5802" y="2526093"/>
            <a:ext cx="199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无目标值，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根据样本的特征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11144" y="3361267"/>
            <a:ext cx="22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只有部分样本有目标值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11144" y="4411439"/>
            <a:ext cx="240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是得到能获得更多奖励的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一系列决策过程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7" idx="3"/>
          </p:cNvCxnSpPr>
          <p:nvPr/>
        </p:nvCxnSpPr>
        <p:spPr>
          <a:xfrm flipV="1">
            <a:off x="5515362" y="1801578"/>
            <a:ext cx="912822" cy="28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</p:cNvCxnSpPr>
          <p:nvPr/>
        </p:nvCxnSpPr>
        <p:spPr>
          <a:xfrm>
            <a:off x="5515362" y="2089481"/>
            <a:ext cx="927684" cy="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3"/>
          </p:cNvCxnSpPr>
          <p:nvPr/>
        </p:nvCxnSpPr>
        <p:spPr>
          <a:xfrm flipV="1">
            <a:off x="5515362" y="2786221"/>
            <a:ext cx="873303" cy="1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3"/>
          </p:cNvCxnSpPr>
          <p:nvPr/>
        </p:nvCxnSpPr>
        <p:spPr>
          <a:xfrm flipV="1">
            <a:off x="5509891" y="3512192"/>
            <a:ext cx="881719" cy="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3"/>
          </p:cNvCxnSpPr>
          <p:nvPr/>
        </p:nvCxnSpPr>
        <p:spPr>
          <a:xfrm>
            <a:off x="5518097" y="4346590"/>
            <a:ext cx="897030" cy="3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15127" y="3790495"/>
            <a:ext cx="185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输入动态的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数据，决策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回报函数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20" idx="3"/>
            <a:endCxn id="38" idx="1"/>
          </p:cNvCxnSpPr>
          <p:nvPr/>
        </p:nvCxnSpPr>
        <p:spPr>
          <a:xfrm flipV="1">
            <a:off x="5518097" y="4052105"/>
            <a:ext cx="897030" cy="29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/>
      <p:bldP spid="29" grpId="0"/>
      <p:bldP spid="30" grpId="0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14580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</a:t>
            </a:r>
            <a:r>
              <a:rPr lang="zh-CN" altLang="en-US" sz="1400" dirty="0"/>
              <a:t>中模型评估的方法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zh-CN" altLang="en-US" sz="1400" dirty="0"/>
              <a:t>过拟合、欠拟合发生的情况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机器学习中有哪些模型评估的方法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666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机器学习中常用的模型评估的方法有哪些？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机器学习中的拟合问题产生的原因是什么？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1221936"/>
            <a:ext cx="490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机器学习中常用的模型评估的方法有哪些？（分类模型）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624" y="1868867"/>
            <a:ext cx="64831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）准确率：预测正确的样本占样本总数的比例。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）精确率：正确预测为正例的样本占全部预测为正例的比例。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）召回率：正确预测为正例的样本占全部为正例的样本的比例。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：主要用于评估模型的稳健性。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指标：主要用于二分类场景中样本不均衡情况下的模型评估。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1221936"/>
            <a:ext cx="490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机器学习中常用的模型评估的方法有哪些？（回归模型）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759470" y="2629703"/>
            <a:ext cx="1170821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MAE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4818508" y="2642587"/>
            <a:ext cx="1170821" cy="34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RAE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723333" y="4170786"/>
            <a:ext cx="128351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850" y="1654219"/>
            <a:ext cx="2335460" cy="79056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341" y="1584018"/>
            <a:ext cx="1920258" cy="100658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3145168"/>
            <a:ext cx="1965006" cy="67185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87" y="2922649"/>
            <a:ext cx="2031325" cy="100658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019524"/>
            <a:ext cx="2517087" cy="671856"/>
          </a:xfrm>
          <a:prstGeom prst="rect">
            <a:avLst/>
          </a:prstGeom>
        </p:spPr>
      </p:pic>
      <p:cxnSp>
        <p:nvCxnSpPr>
          <p:cNvPr id="48" name="连接符: 曲线 47"/>
          <p:cNvCxnSpPr/>
          <p:nvPr/>
        </p:nvCxnSpPr>
        <p:spPr>
          <a:xfrm rot="16200000" flipH="1">
            <a:off x="1286590" y="3069824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/>
          <p:cNvCxnSpPr/>
          <p:nvPr/>
        </p:nvCxnSpPr>
        <p:spPr>
          <a:xfrm rot="16200000" flipH="1">
            <a:off x="5345628" y="3060675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3"/>
            <a:endCxn id="40" idx="3"/>
          </p:cNvCxnSpPr>
          <p:nvPr/>
        </p:nvCxnSpPr>
        <p:spPr>
          <a:xfrm>
            <a:off x="2006850" y="43554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3"/>
          </p:cNvCxnSpPr>
          <p:nvPr/>
        </p:nvCxnSpPr>
        <p:spPr>
          <a:xfrm>
            <a:off x="2006850" y="4355453"/>
            <a:ext cx="105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23318" y="407163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：误差平方和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23318" y="4519379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：总平方和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660672" y="4227934"/>
            <a:ext cx="46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620405" y="4542909"/>
            <a:ext cx="460815" cy="16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/>
          <p:cNvSpPr/>
          <p:nvPr/>
        </p:nvSpPr>
        <p:spPr>
          <a:xfrm>
            <a:off x="829704" y="1854926"/>
            <a:ext cx="1030354" cy="38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RMSE:</a:t>
            </a:r>
            <a:endParaRPr lang="zh-CN" altLang="en-US" dirty="0"/>
          </a:p>
        </p:txBody>
      </p:sp>
      <p:sp>
        <p:nvSpPr>
          <p:cNvPr id="57" name="矩形: 圆角 56"/>
          <p:cNvSpPr/>
          <p:nvPr/>
        </p:nvSpPr>
        <p:spPr>
          <a:xfrm>
            <a:off x="4888742" y="1849431"/>
            <a:ext cx="1030354" cy="38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RSE: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5938" y="466868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结果越接近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表示算法模型拟合的效果越好。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59471" y="2629704"/>
            <a:ext cx="1170821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MAE</a:t>
            </a:r>
            <a:endParaRPr lang="zh-CN" altLang="en-US" dirty="0"/>
          </a:p>
        </p:txBody>
      </p:sp>
      <p:cxnSp>
        <p:nvCxnSpPr>
          <p:cNvPr id="25" name="连接符: 曲线 24"/>
          <p:cNvCxnSpPr/>
          <p:nvPr/>
        </p:nvCxnSpPr>
        <p:spPr>
          <a:xfrm rot="16200000" flipH="1">
            <a:off x="1286591" y="3069825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4818509" y="2642588"/>
            <a:ext cx="1170821" cy="34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RAE</a:t>
            </a:r>
            <a:endParaRPr lang="zh-CN" altLang="en-US" dirty="0"/>
          </a:p>
        </p:txBody>
      </p:sp>
      <p:cxnSp>
        <p:nvCxnSpPr>
          <p:cNvPr id="27" name="连接符: 曲线 26"/>
          <p:cNvCxnSpPr/>
          <p:nvPr/>
        </p:nvCxnSpPr>
        <p:spPr>
          <a:xfrm rot="16200000" flipH="1">
            <a:off x="5345629" y="3060676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2" grpId="0"/>
      <p:bldP spid="53" grpId="0"/>
      <p:bldP spid="56" grpId="0" animBg="1"/>
      <p:bldP spid="57" grpId="0" animBg="1"/>
      <p:bldP spid="3" grpId="0"/>
      <p:bldP spid="24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501" y="1274187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机器学习中的拟合问题产生的原因是什么？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43609" y="1744475"/>
            <a:ext cx="2088232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欠拟合和</a:t>
            </a:r>
            <a:r>
              <a:rPr lang="zh-CN" altLang="en-US" sz="1600"/>
              <a:t>过拟合</a:t>
            </a:r>
            <a:r>
              <a:rPr lang="en-US" altLang="zh-CN" sz="1600"/>
              <a:t>: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3831" y="2411100"/>
            <a:ext cx="6750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欠拟合：模型学习到的特征较少，导致模型对未知数据的预测能力过低。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0549" y="2994015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过拟合：模型学习到的特征较多（异常数据，噪声），导致模型对未知数据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预测能力同样过低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4323" y="3785404"/>
            <a:ext cx="69557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注意：欠拟合和过拟合都是针对对未知数据的预测（拟合）能力而言的。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6628" y="1794528"/>
            <a:ext cx="4490332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了解人工智能在现实生活中的应用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知道人工智能发展必备三要素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知道人工智能和机器学习、深度学习三者之间的关系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3926" y="2259574"/>
            <a:ext cx="31051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了解使用</a:t>
            </a:r>
            <a:r>
              <a:rPr lang="en-US" altLang="zh-CN" sz="1400"/>
              <a:t>azure</a:t>
            </a:r>
            <a:r>
              <a:rPr lang="zh-CN" altLang="en-US" sz="1400"/>
              <a:t>机器学习平台的目的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平台有什么作用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2857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499742"/>
            <a:ext cx="4255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请说一下你对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机器学习平台的理解？   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7089" y="1780477"/>
            <a:ext cx="3747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请说一下你对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Azure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机器学习平台的理解？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255" y="1711137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320" y="2372995"/>
            <a:ext cx="5494020" cy="1060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Azure Machine Learning（简称“AML”）是微软在其公有云Azure上推出的基于Web使用的一项机器学习服务，机器学习属人工智能的一个分支，它技术借助算法让电脑对大量流动数据集进行识别。这种方式能够通过历史数据来预测未来事件和行为，其实现方式明显优于传统的商业智能形式。微软的目标是简化使用机器学习的过程，以便于开发人员、业务分析师和数据科学家进行广泛、便捷地应用。这款服务的目的在于“将机器学习动力与云计算的简单性相结合”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09981" y="1852539"/>
            <a:ext cx="21761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知道机器学习开发流程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平台模拟机器学习开发流程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2857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499742"/>
            <a:ext cx="4458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机器学习平台的目的是什么？   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机器学习的一般开发流程是怎样的？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2263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机器学习的一般开发流程是怎样的？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632" y="2715766"/>
            <a:ext cx="1547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）获取数据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）数据的预处理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）特征工程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）算法模型训练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）算法模型评估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104" y="1234377"/>
            <a:ext cx="392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机器学习平台的目的是什么？    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255" y="1711137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通过这样的应用平台让大家大致了解整个机器学习的开发流程。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1995686"/>
            <a:ext cx="6762490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科学计算库简介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</a:t>
            </a:r>
            <a:r>
              <a:rPr lang="zh-CN" altLang="en-US" sz="1400" dirty="0"/>
              <a:t>什么是深度学习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什么是深度学习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深度学习的概念？如何实现？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深度学习的概念？如何实现？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9196" y="2412479"/>
            <a:ext cx="6665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）是机器学习研究领域中的一个方向，学习样本数据的内在规律和表示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层次，让机器具有和人近似的分析、学习和识别的能力。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）构造神经网络。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机器学习基础开发环境的安装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基础环境安装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知道如何配置机器学习的开发环境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211457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如何配置机器学习开发环境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87574"/>
            <a:ext cx="3744416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机器学习相关工具库的安装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执行如下命令：    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pip 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-r 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</a:t>
            </a:r>
            <a:r>
              <a:rPr lang="en-US" altLang="zh-CN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requirements.txt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中包含的内容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系统）：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matplotlib==2.2.2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numpy==1.14.2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pandas==0.20.3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tables==3.4.2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jupyter==1.0.0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4048" y="2531435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系统）：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matplotlib==3.0.2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numpy==1.15.2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pandas==0.23.4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tables==3.4.2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jupyter==1.0.0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了解</a:t>
            </a:r>
            <a:r>
              <a:rPr lang="en-US" altLang="zh-CN" sz="1400"/>
              <a:t>Jupyter notebook</a:t>
            </a:r>
            <a:r>
              <a:rPr lang="zh-CN" altLang="en-US" sz="1400"/>
              <a:t>的功能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学会使用</a:t>
            </a:r>
            <a:r>
              <a:rPr lang="en-US" altLang="zh-CN" sz="1400"/>
              <a:t>Jupyter</a:t>
            </a:r>
            <a:r>
              <a:rPr lang="zh-CN" altLang="en-US" sz="1400"/>
              <a:t> </a:t>
            </a:r>
            <a:r>
              <a:rPr lang="en-US" altLang="zh-CN" sz="1400" dirty="0"/>
              <a:t>notebook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1121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2474" y="894462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课程分配：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1347614"/>
            <a:ext cx="4398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① 第</a:t>
            </a: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人工智能相关概念介绍及开发环境的配置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② 第</a:t>
            </a: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 – 03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天：机器学习基础库的介绍以及使用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第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– 07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天：机器学习经典算法原理介绍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99592" y="2626336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就业方向：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55576" y="3087802"/>
            <a:ext cx="2160240" cy="33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、机器学习开发工程师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65386" y="3756547"/>
            <a:ext cx="2160240" cy="36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、机器学习算法工程师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61192" y="4477532"/>
            <a:ext cx="2160241" cy="3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、数据分析师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8653" y="2995886"/>
            <a:ext cx="51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要求对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常见机器学习算法有一定的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了解，知道机器学习的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一般开发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8653" y="3677624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要求熟悉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常见机器学习算法的实现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原理，能够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具体的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需求设计出合适的机器学习算法。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8653" y="4368244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知道常见的数据分析工具的使用，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对数据有一定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的敏锐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度，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快速的从数据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中找到数据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的发展趋势以及影响数据的因素。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6" idx="3"/>
            <a:endCxn id="10" idx="1"/>
          </p:cNvCxnSpPr>
          <p:nvPr/>
        </p:nvCxnSpPr>
        <p:spPr>
          <a:xfrm>
            <a:off x="2915816" y="3257496"/>
            <a:ext cx="64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1" idx="1"/>
          </p:cNvCxnSpPr>
          <p:nvPr/>
        </p:nvCxnSpPr>
        <p:spPr>
          <a:xfrm>
            <a:off x="2925626" y="3939234"/>
            <a:ext cx="63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2" idx="1"/>
          </p:cNvCxnSpPr>
          <p:nvPr/>
        </p:nvCxnSpPr>
        <p:spPr>
          <a:xfrm>
            <a:off x="2921433" y="4629854"/>
            <a:ext cx="6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 bldLvl="0" animBg="1"/>
      <p:bldP spid="8" grpId="0" bldLvl="0" animBg="1"/>
      <p:bldP spid="9" grpId="0" bldLvl="0" animBg="1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283212"/>
            <a:ext cx="849694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如何使用？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203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33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的常用操作有哪些？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650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5616" y="2568011"/>
            <a:ext cx="7578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）是一款开源的交互式科学计算平台，功能类似于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（但是功能比它更丰富，例如数据可视化、代码的编写、排版与保存等），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可以在上面直接创建并运行并保存代码和结果。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）支持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三种语言（创建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的时候需要指定环境）。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）一般在初期数据探索、分析和试验阶段使用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去做非常便捷。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950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71350"/>
            <a:ext cx="354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的常用操作有哪些？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0307" y="1711643"/>
            <a:ext cx="5875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输入如下命令：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）在浏览器中开启的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并指定开发环境：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788861"/>
            <a:ext cx="7308304" cy="2104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950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71350"/>
            <a:ext cx="354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的常用操作有哪些？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1711643"/>
            <a:ext cx="28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中的常用操作：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165" y="2059902"/>
            <a:ext cx="7164288" cy="17359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608" y="4083918"/>
            <a:ext cx="7163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）常用快捷键操作：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，执行本单元代码，并跳转到下一个单元；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，执行本单元代码，留在本单元。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8149" y="2198967"/>
            <a:ext cx="4274653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知道如何在</a:t>
            </a:r>
            <a:r>
              <a:rPr lang="en-US" altLang="zh-CN" sz="1400"/>
              <a:t>Jupyter notebook</a:t>
            </a:r>
            <a:r>
              <a:rPr lang="zh-CN" altLang="en-US" sz="1400"/>
              <a:t>中编写</a:t>
            </a:r>
            <a:r>
              <a:rPr lang="en-US" altLang="zh-CN" sz="1400"/>
              <a:t>Markdown</a:t>
            </a:r>
            <a:r>
              <a:rPr lang="zh-CN" altLang="en-US" sz="1400"/>
              <a:t>文本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知道如何给</a:t>
            </a:r>
            <a:r>
              <a:rPr lang="en-US" altLang="zh-CN" sz="1400"/>
              <a:t>Jupyter notebook</a:t>
            </a:r>
            <a:r>
              <a:rPr lang="zh-CN" altLang="en-US" sz="1400"/>
              <a:t>添加拓展功能</a:t>
            </a:r>
            <a:endParaRPr lang="en-US" altLang="zh-CN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中如何编辑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如何添加拓展功能？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5696" y="2427734"/>
            <a:ext cx="5194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中如何编辑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中如何添加拓展功能？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5235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329523"/>
            <a:ext cx="4288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中如何编辑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文本？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1770722"/>
            <a:ext cx="6717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的语法编写好文本。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文本，在命令模式下输入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并运行单元即可。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）或者选中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文本，选中导航栏中的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并运行单元。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3194147"/>
            <a:ext cx="7452320" cy="152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1121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42953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系统的学习这门课程需要具备的前置知识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312285"/>
            <a:ext cx="6948264" cy="30273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516" y="4455025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这些基础知识有助于大家后期学习并理解各种机器学习算法原理！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5235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246191"/>
            <a:ext cx="372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中如何添加拓展功能？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3772" y="1605535"/>
            <a:ext cx="5831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）执行如下命令安装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jupyter_contrib_nbextensions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python -m pip install jupyter_contrib_nbextensions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拓展库：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jupyter contrib nbextension install --user --skip-running-check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服务，在导航栏中选中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Nbextensions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并勾选对应的拓展功能复选框：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421417"/>
            <a:ext cx="6552728" cy="1598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616130"/>
            <a:ext cx="4392488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</a:t>
            </a:r>
            <a:r>
              <a:rPr lang="en-US" altLang="zh-CN" sz="1400"/>
              <a:t>matplotlib</a:t>
            </a:r>
            <a:r>
              <a:rPr lang="zh-CN" altLang="en-US" sz="1400"/>
              <a:t>工具库的主要功能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学会使用</a:t>
            </a:r>
            <a:r>
              <a:rPr lang="en-US" altLang="zh-CN" sz="1400"/>
              <a:t>matplotlib</a:t>
            </a:r>
            <a:r>
              <a:rPr lang="zh-CN" altLang="en-US" sz="1400"/>
              <a:t>绘制简单的折线图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310140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？如何使用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它绘制折线图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绘制简单的折线图？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592" y="2566555"/>
            <a:ext cx="8120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）是一款开源的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工具库，专门用于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（专业的）及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（非专业）的图形绘制。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）它能够以渐进的、交互式的方式实现数据可视化。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）在机器学习中数据观察的初期使用较为广泛。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723846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751" y="1093178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1533471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? Y = ?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plt.figure(figsize=(20, 8), dpi=80)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）显示图像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plt.show()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389" y="1673981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489" y="1666043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0" y="1995686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1309013"/>
            <a:ext cx="4817051" cy="21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了解人工智能的概念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掌握机器学习的开发流程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知道机器学习开发环境的配置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熟练使用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7662</Words>
  <Application>WPS 演示</Application>
  <PresentationFormat>全屏显示(16:9)</PresentationFormat>
  <Paragraphs>912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4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authony</cp:lastModifiedBy>
  <cp:revision>1015</cp:revision>
  <dcterms:created xsi:type="dcterms:W3CDTF">2019-09-15T13:55:00Z</dcterms:created>
  <dcterms:modified xsi:type="dcterms:W3CDTF">2020-01-16T07:59:24Z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