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5" r:id="rId5"/>
  </p:sldMasterIdLst>
  <p:notesMasterIdLst>
    <p:notesMasterId r:id="rId81"/>
  </p:notesMasterIdLst>
  <p:handoutMasterIdLst>
    <p:handoutMasterId r:id="rId82"/>
  </p:handoutMasterIdLst>
  <p:sldIdLst>
    <p:sldId id="599" r:id="rId6"/>
    <p:sldId id="712" r:id="rId7"/>
    <p:sldId id="536" r:id="rId8"/>
    <p:sldId id="902" r:id="rId9"/>
    <p:sldId id="907" r:id="rId10"/>
    <p:sldId id="1380" r:id="rId11"/>
    <p:sldId id="1381" r:id="rId12"/>
    <p:sldId id="1382" r:id="rId13"/>
    <p:sldId id="1383" r:id="rId14"/>
    <p:sldId id="1268" r:id="rId15"/>
    <p:sldId id="1384" r:id="rId16"/>
    <p:sldId id="1385" r:id="rId17"/>
    <p:sldId id="1386" r:id="rId18"/>
    <p:sldId id="1387" r:id="rId19"/>
    <p:sldId id="1270" r:id="rId20"/>
    <p:sldId id="1388" r:id="rId21"/>
    <p:sldId id="1389" r:id="rId22"/>
    <p:sldId id="1390" r:id="rId23"/>
    <p:sldId id="1391" r:id="rId24"/>
    <p:sldId id="1272" r:id="rId25"/>
    <p:sldId id="1392" r:id="rId26"/>
    <p:sldId id="1393" r:id="rId27"/>
    <p:sldId id="1394" r:id="rId28"/>
    <p:sldId id="1395" r:id="rId29"/>
    <p:sldId id="1275" r:id="rId30"/>
    <p:sldId id="1396" r:id="rId31"/>
    <p:sldId id="1397" r:id="rId32"/>
    <p:sldId id="1398" r:id="rId33"/>
    <p:sldId id="1399" r:id="rId34"/>
    <p:sldId id="1280" r:id="rId35"/>
    <p:sldId id="1400" r:id="rId36"/>
    <p:sldId id="1401" r:id="rId37"/>
    <p:sldId id="1402" r:id="rId38"/>
    <p:sldId id="1403" r:id="rId39"/>
    <p:sldId id="1283" r:id="rId40"/>
    <p:sldId id="1404" r:id="rId41"/>
    <p:sldId id="1405" r:id="rId42"/>
    <p:sldId id="1406" r:id="rId43"/>
    <p:sldId id="1407" r:id="rId44"/>
    <p:sldId id="1291" r:id="rId45"/>
    <p:sldId id="1408" r:id="rId46"/>
    <p:sldId id="1409" r:id="rId47"/>
    <p:sldId id="1410" r:id="rId48"/>
    <p:sldId id="1411" r:id="rId49"/>
    <p:sldId id="1304" r:id="rId50"/>
    <p:sldId id="1412" r:id="rId51"/>
    <p:sldId id="1413" r:id="rId52"/>
    <p:sldId id="1414" r:id="rId53"/>
    <p:sldId id="1415" r:id="rId54"/>
    <p:sldId id="1416" r:id="rId55"/>
    <p:sldId id="1417" r:id="rId56"/>
    <p:sldId id="1309" r:id="rId57"/>
    <p:sldId id="1418" r:id="rId58"/>
    <p:sldId id="1419" r:id="rId59"/>
    <p:sldId id="1420" r:id="rId60"/>
    <p:sldId id="1421" r:id="rId61"/>
    <p:sldId id="1312" r:id="rId62"/>
    <p:sldId id="1422" r:id="rId63"/>
    <p:sldId id="1423" r:id="rId64"/>
    <p:sldId id="1424" r:id="rId65"/>
    <p:sldId id="1425" r:id="rId66"/>
    <p:sldId id="1316" r:id="rId67"/>
    <p:sldId id="1426" r:id="rId68"/>
    <p:sldId id="1427" r:id="rId69"/>
    <p:sldId id="1428" r:id="rId70"/>
    <p:sldId id="1318" r:id="rId71"/>
    <p:sldId id="1319" r:id="rId72"/>
    <p:sldId id="1429" r:id="rId73"/>
    <p:sldId id="1430" r:id="rId74"/>
    <p:sldId id="1431" r:id="rId75"/>
    <p:sldId id="1432" r:id="rId76"/>
    <p:sldId id="1433" r:id="rId77"/>
    <p:sldId id="1434" r:id="rId78"/>
    <p:sldId id="663" r:id="rId79"/>
    <p:sldId id="624" r:id="rId8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94341"/>
  </p:normalViewPr>
  <p:slideViewPr>
    <p:cSldViewPr>
      <p:cViewPr varScale="1">
        <p:scale>
          <a:sx n="113" d="100"/>
          <a:sy n="113" d="100"/>
        </p:scale>
        <p:origin x="182" y="91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6" Type="http://schemas.openxmlformats.org/officeDocument/2006/relationships/commentAuthors" Target="commentAuthors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notesMaster" Target="notesMasters/notesMaster1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003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003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2.&#36171;&#20540;&#21644;&#25490;&#24207;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3.pandas&#20013;&#30340;&#31639;&#26415;&#36816;&#31639;&#21644;&#36923;&#36753;&#36816;&#31639;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4.pandas&#20013;&#30340;&#32479;&#35745;&#20989;&#25968;.mp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5.pandas&#20013;&#30340;&#32047;&#35745;&#32479;&#35745;&#20989;&#25968;&#21644;&#33258;&#23450;&#20041;&#20989;&#25968;.mp4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6.pandas&#20013;&#32472;&#22270;&#26041;&#24335;&#20171;&#32461;.mp4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7.pandas&#20013;&#25991;&#20214;&#30340;&#35835;&#21462;&#21644;&#20889;&#20837;.mp4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8.&#32570;&#22833;&#20540;&#30340;&#22788;&#29702;.mp4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9.&#25968;&#25454;&#31163;&#25955;&#21270;.mp4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10.&#25968;&#25454;&#34920;&#30340;&#21512;&#24182;.mp4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11.&#20132;&#21449;&#34920;&#21644;&#36879;&#35270;&#34920;&#20171;&#32461;.mp4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1.pandas&#20013;&#30340;&#32034;&#24341;.mp4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12.&#20998;&#32452;&#32858;&#21512;&#20171;&#32461;.mp4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13.&#26143;&#24052;&#20811;&#26696;&#20363;&#23454;&#29616;.mp4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..\day03\day03\1.video\14.&#30005;&#24433;&#26696;&#20363;&#20998;&#26512;1.mp4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1907066" y="2211280"/>
            <a:ext cx="52854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机器学习基础课程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day03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0590" y="2342039"/>
            <a:ext cx="4130746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-US" altLang="zh-CN" sz="1400" dirty="0" err="1"/>
              <a:t>sort_index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sort_values</a:t>
            </a:r>
            <a:r>
              <a:rPr lang="zh-CN" altLang="en-US" sz="1400" dirty="0"/>
              <a:t>实现索引和值的排序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对索引和值进行排序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5" y="2571750"/>
            <a:ext cx="3475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如何获取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的某一列数据？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如何对索引和值进行排序？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1804" y="1491121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如何获取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的某一列数据？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1640" y="1974998"/>
            <a:ext cx="613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获取某列数据：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data.column_name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data[‘column_name’]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5799" y="2522172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如何对索引和值进行排序？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39" y="2975272"/>
            <a:ext cx="619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）值排序：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sort_values(by=column_name, ascending=False)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注意：指定对两列以上的数据进行排序时，如果前一列数据存在相同的值，则根据第二列的值进行比较，以此类推。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）索引排序：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sort_index(ascending=False)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947664"/>
            <a:ext cx="3453189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/>
              <a:t>pandas</a:t>
            </a:r>
            <a:r>
              <a:rPr lang="zh-CN" altLang="en-US" sz="1400"/>
              <a:t>中数据结构的加</a:t>
            </a:r>
            <a:r>
              <a:rPr lang="zh-CN" altLang="en-US" sz="1400" dirty="0"/>
              <a:t>、减法运算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应用逻辑</a:t>
            </a:r>
            <a:r>
              <a:rPr lang="zh-CN" altLang="en-US" sz="1400" dirty="0"/>
              <a:t>运算符号实现</a:t>
            </a:r>
            <a:r>
              <a:rPr lang="zh-CN" altLang="en-US" sz="1400"/>
              <a:t>数据的过滤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-GB" altLang="zh-CN" sz="1400" dirty="0" err="1"/>
              <a:t>isin</a:t>
            </a:r>
            <a:r>
              <a:rPr lang="en-GB" altLang="zh-CN" sz="1400" dirty="0"/>
              <a:t>, query</a:t>
            </a:r>
            <a:r>
              <a:rPr lang="zh-CN" altLang="en-US" sz="1400" dirty="0"/>
              <a:t>实现数据的筛选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中的算术运算和逻辑运算是怎样的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5" y="2571750"/>
            <a:ext cx="31925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中常见的算术运算有哪些？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中常见的逻辑运算有哪些？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1804" y="1491121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中常见的算术运算有哪些？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1640" y="1974998"/>
            <a:ext cx="613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等，或者直接使用算术符号。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5799" y="2522172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中常见的逻辑运算有哪些？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3183891"/>
            <a:ext cx="6192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连接数据对象和限制条件，使用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连接多个筛选条件；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）使用逻辑函数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data.query()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data.is_in()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进行条件筛选。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635896" y="2113548"/>
            <a:ext cx="4319588" cy="88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的综合应用（重点）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905227"/>
            <a:ext cx="3929217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使用</a:t>
            </a:r>
            <a:r>
              <a:rPr lang="en-GB" altLang="zh-CN" sz="1400" dirty="0"/>
              <a:t>describe</a:t>
            </a:r>
            <a:r>
              <a:rPr lang="zh-CN" altLang="en-US" sz="1400" dirty="0"/>
              <a:t>完成综合统计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使用</a:t>
            </a:r>
            <a:r>
              <a:rPr lang="en-GB" altLang="zh-CN" sz="1400" dirty="0"/>
              <a:t>max, min, mean, std</a:t>
            </a:r>
            <a:r>
              <a:rPr lang="zh-CN" altLang="en-US" sz="1400" dirty="0"/>
              <a:t>完成统计计算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使用</a:t>
            </a:r>
            <a:r>
              <a:rPr lang="en-GB" altLang="zh-CN" sz="1400" dirty="0" err="1"/>
              <a:t>idxmin</a:t>
            </a:r>
            <a:r>
              <a:rPr lang="zh-CN" altLang="en-GB" sz="1400" dirty="0"/>
              <a:t>、</a:t>
            </a:r>
            <a:r>
              <a:rPr lang="en-GB" altLang="zh-CN" sz="1400" dirty="0" err="1"/>
              <a:t>idxmax</a:t>
            </a:r>
            <a:r>
              <a:rPr lang="zh-CN" altLang="en-US" sz="1400" dirty="0"/>
              <a:t>完成最大值最小值的索引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中的统计运算是怎样的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5" y="2571750"/>
            <a:ext cx="2960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中常见的统计运算有哪些？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0768" y="1670184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中常见的统计运算有哪些？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632" y="2355726"/>
            <a:ext cx="662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）摘要函数：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describe() ---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大部分的统计指标都可以通过这个函数计算出来。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）一般统计函数：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median()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idxmax()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）累计统计函数：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cumsum()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cumprod()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9663" y="2193690"/>
            <a:ext cx="3672800" cy="890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知道使用</a:t>
            </a:r>
            <a:r>
              <a:rPr lang="en-GB" altLang="zh-CN" sz="1400" dirty="0" err="1"/>
              <a:t>cumsum</a:t>
            </a:r>
            <a:r>
              <a:rPr lang="zh-CN" altLang="en-US" sz="1400" dirty="0"/>
              <a:t>等实现累计分析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熟练应用</a:t>
            </a:r>
            <a:r>
              <a:rPr lang="en-GB" altLang="zh-CN" sz="1400" dirty="0"/>
              <a:t>apply</a:t>
            </a:r>
            <a:r>
              <a:rPr lang="zh-CN" altLang="en-US" sz="1400" dirty="0"/>
              <a:t>函数实现数据的自定义处理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中的累计统计运算是怎样的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自定义函数的应用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5" y="2571750"/>
            <a:ext cx="35516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中常见的累计统计运算有哪些？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如何使用自定义函数？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0768" y="1670184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中常见的累计统计运算有哪些？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632" y="2262579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常用累计统计函数：累加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cumsum()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、累乘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cumprod()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5811" y="2838281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如何使用自定义函数？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632" y="3299796"/>
            <a:ext cx="66247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Data.apply(func, axis=?)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 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自定义的函数；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中的基本数据结构；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是按照数据的哪一个维度去进行运算。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5237" y="1086499"/>
            <a:ext cx="3907480" cy="304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的索引和排序操作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中的统计操作和自定义函数操作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中的常见格式文件的读取与存储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中的缺失值处理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中的数据离散化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中的交叉表与透视表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中的分组与聚合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2126596"/>
            <a:ext cx="2413931" cy="890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</a:t>
            </a:r>
            <a:r>
              <a:rPr lang="en-US" altLang="zh-CN" sz="1400"/>
              <a:t>dataframe</a:t>
            </a:r>
            <a:r>
              <a:rPr lang="zh-CN" altLang="en-US" sz="1400"/>
              <a:t>的绘图</a:t>
            </a:r>
            <a:r>
              <a:rPr lang="zh-CN" altLang="en-US" sz="1400" dirty="0"/>
              <a:t>函数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了解</a:t>
            </a:r>
            <a:r>
              <a:rPr lang="en-US" altLang="zh-CN" sz="1400"/>
              <a:t>series</a:t>
            </a:r>
            <a:r>
              <a:rPr lang="zh-CN" altLang="en-US" sz="1400"/>
              <a:t>的绘图函数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中的如何绘制图形？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9832" y="2643758"/>
            <a:ext cx="1882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中如何绘图？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811287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中如何绘图？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9712" y="2604223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DataFrame.plot(kind='line’)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还可取值：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scatter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pie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7904" y="2368715"/>
            <a:ext cx="3801041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-US" altLang="zh-CN" sz="1400"/>
              <a:t>pandas</a:t>
            </a:r>
            <a:r>
              <a:rPr lang="zh-CN" altLang="en-US" sz="1400"/>
              <a:t>实现不同格式文件</a:t>
            </a:r>
            <a:r>
              <a:rPr lang="zh-CN" altLang="en-US" sz="1400" dirty="0"/>
              <a:t>的读取和存储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中的如何操作文件？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773969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9832" y="2643758"/>
            <a:ext cx="3319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中如何实现文件的读取和存储？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503839"/>
            <a:ext cx="400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中如何实现文件的读取和存储？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3688" y="1971902"/>
            <a:ext cx="6624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pd.read_csv(path, usecols=None)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data.to_csv(path, columns=, header=, index=, mode=)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HDF5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data.to_hdf(path, key=None)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pd.read_hdf(path, key=None)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优点：存储速度快，节省空间，可移植性强。（推荐使用）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data.to_json(path, orient=?)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pd.read_json(path, orient=?, lines=False)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缺失值的处理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1920" y="2383707"/>
            <a:ext cx="3621504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知道如何使用</a:t>
            </a:r>
            <a:r>
              <a:rPr lang="en-US" altLang="zh-CN" sz="1400"/>
              <a:t>pandas</a:t>
            </a:r>
            <a:r>
              <a:rPr lang="zh-CN" altLang="en-US" sz="1400"/>
              <a:t>处理数据中的缺失值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如何处理数据中的缺失值？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773969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5816" y="2643758"/>
            <a:ext cx="3775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处理数据中缺失值的步骤是怎样的？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1172600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处理数据中缺失值的步骤是怎样的？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90839" y="1638774"/>
            <a:ext cx="2690951" cy="64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判断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缺失值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np.all(pd.notnull(data))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8" idx="3"/>
            <a:endCxn id="17" idx="1"/>
          </p:cNvCxnSpPr>
          <p:nvPr/>
        </p:nvCxnSpPr>
        <p:spPr>
          <a:xfrm flipV="1">
            <a:off x="3781790" y="1953331"/>
            <a:ext cx="1798322" cy="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/>
          <p:cNvCxnSpPr>
            <a:stCxn id="8" idx="2"/>
          </p:cNvCxnSpPr>
          <p:nvPr/>
        </p:nvCxnSpPr>
        <p:spPr>
          <a:xfrm rot="16200000" flipH="1">
            <a:off x="2548408" y="2171651"/>
            <a:ext cx="1121288" cy="13454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51105" y="2586690"/>
            <a:ext cx="29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存在缺失值，但不是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np.nan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792446" y="2968541"/>
            <a:ext cx="4376422" cy="80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其它形式的缺失值使用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np.nan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data.replace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(to_replace=‘’, value=np.nan)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086432" y="4358904"/>
            <a:ext cx="7067373" cy="521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③ 使用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统计学指标值（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等）对缺失值进行填充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data[‘column_name’].fillna(data[‘column_name’].mean(), inplace=True)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9611" y="2879178"/>
            <a:ext cx="13131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存在缺失值，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np.nan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2" idx="2"/>
          </p:cNvCxnSpPr>
          <p:nvPr/>
        </p:nvCxnSpPr>
        <p:spPr>
          <a:xfrm>
            <a:off x="5980657" y="3774786"/>
            <a:ext cx="0" cy="5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5580112" y="1622918"/>
            <a:ext cx="1785258" cy="66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不做处理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89176" y="166436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不存在缺失值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022536" y="2283743"/>
            <a:ext cx="0" cy="20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9912" y="2163108"/>
            <a:ext cx="3599832" cy="890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-GB" altLang="zh-CN" sz="1400" dirty="0"/>
              <a:t>cut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qcut</a:t>
            </a:r>
            <a:r>
              <a:rPr lang="zh-CN" altLang="en-US" sz="1400" dirty="0"/>
              <a:t>实现数据的区间分组</a:t>
            </a:r>
            <a:endParaRPr lang="en-US" altLang="zh-CN" sz="1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-GB" altLang="zh-CN" sz="1400" dirty="0" err="1"/>
              <a:t>get_dummies</a:t>
            </a:r>
            <a:r>
              <a:rPr lang="zh-CN" altLang="en-US" sz="1400" dirty="0"/>
              <a:t>实现数据的</a:t>
            </a:r>
            <a:r>
              <a:rPr lang="en-US" altLang="zh-CN" sz="1400" dirty="0"/>
              <a:t>one-hot</a:t>
            </a:r>
            <a:r>
              <a:rPr lang="zh-CN" altLang="en-US" sz="1400" dirty="0"/>
              <a:t>编码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如何将数据离散化？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4776" y="2571750"/>
            <a:ext cx="3469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什么是离散化？这样做的目的是什么？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对数据进行离散化？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4325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什么是离散化？这样做的目的是什么？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59632" y="1915141"/>
            <a:ext cx="66247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）离散化是将连续型数据转换成离散数据的处理手段，或者是将复杂离散数据用简单离散数据表示的处理手段。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）常用方法：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）对于连续型的数据，一般是在连续区间上选取若干个分割点，比如选取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个分割点将连续区间分割成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个区间，然后将一个区间上的所有值映射到相同的类别上。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）对于离散型的数据，有些时候会使用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编码对原始特征进行处理，这样处理的好处是数据更加容易存储，并且更加适合某些算法的学习。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）离散化的目的：简化数据结构，便于机器学习算法去更好的学习相应的特征。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4325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对数据进行离散化？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59632" y="1915141"/>
            <a:ext cx="69127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）数据分组：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pd.qcut() ---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默认分组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pd.cut() ---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可自定义分组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pd.qcut(data, bins_num).value_counts()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中的数据结构，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bins_num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表示将数据分成多少组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value_counts()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可以查看分组后每组分得的样本个数是多少。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）离散化：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pandas.get_dummies(data, prefix=None)</a:t>
            </a:r>
            <a:endParaRPr lang="pt-BR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中的已被分组的数据结构，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表示每组区间的列名包含的字符串前缀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1920" y="2288224"/>
            <a:ext cx="3337260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知道</a:t>
            </a:r>
            <a:r>
              <a:rPr lang="en-US" altLang="zh-CN" sz="1400"/>
              <a:t>series</a:t>
            </a:r>
            <a:r>
              <a:rPr lang="zh-CN" altLang="en-US" sz="1400" dirty="0"/>
              <a:t>和</a:t>
            </a:r>
            <a:r>
              <a:rPr lang="en-US" altLang="zh-CN" sz="1400" err="1"/>
              <a:t>dataframe</a:t>
            </a:r>
            <a:r>
              <a:rPr lang="zh-CN" altLang="en-US" sz="1400"/>
              <a:t>的索引切片操作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44325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对数据进行离散化？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15" y="2121267"/>
            <a:ext cx="8612369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99847" y="2328862"/>
            <a:ext cx="3972049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熟练使用</a:t>
            </a:r>
            <a:r>
              <a:rPr lang="en-GB" altLang="zh-CN" sz="1400"/>
              <a:t>pd</a:t>
            </a:r>
            <a:r>
              <a:rPr lang="en-US" altLang="zh-CN" sz="1400"/>
              <a:t>.concat</a:t>
            </a:r>
            <a:r>
              <a:rPr lang="zh-CN" altLang="en-US" sz="1400"/>
              <a:t>和</a:t>
            </a:r>
            <a:r>
              <a:rPr lang="en-GB" altLang="zh-CN" sz="1400"/>
              <a:t>pd.merge</a:t>
            </a:r>
            <a:r>
              <a:rPr lang="zh-CN" altLang="en-US" sz="1400"/>
              <a:t>实现</a:t>
            </a:r>
            <a:r>
              <a:rPr lang="zh-CN" altLang="en-US" sz="1400" dirty="0"/>
              <a:t>数据</a:t>
            </a:r>
            <a:r>
              <a:rPr lang="zh-CN" altLang="en-US" sz="1400"/>
              <a:t>的合并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如何合并数据？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9832" y="2643758"/>
            <a:ext cx="2421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合并数据？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612533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合并数据？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59632" y="2364156"/>
            <a:ext cx="6624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pd.concat([df1, df2], axis=?) 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可以指定按照行或者列去进行数据表的合并，其中一方不存在的行或者列数据会以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去填充。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pd.merge(df1, df2, how=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on=[column1, column2])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可以指定按照某一列或者几列进行合并，也可指定合并的方式（内连接，外连接，左连接，右连接）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349" y="2371885"/>
            <a:ext cx="3996928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-US" altLang="zh-CN" sz="1400" dirty="0"/>
              <a:t>crosstab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pivot_table</a:t>
            </a:r>
            <a:r>
              <a:rPr lang="zh-CN" altLang="en-US" sz="1400" dirty="0"/>
              <a:t>实现交叉表与透视表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中交叉表和透视表的作用是什么？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6193" y="2587455"/>
            <a:ext cx="35516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什么是交叉表、透视表？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中的交叉表和透视表？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的索引切片操作</a:t>
            </a:r>
            <a:r>
              <a:rPr lang="zh-CN" altLang="en-US" sz="2400" b="1" cap="none" spc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281413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① 什么是交叉表、透视表？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59632" y="1771531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）透视表是一种专门用于对数据中一行（列）多列（行）的数据进行分组，并使用指定的聚合函数进行相应计算的工具。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）交叉表是一种特殊的透视表，专门用于计算每个分组的频率。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）作用：探究数据之间的关系。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600" y="3354257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② 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中的交叉表和透视表？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4040" y="3883450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）交叉表：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pd.crosstab(index, columns)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）透视表：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pd.pivot_table(index, columns, aggfunc)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分组聚合介绍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0925" y="2371885"/>
            <a:ext cx="4020075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应用</a:t>
            </a:r>
            <a:r>
              <a:rPr lang="en-US" altLang="zh-CN" sz="1400" dirty="0" err="1"/>
              <a:t>groupby</a:t>
            </a:r>
            <a:r>
              <a:rPr lang="zh-CN" altLang="en-US" sz="1400" dirty="0"/>
              <a:t>和聚合函数实现数据的分组和聚合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375" y="2211710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中怎样实现数据的分组与聚合？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6193" y="2587455"/>
            <a:ext cx="3731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如何使用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完成数据的分组与聚合？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527055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完成数据的分组与聚合？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75656" y="2283718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）分组：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data.groupby(columns, as_index=False)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默认被分组的列会被设为行索引。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）聚合：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std()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注意，分组和聚合一般会结合使用（链式调用），单独使用的场景很少。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63199"/>
            <a:ext cx="43195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星巴克案例实现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电影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电影案例分析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95741" y="2274254"/>
            <a:ext cx="3980577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熟悉使用</a:t>
            </a:r>
            <a:r>
              <a:rPr lang="en-US" altLang="zh-CN" sz="1400"/>
              <a:t>pandas</a:t>
            </a:r>
            <a:r>
              <a:rPr lang="zh-CN" altLang="en-US" sz="1400"/>
              <a:t>对星巴克数据进行分组与聚合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对星巴克数据进行分组与聚合？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96193" y="2587455"/>
            <a:ext cx="4449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① 如何使用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完成对星巴克数据的分组与聚合？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8743" y="15880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知识点检测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106" y="2643758"/>
            <a:ext cx="306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有哪些常见的索引操作？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80290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527055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完成对星巴克数据的分组与聚合？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75656" y="2139702"/>
            <a:ext cx="6624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数据导入：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starbucks = pd.read_csv("./data/starbucks/directory.csv")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）按照国家分组，求出每个国家的星巴克零售店数量：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count = starbucks.groupby(['Country']).count()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）画图显示上述分组结果：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count['Brand'].plot(kind='bar', figsize=(20, 8))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plt.show()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）分组细分到每个国家的省或者市：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starbucks.groupby(['Country', 'State/Province']).count()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63199"/>
            <a:ext cx="4319588" cy="17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星巴克案例实现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电影案例分析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911152"/>
            <a:ext cx="3991798" cy="1321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知道如何获取数据中的电影平均分</a:t>
            </a:r>
            <a:endParaRPr lang="zh-CN" altLang="en-US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知道如何获取数据中导演的数量</a:t>
            </a:r>
            <a:endParaRPr lang="zh-CN" altLang="en-US" sz="140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/>
              <a:t> 知道如何展示电影评分和电影时长的分布状况</a:t>
            </a:r>
            <a:endParaRPr lang="zh-CN" altLang="en-US"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46144"/>
            <a:ext cx="56715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的综合应用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340917"/>
            <a:ext cx="74624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对电影数据进行相关分析？</a:t>
            </a:r>
            <a:endParaRPr lang="en-US" altLang="zh-CN" sz="2400" b="1" cap="none" spc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5896" y="1191394"/>
            <a:ext cx="3907480" cy="304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的索引和排序操作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中的统计操作和自定义函数操作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中的常见格式文件的读取与存储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中的缺失值处理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中的数据离散化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中的交叉表与透视表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中的分组与聚合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83568" y="31016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Pandas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987574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1805" y="149112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kumimoji="1"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有哪些常见的索引操作？</a:t>
            </a:r>
            <a:endParaRPr kumimoji="1"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1640" y="1974998"/>
            <a:ext cx="6134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）直接索引，注意必须是先列后行的顺序；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分别对应使用纯元素下标、纯数字下标进行相应的数据索引；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混合索引，可以混合使用元素下标和数字下标进行索引，唯一的缺陷是在未来的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版本中会被弃用；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）灵活运用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iloc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实现混合索引。  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data.loc[data.index[0:4], ['open', 'close', 'high', 'low’]]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data.iloc[0:4, data.columns.get_indexer(['open', 'close', 'high', 'low'])]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693341" y="1137671"/>
            <a:ext cx="3743970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的高级操作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和排序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中的算术运算和逻辑运算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中的统计函数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中的累计统计函数和自定义函数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中绘图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方式介绍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5915459" y="1759696"/>
            <a:ext cx="3059831" cy="225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GB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中文件的读取和写入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缺失值的处理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数据表的合并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交叉表和透视表介绍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分组聚合介绍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7469</Words>
  <Application>WPS 演示</Application>
  <PresentationFormat>全屏显示(16:9)</PresentationFormat>
  <Paragraphs>812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75</vt:i4>
      </vt:variant>
    </vt:vector>
  </HeadingPairs>
  <TitlesOfParts>
    <vt:vector size="90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Wingdings</vt:lpstr>
      <vt:lpstr>Arial Unicode MS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authony</cp:lastModifiedBy>
  <cp:revision>967</cp:revision>
  <dcterms:created xsi:type="dcterms:W3CDTF">2019-09-15T13:55:00Z</dcterms:created>
  <dcterms:modified xsi:type="dcterms:W3CDTF">2020-01-15T07:50:54Z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