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6" r:id="rId4"/>
  </p:sldMasterIdLst>
  <p:notesMasterIdLst>
    <p:notesMasterId r:id="rId50"/>
  </p:notesMasterIdLst>
  <p:handoutMasterIdLst>
    <p:handoutMasterId r:id="rId51"/>
  </p:handoutMasterIdLst>
  <p:sldIdLst>
    <p:sldId id="599" r:id="rId5"/>
    <p:sldId id="712" r:id="rId6"/>
    <p:sldId id="902" r:id="rId7"/>
    <p:sldId id="714" r:id="rId8"/>
    <p:sldId id="1135" r:id="rId9"/>
    <p:sldId id="1201" r:id="rId10"/>
    <p:sldId id="718" r:id="rId11"/>
    <p:sldId id="1126" r:id="rId12"/>
    <p:sldId id="1203" r:id="rId13"/>
    <p:sldId id="1132" r:id="rId14"/>
    <p:sldId id="1133" r:id="rId15"/>
    <p:sldId id="1204" r:id="rId16"/>
    <p:sldId id="1141" r:id="rId17"/>
    <p:sldId id="1142" r:id="rId18"/>
    <p:sldId id="1129" r:id="rId19"/>
    <p:sldId id="1145" r:id="rId20"/>
    <p:sldId id="1146" r:id="rId21"/>
    <p:sldId id="1206" r:id="rId22"/>
    <p:sldId id="1207" r:id="rId23"/>
    <p:sldId id="1208" r:id="rId24"/>
    <p:sldId id="1211" r:id="rId25"/>
    <p:sldId id="1212" r:id="rId26"/>
    <p:sldId id="1214" r:id="rId27"/>
    <p:sldId id="1216" r:id="rId28"/>
    <p:sldId id="1217" r:id="rId29"/>
    <p:sldId id="1220" r:id="rId30"/>
    <p:sldId id="1222" r:id="rId31"/>
    <p:sldId id="1223" r:id="rId32"/>
    <p:sldId id="1224" r:id="rId33"/>
    <p:sldId id="1225" r:id="rId34"/>
    <p:sldId id="1226" r:id="rId35"/>
    <p:sldId id="1227" r:id="rId36"/>
    <p:sldId id="1229" r:id="rId37"/>
    <p:sldId id="1230" r:id="rId38"/>
    <p:sldId id="1231" r:id="rId39"/>
    <p:sldId id="1232" r:id="rId40"/>
    <p:sldId id="1233" r:id="rId41"/>
    <p:sldId id="1234" r:id="rId42"/>
    <p:sldId id="1237" r:id="rId43"/>
    <p:sldId id="1238" r:id="rId44"/>
    <p:sldId id="1239" r:id="rId45"/>
    <p:sldId id="1241" r:id="rId46"/>
    <p:sldId id="1242" r:id="rId47"/>
    <p:sldId id="1243" r:id="rId48"/>
    <p:sldId id="624" r:id="rId4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858585"/>
    <a:srgbClr val="595959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4368"/>
  </p:normalViewPr>
  <p:slideViewPr>
    <p:cSldViewPr>
      <p:cViewPr varScale="1">
        <p:scale>
          <a:sx n="114" d="100"/>
          <a:sy n="114" d="100"/>
        </p:scale>
        <p:origin x="509" y="82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368728" y="2211280"/>
            <a:ext cx="43620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机器学习课程</a:t>
            </a:r>
            <a:r>
              <a:rPr lang="en-US" altLang="zh-CN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319614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完成箱线图、小提琴图、条形图、点图的绘制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2279362"/>
            <a:ext cx="7200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32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绘制类别散点图</a:t>
            </a:r>
            <a:r>
              <a:rPr lang="zh-CN" altLang="en-US" sz="32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0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3089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115616" y="1508966"/>
            <a:ext cx="496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如何绘制能够实现部分相同样本不重叠的散点图？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961C24-5DED-457A-9079-BCC2D6B5F9EE}"/>
              </a:ext>
            </a:extLst>
          </p:cNvPr>
          <p:cNvSpPr/>
          <p:nvPr/>
        </p:nvSpPr>
        <p:spPr>
          <a:xfrm>
            <a:off x="1619672" y="2156139"/>
            <a:ext cx="5544616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sns.stripplot(x="day", y="total_bill", data=tips)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sns.stripplot(x="day", y="total_bill", data=tips, jitter=False)</a:t>
            </a:r>
          </a:p>
          <a:p>
            <a:pPr>
              <a:lnSpc>
                <a:spcPct val="130000"/>
              </a:lnSpc>
            </a:pP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s-E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sns.swarmplot(x="day", y="total_bill", data=tips)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sns.stripplot(x="day", y="total_bill", data=tips, jitter=True)</a:t>
            </a:r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891E15E6-F06D-4277-A941-21A84275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319614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完成箱线图、小提琴图、条形图、点图的绘制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CC87A4-D02E-4989-9E7C-FE67A17F72EA}"/>
              </a:ext>
            </a:extLst>
          </p:cNvPr>
          <p:cNvSpPr txBox="1"/>
          <p:nvPr/>
        </p:nvSpPr>
        <p:spPr>
          <a:xfrm>
            <a:off x="1661372" y="4089440"/>
            <a:ext cx="552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是相同样本全部重叠的散点图，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是相同样本全部不重叠显示。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8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728909" y="1917700"/>
            <a:ext cx="5832648" cy="126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完成箱线图、小提琴图、条形图、点图的绘制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类别散点图的绘制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类别内的数据分布和统计估计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4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2371695"/>
            <a:ext cx="7200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0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绘制箱线图、小提琴图、条形图、点图</a:t>
            </a:r>
            <a:r>
              <a:rPr lang="zh-CN" altLang="en-US" sz="20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6" name="标题占位符 1">
            <a:extLst>
              <a:ext uri="{FF2B5EF4-FFF2-40B4-BE49-F238E27FC236}">
                <a16:creationId xmlns:a16="http://schemas.microsoft.com/office/drawing/2014/main" id="{372A927D-AAAF-440E-B1BA-80B615AC7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319614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完成箱线图、小提琴图、条形图、点图的绘制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97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71600" y="84355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170450" y="1347614"/>
            <a:ext cx="6606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要完成类别内的数据分布图绘制，箱线图、小提琴图、条形图、点图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分别能够使用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中的哪个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进行绘制？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AAF659F-A53D-4218-8280-8BF553D4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319614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完成箱线图、小提琴图、条形图、点图的绘制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CE3BB9-E961-4F7A-A498-77C8D0A39513}"/>
              </a:ext>
            </a:extLst>
          </p:cNvPr>
          <p:cNvSpPr/>
          <p:nvPr/>
        </p:nvSpPr>
        <p:spPr>
          <a:xfrm>
            <a:off x="1977581" y="2355726"/>
            <a:ext cx="2378395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）箱线图：</a:t>
            </a:r>
            <a:r>
              <a:rPr lang="zh-CN" altLang="en-US" sz="1200" u="sng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u="sng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u="sng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en-US" sz="1200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）小提琴图：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s-E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s-E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）条形图：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）点图：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02CA1F-26E5-445C-BCB5-05BBFB3E4917}"/>
              </a:ext>
            </a:extLst>
          </p:cNvPr>
          <p:cNvSpPr txBox="1"/>
          <p:nvPr/>
        </p:nvSpPr>
        <p:spPr>
          <a:xfrm>
            <a:off x="4560259" y="2376436"/>
            <a:ext cx="936475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boxplot()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violinplot()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barplot()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pointplot()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A8622E8-4654-4179-AE41-D166FF23EDB2}"/>
              </a:ext>
            </a:extLst>
          </p:cNvPr>
          <p:cNvSpPr/>
          <p:nvPr/>
        </p:nvSpPr>
        <p:spPr>
          <a:xfrm>
            <a:off x="3500425" y="2526031"/>
            <a:ext cx="576064" cy="45719"/>
          </a:xfrm>
          <a:prstGeom prst="right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A3F35D2-7362-46B5-A338-A67F32FDBF64}"/>
              </a:ext>
            </a:extLst>
          </p:cNvPr>
          <p:cNvSpPr/>
          <p:nvPr/>
        </p:nvSpPr>
        <p:spPr>
          <a:xfrm>
            <a:off x="3491880" y="3003798"/>
            <a:ext cx="576064" cy="45719"/>
          </a:xfrm>
          <a:prstGeom prst="right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0FDC1F2-F56F-4DD4-B0EB-CB04E28651E3}"/>
              </a:ext>
            </a:extLst>
          </p:cNvPr>
          <p:cNvSpPr/>
          <p:nvPr/>
        </p:nvSpPr>
        <p:spPr>
          <a:xfrm>
            <a:off x="3491880" y="3465468"/>
            <a:ext cx="576064" cy="45719"/>
          </a:xfrm>
          <a:prstGeom prst="right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C7D7875-2B44-4F73-945D-FC4FB50B3145}"/>
              </a:ext>
            </a:extLst>
          </p:cNvPr>
          <p:cNvSpPr/>
          <p:nvPr/>
        </p:nvSpPr>
        <p:spPr>
          <a:xfrm>
            <a:off x="3491880" y="3927138"/>
            <a:ext cx="576064" cy="45719"/>
          </a:xfrm>
          <a:prstGeom prst="right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11572" y="1429315"/>
            <a:ext cx="4896544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数据获取和相关性基本分析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对数据进行分析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-seaborn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衍生变量的可视化实践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球队数据分析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20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1739" y="2279362"/>
            <a:ext cx="7200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如何分析球员数据之间的相关性</a:t>
            </a:r>
            <a:r>
              <a:rPr lang="zh-CN" altLang="en-US" sz="32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1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863099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070232" y="1303923"/>
            <a:ext cx="324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说出下列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或者参数的意义：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239E1C-34ED-4EFF-B33D-FDC0CD5394FC}"/>
              </a:ext>
            </a:extLst>
          </p:cNvPr>
          <p:cNvSpPr/>
          <p:nvPr/>
        </p:nvSpPr>
        <p:spPr>
          <a:xfrm>
            <a:off x="1259632" y="1715001"/>
            <a:ext cx="3484186" cy="318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DataFrame.corr()</a:t>
            </a:r>
          </a:p>
          <a:p>
            <a:pPr>
              <a:lnSpc>
                <a:spcPct val="130000"/>
              </a:lnSpc>
            </a:pPr>
            <a:r>
              <a:rPr lang="zh-CN" altLang="en-US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计算</a:t>
            </a:r>
            <a:r>
              <a:rPr lang="en-US" altLang="zh-CN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中每两列数据的相关性。</a:t>
            </a:r>
            <a:endParaRPr lang="en-US" altLang="zh-CN" sz="12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sns.heatmap(square, linewidths, annot)</a:t>
            </a:r>
          </a:p>
          <a:p>
            <a:pPr>
              <a:lnSpc>
                <a:spcPct val="130000"/>
              </a:lnSpc>
            </a:pPr>
            <a:r>
              <a:rPr lang="zh-CN" altLang="en-US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绘制热力图。</a:t>
            </a:r>
            <a:endParaRPr lang="en-US" altLang="zh-CN" sz="12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热力图是否显示为正方形。</a:t>
            </a:r>
            <a:r>
              <a:rPr lang="zh-CN" altLang="en-US" sz="1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</a:t>
            </a:r>
            <a:endParaRPr lang="en-US" altLang="zh-CN" sz="1200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linewidths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设置热力图中每个单元格之间的间距。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annot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是否将数据写入图中的每个单元格。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BC4758-C26D-49C0-B954-262B2185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49" y="1481126"/>
            <a:ext cx="4317644" cy="33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11572" y="1429315"/>
            <a:ext cx="4896544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数据获取和相关性基本分析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对数据进行分析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-seaborn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衍生变量的可视化实践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球队数据分析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22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26379" y="2156251"/>
            <a:ext cx="7200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如何分析球员的基本数据排名</a:t>
            </a:r>
            <a:r>
              <a:rPr lang="zh-CN" altLang="en-US" sz="24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cap="none" spc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如何分析球员单个数据和多个数据之间的关系？</a:t>
            </a:r>
            <a:endParaRPr lang="zh-CN" altLang="en-US" sz="24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915816" y="1759696"/>
            <a:ext cx="5724128" cy="17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完成单变量、双变量的图形绘制（重点）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完成箱线图、小提琴图、条形图、点图的绘制（重点）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球员数据案例的统计分析（重点）</a:t>
            </a: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完成对北京租房案例数据的统计分析（重点）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04724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259632" y="1591387"/>
            <a:ext cx="4554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如何根据球员的效率值和薪资进行排名分析？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239E1C-34ED-4EFF-B33D-FDC0CD5394FC}"/>
              </a:ext>
            </a:extLst>
          </p:cNvPr>
          <p:cNvSpPr/>
          <p:nvPr/>
        </p:nvSpPr>
        <p:spPr>
          <a:xfrm>
            <a:off x="1403648" y="2067694"/>
            <a:ext cx="6912768" cy="2469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data.loc[:, ["PLAYER", "RPM", "AGE"]].sort_values(by="RPM", ascending=False).head()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data.loc[:, ["PLAYER", "RPM", "AGE", "SALARY_MILLIONS"]].sort_values(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by="SALARY_MILLIONS", ascending=False).head()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data.loc[:, ["PLAYER", "RPM", "AGE"]].sort_values(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by=["RPM", "SALARY_MILLIONS"], ascending=False).head()</a:t>
            </a:r>
            <a:endParaRPr lang="es-E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s-E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data.loc[:, ["PLAYER", " SALARY_MILLIONS ", "AGE"]].sort_values(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by=" SALARY_MILLIONS ", ascending=False).head()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6A0531-C920-4426-8FB2-55F7DC02A0CA}"/>
              </a:ext>
            </a:extLst>
          </p:cNvPr>
          <p:cNvSpPr txBox="1"/>
          <p:nvPr/>
        </p:nvSpPr>
        <p:spPr>
          <a:xfrm>
            <a:off x="1403648" y="4587974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85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11572" y="1429315"/>
            <a:ext cx="4896544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数据获取和相关性基本分析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对数据进行分析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-seaborn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衍生变量的可视化实践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球队数据分析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52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1739" y="2283718"/>
            <a:ext cx="720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如何利用衍生数据来分析球员的各个指标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cap="none" spc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8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643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115616" y="1491630"/>
            <a:ext cx="4759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下列哪项代码能够获取年轻球员的效率值数据？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239E1C-34ED-4EFF-B33D-FDC0CD5394FC}"/>
              </a:ext>
            </a:extLst>
          </p:cNvPr>
          <p:cNvSpPr/>
          <p:nvPr/>
        </p:nvSpPr>
        <p:spPr>
          <a:xfrm>
            <a:off x="2267744" y="2166365"/>
            <a:ext cx="3816424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data.loc[data.age_cut == "best"].RPM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data.RPM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data.loc[data.age_cut == " young "].RPM</a:t>
            </a:r>
          </a:p>
          <a:p>
            <a:pPr>
              <a:lnSpc>
                <a:spcPct val="130000"/>
              </a:lnSpc>
            </a:pP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data.loc[data.age_cut = "young"].RPM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11094F-3B0A-4701-958B-8706802A89B9}"/>
              </a:ext>
            </a:extLst>
          </p:cNvPr>
          <p:cNvSpPr txBox="1"/>
          <p:nvPr/>
        </p:nvSpPr>
        <p:spPr>
          <a:xfrm>
            <a:off x="2267744" y="4240689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+mn-lt"/>
                <a:ea typeface="+mn-ea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C</a:t>
            </a:r>
            <a:r>
              <a:rPr lang="zh-CN" altLang="en-US" sz="1200" b="1">
                <a:solidFill>
                  <a:srgbClr val="FF0000"/>
                </a:solidFill>
                <a:latin typeface="+mn-lt"/>
                <a:ea typeface="+mn-ea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094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11572" y="1429315"/>
            <a:ext cx="4896544" cy="21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数据获取和相关性基本分析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对数据进行分析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-seaborn</a:t>
            </a: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衍生变量的可视化实践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球队数据分析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87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1739" y="2283718"/>
            <a:ext cx="720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如何利用各个指标来分析球员和球队的数据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cap="none" spc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7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643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259632" y="1190524"/>
            <a:ext cx="69635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</a:t>
            </a:r>
            <a:r>
              <a:rPr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现有如下代码：</a:t>
            </a:r>
            <a:endParaRPr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data.TEAM = Series([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'GS', 'CLE', 'SA', 'LAC', 'OKC', 'CHA', 'TOR', 'BOS'</a:t>
            </a:r>
            <a:r>
              <a:rPr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data_team2 = data[data.TEAM.isin(['CLE', 'LAC', 'UTAH', 'CHA', 'NO', 'BOS'])]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data_team2.TEAM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输出结果为：</a:t>
            </a:r>
            <a:endParaRPr lang="en-US" altLang="zh-CN" sz="1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239E1C-34ED-4EFF-B33D-FDC0CD5394FC}"/>
              </a:ext>
            </a:extLst>
          </p:cNvPr>
          <p:cNvSpPr/>
          <p:nvPr/>
        </p:nvSpPr>
        <p:spPr>
          <a:xfrm>
            <a:off x="1907704" y="2715766"/>
            <a:ext cx="5256584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Series(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['CLE', 'SA', 'LAC', 'UTAH', 'CHA', 'BOS']</a:t>
            </a:r>
            <a:r>
              <a:rPr lang="en-US" altLang="zh-CN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Series(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['CLE', 'LAC', 'OKC', 'UTAH', 'CHA', 'BOS']</a:t>
            </a:r>
            <a:r>
              <a:rPr lang="en-US" altLang="zh-CN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Series(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['GS', 'CLE', 'SA', 'LAC', 'OKC']</a:t>
            </a:r>
            <a:r>
              <a:rPr lang="en-US" altLang="zh-CN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Series(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['CLE', 'LAC', 'CHA', 'BOS']</a:t>
            </a:r>
            <a:r>
              <a:rPr lang="en-US" altLang="zh-CN" sz="12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0C9B6-D522-4FE2-A477-B62218143A22}"/>
              </a:ext>
            </a:extLst>
          </p:cNvPr>
          <p:cNvSpPr txBox="1"/>
          <p:nvPr/>
        </p:nvSpPr>
        <p:spPr>
          <a:xfrm>
            <a:off x="1907704" y="458797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02235" y="1203598"/>
            <a:ext cx="4896544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完成对北京租房案例数据的统计分析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北京市租房数据获取和重复值与空值处理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数据类型转换（面积，户型）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房源数量和位置分布分析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户型数量基本分析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平均租金基本分析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面积区间分析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30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1739" y="2283718"/>
            <a:ext cx="720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获取到租房数据后如何处理重复值和空值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cap="none" spc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643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331640" y="1646899"/>
            <a:ext cx="4554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本案例中样本的重复值和空值是如何处理的？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NBA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球员数据案例的统计分析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239E1C-34ED-4EFF-B33D-FDC0CD5394FC}"/>
              </a:ext>
            </a:extLst>
          </p:cNvPr>
          <p:cNvSpPr/>
          <p:nvPr/>
        </p:nvSpPr>
        <p:spPr>
          <a:xfrm>
            <a:off x="2195736" y="2355726"/>
            <a:ext cx="5472608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）重复样本：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_____________________________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本案例中是直接删除重复样本：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file_data.drop_duplicates()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）空值：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____________________________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本案例中是直接删除空值：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file_data.dropna()</a:t>
            </a:r>
          </a:p>
        </p:txBody>
      </p:sp>
    </p:spTree>
    <p:extLst>
      <p:ext uri="{BB962C8B-B14F-4D97-AF65-F5344CB8AC3E}">
        <p14:creationId xmlns:p14="http://schemas.microsoft.com/office/powerpoint/2010/main" val="420726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02235" y="1759696"/>
            <a:ext cx="5040560" cy="13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绘制单变量、双变量图形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绘制单变量分布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绘制双变量分布图形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02235" y="1203598"/>
            <a:ext cx="4896544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完成对北京租房案例数据的统计分析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北京市租房数据获取和重复值与空值处理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数据类型转换（面积，户型）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房源数量和位置分布分析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户型数量基本分析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平均租金基本分析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面积区间分析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1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1739" y="2283718"/>
            <a:ext cx="720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如何将户型和面积的数据类型转换成目标类型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cap="none" spc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9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2353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187624" y="1152924"/>
            <a:ext cx="250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下列代码中有误的是？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239E1C-34ED-4EFF-B33D-FDC0CD5394FC}"/>
              </a:ext>
            </a:extLst>
          </p:cNvPr>
          <p:cNvSpPr/>
          <p:nvPr/>
        </p:nvSpPr>
        <p:spPr>
          <a:xfrm>
            <a:off x="1691680" y="1552571"/>
            <a:ext cx="6192688" cy="294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面积特征数据列的数据类型转换：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#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截取字符串中代表面积的数字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data_new = np.array([])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data_area = file_data["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(㎡)"].values  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for i in data_area: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data_new.append(np.array(i[:-2]))  ---------------------------------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#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将字符串转换成浮点型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data_new = data_new.astype(np.float64)  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#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使用转换好的新数据替换原始数据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file_data.loc[:, 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(㎡)"] = data_new  --------------------------------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EE2E5D-61BB-415F-8FBA-F33238FAD890}"/>
              </a:ext>
            </a:extLst>
          </p:cNvPr>
          <p:cNvSpPr txBox="1"/>
          <p:nvPr/>
        </p:nvSpPr>
        <p:spPr>
          <a:xfrm>
            <a:off x="1691680" y="4587974"/>
            <a:ext cx="5958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正确代码应为：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data_new = np.append(data_new, np.array(i[:-2]))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2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02235" y="1203598"/>
            <a:ext cx="4896544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完成对北京租房案例数据的统计分析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北京市租房数据获取和重复值与空值处理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数据类型转换（面积，户型）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房源数量和位置分布分析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户型数量基本分析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平均租金基本分析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面积区间分析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61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1739" y="2283718"/>
            <a:ext cx="720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如何分析房源数量和房源所处位置的关系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cap="none" spc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83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643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187624" y="1235382"/>
            <a:ext cx="250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下列代码中有误的是？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239E1C-34ED-4EFF-B33D-FDC0CD5394FC}"/>
              </a:ext>
            </a:extLst>
          </p:cNvPr>
          <p:cNvSpPr/>
          <p:nvPr/>
        </p:nvSpPr>
        <p:spPr>
          <a:xfrm>
            <a:off x="1475656" y="1573936"/>
            <a:ext cx="6535638" cy="294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）查看房源所处区域和个数：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file_data["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"].unique()  -----------------------------------------------------------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）构建新的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用于存放房源相关数据：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new_df = pd.DataFrame({"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":file_data["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"].unique(), 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":[0]*13})  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）获取每个区域房源的数量：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area_count = file_data.groupby(by="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").count()  -------------------------------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）赋值并排序：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new_df["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 = area_count.values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new_df.sort_values(by="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", ascending=False)  ----------------------------------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9335E6-3792-4A51-A0F8-B78AF557B680}"/>
              </a:ext>
            </a:extLst>
          </p:cNvPr>
          <p:cNvSpPr txBox="1"/>
          <p:nvPr/>
        </p:nvSpPr>
        <p:spPr>
          <a:xfrm>
            <a:off x="1479975" y="4597281"/>
            <a:ext cx="594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正确代码应为：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area_count = file_data.groupby(by="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").count()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58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02235" y="1203598"/>
            <a:ext cx="4896544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完成对北京租房案例数据的统计分析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北京市租房数据获取和重复值与空值处理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数据类型转换（面积，户型）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房源数量和位置分布分析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户型数量基本分析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平均租金基本分析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面积区间分析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790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1739" y="2283718"/>
            <a:ext cx="720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如何分析户型数据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cap="none" spc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0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764311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187624" y="1212721"/>
            <a:ext cx="4554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请问如下代码中被标记的一行说法正确的是？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8F27D5-5C94-4925-9C21-5FAAB36D7155}"/>
              </a:ext>
            </a:extLst>
          </p:cNvPr>
          <p:cNvSpPr txBox="1"/>
          <p:nvPr/>
        </p:nvSpPr>
        <p:spPr>
          <a:xfrm>
            <a:off x="1475656" y="1707654"/>
            <a:ext cx="3888432" cy="270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all_house(arr):</a:t>
            </a:r>
          </a:p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key = np.unique(arr)</a:t>
            </a:r>
          </a:p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result = {}</a:t>
            </a:r>
          </a:p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k in key:</a:t>
            </a:r>
          </a:p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mask = (arr == k) ---------------------- 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</a:t>
            </a: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arr_new = arr[mask]</a:t>
            </a:r>
            <a:endParaRPr lang="en-US" altLang="zh-CN" sz="1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 = arr_new.size</a:t>
            </a:r>
          </a:p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result[k] = v</a:t>
            </a:r>
          </a:p>
          <a:p>
            <a:pPr lvl="0">
              <a:lnSpc>
                <a:spcPct val="130000"/>
              </a:lnSpc>
            </a:pPr>
            <a:endParaRPr lang="en-US" altLang="zh-CN" sz="12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result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FEB02F-5B4B-4631-BE8C-E71724F95380}"/>
              </a:ext>
            </a:extLst>
          </p:cNvPr>
          <p:cNvSpPr txBox="1"/>
          <p:nvPr/>
        </p:nvSpPr>
        <p:spPr>
          <a:xfrm>
            <a:off x="5662113" y="2283718"/>
            <a:ext cx="30043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变量接收的是一个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变量接收的数据包含的是字符串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变量接收的数据包含的是布尔值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）等式中的括号可以去掉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4A1540-9417-48DA-8579-46B4156C9E0C}"/>
              </a:ext>
            </a:extLst>
          </p:cNvPr>
          <p:cNvSpPr txBox="1"/>
          <p:nvPr/>
        </p:nvSpPr>
        <p:spPr>
          <a:xfrm>
            <a:off x="5713249" y="4140308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5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02235" y="1203598"/>
            <a:ext cx="4896544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完成对北京租房案例数据的统计分析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北京市租房数据获取和重复值与空值处理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数据类型转换（面积，户型）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房源数量和位置分布分析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户型数量基本分析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平均租金基本分析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面积区间分析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76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743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绘制单变量、双变量图形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5849" y="2340917"/>
            <a:ext cx="720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完成单变量分布图形的绘制</a:t>
            </a:r>
            <a:r>
              <a:rPr lang="zh-CN" altLang="en-US" sz="24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1739" y="2283718"/>
            <a:ext cx="720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如何分析租金数据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cap="none" spc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12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2" y="658107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135144" y="1041795"/>
            <a:ext cx="2912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下列代码中有误的一项是？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239E1C-34ED-4EFF-B33D-FDC0CD5394FC}"/>
              </a:ext>
            </a:extLst>
          </p:cNvPr>
          <p:cNvSpPr/>
          <p:nvPr/>
        </p:nvSpPr>
        <p:spPr>
          <a:xfrm>
            <a:off x="1331640" y="1395737"/>
            <a:ext cx="7128792" cy="318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）创建新的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存放租金相关的分析数据：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df_all = pd.DataFrame({"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": file_data["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"].unique(),"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房租总金额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": [0]*13,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总面积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": [0]*13})  ---------------------------------------------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）获取各区域房租总金额和租房总面积，并赋值到新的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sum_price = file_data["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)"].groupby(file_data["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"]).sum()  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sum_area = file_data["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(㎡)"].groupby(file_data["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"]).sum()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df_all["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房租总金额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 = sum_price.values  ---------------------------------------------------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df_all["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总面积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 = sum_area.values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）计算各区域的每平米租金，并与之前的户型数据进行合并：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df_all["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每平米租金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)"] = round(df_all[["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房租总金额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"]] / df_all[["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总面积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"]], 2)  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df_merge = pd.merge(new_df, df_all)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99C754-8E4B-42C0-967F-A91C92E10ABC}"/>
              </a:ext>
            </a:extLst>
          </p:cNvPr>
          <p:cNvSpPr txBox="1"/>
          <p:nvPr/>
        </p:nvSpPr>
        <p:spPr>
          <a:xfrm>
            <a:off x="1547664" y="4632802"/>
            <a:ext cx="5547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正确代码应为：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round(df_all["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房租总金额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"] / df_all["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总面积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"], 2)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02235" y="1203598"/>
            <a:ext cx="4896544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完成对北京租房案例数据的统计分析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北京市租房数据获取和重复值与空值处理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数据类型转换（面积，户型）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房源数量和位置分布分析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户型数量基本分析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平均租金基本分析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面积区间分析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333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061739" y="2283718"/>
            <a:ext cx="7200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如何分析房屋面积数据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400" cap="none" spc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924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688884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2C50A-39CD-49ED-879B-CAAFF4096C7F}"/>
              </a:ext>
            </a:extLst>
          </p:cNvPr>
          <p:cNvSpPr txBox="1"/>
          <p:nvPr/>
        </p:nvSpPr>
        <p:spPr>
          <a:xfrm>
            <a:off x="1043608" y="1142691"/>
            <a:ext cx="2912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下列代码中有误的一项是？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3FF85B08-C60E-4BC9-AA13-5E7FE5796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6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完成对北京租房案例数据的统计分析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239E1C-34ED-4EFF-B33D-FDC0CD5394FC}"/>
              </a:ext>
            </a:extLst>
          </p:cNvPr>
          <p:cNvSpPr/>
          <p:nvPr/>
        </p:nvSpPr>
        <p:spPr>
          <a:xfrm>
            <a:off x="1547664" y="1566752"/>
            <a:ext cx="5904656" cy="270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）查看租房租金的极值：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file_data['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)'].max()  -----------------------------------------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nn-NO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file_data['</a:t>
            </a:r>
            <a:r>
              <a:rPr lang="zh-CN" altLang="nn-NO" sz="120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r>
              <a:rPr lang="nn-NO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nn-NO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nn-NO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nn-NO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nn-NO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)'].min()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）查看不同租房面积区间的占比情况：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#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租房面积区间划分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area_divide = [1, 30, 50, 70, 90, 120, 140, 160, 1200]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area_cut = pd.cut(file_data["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(㎡)"], area_divide)  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#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查看各租房面积区间的数量和占比数据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 area_cut_num = area_cut.describe()  ---------------------------------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319124-2C27-4675-88E4-956BDAC0513C}"/>
              </a:ext>
            </a:extLst>
          </p:cNvPr>
          <p:cNvSpPr txBox="1"/>
          <p:nvPr/>
        </p:nvSpPr>
        <p:spPr>
          <a:xfrm>
            <a:off x="1762962" y="4508974"/>
            <a:ext cx="5618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正确代码应该是：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pd.cut(list(file_data["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(㎡)"]), area_divide)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7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755576" y="25430"/>
            <a:ext cx="576064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绘制单变量、双变量图形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D1ED17-A036-44CA-B4EA-DBF26970D763}"/>
              </a:ext>
            </a:extLst>
          </p:cNvPr>
          <p:cNvSpPr txBox="1"/>
          <p:nvPr/>
        </p:nvSpPr>
        <p:spPr>
          <a:xfrm>
            <a:off x="962116" y="1627744"/>
            <a:ext cx="385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以下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中的参数分别代表什么意义？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BFCBDD-F774-4A5A-B0D5-096FDDCB0B92}"/>
              </a:ext>
            </a:extLst>
          </p:cNvPr>
          <p:cNvSpPr txBox="1"/>
          <p:nvPr/>
        </p:nvSpPr>
        <p:spPr>
          <a:xfrm>
            <a:off x="1291892" y="2211710"/>
            <a:ext cx="34152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seaborn.distplot(bins, hist, kde, rug)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；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kde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；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rug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D9C7FF-0378-4E27-A5A4-2B3DCC8756C5}"/>
              </a:ext>
            </a:extLst>
          </p:cNvPr>
          <p:cNvSpPr txBox="1"/>
          <p:nvPr/>
        </p:nvSpPr>
        <p:spPr>
          <a:xfrm>
            <a:off x="4932040" y="2787774"/>
            <a:ext cx="3724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指定数据被分为多少组进行显示。</a:t>
            </a: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是否显示直方图。</a:t>
            </a: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是否显示高斯核分布曲线。</a:t>
            </a: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是否在坐标轴上以线条的形式显示样本的分布状况。</a:t>
            </a:r>
            <a:endParaRPr lang="en-US" altLang="zh-CN" sz="12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F7DF4-284D-4350-9DF3-9CD3C94E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272" y="770626"/>
            <a:ext cx="3471632" cy="18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02235" y="1759696"/>
            <a:ext cx="5040560" cy="139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绘制单变量、双变量图形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绘制单变量分布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绘制双变量分布图形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30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81555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绘制单变量、双变量图形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306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1115616" y="2340917"/>
            <a:ext cx="70567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完成双变量分布图形的绘制？</a:t>
            </a:r>
            <a:endParaRPr lang="zh-CN" altLang="en-US" sz="240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813290" y="0"/>
            <a:ext cx="584694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绘制单变量、双变量图形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71600" y="888013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知识检测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3995" y="2211710"/>
            <a:ext cx="5904656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sns.jointplot(x="x", y="y", data=dataframe_obj, kind=“reg")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sns.jointplot(x="x", y="y", data=dataframe_obj, kind="hex")</a:t>
            </a:r>
          </a:p>
          <a:p>
            <a:pPr>
              <a:lnSpc>
                <a:spcPct val="130000"/>
              </a:lnSpc>
            </a:pPr>
            <a:endParaRPr lang="es-E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s-E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sns.jointplot(x="x", y="y", data=dataframe_obj, kind=“scatter")</a:t>
            </a:r>
          </a:p>
          <a:p>
            <a:pPr>
              <a:lnSpc>
                <a:spcPct val="13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sns.jointplot(x="x", y="y", data=dataframe_obj, kind=“kde")</a:t>
            </a:r>
            <a:endParaRPr lang="es-E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D1ED17-A036-44CA-B4EA-DBF26970D763}"/>
              </a:ext>
            </a:extLst>
          </p:cNvPr>
          <p:cNvSpPr txBox="1"/>
          <p:nvPr/>
        </p:nvSpPr>
        <p:spPr>
          <a:xfrm>
            <a:off x="1095203" y="1600078"/>
            <a:ext cx="6782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想要使用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绘制双变量图形的二维直方图，参数应该如何设置？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C154EC-3270-4551-A888-276488DE3486}"/>
              </a:ext>
            </a:extLst>
          </p:cNvPr>
          <p:cNvSpPr txBox="1"/>
          <p:nvPr/>
        </p:nvSpPr>
        <p:spPr>
          <a:xfrm>
            <a:off x="1533995" y="4234178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是散点图加上线性拟合，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是散点图，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是核密度估计曲线图。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1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2728909" y="1917700"/>
            <a:ext cx="5832648" cy="126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完成箱线图、小提琴图、条形图、点图的绘制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类别散点图的绘制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类别内的数据分布和统计估计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975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2873</Words>
  <Application>Microsoft Office PowerPoint</Application>
  <PresentationFormat>全屏显示(16:9)</PresentationFormat>
  <Paragraphs>393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黑体</vt:lpstr>
      <vt:lpstr>微软雅黑</vt:lpstr>
      <vt:lpstr>Arial</vt:lpstr>
      <vt:lpstr>Calibri</vt:lpstr>
      <vt:lpstr>Segoe UI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fan yangjun</cp:lastModifiedBy>
  <cp:revision>1208</cp:revision>
  <dcterms:created xsi:type="dcterms:W3CDTF">2019-09-15T13:55:09Z</dcterms:created>
  <dcterms:modified xsi:type="dcterms:W3CDTF">2020-02-16T10:17:55Z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