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notesMasterIdLst>
    <p:notesMasterId r:id="rId12"/>
  </p:notesMasterIdLst>
  <p:handoutMasterIdLst>
    <p:handoutMasterId r:id="rId13"/>
  </p:handoutMasterIdLst>
  <p:sldIdLst>
    <p:sldId id="507" r:id="rId2"/>
    <p:sldId id="508" r:id="rId3"/>
    <p:sldId id="506" r:id="rId4"/>
    <p:sldId id="509" r:id="rId5"/>
    <p:sldId id="510" r:id="rId6"/>
    <p:sldId id="512" r:id="rId7"/>
    <p:sldId id="513" r:id="rId8"/>
    <p:sldId id="514" r:id="rId9"/>
    <p:sldId id="515" r:id="rId10"/>
    <p:sldId id="498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大模型简介" id="{1219F677-305A-4AD1-ADB8-6B5229BAE206}">
          <p14:sldIdLst>
            <p14:sldId id="507"/>
            <p14:sldId id="508"/>
            <p14:sldId id="506"/>
            <p14:sldId id="509"/>
            <p14:sldId id="510"/>
            <p14:sldId id="512"/>
          </p14:sldIdLst>
        </p14:section>
        <p14:section name="大模型应用" id="{047984ED-A0E8-483C-A78A-0E65C6F1334A}">
          <p14:sldIdLst>
            <p14:sldId id="513"/>
            <p14:sldId id="514"/>
            <p14:sldId id="515"/>
          </p14:sldIdLst>
        </p14:section>
        <p14:section name="神经网络简介" id="{51DEABB7-0BCF-4ACB-8ADC-E4B71CC5B2A8}">
          <p14:sldIdLst>
            <p14:sldId id="4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939"/>
    <a:srgbClr val="D18437"/>
    <a:srgbClr val="E6E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7" autoAdjust="0"/>
    <p:restoredTop sz="91746" autoAdjust="0"/>
  </p:normalViewPr>
  <p:slideViewPr>
    <p:cSldViewPr snapToGrid="0">
      <p:cViewPr varScale="1">
        <p:scale>
          <a:sx n="82" d="100"/>
          <a:sy n="82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64BB-8F8A-4D4A-88A3-0640162C694A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4C300-FA31-4E9D-9A8C-27CF7639F7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1C5A8-D213-43C4-B748-86D822F1E0AF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12CCA-7540-48DB-8E56-327F4EA06B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B:</a:t>
            </a:r>
            <a:r>
              <a:rPr lang="zh-CN" altLang="en-US" dirty="0"/>
              <a:t>用课堂上听说的人工智能，引入</a:t>
            </a:r>
            <a:endParaRPr lang="en-US" altLang="zh-CN" dirty="0"/>
          </a:p>
          <a:p>
            <a:r>
              <a:rPr lang="en-US" altLang="zh-CN" dirty="0"/>
              <a:t>O:1.</a:t>
            </a:r>
            <a:r>
              <a:rPr lang="zh-CN" altLang="en-US" dirty="0"/>
              <a:t>知道什么是人工智能、</a:t>
            </a:r>
            <a:r>
              <a:rPr lang="en-US" altLang="zh-CN" dirty="0"/>
              <a:t>AIGC</a:t>
            </a:r>
            <a:r>
              <a:rPr lang="zh-CN" altLang="en-US" dirty="0"/>
              <a:t>、</a:t>
            </a:r>
            <a:r>
              <a:rPr lang="en-US" altLang="zh-CN" dirty="0"/>
              <a:t>AGI</a:t>
            </a:r>
            <a:r>
              <a:rPr lang="zh-CN" altLang="en-US" dirty="0"/>
              <a:t>、大模型</a:t>
            </a:r>
            <a:r>
              <a:rPr lang="en-US" altLang="zh-CN" dirty="0"/>
              <a:t>2.</a:t>
            </a:r>
            <a:r>
              <a:rPr lang="zh-CN" altLang="en-US" dirty="0"/>
              <a:t>市面上主流的大模型类型</a:t>
            </a:r>
            <a:r>
              <a:rPr lang="en-US" altLang="zh-CN" dirty="0"/>
              <a:t>3.</a:t>
            </a:r>
            <a:r>
              <a:rPr lang="zh-CN" altLang="en-US" dirty="0"/>
              <a:t>知道如何与大模型聊天</a:t>
            </a:r>
            <a:endParaRPr lang="en-US" altLang="zh-CN" dirty="0"/>
          </a:p>
          <a:p>
            <a:r>
              <a:rPr lang="en-US" altLang="zh-CN" dirty="0"/>
              <a:t>P:</a:t>
            </a:r>
            <a:r>
              <a:rPr lang="zh-CN" altLang="en-US" dirty="0"/>
              <a:t>有谁用过</a:t>
            </a:r>
            <a:r>
              <a:rPr lang="en-US" altLang="zh-CN" dirty="0" err="1"/>
              <a:t>chatgpt</a:t>
            </a:r>
            <a:r>
              <a:rPr lang="en-US" altLang="zh-CN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一起来解决三个问题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回答三个问题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S:</a:t>
            </a:r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51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12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21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分钟展示</a:t>
            </a:r>
            <a:endParaRPr lang="en-US" altLang="zh-CN" dirty="0"/>
          </a:p>
          <a:p>
            <a:r>
              <a:rPr lang="zh-CN" altLang="en-US" dirty="0"/>
              <a:t>和大家玩文字接龙游戏，我起一个头，没人说一个字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心里要有文字接龙</a:t>
            </a:r>
            <a:r>
              <a:rPr lang="en-US" altLang="zh-CN" dirty="0"/>
              <a:t>-</a:t>
            </a:r>
            <a:r>
              <a:rPr lang="zh-CN" altLang="en-US" dirty="0"/>
              <a:t>预测下一个词</a:t>
            </a:r>
            <a:r>
              <a:rPr lang="en-US" altLang="zh-CN" dirty="0"/>
              <a:t>//</a:t>
            </a:r>
            <a:r>
              <a:rPr lang="zh-CN" altLang="en-US" dirty="0"/>
              <a:t>提示词</a:t>
            </a:r>
            <a:r>
              <a:rPr lang="en-US" altLang="zh-CN" dirty="0"/>
              <a:t>//</a:t>
            </a:r>
            <a:r>
              <a:rPr lang="zh-CN" altLang="en-US" dirty="0"/>
              <a:t>温度</a:t>
            </a:r>
            <a:r>
              <a:rPr lang="en-US" altLang="zh-CN" dirty="0"/>
              <a:t>//</a:t>
            </a:r>
            <a:r>
              <a:rPr lang="zh-CN" altLang="en-US" dirty="0"/>
              <a:t>上下文长度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20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4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5DDCB-1EB5-4E6D-B80E-2045399AFE93}"/>
              </a:ext>
            </a:extLst>
          </p:cNvPr>
          <p:cNvCxnSpPr>
            <a:cxnSpLocks/>
          </p:cNvCxnSpPr>
          <p:nvPr userDrawn="1"/>
        </p:nvCxnSpPr>
        <p:spPr>
          <a:xfrm>
            <a:off x="396688" y="921454"/>
            <a:ext cx="1130225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85000"/>
                <a:lumOff val="15000"/>
              </a:srgbClr>
            </a:solidFill>
            <a:prstDash val="solid"/>
            <a:miter lim="800000"/>
          </a:ln>
          <a:effectLst/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1A490483-52C4-47B1-B7D1-85CE6B35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79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1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0" r:id="rId2"/>
    <p:sldLayoutId id="21474836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大模型简介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29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4455" y="33655"/>
            <a:ext cx="11532870" cy="15970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92405"/>
            <a:ext cx="11339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预测下一个词！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773430"/>
            <a:ext cx="1144905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预测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6167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输入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28981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91795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解码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2427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采样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89432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56437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输出</a:t>
            </a:r>
          </a:p>
        </p:txBody>
      </p:sp>
      <p:cxnSp>
        <p:nvCxnSpPr>
          <p:cNvPr id="18" name="肘形连接符 17"/>
          <p:cNvCxnSpPr>
            <a:stCxn id="15" idx="0"/>
            <a:endCxn id="14" idx="0"/>
          </p:cNvCxnSpPr>
          <p:nvPr/>
        </p:nvCxnSpPr>
        <p:spPr>
          <a:xfrm rot="16200000" flipH="1" flipV="1">
            <a:off x="5497195" y="604520"/>
            <a:ext cx="3175" cy="2306320"/>
          </a:xfrm>
          <a:prstGeom prst="bentConnector3">
            <a:avLst>
              <a:gd name="adj1" fmla="val -19930000"/>
            </a:avLst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1513205" y="1941830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14" idx="1"/>
          </p:cNvCxnSpPr>
          <p:nvPr/>
        </p:nvCxnSpPr>
        <p:spPr>
          <a:xfrm>
            <a:off x="3141345" y="1941830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1"/>
          </p:cNvCxnSpPr>
          <p:nvPr/>
        </p:nvCxnSpPr>
        <p:spPr>
          <a:xfrm>
            <a:off x="4769485" y="1941830"/>
            <a:ext cx="145478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7075805" y="1941830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7" idx="1"/>
          </p:cNvCxnSpPr>
          <p:nvPr/>
        </p:nvCxnSpPr>
        <p:spPr>
          <a:xfrm>
            <a:off x="8745855" y="1941830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32" idx="0"/>
          </p:cNvCxnSpPr>
          <p:nvPr/>
        </p:nvCxnSpPr>
        <p:spPr>
          <a:xfrm flipH="1">
            <a:off x="2273300" y="2125980"/>
            <a:ext cx="442595" cy="52832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2"/>
            <a:endCxn id="33" idx="0"/>
          </p:cNvCxnSpPr>
          <p:nvPr/>
        </p:nvCxnSpPr>
        <p:spPr>
          <a:xfrm flipH="1">
            <a:off x="4109085" y="2125980"/>
            <a:ext cx="23495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35" idx="0"/>
          </p:cNvCxnSpPr>
          <p:nvPr/>
        </p:nvCxnSpPr>
        <p:spPr>
          <a:xfrm flipH="1">
            <a:off x="6469380" y="2125980"/>
            <a:ext cx="180975" cy="52768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2"/>
            <a:endCxn id="36" idx="0"/>
          </p:cNvCxnSpPr>
          <p:nvPr/>
        </p:nvCxnSpPr>
        <p:spPr>
          <a:xfrm>
            <a:off x="8320405" y="2125980"/>
            <a:ext cx="99060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01980" y="2654300"/>
            <a:ext cx="3342640" cy="155956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添加用户昵称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添加模型昵称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预解码时只添加系统指令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补完模式则都不添加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根据模型词表将输入的词转为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根据上下文长度裁剪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数量</a:t>
            </a:r>
          </a:p>
        </p:txBody>
      </p:sp>
      <p:sp>
        <p:nvSpPr>
          <p:cNvPr id="33" name="矩形 32"/>
          <p:cNvSpPr/>
          <p:nvPr/>
        </p:nvSpPr>
        <p:spPr>
          <a:xfrm>
            <a:off x="1775460" y="4335780"/>
            <a:ext cx="4667250" cy="160274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模型根据上下文缓存和送入的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解码得到向量表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已被解码的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记入上下文缓存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用户输入时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&gt;1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，按批解码，批大小默认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512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按批解码有时失败，则尝试单个解码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采样后进入循环时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=1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，单个解码</a:t>
            </a:r>
          </a:p>
        </p:txBody>
      </p:sp>
      <p:sp>
        <p:nvSpPr>
          <p:cNvPr id="35" name="矩形 34"/>
          <p:cNvSpPr/>
          <p:nvPr/>
        </p:nvSpPr>
        <p:spPr>
          <a:xfrm>
            <a:off x="4465955" y="2653665"/>
            <a:ext cx="4006215" cy="1566545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根据温度和向量表计算下一个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的概率表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=0，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直接取概率最大的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温度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&gt;0，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按照概率随机选取的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该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进入循环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是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结束标志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用户发停止标签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检测到反向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序列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达到最大输出长度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则停止循环</a:t>
            </a:r>
          </a:p>
        </p:txBody>
      </p:sp>
      <p:sp>
        <p:nvSpPr>
          <p:cNvPr id="36" name="矩形 35"/>
          <p:cNvSpPr/>
          <p:nvPr/>
        </p:nvSpPr>
        <p:spPr>
          <a:xfrm>
            <a:off x="7466330" y="4335780"/>
            <a:ext cx="3689350" cy="161163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根据模型词表将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转为对应的词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635" y="6064250"/>
            <a:ext cx="1133856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概念</a:t>
            </a: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462915" y="6756400"/>
            <a:ext cx="10692765" cy="509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model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由神经网络结构和连接权重组成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执行解码操作。占用内存与权重的数据格式和数目有关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词元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词的编号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你好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token=123，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我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token=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14，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他的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=3249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，不同模型编号不一样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vocab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模型词表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该模型训练时所设置的全部词的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，不同模型词表不一样，词表中中文占比越高的往往中文能力强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ctx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包括控制模型解码的一套参数和上下文缓存。占用内存与模型词表大小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批大小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模型大小有关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kv cache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上下文缓存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历史解码信息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相当于模型的记忆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n_ctx_train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最大上下文长度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该模型训练时能送入解码的最大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数量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n_ctx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用户设置的解码时模型能接受的的最大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数量，不能超过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n_ctx_train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vecb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向量表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模型对上下文缓存和送入的token进行解码得到的结果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temperature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采样时会根据温度值将向量表转为概率表，温度越高随机性越大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prob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概率表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模型词表中全部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的选用概率，用来预测下一个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lora model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低秩适配器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在原有模型结构中挂载简单的结构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可以改变模型的输出风格，不支持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cuda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加速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0" y="12301855"/>
            <a:ext cx="11339195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行为</a:t>
            </a: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462280" y="12781915"/>
            <a:ext cx="1098677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预解码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对用户约定的系统指令预先进行解码。用户修改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系统指令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/达到最大上下文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并重置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时会执行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装载模型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将模型结构和连接权重载入内存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并创建上下文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载入内存，并预解码。因为软件的后端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llama.cpp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项目只设计实现了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llama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的神经网络结构所以只支持装载该系列模型。装载时会强制重置上下文长度为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2048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gpu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负载为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0                                                      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重载模型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重新装载模型，修改上下文长度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修改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gpu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负载层数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修改挂载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lora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路径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从网页模式切换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时会执行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达到最大上下文: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缓存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达到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设置的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上下文长度则舍弃前半段缓存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重置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删除系统指令以外的缓存，并清空输出区。若正在预测，则终止，不进行其他操作。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E256FF5-7CA0-4BEC-BBEC-3FE70B09870E}"/>
              </a:ext>
            </a:extLst>
          </p:cNvPr>
          <p:cNvSpPr/>
          <p:nvPr/>
        </p:nvSpPr>
        <p:spPr>
          <a:xfrm>
            <a:off x="1039906" y="1308847"/>
            <a:ext cx="4356848" cy="2967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97B079-F297-4FAD-941E-376037231FB2}"/>
              </a:ext>
            </a:extLst>
          </p:cNvPr>
          <p:cNvSpPr/>
          <p:nvPr/>
        </p:nvSpPr>
        <p:spPr>
          <a:xfrm>
            <a:off x="2087251" y="215064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一、大模型是什么？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756592-E70E-4B13-81AF-9ADA5F711CDA}"/>
              </a:ext>
            </a:extLst>
          </p:cNvPr>
          <p:cNvSpPr/>
          <p:nvPr/>
        </p:nvSpPr>
        <p:spPr>
          <a:xfrm>
            <a:off x="2087251" y="256168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二、大模型有哪些？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1B0B9D-7E87-48D5-A489-FE0A494C583C}"/>
              </a:ext>
            </a:extLst>
          </p:cNvPr>
          <p:cNvSpPr/>
          <p:nvPr/>
        </p:nvSpPr>
        <p:spPr>
          <a:xfrm>
            <a:off x="1971835" y="301595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三、如何与大模型聊天？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9EE10F-7517-46FC-B066-627FB0867A26}"/>
              </a:ext>
            </a:extLst>
          </p:cNvPr>
          <p:cNvSpPr/>
          <p:nvPr/>
        </p:nvSpPr>
        <p:spPr>
          <a:xfrm>
            <a:off x="5804155" y="2150640"/>
            <a:ext cx="5347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Chatgpt</a:t>
            </a:r>
            <a:r>
              <a:rPr lang="zh-CN" altLang="en-US" dirty="0"/>
              <a:t>很厉害，是一个产品，它的背后就是大模型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E88AD5-CB71-433E-8728-0F7C285DDFA5}"/>
              </a:ext>
            </a:extLst>
          </p:cNvPr>
          <p:cNvSpPr/>
          <p:nvPr/>
        </p:nvSpPr>
        <p:spPr>
          <a:xfrm>
            <a:off x="5804154" y="2792506"/>
            <a:ext cx="4084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Gpt</a:t>
            </a:r>
            <a:r>
              <a:rPr lang="en-US" altLang="zh-CN" dirty="0"/>
              <a:t> = generative pre-trained transformer</a:t>
            </a:r>
          </a:p>
        </p:txBody>
      </p:sp>
    </p:spTree>
    <p:extLst>
      <p:ext uri="{BB962C8B-B14F-4D97-AF65-F5344CB8AC3E}">
        <p14:creationId xmlns:p14="http://schemas.microsoft.com/office/powerpoint/2010/main" val="52832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一、大模型是什么？</a:t>
            </a:r>
          </a:p>
        </p:txBody>
      </p:sp>
    </p:spTree>
    <p:extLst>
      <p:ext uri="{BB962C8B-B14F-4D97-AF65-F5344CB8AC3E}">
        <p14:creationId xmlns:p14="http://schemas.microsoft.com/office/powerpoint/2010/main" val="246942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二、大模型有哪些？</a:t>
            </a:r>
          </a:p>
        </p:txBody>
      </p:sp>
    </p:spTree>
    <p:extLst>
      <p:ext uri="{BB962C8B-B14F-4D97-AF65-F5344CB8AC3E}">
        <p14:creationId xmlns:p14="http://schemas.microsoft.com/office/powerpoint/2010/main" val="239950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三、如何与大模型聊天？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2E3555A-3235-42C0-B687-F7915C8935CF}"/>
              </a:ext>
            </a:extLst>
          </p:cNvPr>
          <p:cNvSpPr/>
          <p:nvPr/>
        </p:nvSpPr>
        <p:spPr>
          <a:xfrm>
            <a:off x="3281082" y="3214326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llama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2F73E4-E1AC-4EFE-80C4-D617C98DCF51}"/>
              </a:ext>
            </a:extLst>
          </p:cNvPr>
          <p:cNvSpPr txBox="1"/>
          <p:nvPr/>
        </p:nvSpPr>
        <p:spPr>
          <a:xfrm>
            <a:off x="518903" y="335817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世界上最高的山是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181AD9-AAB1-43EF-B31D-268DC0CBFDF9}"/>
              </a:ext>
            </a:extLst>
          </p:cNvPr>
          <p:cNvSpPr txBox="1"/>
          <p:nvPr/>
        </p:nvSpPr>
        <p:spPr>
          <a:xfrm>
            <a:off x="4821990" y="29762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C6D349-9B53-4550-A3A5-F466077EB669}"/>
              </a:ext>
            </a:extLst>
          </p:cNvPr>
          <p:cNvSpPr txBox="1"/>
          <p:nvPr/>
        </p:nvSpPr>
        <p:spPr>
          <a:xfrm>
            <a:off x="4821990" y="3429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06DCDD-A234-42DF-BEF9-43B2796D6C7E}"/>
              </a:ext>
            </a:extLst>
          </p:cNvPr>
          <p:cNvSpPr txBox="1"/>
          <p:nvPr/>
        </p:nvSpPr>
        <p:spPr>
          <a:xfrm>
            <a:off x="4821990" y="39059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哪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1002997" y="1305254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三要素：提示词</a:t>
            </a:r>
            <a:r>
              <a:rPr lang="en-US" altLang="zh-CN" dirty="0"/>
              <a:t>/</a:t>
            </a:r>
            <a:r>
              <a:rPr lang="zh-CN" altLang="en-US" dirty="0"/>
              <a:t>温度</a:t>
            </a:r>
            <a:r>
              <a:rPr lang="en-US" altLang="zh-CN" dirty="0"/>
              <a:t>/</a:t>
            </a:r>
            <a:r>
              <a:rPr lang="zh-CN" altLang="en-US" dirty="0"/>
              <a:t>上下文长度</a:t>
            </a:r>
          </a:p>
        </p:txBody>
      </p:sp>
    </p:spTree>
    <p:extLst>
      <p:ext uri="{BB962C8B-B14F-4D97-AF65-F5344CB8AC3E}">
        <p14:creationId xmlns:p14="http://schemas.microsoft.com/office/powerpoint/2010/main" val="115427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E256FF5-7CA0-4BEC-BBEC-3FE70B09870E}"/>
              </a:ext>
            </a:extLst>
          </p:cNvPr>
          <p:cNvSpPr/>
          <p:nvPr/>
        </p:nvSpPr>
        <p:spPr>
          <a:xfrm>
            <a:off x="2321858" y="1640541"/>
            <a:ext cx="4356848" cy="2967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大模型应用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68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59D4D0-05AB-43F0-9FE5-D22C4E8E7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89" y="1102620"/>
            <a:ext cx="2276192" cy="44765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4C8052D-01FC-44AC-98EE-5133FC386F90}"/>
              </a:ext>
            </a:extLst>
          </p:cNvPr>
          <p:cNvSpPr/>
          <p:nvPr/>
        </p:nvSpPr>
        <p:spPr>
          <a:xfrm>
            <a:off x="568889" y="1690543"/>
            <a:ext cx="2312197" cy="2159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9628B31-652C-44BB-9499-C24C119CA08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881086" y="2770229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2459F3E-F8BD-46B9-8725-641B2D6138F6}"/>
              </a:ext>
            </a:extLst>
          </p:cNvPr>
          <p:cNvSpPr txBox="1"/>
          <p:nvPr/>
        </p:nvSpPr>
        <p:spPr>
          <a:xfrm>
            <a:off x="3494314" y="2585562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EA628A-7FEB-4762-9ED0-26ABA2D8F2AF}"/>
              </a:ext>
            </a:extLst>
          </p:cNvPr>
          <p:cNvSpPr/>
          <p:nvPr/>
        </p:nvSpPr>
        <p:spPr>
          <a:xfrm>
            <a:off x="1256921" y="4424551"/>
            <a:ext cx="1588160" cy="1149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78C2C80-6267-4EE9-80A3-C4C4E040E21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845081" y="4999098"/>
            <a:ext cx="648004" cy="5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536A95D-CE2A-4BAF-82E1-7090C99E00D1}"/>
              </a:ext>
            </a:extLst>
          </p:cNvPr>
          <p:cNvSpPr txBox="1"/>
          <p:nvPr/>
        </p:nvSpPr>
        <p:spPr>
          <a:xfrm>
            <a:off x="3493085" y="4815012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2B99EE-1FE3-483B-BB00-DC97E27EC198}"/>
              </a:ext>
            </a:extLst>
          </p:cNvPr>
          <p:cNvSpPr/>
          <p:nvPr/>
        </p:nvSpPr>
        <p:spPr>
          <a:xfrm>
            <a:off x="568890" y="3849914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7747661-2F9A-41D2-8483-9A03A18D3C1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496457" y="4123461"/>
            <a:ext cx="996628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7B84419-409D-49DE-AB7F-75B5AA721058}"/>
              </a:ext>
            </a:extLst>
          </p:cNvPr>
          <p:cNvSpPr txBox="1"/>
          <p:nvPr/>
        </p:nvSpPr>
        <p:spPr>
          <a:xfrm>
            <a:off x="3493085" y="3938797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33B2FE0-DF47-489B-A7CF-73D701E321E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304143" y="1822612"/>
            <a:ext cx="119017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5FB587E-9583-4EC6-9651-13F14AD267FF}"/>
              </a:ext>
            </a:extLst>
          </p:cNvPr>
          <p:cNvSpPr txBox="1"/>
          <p:nvPr/>
        </p:nvSpPr>
        <p:spPr>
          <a:xfrm>
            <a:off x="3494314" y="1637946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E69AAF7-D236-47D4-A6FB-9ABCE208FD3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845081" y="1496887"/>
            <a:ext cx="6492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3D9F723-5E09-4B49-8B91-E4F80B7B5189}"/>
              </a:ext>
            </a:extLst>
          </p:cNvPr>
          <p:cNvSpPr txBox="1"/>
          <p:nvPr/>
        </p:nvSpPr>
        <p:spPr>
          <a:xfrm>
            <a:off x="3494314" y="1312221"/>
            <a:ext cx="13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重置</a:t>
            </a:r>
          </a:p>
        </p:txBody>
      </p:sp>
    </p:spTree>
    <p:extLst>
      <p:ext uri="{BB962C8B-B14F-4D97-AF65-F5344CB8AC3E}">
        <p14:creationId xmlns:p14="http://schemas.microsoft.com/office/powerpoint/2010/main" val="357513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7C4DB2-CF4D-4EC5-BF18-DD42CD186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806" y="316122"/>
            <a:ext cx="3146054" cy="617236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DAA8389-4DB2-4847-8464-F9502A2DD92C}"/>
              </a:ext>
            </a:extLst>
          </p:cNvPr>
          <p:cNvSpPr/>
          <p:nvPr/>
        </p:nvSpPr>
        <p:spPr>
          <a:xfrm>
            <a:off x="2008806" y="1126400"/>
            <a:ext cx="3160211" cy="2965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7629EB5-702A-427D-8AC9-7CBBC95B8FEF}"/>
              </a:ext>
            </a:extLst>
          </p:cNvPr>
          <p:cNvCxnSpPr>
            <a:cxnSpLocks/>
          </p:cNvCxnSpPr>
          <p:nvPr/>
        </p:nvCxnSpPr>
        <p:spPr>
          <a:xfrm>
            <a:off x="5154860" y="2612158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D006D1C-E9B3-4C12-AB63-454F41B4F34F}"/>
              </a:ext>
            </a:extLst>
          </p:cNvPr>
          <p:cNvSpPr txBox="1"/>
          <p:nvPr/>
        </p:nvSpPr>
        <p:spPr>
          <a:xfrm>
            <a:off x="5768088" y="2427491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E46A71-227B-46E5-8A14-A06BE34580AD}"/>
              </a:ext>
            </a:extLst>
          </p:cNvPr>
          <p:cNvSpPr/>
          <p:nvPr/>
        </p:nvSpPr>
        <p:spPr>
          <a:xfrm>
            <a:off x="2970490" y="4899784"/>
            <a:ext cx="2184369" cy="1588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E060D7A-998A-43FF-BEBA-57800E9EB44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118855" y="5658417"/>
            <a:ext cx="648004" cy="5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50FCBB2-B2D5-4F9D-9E07-8C3262649D81}"/>
              </a:ext>
            </a:extLst>
          </p:cNvPr>
          <p:cNvSpPr txBox="1"/>
          <p:nvPr/>
        </p:nvSpPr>
        <p:spPr>
          <a:xfrm>
            <a:off x="5766859" y="5474331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26EB6D-E9F0-4253-9A9B-95D3E11F4481}"/>
              </a:ext>
            </a:extLst>
          </p:cNvPr>
          <p:cNvSpPr/>
          <p:nvPr/>
        </p:nvSpPr>
        <p:spPr>
          <a:xfrm>
            <a:off x="2008805" y="4091429"/>
            <a:ext cx="2603241" cy="760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0345A9-1097-4F8A-9E5B-AD53CB2CF84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663625" y="4460181"/>
            <a:ext cx="110446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E57549D-2420-437E-B4B5-9E698A9E1BC2}"/>
              </a:ext>
            </a:extLst>
          </p:cNvPr>
          <p:cNvSpPr txBox="1"/>
          <p:nvPr/>
        </p:nvSpPr>
        <p:spPr>
          <a:xfrm>
            <a:off x="5768088" y="4275515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E41A2A8-2811-4A92-A937-B6DD73855EA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244952" y="1311066"/>
            <a:ext cx="152313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1F1678B-CDC1-4EC8-BCF2-469E2C76D1BF}"/>
              </a:ext>
            </a:extLst>
          </p:cNvPr>
          <p:cNvSpPr txBox="1"/>
          <p:nvPr/>
        </p:nvSpPr>
        <p:spPr>
          <a:xfrm>
            <a:off x="5768088" y="1126400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480FE73-ACAA-463F-AE79-814496DE417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118855" y="919275"/>
            <a:ext cx="6492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75C3E3D-2CC4-41D0-97D1-377BEA98A4EE}"/>
              </a:ext>
            </a:extLst>
          </p:cNvPr>
          <p:cNvSpPr txBox="1"/>
          <p:nvPr/>
        </p:nvSpPr>
        <p:spPr>
          <a:xfrm>
            <a:off x="5768088" y="734609"/>
            <a:ext cx="13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重置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7952BF1-51A8-466C-AE85-CBA6C0411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495" y="338060"/>
            <a:ext cx="5108891" cy="61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162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Q3N2ZjYjdlZjI4MWJiNDVlMjI3N2Y1ZjRlZGVkYj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基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816</Words>
  <Application>Microsoft Office PowerPoint</Application>
  <PresentationFormat>宽屏</PresentationFormat>
  <Paragraphs>86</Paragraphs>
  <Slides>10</Slides>
  <Notes>5</Notes>
  <HiddenSlides>3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黑体</vt:lpstr>
      <vt:lpstr>宋体</vt:lpstr>
      <vt:lpstr>Arial</vt:lpstr>
      <vt:lpstr>Corbel</vt:lpstr>
      <vt:lpstr>Times New Roman</vt:lpstr>
      <vt:lpstr>基础</vt:lpstr>
      <vt:lpstr>大模型简介</vt:lpstr>
      <vt:lpstr>PowerPoint 演示文稿</vt:lpstr>
      <vt:lpstr>一、大模型是什么？</vt:lpstr>
      <vt:lpstr>二、大模型有哪些？</vt:lpstr>
      <vt:lpstr>三、如何与大模型聊天？</vt:lpstr>
      <vt:lpstr>PowerPoint 演示文稿</vt:lpstr>
      <vt:lpstr>大模型应用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华健</dc:creator>
  <cp:lastModifiedBy>华健 周</cp:lastModifiedBy>
  <cp:revision>421</cp:revision>
  <dcterms:created xsi:type="dcterms:W3CDTF">2022-03-23T11:22:00Z</dcterms:created>
  <dcterms:modified xsi:type="dcterms:W3CDTF">2024-03-11T03:12:19Z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DE8EB42B4B664FFA9851C778BF4AB1B4_12</vt:lpwstr>
  </property>
  <property fmtid="{D5CDD505-2E9C-101B-9397-08002B2CF9AE}" pid="3" name="KSOProductBuildVer">
    <vt:lpwstr>2052-12.1.0.15990</vt:lpwstr>
  </property>
</Properties>
</file>