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25"/>
  </p:notesMasterIdLst>
  <p:handoutMasterIdLst>
    <p:handoutMasterId r:id="rId26"/>
  </p:handoutMasterIdLst>
  <p:sldIdLst>
    <p:sldId id="507" r:id="rId2"/>
    <p:sldId id="508" r:id="rId3"/>
    <p:sldId id="506" r:id="rId4"/>
    <p:sldId id="516" r:id="rId5"/>
    <p:sldId id="518" r:id="rId6"/>
    <p:sldId id="517" r:id="rId7"/>
    <p:sldId id="522" r:id="rId8"/>
    <p:sldId id="510" r:id="rId9"/>
    <p:sldId id="519" r:id="rId10"/>
    <p:sldId id="521" r:id="rId11"/>
    <p:sldId id="520" r:id="rId12"/>
    <p:sldId id="509" r:id="rId13"/>
    <p:sldId id="524" r:id="rId14"/>
    <p:sldId id="513" r:id="rId15"/>
    <p:sldId id="527" r:id="rId16"/>
    <p:sldId id="529" r:id="rId17"/>
    <p:sldId id="528" r:id="rId18"/>
    <p:sldId id="526" r:id="rId19"/>
    <p:sldId id="530" r:id="rId20"/>
    <p:sldId id="531" r:id="rId21"/>
    <p:sldId id="514" r:id="rId22"/>
    <p:sldId id="515" r:id="rId23"/>
    <p:sldId id="498" r:id="rId24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  <p14:sldId id="524"/>
          </p14:sldIdLst>
        </p14:section>
        <p14:section name="大模型应用" id="{047984ED-A0E8-483C-A78A-0E65C6F1334A}">
          <p14:sldIdLst>
            <p14:sldId id="513"/>
            <p14:sldId id="527"/>
            <p14:sldId id="529"/>
            <p14:sldId id="528"/>
            <p14:sldId id="526"/>
            <p14:sldId id="530"/>
            <p14:sldId id="531"/>
          </p14:sldIdLst>
        </p14:section>
        <p14:section name="神经网络简介" id="{51DEABB7-0BCF-4ACB-8ADC-E4B71CC5B2A8}">
          <p14:sldIdLst>
            <p14:sldId id="514"/>
            <p14:sldId id="515"/>
            <p14:sldId id="4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7" autoAdjust="0"/>
    <p:restoredTop sz="80365" autoAdjust="0"/>
  </p:normalViewPr>
  <p:slideViewPr>
    <p:cSldViewPr snapToGrid="0">
      <p:cViewPr varScale="1">
        <p:scale>
          <a:sx n="74" d="100"/>
          <a:sy n="74" d="100"/>
        </p:scale>
        <p:origin x="861" y="51"/>
      </p:cViewPr>
      <p:guideLst/>
    </p:cSldViewPr>
  </p:slideViewPr>
  <p:notesTextViewPr>
    <p:cViewPr>
      <p:scale>
        <a:sx n="1" d="1"/>
        <a:sy n="1" d="1"/>
      </p:scale>
      <p:origin x="0" y="-4066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三、知识库问答流程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9827F982-DB3B-4091-B7F0-0C8EC3C78255}">
      <dgm:prSet phldrT="[文本]"/>
      <dgm:spPr/>
      <dgm:t>
        <a:bodyPr/>
        <a:lstStyle/>
        <a:p>
          <a:r>
            <a:rPr lang="zh-CN" altLang="en-US" dirty="0"/>
            <a:t>二、为什么要知识库问答？</a:t>
          </a:r>
        </a:p>
      </dgm:t>
    </dgm:pt>
    <dgm:pt modelId="{E96B8A3C-C891-4DD0-B50E-62BA705F5D85}" type="parTrans" cxnId="{A80ECF9D-6F3B-42D6-AF1D-C0399778F846}">
      <dgm:prSet/>
      <dgm:spPr/>
      <dgm:t>
        <a:bodyPr/>
        <a:lstStyle/>
        <a:p>
          <a:endParaRPr lang="zh-CN" altLang="en-US"/>
        </a:p>
      </dgm:t>
    </dgm:pt>
    <dgm:pt modelId="{7BD593EB-FE8F-4BFD-90EF-5CA9F05D4362}" type="sibTrans" cxnId="{A80ECF9D-6F3B-42D6-AF1D-C0399778F84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261AE579-3664-4603-93C8-A890E4557B12}" type="pres">
      <dgm:prSet presAssocID="{9827F982-DB3B-4091-B7F0-0C8EC3C78255}" presName="parentLin" presStyleCnt="0"/>
      <dgm:spPr/>
    </dgm:pt>
    <dgm:pt modelId="{CB735EE0-F4A3-4295-8798-044C7BC36A03}" type="pres">
      <dgm:prSet presAssocID="{9827F982-DB3B-4091-B7F0-0C8EC3C78255}" presName="parentLeftMargin" presStyleLbl="node1" presStyleIdx="0" presStyleCnt="3"/>
      <dgm:spPr/>
    </dgm:pt>
    <dgm:pt modelId="{57FB8B34-FDDD-47B4-AA57-4DCEEB22E5EA}" type="pres">
      <dgm:prSet presAssocID="{9827F982-DB3B-4091-B7F0-0C8EC3C7825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B092FB2-91FA-4D00-8D10-F461BBAC3387}" type="pres">
      <dgm:prSet presAssocID="{9827F982-DB3B-4091-B7F0-0C8EC3C78255}" presName="negativeSpace" presStyleCnt="0"/>
      <dgm:spPr/>
    </dgm:pt>
    <dgm:pt modelId="{0E200450-6BFD-419B-9D20-51B82A63DA43}" type="pres">
      <dgm:prSet presAssocID="{9827F982-DB3B-4091-B7F0-0C8EC3C78255}" presName="childText" presStyleLbl="conFgAcc1" presStyleIdx="1" presStyleCnt="3">
        <dgm:presLayoutVars>
          <dgm:bulletEnabled val="1"/>
        </dgm:presLayoutVars>
      </dgm:prSet>
      <dgm:spPr/>
    </dgm:pt>
    <dgm:pt modelId="{12FD1441-E855-40B5-BD3C-E0376B4185D6}" type="pres">
      <dgm:prSet presAssocID="{7BD593EB-FE8F-4BFD-90EF-5CA9F05D4362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1" presStyleCnt="3"/>
      <dgm:spPr/>
    </dgm:pt>
    <dgm:pt modelId="{8B506BA3-7AFD-42F1-9FDB-09E2D28CD1B3}" type="pres">
      <dgm:prSet presAssocID="{7EB70560-E84F-4600-8EDA-263E05D5F32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E2A4B86-D7EB-4ABF-ADDF-BE4D00D4FFDF}" type="presOf" srcId="{9827F982-DB3B-4091-B7F0-0C8EC3C78255}" destId="{57FB8B34-FDDD-47B4-AA57-4DCEEB22E5EA}" srcOrd="1" destOrd="0" presId="urn:microsoft.com/office/officeart/2005/8/layout/list1"/>
    <dgm:cxn modelId="{A80ECF9D-6F3B-42D6-AF1D-C0399778F846}" srcId="{ABC2DE46-02AA-4737-AB6E-91FE447F5FE7}" destId="{9827F982-DB3B-4091-B7F0-0C8EC3C78255}" srcOrd="1" destOrd="0" parTransId="{E96B8A3C-C891-4DD0-B50E-62BA705F5D85}" sibTransId="{7BD593EB-FE8F-4BFD-90EF-5CA9F05D436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2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147C26C5-01B3-4FD3-A821-E32D4BCCFE46}" type="presOf" srcId="{9827F982-DB3B-4091-B7F0-0C8EC3C78255}" destId="{CB735EE0-F4A3-4295-8798-044C7BC36A03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BA2F1786-D9FF-480D-8502-BD2737C8A0F2}" type="presParOf" srcId="{1B69445C-FCCA-4F08-B434-D39670A1E09E}" destId="{261AE579-3664-4603-93C8-A890E4557B12}" srcOrd="4" destOrd="0" presId="urn:microsoft.com/office/officeart/2005/8/layout/list1"/>
    <dgm:cxn modelId="{CE1D442D-B81C-492D-9229-4311EF1B4D46}" type="presParOf" srcId="{261AE579-3664-4603-93C8-A890E4557B12}" destId="{CB735EE0-F4A3-4295-8798-044C7BC36A03}" srcOrd="0" destOrd="0" presId="urn:microsoft.com/office/officeart/2005/8/layout/list1"/>
    <dgm:cxn modelId="{A5557FE1-49B3-4BB0-BCC8-54BA8C955DBB}" type="presParOf" srcId="{261AE579-3664-4603-93C8-A890E4557B12}" destId="{57FB8B34-FDDD-47B4-AA57-4DCEEB22E5EA}" srcOrd="1" destOrd="0" presId="urn:microsoft.com/office/officeart/2005/8/layout/list1"/>
    <dgm:cxn modelId="{3B711DEE-E848-49A7-A841-DEADD6ADC4DC}" type="presParOf" srcId="{1B69445C-FCCA-4F08-B434-D39670A1E09E}" destId="{3B092FB2-91FA-4D00-8D10-F461BBAC3387}" srcOrd="5" destOrd="0" presId="urn:microsoft.com/office/officeart/2005/8/layout/list1"/>
    <dgm:cxn modelId="{F8C92A1A-C007-4EE1-B996-83104C262DBE}" type="presParOf" srcId="{1B69445C-FCCA-4F08-B434-D39670A1E09E}" destId="{0E200450-6BFD-419B-9D20-51B82A63DA43}" srcOrd="6" destOrd="0" presId="urn:microsoft.com/office/officeart/2005/8/layout/list1"/>
    <dgm:cxn modelId="{6F459535-A6F5-4AAF-93AF-45C9B6052944}" type="presParOf" srcId="{1B69445C-FCCA-4F08-B434-D39670A1E09E}" destId="{12FD1441-E855-40B5-BD3C-E0376B4185D6}" srcOrd="7" destOrd="0" presId="urn:microsoft.com/office/officeart/2005/8/layout/list1"/>
    <dgm:cxn modelId="{0EB7AF84-7741-4675-A855-32DEECC73E50}" type="presParOf" srcId="{1B69445C-FCCA-4F08-B434-D39670A1E09E}" destId="{8F5F2D4D-299E-4368-9E2F-EB0D377154A9}" srcOrd="8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9" destOrd="0" presId="urn:microsoft.com/office/officeart/2005/8/layout/list1"/>
    <dgm:cxn modelId="{BBF33A95-AAEA-41CF-B9CB-328B30C0E491}" type="presParOf" srcId="{1B69445C-FCCA-4F08-B434-D39670A1E09E}" destId="{E84E58D1-4F0C-4C14-A211-6757851BEED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73533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26301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一、知识库是什么？</a:t>
          </a:r>
        </a:p>
      </dsp:txBody>
      <dsp:txXfrm>
        <a:off x="399209" y="309124"/>
        <a:ext cx="4851106" cy="852412"/>
      </dsp:txXfrm>
    </dsp:sp>
    <dsp:sp modelId="{0E200450-6BFD-419B-9D20-51B82A63DA43}">
      <dsp:nvSpPr>
        <dsp:cNvPr id="0" name=""/>
        <dsp:cNvSpPr/>
      </dsp:nvSpPr>
      <dsp:spPr>
        <a:xfrm>
          <a:off x="0" y="218685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7FB8B34-FDDD-47B4-AA57-4DCEEB22E5EA}">
      <dsp:nvSpPr>
        <dsp:cNvPr id="0" name=""/>
        <dsp:cNvSpPr/>
      </dsp:nvSpPr>
      <dsp:spPr>
        <a:xfrm>
          <a:off x="353095" y="171453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二、为什么要知识库问答？</a:t>
          </a:r>
        </a:p>
      </dsp:txBody>
      <dsp:txXfrm>
        <a:off x="399209" y="1760644"/>
        <a:ext cx="4851106" cy="852412"/>
      </dsp:txXfrm>
    </dsp:sp>
    <dsp:sp modelId="{E84E58D1-4F0C-4C14-A211-6757851BEED2}">
      <dsp:nvSpPr>
        <dsp:cNvPr id="0" name=""/>
        <dsp:cNvSpPr/>
      </dsp:nvSpPr>
      <dsp:spPr>
        <a:xfrm>
          <a:off x="0" y="3638370"/>
          <a:ext cx="7061907" cy="80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3166050"/>
          <a:ext cx="4943334" cy="9446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三、知识库问答流程</a:t>
          </a:r>
        </a:p>
      </dsp:txBody>
      <dsp:txXfrm>
        <a:off x="399209" y="3212164"/>
        <a:ext cx="4851106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</a:rPr>
              <a:t>You are a helpful assistant.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(qt5+llama.cpp-b2409)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特点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轻量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程序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win7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windows7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的潜力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多功能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本地模型交互，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windows7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的潜力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多功能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服务，智能体，知识库问答，模型量化，文生图，声转文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直观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输出区的内容就是模型的全部现实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状态区的内容就是全部工作流程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快速开始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下载一个机体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https://pan.baidu.com/s/18NOUMjaJIZsV_Z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格式的题库进行测试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模型进行相应处理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补完模式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在输出区输入一段文字，模型对其进行补完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服务模式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端口的服务，也可以在网页上进行聊天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链接状态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服务的端点，不需要装载模型也能运行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知识库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用户可以上传文档，经过嵌入处理后成为模型的知识库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文生图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模型绘制图像</a:t>
            </a:r>
            <a:endParaRPr lang="zh-CN" altLang="en-US" dirty="0">
              <a:effectLst/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</a:rPr>
            </a:br>
            <a:endParaRPr lang="zh-CN" altLang="en-US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源码编译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配置环境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</a:rPr>
              <a:t>- 64bit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</a:rPr>
              <a:t>(op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</a:rPr>
              <a:t>User:</a:t>
            </a:r>
            <a:endParaRPr lang="zh-CN" altLang="en-US" dirty="0"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dirty="0">
              <a:effectLst/>
            </a:endParaRPr>
          </a:p>
          <a:p>
            <a:br>
              <a:rPr lang="zh-CN" altLang="en-US">
                <a:solidFill>
                  <a:srgbClr val="0000FF"/>
                </a:solidFill>
                <a:effectLst/>
              </a:rPr>
            </a:b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3308605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346785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1927885" y="3652092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用户的私有文本数据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0073" y="2489202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6249651" y="365209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2004864" y="2241754"/>
            <a:ext cx="2262123" cy="11618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pdf/doc/csv/txt/html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二、为什么要知识库问答？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485933" y="2599999"/>
            <a:ext cx="0" cy="127145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1722324" y="394992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4573844" y="3801262"/>
            <a:ext cx="60947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dirty="0">
              <a:effectLst/>
            </a:endParaRPr>
          </a:p>
          <a:p>
            <a:br>
              <a:rPr lang="en-US" altLang="zh-CN" dirty="0">
                <a:solidFill>
                  <a:srgbClr val="000000"/>
                </a:solidFill>
                <a:effectLst/>
              </a:rPr>
            </a:b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</a:rPr>
              <a:t>User: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dirty="0">
              <a:effectLst/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948033" y="1555772"/>
            <a:ext cx="2800767" cy="3329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构建知识库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提出问题</a:t>
            </a:r>
            <a:endParaRPr lang="en-US" altLang="zh-CN" sz="2400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返回文本段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整合问题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DF557D-441E-029E-F35E-512E72D15BFE}"/>
              </a:ext>
            </a:extLst>
          </p:cNvPr>
          <p:cNvSpPr/>
          <p:nvPr/>
        </p:nvSpPr>
        <p:spPr>
          <a:xfrm>
            <a:off x="5088194" y="1821426"/>
            <a:ext cx="5316793" cy="30641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7117" y="290525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89" y="1102620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568889" y="1690543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881086" y="2770229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3494314" y="258556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1256921" y="4424551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845081" y="4999098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3493085" y="4815012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568890" y="3849914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496457" y="4123461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3493085" y="3938797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304143" y="1822612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3494314" y="1637946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845081" y="1496887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3494314" y="1312221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C7C4DB2-CF4D-4EC5-BF18-DD42CD186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806" y="316122"/>
            <a:ext cx="3146054" cy="617236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DAA8389-4DB2-4847-8464-F9502A2DD92C}"/>
              </a:ext>
            </a:extLst>
          </p:cNvPr>
          <p:cNvSpPr/>
          <p:nvPr/>
        </p:nvSpPr>
        <p:spPr>
          <a:xfrm>
            <a:off x="2008806" y="1126400"/>
            <a:ext cx="3160211" cy="2965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7629EB5-702A-427D-8AC9-7CBBC95B8FEF}"/>
              </a:ext>
            </a:extLst>
          </p:cNvPr>
          <p:cNvCxnSpPr>
            <a:cxnSpLocks/>
          </p:cNvCxnSpPr>
          <p:nvPr/>
        </p:nvCxnSpPr>
        <p:spPr>
          <a:xfrm>
            <a:off x="5154860" y="2612158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3D006D1C-E9B3-4C12-AB63-454F41B4F34F}"/>
              </a:ext>
            </a:extLst>
          </p:cNvPr>
          <p:cNvSpPr txBox="1"/>
          <p:nvPr/>
        </p:nvSpPr>
        <p:spPr>
          <a:xfrm>
            <a:off x="5768088" y="242749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E46A71-227B-46E5-8A14-A06BE34580AD}"/>
              </a:ext>
            </a:extLst>
          </p:cNvPr>
          <p:cNvSpPr/>
          <p:nvPr/>
        </p:nvSpPr>
        <p:spPr>
          <a:xfrm>
            <a:off x="2970490" y="4899784"/>
            <a:ext cx="2184369" cy="15881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060D7A-998A-43FF-BEBA-57800E9EB44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118855" y="5658417"/>
            <a:ext cx="648004" cy="58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A50FCBB2-B2D5-4F9D-9E07-8C3262649D81}"/>
              </a:ext>
            </a:extLst>
          </p:cNvPr>
          <p:cNvSpPr txBox="1"/>
          <p:nvPr/>
        </p:nvSpPr>
        <p:spPr>
          <a:xfrm>
            <a:off x="5766859" y="5474331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6EB6D-E9F0-4253-9A9B-95D3E11F4481}"/>
              </a:ext>
            </a:extLst>
          </p:cNvPr>
          <p:cNvSpPr/>
          <p:nvPr/>
        </p:nvSpPr>
        <p:spPr>
          <a:xfrm>
            <a:off x="2008805" y="4091429"/>
            <a:ext cx="2603241" cy="760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30345A9-1097-4F8A-9E5B-AD53CB2CF84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4663625" y="4460181"/>
            <a:ext cx="110446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E57549D-2420-437E-B4B5-9E698A9E1BC2}"/>
              </a:ext>
            </a:extLst>
          </p:cNvPr>
          <p:cNvSpPr txBox="1"/>
          <p:nvPr/>
        </p:nvSpPr>
        <p:spPr>
          <a:xfrm>
            <a:off x="5768088" y="4275515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41A2A8-2811-4A92-A937-B6DD73855EA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244952" y="1311066"/>
            <a:ext cx="152313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01F1678B-CDC1-4EC8-BCF2-469E2C76D1BF}"/>
              </a:ext>
            </a:extLst>
          </p:cNvPr>
          <p:cNvSpPr txBox="1"/>
          <p:nvPr/>
        </p:nvSpPr>
        <p:spPr>
          <a:xfrm>
            <a:off x="5768088" y="1126400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80FE73-ACAA-463F-AE79-814496DE41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118855" y="919275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75C3E3D-2CC4-41D0-97D1-377BEA98A4EE}"/>
              </a:ext>
            </a:extLst>
          </p:cNvPr>
          <p:cNvSpPr txBox="1"/>
          <p:nvPr/>
        </p:nvSpPr>
        <p:spPr>
          <a:xfrm>
            <a:off x="5768088" y="734609"/>
            <a:ext cx="13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07952BF1-51A8-466C-AE85-CBA6C0411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495" y="338060"/>
            <a:ext cx="5108891" cy="61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16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84455" y="33655"/>
            <a:ext cx="11532870" cy="15970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92405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0" y="773430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616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8981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391795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2242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789432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564370" y="1757680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497195" y="604520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51320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141345" y="1941830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4769485" y="1941830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07580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8745855" y="1941830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273300" y="2125980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109085" y="2125980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469380" y="2125980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320405" y="2125980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1980" y="2654300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1775460" y="4335780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465955" y="2653665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466330" y="4335780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35" y="6064250"/>
            <a:ext cx="1133856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概念</a:t>
            </a: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462915" y="6756400"/>
            <a:ext cx="10692765" cy="5092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由神经网络结构和连接权重组成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执行解码操作。占用内存与权重的数据格式和数目有关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词元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词的编号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例如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你好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token=123，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我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token=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14，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他的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=3249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，不同模型编号不一样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vocab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该模型训练时所设置的全部词的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，不同模型词表不一样，词表中中文占比越高的往往中文能力强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包括控制模型解码的一套参数和上下文缓存。占用内存与模型词表大小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批大小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*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模型大小有关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kv cache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上下文缓存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历史解码信息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相当于模型的记忆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n_ctx_train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最大上下文长度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该模型训练时能送入解码的最大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用户设置的解码时模型能接受的的最大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数量，不能超过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n_ctx_train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vecb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向量表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模型对上下文缓存和送入的token进行解码得到的结果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temperature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采样时会根据温度值将向量表转为概率表，温度越高随机性越大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prob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概率表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模型词表中全部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的选用概率，用来预测下一个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endParaRPr lang="zh-CN" altLang="en-US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lora model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低秩适配器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在原有模型结构中挂载简单的结构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可以改变模型的输出风格，不支持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cuda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加速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0" y="12301855"/>
            <a:ext cx="11339195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</a:rPr>
              <a:t>行为</a:t>
            </a: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462280" y="12781915"/>
            <a:ext cx="10986770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预解码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对用户约定的系统指令预先进行解码。用户修改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系统指令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/达到最大上下文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并重置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装载模型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将模型结构和连接权重载入内存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并创建上下文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载入内存，并预解码。因为软件的后端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llama.cpp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项目只设计实现了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llama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的神经网络结构所以只支持装载该系列模型。装载时会强制重置上下文长度为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2048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负载为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0                                                      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重载模型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重新装载模型，修改上下文长度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gpu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负载层数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修改挂载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lora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路径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从网页模式切换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时会执行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达到最大上下文: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缓存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达到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设置的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上下文长度则舍弃前半段缓存</a:t>
            </a: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重置</a:t>
            </a:r>
            <a:r>
              <a:rPr lang="en-US" altLang="zh-CN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删除系统指令以外的缓存，并清空输出区。若正在预测，则终止，不进行其他操作。</a:t>
            </a: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bg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1847</Words>
  <Application>Microsoft Office PowerPoint</Application>
  <PresentationFormat>宽屏</PresentationFormat>
  <Paragraphs>253</Paragraphs>
  <Slides>23</Slides>
  <Notes>15</Notes>
  <HiddenSlides>3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等线</vt:lpstr>
      <vt:lpstr>黑体</vt:lpstr>
      <vt:lpstr>Arial</vt:lpstr>
      <vt:lpstr>Corbel</vt:lpstr>
      <vt:lpstr>Times New Roman</vt:lpstr>
      <vt:lpstr>基础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PowerPoint 演示文稿</vt:lpstr>
      <vt:lpstr>大语言模型的应用</vt:lpstr>
      <vt:lpstr>PowerPoint 演示文稿</vt:lpstr>
      <vt:lpstr>一、知识库是什么？</vt:lpstr>
      <vt:lpstr>二、为什么要知识库问答？</vt:lpstr>
      <vt:lpstr>三、知识库问答流程</vt:lpstr>
      <vt:lpstr>思考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608</cp:revision>
  <dcterms:created xsi:type="dcterms:W3CDTF">2022-03-23T11:22:00Z</dcterms:created>
  <dcterms:modified xsi:type="dcterms:W3CDTF">2024-03-18T07:14:48Z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