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3" r:id="rId1"/>
  </p:sldMasterIdLst>
  <p:notesMasterIdLst>
    <p:notesMasterId r:id="rId25"/>
  </p:notesMasterIdLst>
  <p:handoutMasterIdLst>
    <p:handoutMasterId r:id="rId26"/>
  </p:handoutMasterIdLst>
  <p:sldIdLst>
    <p:sldId id="507" r:id="rId2"/>
    <p:sldId id="508" r:id="rId3"/>
    <p:sldId id="506" r:id="rId4"/>
    <p:sldId id="516" r:id="rId5"/>
    <p:sldId id="518" r:id="rId6"/>
    <p:sldId id="517" r:id="rId7"/>
    <p:sldId id="522" r:id="rId8"/>
    <p:sldId id="510" r:id="rId9"/>
    <p:sldId id="519" r:id="rId10"/>
    <p:sldId id="521" r:id="rId11"/>
    <p:sldId id="520" r:id="rId12"/>
    <p:sldId id="509" r:id="rId13"/>
    <p:sldId id="524" r:id="rId14"/>
    <p:sldId id="513" r:id="rId15"/>
    <p:sldId id="527" r:id="rId16"/>
    <p:sldId id="529" r:id="rId17"/>
    <p:sldId id="528" r:id="rId18"/>
    <p:sldId id="526" r:id="rId19"/>
    <p:sldId id="530" r:id="rId20"/>
    <p:sldId id="531" r:id="rId21"/>
    <p:sldId id="514" r:id="rId22"/>
    <p:sldId id="515" r:id="rId23"/>
    <p:sldId id="498" r:id="rId24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大模型简介" id="{1219F677-305A-4AD1-ADB8-6B5229BAE206}">
          <p14:sldIdLst>
            <p14:sldId id="507"/>
            <p14:sldId id="508"/>
            <p14:sldId id="506"/>
            <p14:sldId id="516"/>
            <p14:sldId id="518"/>
            <p14:sldId id="517"/>
            <p14:sldId id="522"/>
            <p14:sldId id="510"/>
            <p14:sldId id="519"/>
            <p14:sldId id="521"/>
            <p14:sldId id="520"/>
            <p14:sldId id="509"/>
            <p14:sldId id="524"/>
          </p14:sldIdLst>
        </p14:section>
        <p14:section name="大模型应用" id="{047984ED-A0E8-483C-A78A-0E65C6F1334A}">
          <p14:sldIdLst>
            <p14:sldId id="513"/>
            <p14:sldId id="527"/>
            <p14:sldId id="529"/>
            <p14:sldId id="528"/>
            <p14:sldId id="526"/>
            <p14:sldId id="530"/>
            <p14:sldId id="531"/>
          </p14:sldIdLst>
        </p14:section>
        <p14:section name="神经网络简介" id="{51DEABB7-0BCF-4ACB-8ADC-E4B71CC5B2A8}">
          <p14:sldIdLst>
            <p14:sldId id="514"/>
            <p14:sldId id="515"/>
            <p14:sldId id="49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11F"/>
    <a:srgbClr val="CF3939"/>
    <a:srgbClr val="D18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7" autoAdjust="0"/>
    <p:restoredTop sz="79883" autoAdjust="0"/>
  </p:normalViewPr>
  <p:slideViewPr>
    <p:cSldViewPr snapToGrid="0">
      <p:cViewPr varScale="1">
        <p:scale>
          <a:sx n="71" d="100"/>
          <a:sy n="71" d="100"/>
        </p:scale>
        <p:origin x="75" y="1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C2DE46-02AA-4737-AB6E-91FE447F5FE7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7A4663-96A2-4063-8ABD-89192B29F7A9}">
      <dgm:prSet phldrT="[文本]"/>
      <dgm:spPr/>
      <dgm:t>
        <a:bodyPr/>
        <a:lstStyle/>
        <a:p>
          <a:r>
            <a:rPr lang="zh-CN" altLang="en-US" dirty="0"/>
            <a:t>一、大语言模型是什么？</a:t>
          </a:r>
        </a:p>
      </dgm:t>
    </dgm:pt>
    <dgm:pt modelId="{086B800B-D6DB-45B8-AA14-E0EA87735C2A}" type="par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FEBCD7B5-5350-48A7-A681-4E1CCAAE9B19}" type="sib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7EB70560-E84F-4600-8EDA-263E05D5F32E}">
      <dgm:prSet phldrT="[文本]"/>
      <dgm:spPr/>
      <dgm:t>
        <a:bodyPr/>
        <a:lstStyle/>
        <a:p>
          <a:r>
            <a:rPr lang="zh-CN" altLang="en-US" dirty="0"/>
            <a:t>二、如何与大语言模型聊天？</a:t>
          </a:r>
        </a:p>
      </dgm:t>
    </dgm:pt>
    <dgm:pt modelId="{59D1B7E7-FED7-473B-B440-EAA33F2637C0}" type="par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AEE909C5-94DD-48E5-8553-C9AC949556F4}" type="sib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0CE8A696-9A2C-4C4D-B09D-24476F315952}">
      <dgm:prSet phldrT="[文本]" custT="1"/>
      <dgm:spPr/>
      <dgm:t>
        <a:bodyPr/>
        <a:lstStyle/>
        <a:p>
          <a:r>
            <a:rPr lang="zh-CN" altLang="en-US" sz="2900" dirty="0"/>
            <a:t>三、主流大语言模型</a:t>
          </a:r>
        </a:p>
      </dgm:t>
    </dgm:pt>
    <dgm:pt modelId="{B4151D7F-6F5C-470E-90EF-3C6EF0FCD5DC}" type="parTrans" cxnId="{EF05EF55-6B80-40DB-BAAD-5686B03E6EDD}">
      <dgm:prSet/>
      <dgm:spPr/>
      <dgm:t>
        <a:bodyPr/>
        <a:lstStyle/>
        <a:p>
          <a:endParaRPr lang="zh-CN" altLang="en-US"/>
        </a:p>
      </dgm:t>
    </dgm:pt>
    <dgm:pt modelId="{A1AB5E15-886E-45BD-9E45-0D5B8B9B74B2}" type="sibTrans" cxnId="{EF05EF55-6B80-40DB-BAAD-5686B03E6EDD}">
      <dgm:prSet/>
      <dgm:spPr/>
      <dgm:t>
        <a:bodyPr/>
        <a:lstStyle/>
        <a:p>
          <a:endParaRPr lang="zh-CN" altLang="en-US"/>
        </a:p>
      </dgm:t>
    </dgm:pt>
    <dgm:pt modelId="{1B69445C-FCCA-4F08-B434-D39670A1E09E}" type="pres">
      <dgm:prSet presAssocID="{ABC2DE46-02AA-4737-AB6E-91FE447F5FE7}" presName="linear" presStyleCnt="0">
        <dgm:presLayoutVars>
          <dgm:dir/>
          <dgm:animLvl val="lvl"/>
          <dgm:resizeHandles val="exact"/>
        </dgm:presLayoutVars>
      </dgm:prSet>
      <dgm:spPr/>
    </dgm:pt>
    <dgm:pt modelId="{F88EAE5D-6843-4A0A-A6B3-4EDD046AF0BD}" type="pres">
      <dgm:prSet presAssocID="{797A4663-96A2-4063-8ABD-89192B29F7A9}" presName="parentLin" presStyleCnt="0"/>
      <dgm:spPr/>
    </dgm:pt>
    <dgm:pt modelId="{1A140897-50D6-40FE-9F26-98E5C7F3814B}" type="pres">
      <dgm:prSet presAssocID="{797A4663-96A2-4063-8ABD-89192B29F7A9}" presName="parentLeftMargin" presStyleLbl="node1" presStyleIdx="0" presStyleCnt="3"/>
      <dgm:spPr/>
    </dgm:pt>
    <dgm:pt modelId="{DDD969E0-2058-4643-8E47-93160C0DD783}" type="pres">
      <dgm:prSet presAssocID="{797A4663-96A2-4063-8ABD-89192B29F7A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E35FA9-5957-47D1-B093-F7D4FF100528}" type="pres">
      <dgm:prSet presAssocID="{797A4663-96A2-4063-8ABD-89192B29F7A9}" presName="negativeSpace" presStyleCnt="0"/>
      <dgm:spPr/>
    </dgm:pt>
    <dgm:pt modelId="{2D0CB04D-5CB6-4815-854A-40ACE4626BC0}" type="pres">
      <dgm:prSet presAssocID="{797A4663-96A2-4063-8ABD-89192B29F7A9}" presName="childText" presStyleLbl="conFgAcc1" presStyleIdx="0" presStyleCnt="3">
        <dgm:presLayoutVars>
          <dgm:bulletEnabled val="1"/>
        </dgm:presLayoutVars>
      </dgm:prSet>
      <dgm:spPr/>
    </dgm:pt>
    <dgm:pt modelId="{F452586C-6E1D-4A76-965F-375C2A7CE2A3}" type="pres">
      <dgm:prSet presAssocID="{FEBCD7B5-5350-48A7-A681-4E1CCAAE9B19}" presName="spaceBetweenRectangles" presStyleCnt="0"/>
      <dgm:spPr/>
    </dgm:pt>
    <dgm:pt modelId="{8F5F2D4D-299E-4368-9E2F-EB0D377154A9}" type="pres">
      <dgm:prSet presAssocID="{7EB70560-E84F-4600-8EDA-263E05D5F32E}" presName="parentLin" presStyleCnt="0"/>
      <dgm:spPr/>
    </dgm:pt>
    <dgm:pt modelId="{13D58B28-9F17-4705-9BF3-DE18DE000FE7}" type="pres">
      <dgm:prSet presAssocID="{7EB70560-E84F-4600-8EDA-263E05D5F32E}" presName="parentLeftMargin" presStyleLbl="node1" presStyleIdx="0" presStyleCnt="3"/>
      <dgm:spPr/>
    </dgm:pt>
    <dgm:pt modelId="{8B506BA3-7AFD-42F1-9FDB-09E2D28CD1B3}" type="pres">
      <dgm:prSet presAssocID="{7EB70560-E84F-4600-8EDA-263E05D5F32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5E1930F-C89B-486E-A68F-68D6B2B145A7}" type="pres">
      <dgm:prSet presAssocID="{7EB70560-E84F-4600-8EDA-263E05D5F32E}" presName="negativeSpace" presStyleCnt="0"/>
      <dgm:spPr/>
    </dgm:pt>
    <dgm:pt modelId="{E84E58D1-4F0C-4C14-A211-6757851BEED2}" type="pres">
      <dgm:prSet presAssocID="{7EB70560-E84F-4600-8EDA-263E05D5F32E}" presName="childText" presStyleLbl="conFgAcc1" presStyleIdx="1" presStyleCnt="3">
        <dgm:presLayoutVars>
          <dgm:bulletEnabled val="1"/>
        </dgm:presLayoutVars>
      </dgm:prSet>
      <dgm:spPr/>
    </dgm:pt>
    <dgm:pt modelId="{32B54AE8-FA21-42A0-9A67-30E1382ADE20}" type="pres">
      <dgm:prSet presAssocID="{AEE909C5-94DD-48E5-8553-C9AC949556F4}" presName="spaceBetweenRectangles" presStyleCnt="0"/>
      <dgm:spPr/>
    </dgm:pt>
    <dgm:pt modelId="{9A020F81-4C22-4A7E-848A-57688E28F236}" type="pres">
      <dgm:prSet presAssocID="{0CE8A696-9A2C-4C4D-B09D-24476F315952}" presName="parentLin" presStyleCnt="0"/>
      <dgm:spPr/>
    </dgm:pt>
    <dgm:pt modelId="{7D71F013-EC45-44FA-9F88-0D192739EEA3}" type="pres">
      <dgm:prSet presAssocID="{0CE8A696-9A2C-4C4D-B09D-24476F315952}" presName="parentLeftMargin" presStyleLbl="node1" presStyleIdx="1" presStyleCnt="3"/>
      <dgm:spPr/>
    </dgm:pt>
    <dgm:pt modelId="{9F2DA9FA-1B93-4163-A851-474C9D045232}" type="pres">
      <dgm:prSet presAssocID="{0CE8A696-9A2C-4C4D-B09D-24476F31595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3E7F643-FD65-46DB-89A3-EAFA3E25F51E}" type="pres">
      <dgm:prSet presAssocID="{0CE8A696-9A2C-4C4D-B09D-24476F315952}" presName="negativeSpace" presStyleCnt="0"/>
      <dgm:spPr/>
    </dgm:pt>
    <dgm:pt modelId="{F9A34577-9B52-421D-AEE4-8FFE291E362C}" type="pres">
      <dgm:prSet presAssocID="{0CE8A696-9A2C-4C4D-B09D-24476F315952}" presName="childText" presStyleLbl="conFgAcc1" presStyleIdx="2" presStyleCnt="3" custLinFactNeighborX="216" custLinFactNeighborY="7375">
        <dgm:presLayoutVars>
          <dgm:bulletEnabled val="1"/>
        </dgm:presLayoutVars>
      </dgm:prSet>
      <dgm:spPr/>
    </dgm:pt>
  </dgm:ptLst>
  <dgm:cxnLst>
    <dgm:cxn modelId="{757DF814-FA37-40D0-A582-489F6463035E}" srcId="{ABC2DE46-02AA-4737-AB6E-91FE447F5FE7}" destId="{797A4663-96A2-4063-8ABD-89192B29F7A9}" srcOrd="0" destOrd="0" parTransId="{086B800B-D6DB-45B8-AA14-E0EA87735C2A}" sibTransId="{FEBCD7B5-5350-48A7-A681-4E1CCAAE9B19}"/>
    <dgm:cxn modelId="{64D6A61B-25CB-4910-AB1B-CABC09BB8D41}" type="presOf" srcId="{0CE8A696-9A2C-4C4D-B09D-24476F315952}" destId="{7D71F013-EC45-44FA-9F88-0D192739EEA3}" srcOrd="0" destOrd="0" presId="urn:microsoft.com/office/officeart/2005/8/layout/list1"/>
    <dgm:cxn modelId="{EF05EF55-6B80-40DB-BAAD-5686B03E6EDD}" srcId="{ABC2DE46-02AA-4737-AB6E-91FE447F5FE7}" destId="{0CE8A696-9A2C-4C4D-B09D-24476F315952}" srcOrd="2" destOrd="0" parTransId="{B4151D7F-6F5C-470E-90EF-3C6EF0FCD5DC}" sibTransId="{A1AB5E15-886E-45BD-9E45-0D5B8B9B74B2}"/>
    <dgm:cxn modelId="{161DA5AA-1768-49ED-B279-59B9EFAC6FBE}" type="presOf" srcId="{7EB70560-E84F-4600-8EDA-263E05D5F32E}" destId="{8B506BA3-7AFD-42F1-9FDB-09E2D28CD1B3}" srcOrd="1" destOrd="0" presId="urn:microsoft.com/office/officeart/2005/8/layout/list1"/>
    <dgm:cxn modelId="{609AFEB7-A9C4-44BD-A0F1-85D7D4C190E7}" srcId="{ABC2DE46-02AA-4737-AB6E-91FE447F5FE7}" destId="{7EB70560-E84F-4600-8EDA-263E05D5F32E}" srcOrd="1" destOrd="0" parTransId="{59D1B7E7-FED7-473B-B440-EAA33F2637C0}" sibTransId="{AEE909C5-94DD-48E5-8553-C9AC949556F4}"/>
    <dgm:cxn modelId="{5E2033C4-0446-40A2-87A1-7299D85F1DDE}" type="presOf" srcId="{797A4663-96A2-4063-8ABD-89192B29F7A9}" destId="{1A140897-50D6-40FE-9F26-98E5C7F3814B}" srcOrd="0" destOrd="0" presId="urn:microsoft.com/office/officeart/2005/8/layout/list1"/>
    <dgm:cxn modelId="{73E197C8-902E-4525-A069-199EC03E0DD6}" type="presOf" srcId="{0CE8A696-9A2C-4C4D-B09D-24476F315952}" destId="{9F2DA9FA-1B93-4163-A851-474C9D045232}" srcOrd="1" destOrd="0" presId="urn:microsoft.com/office/officeart/2005/8/layout/list1"/>
    <dgm:cxn modelId="{4A549FD5-02EE-4B82-B018-0BCAE1D082D2}" type="presOf" srcId="{7EB70560-E84F-4600-8EDA-263E05D5F32E}" destId="{13D58B28-9F17-4705-9BF3-DE18DE000FE7}" srcOrd="0" destOrd="0" presId="urn:microsoft.com/office/officeart/2005/8/layout/list1"/>
    <dgm:cxn modelId="{98B228ED-076A-4703-8E2C-997D74A3E58F}" type="presOf" srcId="{ABC2DE46-02AA-4737-AB6E-91FE447F5FE7}" destId="{1B69445C-FCCA-4F08-B434-D39670A1E09E}" srcOrd="0" destOrd="0" presId="urn:microsoft.com/office/officeart/2005/8/layout/list1"/>
    <dgm:cxn modelId="{C9010EF7-C349-4D10-916D-DB0F395B1FAC}" type="presOf" srcId="{797A4663-96A2-4063-8ABD-89192B29F7A9}" destId="{DDD969E0-2058-4643-8E47-93160C0DD783}" srcOrd="1" destOrd="0" presId="urn:microsoft.com/office/officeart/2005/8/layout/list1"/>
    <dgm:cxn modelId="{08881C67-244A-4B17-9CC7-07F983143532}" type="presParOf" srcId="{1B69445C-FCCA-4F08-B434-D39670A1E09E}" destId="{F88EAE5D-6843-4A0A-A6B3-4EDD046AF0BD}" srcOrd="0" destOrd="0" presId="urn:microsoft.com/office/officeart/2005/8/layout/list1"/>
    <dgm:cxn modelId="{46F081E1-42D4-4D50-90F7-69A4682A6E83}" type="presParOf" srcId="{F88EAE5D-6843-4A0A-A6B3-4EDD046AF0BD}" destId="{1A140897-50D6-40FE-9F26-98E5C7F3814B}" srcOrd="0" destOrd="0" presId="urn:microsoft.com/office/officeart/2005/8/layout/list1"/>
    <dgm:cxn modelId="{009D6C3D-9C61-415B-9BF9-999546F53352}" type="presParOf" srcId="{F88EAE5D-6843-4A0A-A6B3-4EDD046AF0BD}" destId="{DDD969E0-2058-4643-8E47-93160C0DD783}" srcOrd="1" destOrd="0" presId="urn:microsoft.com/office/officeart/2005/8/layout/list1"/>
    <dgm:cxn modelId="{2A7D3C11-7D4E-4907-8C50-0A0FCE25A0BC}" type="presParOf" srcId="{1B69445C-FCCA-4F08-B434-D39670A1E09E}" destId="{E9E35FA9-5957-47D1-B093-F7D4FF100528}" srcOrd="1" destOrd="0" presId="urn:microsoft.com/office/officeart/2005/8/layout/list1"/>
    <dgm:cxn modelId="{41B2F176-0F37-4374-AB74-2CC6526A62D0}" type="presParOf" srcId="{1B69445C-FCCA-4F08-B434-D39670A1E09E}" destId="{2D0CB04D-5CB6-4815-854A-40ACE4626BC0}" srcOrd="2" destOrd="0" presId="urn:microsoft.com/office/officeart/2005/8/layout/list1"/>
    <dgm:cxn modelId="{17AD73AB-B1F0-48CA-A5D3-492CA01B302D}" type="presParOf" srcId="{1B69445C-FCCA-4F08-B434-D39670A1E09E}" destId="{F452586C-6E1D-4A76-965F-375C2A7CE2A3}" srcOrd="3" destOrd="0" presId="urn:microsoft.com/office/officeart/2005/8/layout/list1"/>
    <dgm:cxn modelId="{0EB7AF84-7741-4675-A855-32DEECC73E50}" type="presParOf" srcId="{1B69445C-FCCA-4F08-B434-D39670A1E09E}" destId="{8F5F2D4D-299E-4368-9E2F-EB0D377154A9}" srcOrd="4" destOrd="0" presId="urn:microsoft.com/office/officeart/2005/8/layout/list1"/>
    <dgm:cxn modelId="{C51134F4-5AFE-4F11-AA75-438AD37ECFEF}" type="presParOf" srcId="{8F5F2D4D-299E-4368-9E2F-EB0D377154A9}" destId="{13D58B28-9F17-4705-9BF3-DE18DE000FE7}" srcOrd="0" destOrd="0" presId="urn:microsoft.com/office/officeart/2005/8/layout/list1"/>
    <dgm:cxn modelId="{5CDE5796-2A65-45D1-9D75-028B3F78DB84}" type="presParOf" srcId="{8F5F2D4D-299E-4368-9E2F-EB0D377154A9}" destId="{8B506BA3-7AFD-42F1-9FDB-09E2D28CD1B3}" srcOrd="1" destOrd="0" presId="urn:microsoft.com/office/officeart/2005/8/layout/list1"/>
    <dgm:cxn modelId="{D9950C2E-531B-477E-B443-3EA9A65D90DF}" type="presParOf" srcId="{1B69445C-FCCA-4F08-B434-D39670A1E09E}" destId="{E5E1930F-C89B-486E-A68F-68D6B2B145A7}" srcOrd="5" destOrd="0" presId="urn:microsoft.com/office/officeart/2005/8/layout/list1"/>
    <dgm:cxn modelId="{BBF33A95-AAEA-41CF-B9CB-328B30C0E491}" type="presParOf" srcId="{1B69445C-FCCA-4F08-B434-D39670A1E09E}" destId="{E84E58D1-4F0C-4C14-A211-6757851BEED2}" srcOrd="6" destOrd="0" presId="urn:microsoft.com/office/officeart/2005/8/layout/list1"/>
    <dgm:cxn modelId="{B9967311-2518-44FB-9360-8582F5250CAD}" type="presParOf" srcId="{1B69445C-FCCA-4F08-B434-D39670A1E09E}" destId="{32B54AE8-FA21-42A0-9A67-30E1382ADE20}" srcOrd="7" destOrd="0" presId="urn:microsoft.com/office/officeart/2005/8/layout/list1"/>
    <dgm:cxn modelId="{33C3C6C0-C032-4DDD-9FA7-F942CD2A7D3D}" type="presParOf" srcId="{1B69445C-FCCA-4F08-B434-D39670A1E09E}" destId="{9A020F81-4C22-4A7E-848A-57688E28F236}" srcOrd="8" destOrd="0" presId="urn:microsoft.com/office/officeart/2005/8/layout/list1"/>
    <dgm:cxn modelId="{0A55C248-EDAE-462D-9815-766DA05EBBB1}" type="presParOf" srcId="{9A020F81-4C22-4A7E-848A-57688E28F236}" destId="{7D71F013-EC45-44FA-9F88-0D192739EEA3}" srcOrd="0" destOrd="0" presId="urn:microsoft.com/office/officeart/2005/8/layout/list1"/>
    <dgm:cxn modelId="{A48D1321-0D95-4376-965D-8A39471DBABD}" type="presParOf" srcId="{9A020F81-4C22-4A7E-848A-57688E28F236}" destId="{9F2DA9FA-1B93-4163-A851-474C9D045232}" srcOrd="1" destOrd="0" presId="urn:microsoft.com/office/officeart/2005/8/layout/list1"/>
    <dgm:cxn modelId="{C903B3BD-A3A8-4610-8E23-8857F1169590}" type="presParOf" srcId="{1B69445C-FCCA-4F08-B434-D39670A1E09E}" destId="{53E7F643-FD65-46DB-89A3-EAFA3E25F51E}" srcOrd="9" destOrd="0" presId="urn:microsoft.com/office/officeart/2005/8/layout/list1"/>
    <dgm:cxn modelId="{C3241C07-E240-4EE3-814D-E8C9C1B0DAFD}" type="presParOf" srcId="{1B69445C-FCCA-4F08-B434-D39670A1E09E}" destId="{F9A34577-9B52-421D-AEE4-8FFE291E362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C2DE46-02AA-4737-AB6E-91FE447F5FE7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7A4663-96A2-4063-8ABD-89192B29F7A9}">
      <dgm:prSet phldrT="[文本]"/>
      <dgm:spPr/>
      <dgm:t>
        <a:bodyPr/>
        <a:lstStyle/>
        <a:p>
          <a:r>
            <a:rPr lang="zh-CN" altLang="en-US" dirty="0"/>
            <a:t>一、知识库是什么？</a:t>
          </a:r>
        </a:p>
      </dgm:t>
    </dgm:pt>
    <dgm:pt modelId="{086B800B-D6DB-45B8-AA14-E0EA87735C2A}" type="par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FEBCD7B5-5350-48A7-A681-4E1CCAAE9B19}" type="sib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7EB70560-E84F-4600-8EDA-263E05D5F32E}">
      <dgm:prSet phldrT="[文本]"/>
      <dgm:spPr/>
      <dgm:t>
        <a:bodyPr/>
        <a:lstStyle/>
        <a:p>
          <a:r>
            <a:rPr lang="zh-CN" altLang="en-US" dirty="0"/>
            <a:t>三、知识库问答流程</a:t>
          </a:r>
        </a:p>
      </dgm:t>
    </dgm:pt>
    <dgm:pt modelId="{59D1B7E7-FED7-473B-B440-EAA33F2637C0}" type="par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AEE909C5-94DD-48E5-8553-C9AC949556F4}" type="sib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9827F982-DB3B-4091-B7F0-0C8EC3C78255}">
      <dgm:prSet phldrT="[文本]"/>
      <dgm:spPr/>
      <dgm:t>
        <a:bodyPr/>
        <a:lstStyle/>
        <a:p>
          <a:r>
            <a:rPr lang="zh-CN" altLang="en-US" dirty="0"/>
            <a:t>二、为什么要知识库问答？</a:t>
          </a:r>
        </a:p>
      </dgm:t>
    </dgm:pt>
    <dgm:pt modelId="{E96B8A3C-C891-4DD0-B50E-62BA705F5D85}" type="parTrans" cxnId="{A80ECF9D-6F3B-42D6-AF1D-C0399778F846}">
      <dgm:prSet/>
      <dgm:spPr/>
      <dgm:t>
        <a:bodyPr/>
        <a:lstStyle/>
        <a:p>
          <a:endParaRPr lang="zh-CN" altLang="en-US"/>
        </a:p>
      </dgm:t>
    </dgm:pt>
    <dgm:pt modelId="{7BD593EB-FE8F-4BFD-90EF-5CA9F05D4362}" type="sibTrans" cxnId="{A80ECF9D-6F3B-42D6-AF1D-C0399778F846}">
      <dgm:prSet/>
      <dgm:spPr/>
      <dgm:t>
        <a:bodyPr/>
        <a:lstStyle/>
        <a:p>
          <a:endParaRPr lang="zh-CN" altLang="en-US"/>
        </a:p>
      </dgm:t>
    </dgm:pt>
    <dgm:pt modelId="{1B69445C-FCCA-4F08-B434-D39670A1E09E}" type="pres">
      <dgm:prSet presAssocID="{ABC2DE46-02AA-4737-AB6E-91FE447F5FE7}" presName="linear" presStyleCnt="0">
        <dgm:presLayoutVars>
          <dgm:dir/>
          <dgm:animLvl val="lvl"/>
          <dgm:resizeHandles val="exact"/>
        </dgm:presLayoutVars>
      </dgm:prSet>
      <dgm:spPr/>
    </dgm:pt>
    <dgm:pt modelId="{F88EAE5D-6843-4A0A-A6B3-4EDD046AF0BD}" type="pres">
      <dgm:prSet presAssocID="{797A4663-96A2-4063-8ABD-89192B29F7A9}" presName="parentLin" presStyleCnt="0"/>
      <dgm:spPr/>
    </dgm:pt>
    <dgm:pt modelId="{1A140897-50D6-40FE-9F26-98E5C7F3814B}" type="pres">
      <dgm:prSet presAssocID="{797A4663-96A2-4063-8ABD-89192B29F7A9}" presName="parentLeftMargin" presStyleLbl="node1" presStyleIdx="0" presStyleCnt="3"/>
      <dgm:spPr/>
    </dgm:pt>
    <dgm:pt modelId="{DDD969E0-2058-4643-8E47-93160C0DD783}" type="pres">
      <dgm:prSet presAssocID="{797A4663-96A2-4063-8ABD-89192B29F7A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E35FA9-5957-47D1-B093-F7D4FF100528}" type="pres">
      <dgm:prSet presAssocID="{797A4663-96A2-4063-8ABD-89192B29F7A9}" presName="negativeSpace" presStyleCnt="0"/>
      <dgm:spPr/>
    </dgm:pt>
    <dgm:pt modelId="{2D0CB04D-5CB6-4815-854A-40ACE4626BC0}" type="pres">
      <dgm:prSet presAssocID="{797A4663-96A2-4063-8ABD-89192B29F7A9}" presName="childText" presStyleLbl="conFgAcc1" presStyleIdx="0" presStyleCnt="3">
        <dgm:presLayoutVars>
          <dgm:bulletEnabled val="1"/>
        </dgm:presLayoutVars>
      </dgm:prSet>
      <dgm:spPr/>
    </dgm:pt>
    <dgm:pt modelId="{F452586C-6E1D-4A76-965F-375C2A7CE2A3}" type="pres">
      <dgm:prSet presAssocID="{FEBCD7B5-5350-48A7-A681-4E1CCAAE9B19}" presName="spaceBetweenRectangles" presStyleCnt="0"/>
      <dgm:spPr/>
    </dgm:pt>
    <dgm:pt modelId="{261AE579-3664-4603-93C8-A890E4557B12}" type="pres">
      <dgm:prSet presAssocID="{9827F982-DB3B-4091-B7F0-0C8EC3C78255}" presName="parentLin" presStyleCnt="0"/>
      <dgm:spPr/>
    </dgm:pt>
    <dgm:pt modelId="{CB735EE0-F4A3-4295-8798-044C7BC36A03}" type="pres">
      <dgm:prSet presAssocID="{9827F982-DB3B-4091-B7F0-0C8EC3C78255}" presName="parentLeftMargin" presStyleLbl="node1" presStyleIdx="0" presStyleCnt="3"/>
      <dgm:spPr/>
    </dgm:pt>
    <dgm:pt modelId="{57FB8B34-FDDD-47B4-AA57-4DCEEB22E5EA}" type="pres">
      <dgm:prSet presAssocID="{9827F982-DB3B-4091-B7F0-0C8EC3C7825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B092FB2-91FA-4D00-8D10-F461BBAC3387}" type="pres">
      <dgm:prSet presAssocID="{9827F982-DB3B-4091-B7F0-0C8EC3C78255}" presName="negativeSpace" presStyleCnt="0"/>
      <dgm:spPr/>
    </dgm:pt>
    <dgm:pt modelId="{0E200450-6BFD-419B-9D20-51B82A63DA43}" type="pres">
      <dgm:prSet presAssocID="{9827F982-DB3B-4091-B7F0-0C8EC3C78255}" presName="childText" presStyleLbl="conFgAcc1" presStyleIdx="1" presStyleCnt="3">
        <dgm:presLayoutVars>
          <dgm:bulletEnabled val="1"/>
        </dgm:presLayoutVars>
      </dgm:prSet>
      <dgm:spPr/>
    </dgm:pt>
    <dgm:pt modelId="{12FD1441-E855-40B5-BD3C-E0376B4185D6}" type="pres">
      <dgm:prSet presAssocID="{7BD593EB-FE8F-4BFD-90EF-5CA9F05D4362}" presName="spaceBetweenRectangles" presStyleCnt="0"/>
      <dgm:spPr/>
    </dgm:pt>
    <dgm:pt modelId="{8F5F2D4D-299E-4368-9E2F-EB0D377154A9}" type="pres">
      <dgm:prSet presAssocID="{7EB70560-E84F-4600-8EDA-263E05D5F32E}" presName="parentLin" presStyleCnt="0"/>
      <dgm:spPr/>
    </dgm:pt>
    <dgm:pt modelId="{13D58B28-9F17-4705-9BF3-DE18DE000FE7}" type="pres">
      <dgm:prSet presAssocID="{7EB70560-E84F-4600-8EDA-263E05D5F32E}" presName="parentLeftMargin" presStyleLbl="node1" presStyleIdx="1" presStyleCnt="3"/>
      <dgm:spPr/>
    </dgm:pt>
    <dgm:pt modelId="{8B506BA3-7AFD-42F1-9FDB-09E2D28CD1B3}" type="pres">
      <dgm:prSet presAssocID="{7EB70560-E84F-4600-8EDA-263E05D5F32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5E1930F-C89B-486E-A68F-68D6B2B145A7}" type="pres">
      <dgm:prSet presAssocID="{7EB70560-E84F-4600-8EDA-263E05D5F32E}" presName="negativeSpace" presStyleCnt="0"/>
      <dgm:spPr/>
    </dgm:pt>
    <dgm:pt modelId="{E84E58D1-4F0C-4C14-A211-6757851BEED2}" type="pres">
      <dgm:prSet presAssocID="{7EB70560-E84F-4600-8EDA-263E05D5F32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57DF814-FA37-40D0-A582-489F6463035E}" srcId="{ABC2DE46-02AA-4737-AB6E-91FE447F5FE7}" destId="{797A4663-96A2-4063-8ABD-89192B29F7A9}" srcOrd="0" destOrd="0" parTransId="{086B800B-D6DB-45B8-AA14-E0EA87735C2A}" sibTransId="{FEBCD7B5-5350-48A7-A681-4E1CCAAE9B19}"/>
    <dgm:cxn modelId="{6E2A4B86-D7EB-4ABF-ADDF-BE4D00D4FFDF}" type="presOf" srcId="{9827F982-DB3B-4091-B7F0-0C8EC3C78255}" destId="{57FB8B34-FDDD-47B4-AA57-4DCEEB22E5EA}" srcOrd="1" destOrd="0" presId="urn:microsoft.com/office/officeart/2005/8/layout/list1"/>
    <dgm:cxn modelId="{A80ECF9D-6F3B-42D6-AF1D-C0399778F846}" srcId="{ABC2DE46-02AA-4737-AB6E-91FE447F5FE7}" destId="{9827F982-DB3B-4091-B7F0-0C8EC3C78255}" srcOrd="1" destOrd="0" parTransId="{E96B8A3C-C891-4DD0-B50E-62BA705F5D85}" sibTransId="{7BD593EB-FE8F-4BFD-90EF-5CA9F05D4362}"/>
    <dgm:cxn modelId="{161DA5AA-1768-49ED-B279-59B9EFAC6FBE}" type="presOf" srcId="{7EB70560-E84F-4600-8EDA-263E05D5F32E}" destId="{8B506BA3-7AFD-42F1-9FDB-09E2D28CD1B3}" srcOrd="1" destOrd="0" presId="urn:microsoft.com/office/officeart/2005/8/layout/list1"/>
    <dgm:cxn modelId="{609AFEB7-A9C4-44BD-A0F1-85D7D4C190E7}" srcId="{ABC2DE46-02AA-4737-AB6E-91FE447F5FE7}" destId="{7EB70560-E84F-4600-8EDA-263E05D5F32E}" srcOrd="2" destOrd="0" parTransId="{59D1B7E7-FED7-473B-B440-EAA33F2637C0}" sibTransId="{AEE909C5-94DD-48E5-8553-C9AC949556F4}"/>
    <dgm:cxn modelId="{5E2033C4-0446-40A2-87A1-7299D85F1DDE}" type="presOf" srcId="{797A4663-96A2-4063-8ABD-89192B29F7A9}" destId="{1A140897-50D6-40FE-9F26-98E5C7F3814B}" srcOrd="0" destOrd="0" presId="urn:microsoft.com/office/officeart/2005/8/layout/list1"/>
    <dgm:cxn modelId="{147C26C5-01B3-4FD3-A821-E32D4BCCFE46}" type="presOf" srcId="{9827F982-DB3B-4091-B7F0-0C8EC3C78255}" destId="{CB735EE0-F4A3-4295-8798-044C7BC36A03}" srcOrd="0" destOrd="0" presId="urn:microsoft.com/office/officeart/2005/8/layout/list1"/>
    <dgm:cxn modelId="{4A549FD5-02EE-4B82-B018-0BCAE1D082D2}" type="presOf" srcId="{7EB70560-E84F-4600-8EDA-263E05D5F32E}" destId="{13D58B28-9F17-4705-9BF3-DE18DE000FE7}" srcOrd="0" destOrd="0" presId="urn:microsoft.com/office/officeart/2005/8/layout/list1"/>
    <dgm:cxn modelId="{98B228ED-076A-4703-8E2C-997D74A3E58F}" type="presOf" srcId="{ABC2DE46-02AA-4737-AB6E-91FE447F5FE7}" destId="{1B69445C-FCCA-4F08-B434-D39670A1E09E}" srcOrd="0" destOrd="0" presId="urn:microsoft.com/office/officeart/2005/8/layout/list1"/>
    <dgm:cxn modelId="{C9010EF7-C349-4D10-916D-DB0F395B1FAC}" type="presOf" srcId="{797A4663-96A2-4063-8ABD-89192B29F7A9}" destId="{DDD969E0-2058-4643-8E47-93160C0DD783}" srcOrd="1" destOrd="0" presId="urn:microsoft.com/office/officeart/2005/8/layout/list1"/>
    <dgm:cxn modelId="{08881C67-244A-4B17-9CC7-07F983143532}" type="presParOf" srcId="{1B69445C-FCCA-4F08-B434-D39670A1E09E}" destId="{F88EAE5D-6843-4A0A-A6B3-4EDD046AF0BD}" srcOrd="0" destOrd="0" presId="urn:microsoft.com/office/officeart/2005/8/layout/list1"/>
    <dgm:cxn modelId="{46F081E1-42D4-4D50-90F7-69A4682A6E83}" type="presParOf" srcId="{F88EAE5D-6843-4A0A-A6B3-4EDD046AF0BD}" destId="{1A140897-50D6-40FE-9F26-98E5C7F3814B}" srcOrd="0" destOrd="0" presId="urn:microsoft.com/office/officeart/2005/8/layout/list1"/>
    <dgm:cxn modelId="{009D6C3D-9C61-415B-9BF9-999546F53352}" type="presParOf" srcId="{F88EAE5D-6843-4A0A-A6B3-4EDD046AF0BD}" destId="{DDD969E0-2058-4643-8E47-93160C0DD783}" srcOrd="1" destOrd="0" presId="urn:microsoft.com/office/officeart/2005/8/layout/list1"/>
    <dgm:cxn modelId="{2A7D3C11-7D4E-4907-8C50-0A0FCE25A0BC}" type="presParOf" srcId="{1B69445C-FCCA-4F08-B434-D39670A1E09E}" destId="{E9E35FA9-5957-47D1-B093-F7D4FF100528}" srcOrd="1" destOrd="0" presId="urn:microsoft.com/office/officeart/2005/8/layout/list1"/>
    <dgm:cxn modelId="{41B2F176-0F37-4374-AB74-2CC6526A62D0}" type="presParOf" srcId="{1B69445C-FCCA-4F08-B434-D39670A1E09E}" destId="{2D0CB04D-5CB6-4815-854A-40ACE4626BC0}" srcOrd="2" destOrd="0" presId="urn:microsoft.com/office/officeart/2005/8/layout/list1"/>
    <dgm:cxn modelId="{17AD73AB-B1F0-48CA-A5D3-492CA01B302D}" type="presParOf" srcId="{1B69445C-FCCA-4F08-B434-D39670A1E09E}" destId="{F452586C-6E1D-4A76-965F-375C2A7CE2A3}" srcOrd="3" destOrd="0" presId="urn:microsoft.com/office/officeart/2005/8/layout/list1"/>
    <dgm:cxn modelId="{BA2F1786-D9FF-480D-8502-BD2737C8A0F2}" type="presParOf" srcId="{1B69445C-FCCA-4F08-B434-D39670A1E09E}" destId="{261AE579-3664-4603-93C8-A890E4557B12}" srcOrd="4" destOrd="0" presId="urn:microsoft.com/office/officeart/2005/8/layout/list1"/>
    <dgm:cxn modelId="{CE1D442D-B81C-492D-9229-4311EF1B4D46}" type="presParOf" srcId="{261AE579-3664-4603-93C8-A890E4557B12}" destId="{CB735EE0-F4A3-4295-8798-044C7BC36A03}" srcOrd="0" destOrd="0" presId="urn:microsoft.com/office/officeart/2005/8/layout/list1"/>
    <dgm:cxn modelId="{A5557FE1-49B3-4BB0-BCC8-54BA8C955DBB}" type="presParOf" srcId="{261AE579-3664-4603-93C8-A890E4557B12}" destId="{57FB8B34-FDDD-47B4-AA57-4DCEEB22E5EA}" srcOrd="1" destOrd="0" presId="urn:microsoft.com/office/officeart/2005/8/layout/list1"/>
    <dgm:cxn modelId="{3B711DEE-E848-49A7-A841-DEADD6ADC4DC}" type="presParOf" srcId="{1B69445C-FCCA-4F08-B434-D39670A1E09E}" destId="{3B092FB2-91FA-4D00-8D10-F461BBAC3387}" srcOrd="5" destOrd="0" presId="urn:microsoft.com/office/officeart/2005/8/layout/list1"/>
    <dgm:cxn modelId="{F8C92A1A-C007-4EE1-B996-83104C262DBE}" type="presParOf" srcId="{1B69445C-FCCA-4F08-B434-D39670A1E09E}" destId="{0E200450-6BFD-419B-9D20-51B82A63DA43}" srcOrd="6" destOrd="0" presId="urn:microsoft.com/office/officeart/2005/8/layout/list1"/>
    <dgm:cxn modelId="{6F459535-A6F5-4AAF-93AF-45C9B6052944}" type="presParOf" srcId="{1B69445C-FCCA-4F08-B434-D39670A1E09E}" destId="{12FD1441-E855-40B5-BD3C-E0376B4185D6}" srcOrd="7" destOrd="0" presId="urn:microsoft.com/office/officeart/2005/8/layout/list1"/>
    <dgm:cxn modelId="{0EB7AF84-7741-4675-A855-32DEECC73E50}" type="presParOf" srcId="{1B69445C-FCCA-4F08-B434-D39670A1E09E}" destId="{8F5F2D4D-299E-4368-9E2F-EB0D377154A9}" srcOrd="8" destOrd="0" presId="urn:microsoft.com/office/officeart/2005/8/layout/list1"/>
    <dgm:cxn modelId="{C51134F4-5AFE-4F11-AA75-438AD37ECFEF}" type="presParOf" srcId="{8F5F2D4D-299E-4368-9E2F-EB0D377154A9}" destId="{13D58B28-9F17-4705-9BF3-DE18DE000FE7}" srcOrd="0" destOrd="0" presId="urn:microsoft.com/office/officeart/2005/8/layout/list1"/>
    <dgm:cxn modelId="{5CDE5796-2A65-45D1-9D75-028B3F78DB84}" type="presParOf" srcId="{8F5F2D4D-299E-4368-9E2F-EB0D377154A9}" destId="{8B506BA3-7AFD-42F1-9FDB-09E2D28CD1B3}" srcOrd="1" destOrd="0" presId="urn:microsoft.com/office/officeart/2005/8/layout/list1"/>
    <dgm:cxn modelId="{D9950C2E-531B-477E-B443-3EA9A65D90DF}" type="presParOf" srcId="{1B69445C-FCCA-4F08-B434-D39670A1E09E}" destId="{E5E1930F-C89B-486E-A68F-68D6B2B145A7}" srcOrd="9" destOrd="0" presId="urn:microsoft.com/office/officeart/2005/8/layout/list1"/>
    <dgm:cxn modelId="{BBF33A95-AAEA-41CF-B9CB-328B30C0E491}" type="presParOf" srcId="{1B69445C-FCCA-4F08-B434-D39670A1E09E}" destId="{E84E58D1-4F0C-4C14-A211-6757851BEED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CB04D-5CB6-4815-854A-40ACE4626BC0}">
      <dsp:nvSpPr>
        <dsp:cNvPr id="0" name=""/>
        <dsp:cNvSpPr/>
      </dsp:nvSpPr>
      <dsp:spPr>
        <a:xfrm>
          <a:off x="0" y="887070"/>
          <a:ext cx="7061907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D969E0-2058-4643-8E47-93160C0DD783}">
      <dsp:nvSpPr>
        <dsp:cNvPr id="0" name=""/>
        <dsp:cNvSpPr/>
      </dsp:nvSpPr>
      <dsp:spPr>
        <a:xfrm>
          <a:off x="353095" y="459030"/>
          <a:ext cx="4943334" cy="85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一、大语言模型是什么？</a:t>
          </a:r>
        </a:p>
      </dsp:txBody>
      <dsp:txXfrm>
        <a:off x="394885" y="500820"/>
        <a:ext cx="4859754" cy="772500"/>
      </dsp:txXfrm>
    </dsp:sp>
    <dsp:sp modelId="{E84E58D1-4F0C-4C14-A211-6757851BEED2}">
      <dsp:nvSpPr>
        <dsp:cNvPr id="0" name=""/>
        <dsp:cNvSpPr/>
      </dsp:nvSpPr>
      <dsp:spPr>
        <a:xfrm>
          <a:off x="0" y="2202510"/>
          <a:ext cx="7061907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B506BA3-7AFD-42F1-9FDB-09E2D28CD1B3}">
      <dsp:nvSpPr>
        <dsp:cNvPr id="0" name=""/>
        <dsp:cNvSpPr/>
      </dsp:nvSpPr>
      <dsp:spPr>
        <a:xfrm>
          <a:off x="353095" y="1774470"/>
          <a:ext cx="4943334" cy="85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二、如何与大语言模型聊天？</a:t>
          </a:r>
        </a:p>
      </dsp:txBody>
      <dsp:txXfrm>
        <a:off x="394885" y="1816260"/>
        <a:ext cx="4859754" cy="772500"/>
      </dsp:txXfrm>
    </dsp:sp>
    <dsp:sp modelId="{F9A34577-9B52-421D-AEE4-8FFE291E362C}">
      <dsp:nvSpPr>
        <dsp:cNvPr id="0" name=""/>
        <dsp:cNvSpPr/>
      </dsp:nvSpPr>
      <dsp:spPr>
        <a:xfrm>
          <a:off x="0" y="3549518"/>
          <a:ext cx="7061907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F2DA9FA-1B93-4163-A851-474C9D045232}">
      <dsp:nvSpPr>
        <dsp:cNvPr id="0" name=""/>
        <dsp:cNvSpPr/>
      </dsp:nvSpPr>
      <dsp:spPr>
        <a:xfrm>
          <a:off x="353095" y="3089910"/>
          <a:ext cx="4943334" cy="85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三、主流大语言模型</a:t>
          </a:r>
        </a:p>
      </dsp:txBody>
      <dsp:txXfrm>
        <a:off x="394885" y="3131700"/>
        <a:ext cx="4859754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CB04D-5CB6-4815-854A-40ACE4626BC0}">
      <dsp:nvSpPr>
        <dsp:cNvPr id="0" name=""/>
        <dsp:cNvSpPr/>
      </dsp:nvSpPr>
      <dsp:spPr>
        <a:xfrm>
          <a:off x="0" y="735330"/>
          <a:ext cx="7061907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D969E0-2058-4643-8E47-93160C0DD783}">
      <dsp:nvSpPr>
        <dsp:cNvPr id="0" name=""/>
        <dsp:cNvSpPr/>
      </dsp:nvSpPr>
      <dsp:spPr>
        <a:xfrm>
          <a:off x="353095" y="263010"/>
          <a:ext cx="4943334" cy="9446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一、知识库是什么？</a:t>
          </a:r>
        </a:p>
      </dsp:txBody>
      <dsp:txXfrm>
        <a:off x="399209" y="309124"/>
        <a:ext cx="4851106" cy="852412"/>
      </dsp:txXfrm>
    </dsp:sp>
    <dsp:sp modelId="{0E200450-6BFD-419B-9D20-51B82A63DA43}">
      <dsp:nvSpPr>
        <dsp:cNvPr id="0" name=""/>
        <dsp:cNvSpPr/>
      </dsp:nvSpPr>
      <dsp:spPr>
        <a:xfrm>
          <a:off x="0" y="2186850"/>
          <a:ext cx="7061907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7FB8B34-FDDD-47B4-AA57-4DCEEB22E5EA}">
      <dsp:nvSpPr>
        <dsp:cNvPr id="0" name=""/>
        <dsp:cNvSpPr/>
      </dsp:nvSpPr>
      <dsp:spPr>
        <a:xfrm>
          <a:off x="353095" y="1714530"/>
          <a:ext cx="4943334" cy="9446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二、为什么要知识库问答？</a:t>
          </a:r>
        </a:p>
      </dsp:txBody>
      <dsp:txXfrm>
        <a:off x="399209" y="1760644"/>
        <a:ext cx="4851106" cy="852412"/>
      </dsp:txXfrm>
    </dsp:sp>
    <dsp:sp modelId="{E84E58D1-4F0C-4C14-A211-6757851BEED2}">
      <dsp:nvSpPr>
        <dsp:cNvPr id="0" name=""/>
        <dsp:cNvSpPr/>
      </dsp:nvSpPr>
      <dsp:spPr>
        <a:xfrm>
          <a:off x="0" y="3638370"/>
          <a:ext cx="7061907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B506BA3-7AFD-42F1-9FDB-09E2D28CD1B3}">
      <dsp:nvSpPr>
        <dsp:cNvPr id="0" name=""/>
        <dsp:cNvSpPr/>
      </dsp:nvSpPr>
      <dsp:spPr>
        <a:xfrm>
          <a:off x="353095" y="3166050"/>
          <a:ext cx="4943334" cy="9446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三、知识库问答流程</a:t>
          </a:r>
        </a:p>
      </dsp:txBody>
      <dsp:txXfrm>
        <a:off x="399209" y="3212164"/>
        <a:ext cx="4851106" cy="852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264BB-8F8A-4D4A-88A3-0640162C694A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4C300-FA31-4E9D-9A8C-27CF7639F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1C5A8-D213-43C4-B748-86D822F1E0AF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12CCA-7540-48DB-8E56-327F4EA06B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025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这里大家知道结论就行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197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大语言模型能够处理的词的数目是有限的</a:t>
            </a:r>
            <a:endParaRPr lang="en-US" altLang="zh-CN" dirty="0"/>
          </a:p>
          <a:p>
            <a:r>
              <a:rPr lang="zh-CN" altLang="en-US" dirty="0"/>
              <a:t>砍掉一部分词</a:t>
            </a:r>
            <a:endParaRPr lang="en-US" altLang="zh-CN" dirty="0"/>
          </a:p>
          <a:p>
            <a:r>
              <a:rPr lang="zh-CN" altLang="en-US" dirty="0"/>
              <a:t>要有目的性的砍掉，保留主旨，为后面的输出预留空间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737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kimichat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721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是什么</a:t>
            </a:r>
            <a:endParaRPr lang="en-US" altLang="zh-CN" dirty="0"/>
          </a:p>
          <a:p>
            <a:r>
              <a:rPr lang="zh-CN" altLang="en-US" dirty="0"/>
              <a:t>为什么</a:t>
            </a:r>
            <a:endParaRPr lang="en-US" altLang="zh-CN" dirty="0"/>
          </a:p>
          <a:p>
            <a:r>
              <a:rPr lang="zh-CN" altLang="en-US" dirty="0"/>
              <a:t>怎么做。。。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695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演示构建知识库的过程</a:t>
            </a:r>
            <a:endParaRPr lang="en-US" altLang="zh-CN" dirty="0"/>
          </a:p>
          <a:p>
            <a:r>
              <a:rPr lang="zh-CN" altLang="en-US" dirty="0"/>
              <a:t>举例皇后 与 男人和女人的相似度</a:t>
            </a:r>
            <a:endParaRPr lang="en-US" altLang="zh-CN" dirty="0"/>
          </a:p>
          <a:p>
            <a:r>
              <a:rPr lang="zh-CN" altLang="en-US" dirty="0"/>
              <a:t>为什么需要这个东西引出下一节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15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软件演示并提问会如何输出</a:t>
            </a:r>
            <a:endParaRPr lang="en-US" altLang="zh-CN" dirty="0"/>
          </a:p>
          <a:p>
            <a:r>
              <a:rPr lang="zh-CN" altLang="en-US" dirty="0"/>
              <a:t>引出知识库问答流程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421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effectLst/>
              </a:rPr>
              <a:t>You are a helpful assistant.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#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机体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solidFill>
                  <a:srgbClr val="000000"/>
                </a:solidFill>
                <a:effectLst/>
              </a:rPr>
              <a:t>一款直观的大模型应用软件：机体 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(qt5+llama.cpp-b2409)</a:t>
            </a:r>
            <a:endParaRPr lang="zh-CN" altLang="en-US" dirty="0">
              <a:effectLst/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</a:rPr>
            </a:br>
            <a:endParaRPr lang="zh-CN" altLang="en-US" dirty="0">
              <a:solidFill>
                <a:srgbClr val="000000"/>
              </a:solidFill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##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特点</a:t>
            </a:r>
            <a:endParaRPr lang="zh-CN" altLang="en-US" dirty="0">
              <a:effectLst/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</a:rPr>
            </a:br>
            <a:endParaRPr lang="zh-CN" altLang="en-US" dirty="0">
              <a:solidFill>
                <a:srgbClr val="000000"/>
              </a:solidFill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轻量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机体没有其它依赖组件，就是一个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exe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程序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- win7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最低支持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32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位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windows7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具有编译到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(x86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arm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windows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</a:rPr>
              <a:t>linux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</a:rPr>
              <a:t>macos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android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</a:rPr>
              <a:t>cuda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</a:rPr>
              <a:t>rocm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</a:rPr>
              <a:t>vulkan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)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的潜力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多功能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本地模型交互，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32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位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windows7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具有编译到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(x86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arm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windows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</a:rPr>
              <a:t>linux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</a:rPr>
              <a:t>macos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android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</a:rPr>
              <a:t>cuda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</a:rPr>
              <a:t>rocm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</a:rPr>
              <a:t>vulkan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)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的潜力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多功能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本地模型交互，多模态，在线模型交互，对外</a:t>
            </a:r>
            <a:r>
              <a:rPr lang="en-US" altLang="zh-CN" dirty="0" err="1">
                <a:solidFill>
                  <a:srgbClr val="000000"/>
                </a:solidFill>
                <a:effectLst/>
              </a:rPr>
              <a:t>api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服务，智能体，知识库问答，模型量化，文生图，声转文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直观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输出区的内容就是模型的全部现实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状态区的内容就是全部工作流程</a:t>
            </a:r>
            <a:endParaRPr lang="zh-CN" altLang="en-US" dirty="0">
              <a:effectLst/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</a:rPr>
            </a:br>
            <a:endParaRPr lang="zh-CN" altLang="en-US" dirty="0">
              <a:solidFill>
                <a:srgbClr val="000000"/>
              </a:solidFill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##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快速开始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1.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下载一个机体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- https://pan.baidu.com/s/18NOUMjaJIZsV_Z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csv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格式的题库进行测试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可以按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f1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截图，按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f2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进行录音，截图和录音会发送给多模态或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whisper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模型进行相应处理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2.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补完模式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在输出区输入一段文字，模型对其进行补完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3.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服务模式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机体成为一个开放</a:t>
            </a:r>
            <a:r>
              <a:rPr lang="en-US" altLang="zh-CN" dirty="0" err="1">
                <a:solidFill>
                  <a:srgbClr val="000000"/>
                </a:solidFill>
                <a:effectLst/>
              </a:rPr>
              <a:t>api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端口的服务，也可以在网页上进行聊天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4.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链接状态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机体利用</a:t>
            </a:r>
            <a:r>
              <a:rPr lang="en-US" altLang="zh-CN" dirty="0" err="1">
                <a:solidFill>
                  <a:srgbClr val="000000"/>
                </a:solidFill>
                <a:effectLst/>
              </a:rPr>
              <a:t>api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服务的端点，不需要装载模型也能运行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5.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知识库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用户可以上传文档，经过嵌入处理后成为模型的知识库</a:t>
            </a:r>
            <a:endParaRPr lang="zh-CN" altLang="en-US" dirty="0">
              <a:effectLst/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</a:rPr>
            </a:br>
            <a:endParaRPr lang="zh-CN" altLang="en-US" dirty="0">
              <a:solidFill>
                <a:srgbClr val="000000"/>
              </a:solidFill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6.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文生图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可以使用</a:t>
            </a:r>
            <a:r>
              <a:rPr lang="en-US" altLang="zh-CN" dirty="0" err="1">
                <a:solidFill>
                  <a:srgbClr val="000000"/>
                </a:solidFill>
                <a:effectLst/>
              </a:rPr>
              <a:t>sd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模型绘制图像</a:t>
            </a:r>
            <a:endParaRPr lang="zh-CN" altLang="en-US" dirty="0">
              <a:effectLst/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</a:rPr>
            </a:br>
            <a:endParaRPr lang="zh-CN" altLang="en-US" dirty="0">
              <a:solidFill>
                <a:srgbClr val="000000"/>
              </a:solidFill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##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源码编译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1.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配置环境</a:t>
            </a:r>
            <a:endParaRPr lang="zh-CN" altLang="en-US" dirty="0">
              <a:effectLst/>
            </a:endParaRPr>
          </a:p>
          <a:p>
            <a:pPr marL="171450" indent="-171450">
              <a:buFontTx/>
              <a:buChar char="-"/>
            </a:pPr>
            <a:r>
              <a:rPr lang="en-US" altLang="zh-CN" dirty="0">
                <a:solidFill>
                  <a:srgbClr val="000000"/>
                </a:solidFill>
                <a:effectLst/>
              </a:rPr>
              <a:t>64bit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版本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(op</a:t>
            </a:r>
          </a:p>
          <a:p>
            <a:pPr marL="0" indent="0"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effectLst/>
              </a:rPr>
              <a:t>以上是知识库返回的内容，请总结并回答用户的问题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FF"/>
                </a:solidFill>
                <a:effectLst/>
              </a:rPr>
              <a:t>User: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solidFill>
                  <a:srgbClr val="000000"/>
                </a:solidFill>
                <a:effectLst/>
              </a:rPr>
              <a:t>请介绍机体软件的功能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FF"/>
                </a:solidFill>
                <a:effectLst/>
              </a:rPr>
              <a:t>Assistant:</a:t>
            </a:r>
            <a:endParaRPr lang="zh-CN" altLang="en-US" dirty="0">
              <a:effectLst/>
            </a:endParaRPr>
          </a:p>
          <a:p>
            <a:br>
              <a:rPr lang="zh-CN" altLang="en-US" dirty="0">
                <a:solidFill>
                  <a:srgbClr val="0000FF"/>
                </a:solidFill>
                <a:effectLst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440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  <a:effectLst/>
              </a:rPr>
              <a:t>请介绍机体这个软件的功能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896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B:</a:t>
            </a:r>
            <a:r>
              <a:rPr lang="zh-CN" altLang="en-US" dirty="0"/>
              <a:t>用课堂上听说的人工智能，引入</a:t>
            </a:r>
            <a:endParaRPr lang="en-US" altLang="zh-CN" dirty="0"/>
          </a:p>
          <a:p>
            <a:r>
              <a:rPr lang="en-US" altLang="zh-CN" dirty="0"/>
              <a:t>O:1.</a:t>
            </a:r>
            <a:r>
              <a:rPr lang="zh-CN" altLang="en-US" dirty="0"/>
              <a:t>知道什么是大模型</a:t>
            </a:r>
            <a:r>
              <a:rPr lang="en-US" altLang="zh-CN" dirty="0"/>
              <a:t>2.</a:t>
            </a:r>
            <a:r>
              <a:rPr lang="zh-CN" altLang="en-US" dirty="0"/>
              <a:t>市面上主流的大模型类型</a:t>
            </a:r>
            <a:r>
              <a:rPr lang="en-US" altLang="zh-CN" dirty="0"/>
              <a:t>3.</a:t>
            </a:r>
            <a:r>
              <a:rPr lang="zh-CN" altLang="en-US" dirty="0"/>
              <a:t>知道如何与大模型聊天</a:t>
            </a:r>
            <a:endParaRPr lang="en-US" altLang="zh-CN" dirty="0"/>
          </a:p>
          <a:p>
            <a:r>
              <a:rPr lang="en-US" altLang="zh-CN" dirty="0"/>
              <a:t>P:</a:t>
            </a:r>
            <a:r>
              <a:rPr lang="zh-CN" altLang="en-US" dirty="0"/>
              <a:t>有谁用过</a:t>
            </a:r>
            <a:r>
              <a:rPr lang="en-US" altLang="zh-CN" dirty="0" err="1"/>
              <a:t>chatgpt</a:t>
            </a:r>
            <a:r>
              <a:rPr lang="en-US" altLang="zh-CN" dirty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P:</a:t>
            </a:r>
            <a:r>
              <a:rPr lang="zh-CN" altLang="en-US" dirty="0"/>
              <a:t>一起来解决三个问题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P:</a:t>
            </a:r>
            <a:r>
              <a:rPr lang="zh-CN" altLang="en-US" dirty="0"/>
              <a:t>回答三个问题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S:</a:t>
            </a:r>
            <a:r>
              <a:rPr lang="zh-CN" altLang="en-US" dirty="0"/>
              <a:t>总结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051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它的参数可以很多，结构可以很复杂，但都是从这个基本的公式来的</a:t>
            </a:r>
            <a:endParaRPr lang="en-US" altLang="zh-CN" dirty="0"/>
          </a:p>
          <a:p>
            <a:r>
              <a:rPr lang="zh-CN" altLang="en-US" dirty="0"/>
              <a:t>板书画出一个一个神经元组合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712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613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大模型怎么运行呢？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352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634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042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掌握三个控制因素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320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根据这个</a:t>
            </a:r>
            <a:r>
              <a:rPr lang="en-US" altLang="zh-CN" dirty="0"/>
              <a:t>x</a:t>
            </a:r>
            <a:r>
              <a:rPr lang="zh-CN" altLang="en-US" dirty="0"/>
              <a:t>预测下一个词</a:t>
            </a:r>
            <a:endParaRPr lang="en-US" altLang="zh-CN" dirty="0"/>
          </a:p>
          <a:p>
            <a:r>
              <a:rPr lang="zh-CN" altLang="en-US" dirty="0"/>
              <a:t>你可以这样问，也可以这样问</a:t>
            </a:r>
            <a:endParaRPr lang="en-US" altLang="zh-CN" dirty="0"/>
          </a:p>
          <a:p>
            <a:r>
              <a:rPr lang="zh-CN" altLang="en-US" dirty="0"/>
              <a:t>让大家说说模型会回答什么</a:t>
            </a:r>
            <a:endParaRPr lang="en-US" altLang="zh-CN" dirty="0"/>
          </a:p>
          <a:p>
            <a:r>
              <a:rPr lang="zh-CN" altLang="en-US" dirty="0"/>
              <a:t>第二种直接用原始的大模型可能会继续提问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365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0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5DDCB-1EB5-4E6D-B80E-2045399AFE93}"/>
              </a:ext>
            </a:extLst>
          </p:cNvPr>
          <p:cNvCxnSpPr>
            <a:cxnSpLocks/>
          </p:cNvCxnSpPr>
          <p:nvPr userDrawn="1"/>
        </p:nvCxnSpPr>
        <p:spPr>
          <a:xfrm>
            <a:off x="396688" y="921454"/>
            <a:ext cx="11302253" cy="0"/>
          </a:xfrm>
          <a:prstGeom prst="line">
            <a:avLst/>
          </a:prstGeom>
          <a:noFill/>
          <a:ln w="12700" cap="flat" cmpd="sng" algn="ctr">
            <a:solidFill>
              <a:srgbClr val="000000">
                <a:lumMod val="85000"/>
                <a:lumOff val="15000"/>
              </a:srgbClr>
            </a:solidFill>
            <a:prstDash val="solid"/>
            <a:miter lim="800000"/>
          </a:ln>
          <a:effectLst/>
        </p:spPr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1A490483-52C4-47B1-B7D1-85CE6B35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89" y="276542"/>
            <a:ext cx="11302252" cy="657024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0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279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21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0" r:id="rId2"/>
    <p:sldLayoutId id="214748369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F9F44A-4FCA-4415-B6E5-C99BC2182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大语言模型的简介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C3F4B2A-0054-4854-8F8E-96D81D3E0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829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E9ECF9-0D91-4E6E-B612-63C9EBF81FF6}"/>
              </a:ext>
            </a:extLst>
          </p:cNvPr>
          <p:cNvSpPr txBox="1"/>
          <p:nvPr/>
        </p:nvSpPr>
        <p:spPr>
          <a:xfrm>
            <a:off x="396689" y="933566"/>
            <a:ext cx="4652236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（二）温度    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temperature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786855-51FB-49AE-AE4F-6CFE551AFE95}"/>
              </a:ext>
            </a:extLst>
          </p:cNvPr>
          <p:cNvSpPr txBox="1"/>
          <p:nvPr/>
        </p:nvSpPr>
        <p:spPr>
          <a:xfrm>
            <a:off x="679132" y="1668212"/>
            <a:ext cx="5745484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温度越高，预测下一个词的随机性越强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DC911F6B-B671-4E6F-9B7E-83166ADFB70C}"/>
              </a:ext>
            </a:extLst>
          </p:cNvPr>
          <p:cNvSpPr/>
          <p:nvPr/>
        </p:nvSpPr>
        <p:spPr>
          <a:xfrm>
            <a:off x="1502094" y="3057258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8A19D25B-B7D1-4B8F-9F38-96E82AAD0753}"/>
              </a:ext>
            </a:extLst>
          </p:cNvPr>
          <p:cNvSpPr/>
          <p:nvPr/>
        </p:nvSpPr>
        <p:spPr>
          <a:xfrm>
            <a:off x="6948486" y="3057258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请用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模型写一关于</a:t>
            </a:r>
            <a:endParaRPr lang="en-US" altLang="zh-CN" sz="20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五谷的课程计划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A0977DC-28F0-42A1-8F62-53F20497DF5F}"/>
              </a:ext>
            </a:extLst>
          </p:cNvPr>
          <p:cNvSpPr/>
          <p:nvPr/>
        </p:nvSpPr>
        <p:spPr>
          <a:xfrm>
            <a:off x="450104" y="2551349"/>
            <a:ext cx="1882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temperature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CF7E080-464F-48CE-AE00-F27C34817556}"/>
              </a:ext>
            </a:extLst>
          </p:cNvPr>
          <p:cNvSpPr/>
          <p:nvPr/>
        </p:nvSpPr>
        <p:spPr>
          <a:xfrm>
            <a:off x="5905242" y="2551349"/>
            <a:ext cx="21130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temperature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0.5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2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 animBg="1"/>
      <p:bldP spid="7" grpId="0" animBg="1"/>
      <p:bldP spid="2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597A9A-8836-4307-A774-8C6EE37D82C8}"/>
              </a:ext>
            </a:extLst>
          </p:cNvPr>
          <p:cNvSpPr txBox="1"/>
          <p:nvPr/>
        </p:nvSpPr>
        <p:spPr>
          <a:xfrm>
            <a:off x="396689" y="933566"/>
            <a:ext cx="5036956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（三）上下文长度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context length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F1CA4B-58E1-43DD-8321-91C5EC3F7BB4}"/>
              </a:ext>
            </a:extLst>
          </p:cNvPr>
          <p:cNvSpPr txBox="1"/>
          <p:nvPr/>
        </p:nvSpPr>
        <p:spPr>
          <a:xfrm>
            <a:off x="571949" y="1826810"/>
            <a:ext cx="9167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中第一层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的数量是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最大上下文长度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，相当于模型的脑容量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卷形: 垂直 1">
            <a:extLst>
              <a:ext uri="{FF2B5EF4-FFF2-40B4-BE49-F238E27FC236}">
                <a16:creationId xmlns:a16="http://schemas.microsoft.com/office/drawing/2014/main" id="{64A43B30-7906-4BA8-BDA1-E22193AA7F58}"/>
              </a:ext>
            </a:extLst>
          </p:cNvPr>
          <p:cNvSpPr/>
          <p:nvPr/>
        </p:nvSpPr>
        <p:spPr>
          <a:xfrm>
            <a:off x="1015022" y="2605471"/>
            <a:ext cx="1524001" cy="2469661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五谷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简介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AC2644D-A8A4-41AC-A826-CF0AD39B20E5}"/>
              </a:ext>
            </a:extLst>
          </p:cNvPr>
          <p:cNvSpPr/>
          <p:nvPr/>
        </p:nvSpPr>
        <p:spPr>
          <a:xfrm>
            <a:off x="4010384" y="3591169"/>
            <a:ext cx="1264024" cy="657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D47752B-16D1-487E-A41D-91DE525186D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664069" y="3919681"/>
            <a:ext cx="1346315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B223050C-D5CB-46C3-A326-8BAA72B90EDD}"/>
              </a:ext>
            </a:extLst>
          </p:cNvPr>
          <p:cNvSpPr/>
          <p:nvPr/>
        </p:nvSpPr>
        <p:spPr>
          <a:xfrm>
            <a:off x="650752" y="5308544"/>
            <a:ext cx="21242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上下文长度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=4096</a:t>
            </a:r>
            <a:endParaRPr lang="zh-CN" alt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DD39B73-A98E-4FDB-96C5-0FB194389B8D}"/>
              </a:ext>
            </a:extLst>
          </p:cNvPr>
          <p:cNvSpPr/>
          <p:nvPr/>
        </p:nvSpPr>
        <p:spPr>
          <a:xfrm>
            <a:off x="3272469" y="5302209"/>
            <a:ext cx="27398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最大上下文长度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=2048</a:t>
            </a:r>
            <a:endParaRPr lang="zh-CN" altLang="en-US" sz="20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700DB69-026A-4255-B406-9318FE4BB8B4}"/>
              </a:ext>
            </a:extLst>
          </p:cNvPr>
          <p:cNvCxnSpPr>
            <a:cxnSpLocks/>
          </p:cNvCxnSpPr>
          <p:nvPr/>
        </p:nvCxnSpPr>
        <p:spPr>
          <a:xfrm>
            <a:off x="5508869" y="3947300"/>
            <a:ext cx="82335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4001A781-6353-4277-8954-90BC39D6540C}"/>
              </a:ext>
            </a:extLst>
          </p:cNvPr>
          <p:cNvSpPr/>
          <p:nvPr/>
        </p:nvSpPr>
        <p:spPr>
          <a:xfrm>
            <a:off x="6368954" y="3747245"/>
            <a:ext cx="2323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只能塞进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2048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个词</a:t>
            </a:r>
            <a:endParaRPr lang="zh-CN" altLang="en-US" sz="20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2949352-E0A4-40CE-B397-B9DFE9C0E04B}"/>
              </a:ext>
            </a:extLst>
          </p:cNvPr>
          <p:cNvCxnSpPr>
            <a:cxnSpLocks/>
          </p:cNvCxnSpPr>
          <p:nvPr/>
        </p:nvCxnSpPr>
        <p:spPr>
          <a:xfrm>
            <a:off x="8605464" y="3947300"/>
            <a:ext cx="82335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673F698-B757-491D-AF8F-DD2580AAA426}"/>
              </a:ext>
            </a:extLst>
          </p:cNvPr>
          <p:cNvSpPr/>
          <p:nvPr/>
        </p:nvSpPr>
        <p:spPr>
          <a:xfrm>
            <a:off x="9428815" y="3719626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继续提问怎么办？</a:t>
            </a:r>
            <a:endParaRPr lang="zh-CN" altLang="en-US" sz="20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66EB7C3-B8E4-4854-B96D-781DD1C3F65B}"/>
              </a:ext>
            </a:extLst>
          </p:cNvPr>
          <p:cNvSpPr/>
          <p:nvPr/>
        </p:nvSpPr>
        <p:spPr>
          <a:xfrm>
            <a:off x="9547890" y="3138374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砍掉一部分词</a:t>
            </a:r>
          </a:p>
        </p:txBody>
      </p:sp>
    </p:spTree>
    <p:extLst>
      <p:ext uri="{BB962C8B-B14F-4D97-AF65-F5344CB8AC3E}">
        <p14:creationId xmlns:p14="http://schemas.microsoft.com/office/powerpoint/2010/main" val="260573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2" grpId="0" animBg="1"/>
      <p:bldP spid="7" grpId="0" animBg="1"/>
      <p:bldP spid="3" grpId="0"/>
      <p:bldP spid="10" grpId="0"/>
      <p:bldP spid="12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89" y="276542"/>
            <a:ext cx="11302252" cy="65702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三、主流大语言模型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DF0D610-7F2B-41EE-A2D9-75E17C405F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48"/>
          <a:stretch/>
        </p:blipFill>
        <p:spPr>
          <a:xfrm>
            <a:off x="5538036" y="276542"/>
            <a:ext cx="6379195" cy="630491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D52E622-6601-4A47-97D6-D2ABB5136F4F}"/>
              </a:ext>
            </a:extLst>
          </p:cNvPr>
          <p:cNvSpPr txBox="1"/>
          <p:nvPr/>
        </p:nvSpPr>
        <p:spPr>
          <a:xfrm>
            <a:off x="6941372" y="66294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openai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C75B0A-9382-4409-9842-F9CF2950BA56}"/>
              </a:ext>
            </a:extLst>
          </p:cNvPr>
          <p:cNvSpPr txBox="1"/>
          <p:nvPr/>
        </p:nvSpPr>
        <p:spPr>
          <a:xfrm>
            <a:off x="6941372" y="11704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智谱清言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2922B5-AEC2-493C-9EDB-AB0468086AF9}"/>
              </a:ext>
            </a:extLst>
          </p:cNvPr>
          <p:cNvSpPr txBox="1"/>
          <p:nvPr/>
        </p:nvSpPr>
        <p:spPr>
          <a:xfrm>
            <a:off x="6941372" y="1678038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阿里巴巴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9A0228B-79D1-4403-8280-20D2E2142B88}"/>
              </a:ext>
            </a:extLst>
          </p:cNvPr>
          <p:cNvSpPr txBox="1"/>
          <p:nvPr/>
        </p:nvSpPr>
        <p:spPr>
          <a:xfrm>
            <a:off x="6941372" y="21855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百度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05DC39-9C7A-4BD7-B67F-77F154495C0E}"/>
              </a:ext>
            </a:extLst>
          </p:cNvPr>
          <p:cNvSpPr txBox="1"/>
          <p:nvPr/>
        </p:nvSpPr>
        <p:spPr>
          <a:xfrm>
            <a:off x="6941372" y="62459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百川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C5FCF4-A355-4A9B-B069-22632A491842}"/>
              </a:ext>
            </a:extLst>
          </p:cNvPr>
          <p:cNvSpPr txBox="1"/>
          <p:nvPr/>
        </p:nvSpPr>
        <p:spPr>
          <a:xfrm>
            <a:off x="6941372" y="370823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minmax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E1EE7D4-98B9-4A28-83C7-5207CF908BAF}"/>
              </a:ext>
            </a:extLst>
          </p:cNvPr>
          <p:cNvSpPr txBox="1"/>
          <p:nvPr/>
        </p:nvSpPr>
        <p:spPr>
          <a:xfrm>
            <a:off x="6941372" y="4723332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上海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ai lab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D8DDD43-7572-49E4-9382-886F138D2E76}"/>
              </a:ext>
            </a:extLst>
          </p:cNvPr>
          <p:cNvSpPr txBox="1"/>
          <p:nvPr/>
        </p:nvSpPr>
        <p:spPr>
          <a:xfrm>
            <a:off x="6941372" y="52308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零一万物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CC32373-49E9-45AE-A29F-93508D8256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54" y="960115"/>
            <a:ext cx="3600000" cy="2880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E1EF4D0-7397-4268-B0C8-C2960F822F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54" y="3892900"/>
            <a:ext cx="3600000" cy="288000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11DC9112-FA9B-47C7-AC7D-CC05A665DD5A}"/>
              </a:ext>
            </a:extLst>
          </p:cNvPr>
          <p:cNvSpPr txBox="1"/>
          <p:nvPr/>
        </p:nvSpPr>
        <p:spPr>
          <a:xfrm>
            <a:off x="596348" y="213995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闭源王者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2152D8C-B2A9-4299-A94F-48CC644CEB2A}"/>
              </a:ext>
            </a:extLst>
          </p:cNvPr>
          <p:cNvSpPr txBox="1"/>
          <p:nvPr/>
        </p:nvSpPr>
        <p:spPr>
          <a:xfrm>
            <a:off x="606630" y="50000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开源王者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8F633D6-976C-444D-8DF1-AF5511E927EB}"/>
              </a:ext>
            </a:extLst>
          </p:cNvPr>
          <p:cNvSpPr/>
          <p:nvPr/>
        </p:nvSpPr>
        <p:spPr>
          <a:xfrm>
            <a:off x="5441790" y="595397"/>
            <a:ext cx="1595504" cy="50441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14EA4A3-BD41-4A11-8DB8-107E660AF1A5}"/>
              </a:ext>
            </a:extLst>
          </p:cNvPr>
          <p:cNvSpPr/>
          <p:nvPr/>
        </p:nvSpPr>
        <p:spPr>
          <a:xfrm>
            <a:off x="5441790" y="2645348"/>
            <a:ext cx="1595504" cy="50441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50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10" grpId="0"/>
      <p:bldP spid="15" grpId="0"/>
      <p:bldP spid="16" grpId="0"/>
      <p:bldP spid="17" grpId="0"/>
      <p:bldP spid="18" grpId="0"/>
      <p:bldP spid="22" grpId="0"/>
      <p:bldP spid="23" grpId="0"/>
      <p:bldP spid="2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C48EA4-514B-4D2D-9640-3A0324EAD8B9}"/>
              </a:ext>
            </a:extLst>
          </p:cNvPr>
          <p:cNvSpPr txBox="1"/>
          <p:nvPr/>
        </p:nvSpPr>
        <p:spPr>
          <a:xfrm>
            <a:off x="4147390" y="2682240"/>
            <a:ext cx="3897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请批评指正！</a:t>
            </a:r>
          </a:p>
        </p:txBody>
      </p:sp>
    </p:spTree>
    <p:extLst>
      <p:ext uri="{BB962C8B-B14F-4D97-AF65-F5344CB8AC3E}">
        <p14:creationId xmlns:p14="http://schemas.microsoft.com/office/powerpoint/2010/main" val="3308605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F9F44A-4FCA-4415-B6E5-C99BC2182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大语言模型的应用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C3F4B2A-0054-4854-8F8E-96D81D3E0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/>
              <a:t>知识库问答</a:t>
            </a:r>
          </a:p>
        </p:txBody>
      </p:sp>
    </p:spTree>
    <p:extLst>
      <p:ext uri="{BB962C8B-B14F-4D97-AF65-F5344CB8AC3E}">
        <p14:creationId xmlns:p14="http://schemas.microsoft.com/office/powerpoint/2010/main" val="3026683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4196B546-E362-4A9A-AC98-31A615E79C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7346785"/>
              </p:ext>
            </p:extLst>
          </p:nvPr>
        </p:nvGraphicFramePr>
        <p:xfrm>
          <a:off x="2565047" y="915779"/>
          <a:ext cx="7061907" cy="470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0713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CC43B-AC0E-91AA-85FA-E97C664E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一、知识库是什么？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5230DF-38D1-EE51-0878-7F81C88408DB}"/>
              </a:ext>
            </a:extLst>
          </p:cNvPr>
          <p:cNvSpPr txBox="1"/>
          <p:nvPr/>
        </p:nvSpPr>
        <p:spPr>
          <a:xfrm>
            <a:off x="2125107" y="366403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用户的私有数据</a:t>
            </a:r>
          </a:p>
        </p:txBody>
      </p:sp>
      <p:pic>
        <p:nvPicPr>
          <p:cNvPr id="7" name="图形 6" descr="数据库">
            <a:extLst>
              <a:ext uri="{FF2B5EF4-FFF2-40B4-BE49-F238E27FC236}">
                <a16:creationId xmlns:a16="http://schemas.microsoft.com/office/drawing/2014/main" id="{137B1AD9-0986-04B6-7F77-51ADA55B5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6417" y="2256790"/>
            <a:ext cx="914400" cy="914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04FAE31-685E-4E81-C247-8F28E1FB6885}"/>
              </a:ext>
            </a:extLst>
          </p:cNvPr>
          <p:cNvSpPr txBox="1"/>
          <p:nvPr/>
        </p:nvSpPr>
        <p:spPr>
          <a:xfrm>
            <a:off x="7690053" y="366403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向量数据库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56B834C-619C-7216-4055-08CD28182B49}"/>
              </a:ext>
            </a:extLst>
          </p:cNvPr>
          <p:cNvSpPr/>
          <p:nvPr/>
        </p:nvSpPr>
        <p:spPr>
          <a:xfrm>
            <a:off x="1940483" y="1999772"/>
            <a:ext cx="2708350" cy="14284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pdf/doc/csv/txt/html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A6065F3C-F2CC-9D7C-B2AB-0056880B08A5}"/>
              </a:ext>
            </a:extLst>
          </p:cNvPr>
          <p:cNvSpPr/>
          <p:nvPr/>
        </p:nvSpPr>
        <p:spPr>
          <a:xfrm>
            <a:off x="5553800" y="2560882"/>
            <a:ext cx="1637649" cy="3532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2AA6F8-9AB3-1A62-2B39-57D84628F588}"/>
              </a:ext>
            </a:extLst>
          </p:cNvPr>
          <p:cNvSpPr txBox="1"/>
          <p:nvPr/>
        </p:nvSpPr>
        <p:spPr>
          <a:xfrm>
            <a:off x="2772179" y="4999122"/>
            <a:ext cx="849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数据以向量的形式存在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易于进行相似度计算，实现语义检索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DF5834-D2B0-5D9C-D558-D18FD2268AD4}"/>
              </a:ext>
            </a:extLst>
          </p:cNvPr>
          <p:cNvSpPr txBox="1"/>
          <p:nvPr/>
        </p:nvSpPr>
        <p:spPr>
          <a:xfrm>
            <a:off x="5482534" y="2037818"/>
            <a:ext cx="165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分段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嵌入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E1E10C9-C7C9-057E-5777-E314DA1B6F3A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7019496" y="4125703"/>
            <a:ext cx="1532332" cy="873419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868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 animBg="1"/>
      <p:bldP spid="3" grpId="0" animBg="1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CC43B-AC0E-91AA-85FA-E97C664E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二、为什么要知识库问答？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412390-EA36-FB2D-C323-BB37431C1E73}"/>
              </a:ext>
            </a:extLst>
          </p:cNvPr>
          <p:cNvSpPr txBox="1"/>
          <p:nvPr/>
        </p:nvSpPr>
        <p:spPr>
          <a:xfrm>
            <a:off x="527704" y="2138334"/>
            <a:ext cx="391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大语言模型的知识有局限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4144C7E-6018-9E9F-8E2A-72CBC7EC556C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4444161" y="1769807"/>
            <a:ext cx="1292962" cy="59936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86D094F-627A-D3BE-3D8B-EC3A5218CFA7}"/>
              </a:ext>
            </a:extLst>
          </p:cNvPr>
          <p:cNvSpPr txBox="1"/>
          <p:nvPr/>
        </p:nvSpPr>
        <p:spPr>
          <a:xfrm>
            <a:off x="5737123" y="1538974"/>
            <a:ext cx="26233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不能更新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43B0DC7-24AE-A1FA-8334-96DDFDFE8A1A}"/>
              </a:ext>
            </a:extLst>
          </p:cNvPr>
          <p:cNvSpPr txBox="1"/>
          <p:nvPr/>
        </p:nvSpPr>
        <p:spPr>
          <a:xfrm>
            <a:off x="5737123" y="2825906"/>
            <a:ext cx="26233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专业知识不强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21F4945-B826-6E2A-7A38-99CB531EBF18}"/>
              </a:ext>
            </a:extLst>
          </p:cNvPr>
          <p:cNvCxnSpPr>
            <a:cxnSpLocks/>
            <a:stCxn id="3" idx="3"/>
            <a:endCxn id="26" idx="1"/>
          </p:cNvCxnSpPr>
          <p:nvPr/>
        </p:nvCxnSpPr>
        <p:spPr>
          <a:xfrm>
            <a:off x="4444161" y="2369167"/>
            <a:ext cx="5028068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453E85A0-2C31-D4F1-D033-A3A6EDAC44AE}"/>
              </a:ext>
            </a:extLst>
          </p:cNvPr>
          <p:cNvSpPr txBox="1"/>
          <p:nvPr/>
        </p:nvSpPr>
        <p:spPr>
          <a:xfrm>
            <a:off x="9472229" y="213833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应用受限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4D67AC2-0C7E-952B-E43D-723166AC73B9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>
            <a:off x="4444161" y="2369167"/>
            <a:ext cx="1292962" cy="68757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A808FC55-23DE-DB67-3C8B-11457AAE9E8A}"/>
              </a:ext>
            </a:extLst>
          </p:cNvPr>
          <p:cNvSpPr txBox="1"/>
          <p:nvPr/>
        </p:nvSpPr>
        <p:spPr>
          <a:xfrm>
            <a:off x="7622708" y="3987410"/>
            <a:ext cx="2983811" cy="1938992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effectLst/>
              </a:rPr>
              <a:t>You are a helpful assistant.</a:t>
            </a:r>
            <a:endParaRPr lang="en-US" altLang="zh-CN" sz="2000" dirty="0">
              <a:effectLst/>
            </a:endParaRPr>
          </a:p>
          <a:p>
            <a:br>
              <a:rPr lang="en-US" altLang="zh-CN" sz="2000" dirty="0">
                <a:solidFill>
                  <a:srgbClr val="000000"/>
                </a:solidFill>
                <a:effectLst/>
              </a:rPr>
            </a:br>
            <a:endParaRPr lang="en-US" altLang="zh-CN" sz="2000" dirty="0">
              <a:solidFill>
                <a:srgbClr val="000000"/>
              </a:solidFill>
              <a:effectLst/>
            </a:endParaRPr>
          </a:p>
          <a:p>
            <a:r>
              <a:rPr lang="en-US" altLang="zh-CN" sz="2000" dirty="0">
                <a:solidFill>
                  <a:srgbClr val="0000FF"/>
                </a:solidFill>
                <a:effectLst/>
              </a:rPr>
              <a:t>User:</a:t>
            </a:r>
            <a:endParaRPr lang="en-US" altLang="zh-CN" sz="2000" dirty="0">
              <a:effectLst/>
            </a:endParaRPr>
          </a:p>
          <a:p>
            <a:r>
              <a:rPr lang="zh-CN" altLang="en-US" sz="2000" dirty="0">
                <a:solidFill>
                  <a:srgbClr val="000000"/>
                </a:solidFill>
                <a:effectLst/>
              </a:rPr>
              <a:t>请介绍机体软件的功能</a:t>
            </a:r>
            <a:endParaRPr lang="zh-CN" altLang="en-US" sz="2000" dirty="0">
              <a:effectLst/>
            </a:endParaRPr>
          </a:p>
          <a:p>
            <a:r>
              <a:rPr lang="en-US" altLang="zh-CN" sz="2000" dirty="0">
                <a:solidFill>
                  <a:srgbClr val="0000FF"/>
                </a:solidFill>
                <a:effectLst/>
              </a:rPr>
              <a:t>Assistant: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3DD528-6900-733F-C692-886244A4D675}"/>
              </a:ext>
            </a:extLst>
          </p:cNvPr>
          <p:cNvSpPr txBox="1"/>
          <p:nvPr/>
        </p:nvSpPr>
        <p:spPr>
          <a:xfrm>
            <a:off x="999188" y="3987409"/>
            <a:ext cx="7607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测试一下看看大模型知不知道机体这个软件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420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4" grpId="0"/>
      <p:bldP spid="26" grpId="0"/>
      <p:bldP spid="31" grpId="0" animBg="1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CC43B-AC0E-91AA-85FA-E97C664E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三、知识库问答流程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09F52D-2856-69ED-AD1D-3A3838540456}"/>
              </a:ext>
            </a:extLst>
          </p:cNvPr>
          <p:cNvSpPr txBox="1"/>
          <p:nvPr/>
        </p:nvSpPr>
        <p:spPr>
          <a:xfrm>
            <a:off x="656039" y="1266038"/>
            <a:ext cx="3262432" cy="1667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（一）计算相似度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（二）整合提示词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（三）大模型总结回答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E27738D-C18B-450A-1C17-0F1FCB8A9750}"/>
              </a:ext>
            </a:extLst>
          </p:cNvPr>
          <p:cNvSpPr/>
          <p:nvPr/>
        </p:nvSpPr>
        <p:spPr>
          <a:xfrm>
            <a:off x="1113115" y="3603731"/>
            <a:ext cx="2329333" cy="144266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        —————/——————/——————/——————/—————/————/———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ACB74E9-E647-97BC-D267-34D3CF032624}"/>
              </a:ext>
            </a:extLst>
          </p:cNvPr>
          <p:cNvSpPr/>
          <p:nvPr/>
        </p:nvSpPr>
        <p:spPr>
          <a:xfrm>
            <a:off x="4301247" y="3603731"/>
            <a:ext cx="2329333" cy="144266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        —————/——————/——</a:t>
            </a:r>
            <a:r>
              <a:rPr lang="en-US" altLang="zh-CN" dirty="0">
                <a:solidFill>
                  <a:schemeClr val="tx1"/>
                </a:solidFill>
                <a:highlight>
                  <a:srgbClr val="00FF00"/>
                </a:highlight>
              </a:rPr>
              <a:t>———</a:t>
            </a:r>
            <a:r>
              <a:rPr lang="en-US" altLang="zh-CN" dirty="0">
                <a:solidFill>
                  <a:schemeClr val="tx1"/>
                </a:solidFill>
              </a:rPr>
              <a:t>—/——————/—————/</a:t>
            </a:r>
            <a:r>
              <a:rPr lang="en-US" altLang="zh-CN" dirty="0">
                <a:solidFill>
                  <a:schemeClr val="tx1"/>
                </a:solidFill>
                <a:highlight>
                  <a:srgbClr val="00FF00"/>
                </a:highlight>
              </a:rPr>
              <a:t>——</a:t>
            </a:r>
            <a:r>
              <a:rPr lang="en-US" altLang="zh-CN" dirty="0">
                <a:solidFill>
                  <a:schemeClr val="tx1"/>
                </a:solidFill>
              </a:rPr>
              <a:t>——/———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66D7724-476F-243B-D9C0-060901DAA8F3}"/>
              </a:ext>
            </a:extLst>
          </p:cNvPr>
          <p:cNvSpPr/>
          <p:nvPr/>
        </p:nvSpPr>
        <p:spPr>
          <a:xfrm>
            <a:off x="7622484" y="3603731"/>
            <a:ext cx="2329333" cy="144266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highlight>
                  <a:srgbClr val="0000FF"/>
                </a:highlight>
              </a:rPr>
              <a:t>——————————</a:t>
            </a:r>
            <a:r>
              <a:rPr lang="en-US" altLang="zh-CN" dirty="0">
                <a:solidFill>
                  <a:schemeClr val="tx1"/>
                </a:solidFill>
                <a:highlight>
                  <a:srgbClr val="00FF00"/>
                </a:highlight>
              </a:rPr>
              <a:t>——————————</a:t>
            </a:r>
            <a:r>
              <a:rPr lang="en-US" altLang="zh-CN" dirty="0">
                <a:solidFill>
                  <a:schemeClr val="tx1"/>
                </a:solidFill>
                <a:highlight>
                  <a:srgbClr val="0000FF"/>
                </a:highlight>
              </a:rPr>
              <a:t>——————————</a:t>
            </a:r>
            <a:r>
              <a:rPr lang="en-US" altLang="zh-CN" dirty="0">
                <a:solidFill>
                  <a:schemeClr val="tx1"/>
                </a:solidFill>
                <a:highlight>
                  <a:srgbClr val="FF00FF"/>
                </a:highlight>
              </a:rPr>
              <a:t>——————————</a:t>
            </a:r>
            <a:endParaRPr lang="zh-CN" altLang="en-US" dirty="0">
              <a:solidFill>
                <a:schemeClr val="tx1"/>
              </a:solidFill>
              <a:highlight>
                <a:srgbClr val="FF00FF"/>
              </a:highlight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1753580F-7C67-75FC-261D-DFE88D097F35}"/>
              </a:ext>
            </a:extLst>
          </p:cNvPr>
          <p:cNvSpPr/>
          <p:nvPr/>
        </p:nvSpPr>
        <p:spPr>
          <a:xfrm>
            <a:off x="3531087" y="4126326"/>
            <a:ext cx="641344" cy="3072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0F5B769-3E4C-B95D-0C2C-D2A9D4D067F5}"/>
              </a:ext>
            </a:extLst>
          </p:cNvPr>
          <p:cNvSpPr txBox="1"/>
          <p:nvPr/>
        </p:nvSpPr>
        <p:spPr>
          <a:xfrm>
            <a:off x="3607954" y="382403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①</a:t>
            </a: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25D2012B-4037-53CD-876A-591B563D83B2}"/>
              </a:ext>
            </a:extLst>
          </p:cNvPr>
          <p:cNvSpPr/>
          <p:nvPr/>
        </p:nvSpPr>
        <p:spPr>
          <a:xfrm>
            <a:off x="6805860" y="4126326"/>
            <a:ext cx="641344" cy="3072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DEF54D2-766D-3129-868B-8269FF084730}"/>
              </a:ext>
            </a:extLst>
          </p:cNvPr>
          <p:cNvSpPr txBox="1"/>
          <p:nvPr/>
        </p:nvSpPr>
        <p:spPr>
          <a:xfrm>
            <a:off x="6882727" y="382403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②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2E5480C3-AF1E-431F-5737-116F19BEA519}"/>
              </a:ext>
            </a:extLst>
          </p:cNvPr>
          <p:cNvSpPr/>
          <p:nvPr/>
        </p:nvSpPr>
        <p:spPr>
          <a:xfrm>
            <a:off x="10112718" y="4126326"/>
            <a:ext cx="641344" cy="3072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7A0D2D7-7D29-4949-E741-99792A89F7CA}"/>
              </a:ext>
            </a:extLst>
          </p:cNvPr>
          <p:cNvSpPr txBox="1"/>
          <p:nvPr/>
        </p:nvSpPr>
        <p:spPr>
          <a:xfrm>
            <a:off x="10189585" y="382403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602970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/>
      <p:bldP spid="17" grpId="0" animBg="1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CC43B-AC0E-91AA-85FA-E97C664E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思考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3FBA41E-43F9-2D5C-FFFA-399076C1F9E0}"/>
              </a:ext>
            </a:extLst>
          </p:cNvPr>
          <p:cNvSpPr txBox="1"/>
          <p:nvPr/>
        </p:nvSpPr>
        <p:spPr>
          <a:xfrm>
            <a:off x="2467117" y="2905250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结合自己的专业，说说如何利用知识库问答这项技术</a:t>
            </a:r>
          </a:p>
        </p:txBody>
      </p:sp>
    </p:spTree>
    <p:extLst>
      <p:ext uri="{BB962C8B-B14F-4D97-AF65-F5344CB8AC3E}">
        <p14:creationId xmlns:p14="http://schemas.microsoft.com/office/powerpoint/2010/main" val="3410332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4196B546-E362-4A9A-AC98-31A615E79C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6668943"/>
              </p:ext>
            </p:extLst>
          </p:nvPr>
        </p:nvGraphicFramePr>
        <p:xfrm>
          <a:off x="2565047" y="915779"/>
          <a:ext cx="7061907" cy="470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832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C48EA4-514B-4D2D-9640-3A0324EAD8B9}"/>
              </a:ext>
            </a:extLst>
          </p:cNvPr>
          <p:cNvSpPr txBox="1"/>
          <p:nvPr/>
        </p:nvSpPr>
        <p:spPr>
          <a:xfrm>
            <a:off x="4147390" y="2682240"/>
            <a:ext cx="3897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请批评指正！</a:t>
            </a:r>
          </a:p>
        </p:txBody>
      </p:sp>
    </p:spTree>
    <p:extLst>
      <p:ext uri="{BB962C8B-B14F-4D97-AF65-F5344CB8AC3E}">
        <p14:creationId xmlns:p14="http://schemas.microsoft.com/office/powerpoint/2010/main" val="2828178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059D4D0-05AB-43F0-9FE5-D22C4E8E7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89" y="1102620"/>
            <a:ext cx="2276192" cy="447651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4C8052D-01FC-44AC-98EE-5133FC386F90}"/>
              </a:ext>
            </a:extLst>
          </p:cNvPr>
          <p:cNvSpPr/>
          <p:nvPr/>
        </p:nvSpPr>
        <p:spPr>
          <a:xfrm>
            <a:off x="568889" y="1690543"/>
            <a:ext cx="2312197" cy="2159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9628B31-652C-44BB-9499-C24C119CA08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881086" y="2770229"/>
            <a:ext cx="61322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2459F3E-F8BD-46B9-8725-641B2D6138F6}"/>
              </a:ext>
            </a:extLst>
          </p:cNvPr>
          <p:cNvSpPr txBox="1"/>
          <p:nvPr/>
        </p:nvSpPr>
        <p:spPr>
          <a:xfrm>
            <a:off x="3494314" y="2585562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9EA628A-7FEB-4762-9ED0-26ABA2D8F2AF}"/>
              </a:ext>
            </a:extLst>
          </p:cNvPr>
          <p:cNvSpPr/>
          <p:nvPr/>
        </p:nvSpPr>
        <p:spPr>
          <a:xfrm>
            <a:off x="1256921" y="4424551"/>
            <a:ext cx="1588160" cy="11490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78C2C80-6267-4EE9-80A3-C4C4E040E210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2845081" y="4999098"/>
            <a:ext cx="648004" cy="5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536A95D-CE2A-4BAF-82E1-7090C99E00D1}"/>
              </a:ext>
            </a:extLst>
          </p:cNvPr>
          <p:cNvSpPr txBox="1"/>
          <p:nvPr/>
        </p:nvSpPr>
        <p:spPr>
          <a:xfrm>
            <a:off x="3493085" y="4815012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F2B99EE-1FE3-483B-BB00-DC97E27EC198}"/>
              </a:ext>
            </a:extLst>
          </p:cNvPr>
          <p:cNvSpPr/>
          <p:nvPr/>
        </p:nvSpPr>
        <p:spPr>
          <a:xfrm>
            <a:off x="568890" y="3849914"/>
            <a:ext cx="1887654" cy="555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7747661-2F9A-41D2-8483-9A03A18D3C15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496457" y="4123461"/>
            <a:ext cx="996628" cy="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7B84419-409D-49DE-AB7F-75B5AA721058}"/>
              </a:ext>
            </a:extLst>
          </p:cNvPr>
          <p:cNvSpPr txBox="1"/>
          <p:nvPr/>
        </p:nvSpPr>
        <p:spPr>
          <a:xfrm>
            <a:off x="3493085" y="3938797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输入区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33B2FE0-DF47-489B-A7CF-73D701E321E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304143" y="1822612"/>
            <a:ext cx="119017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5FB587E-9583-4EC6-9651-13F14AD267FF}"/>
              </a:ext>
            </a:extLst>
          </p:cNvPr>
          <p:cNvSpPr txBox="1"/>
          <p:nvPr/>
        </p:nvSpPr>
        <p:spPr>
          <a:xfrm>
            <a:off x="3494314" y="1637946"/>
            <a:ext cx="114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系统指令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E69AAF7-D236-47D4-A6FB-9ABCE208FD3F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845081" y="1496887"/>
            <a:ext cx="64923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53D9F723-5E09-4B49-8B91-E4F80B7B5189}"/>
              </a:ext>
            </a:extLst>
          </p:cNvPr>
          <p:cNvSpPr txBox="1"/>
          <p:nvPr/>
        </p:nvSpPr>
        <p:spPr>
          <a:xfrm>
            <a:off x="3494314" y="1312221"/>
            <a:ext cx="134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设置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重置</a:t>
            </a:r>
          </a:p>
        </p:txBody>
      </p:sp>
    </p:spTree>
    <p:extLst>
      <p:ext uri="{BB962C8B-B14F-4D97-AF65-F5344CB8AC3E}">
        <p14:creationId xmlns:p14="http://schemas.microsoft.com/office/powerpoint/2010/main" val="3575133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C7C4DB2-CF4D-4EC5-BF18-DD42CD186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806" y="316122"/>
            <a:ext cx="3146054" cy="617236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DAA8389-4DB2-4847-8464-F9502A2DD92C}"/>
              </a:ext>
            </a:extLst>
          </p:cNvPr>
          <p:cNvSpPr/>
          <p:nvPr/>
        </p:nvSpPr>
        <p:spPr>
          <a:xfrm>
            <a:off x="2008806" y="1126400"/>
            <a:ext cx="3160211" cy="2965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7629EB5-702A-427D-8AC9-7CBBC95B8FEF}"/>
              </a:ext>
            </a:extLst>
          </p:cNvPr>
          <p:cNvCxnSpPr>
            <a:cxnSpLocks/>
          </p:cNvCxnSpPr>
          <p:nvPr/>
        </p:nvCxnSpPr>
        <p:spPr>
          <a:xfrm>
            <a:off x="5154860" y="2612158"/>
            <a:ext cx="61322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3D006D1C-E9B3-4C12-AB63-454F41B4F34F}"/>
              </a:ext>
            </a:extLst>
          </p:cNvPr>
          <p:cNvSpPr txBox="1"/>
          <p:nvPr/>
        </p:nvSpPr>
        <p:spPr>
          <a:xfrm>
            <a:off x="5768088" y="2427491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E46A71-227B-46E5-8A14-A06BE34580AD}"/>
              </a:ext>
            </a:extLst>
          </p:cNvPr>
          <p:cNvSpPr/>
          <p:nvPr/>
        </p:nvSpPr>
        <p:spPr>
          <a:xfrm>
            <a:off x="2970490" y="4899784"/>
            <a:ext cx="2184369" cy="1588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E060D7A-998A-43FF-BEBA-57800E9EB44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118855" y="5658417"/>
            <a:ext cx="648004" cy="5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50FCBB2-B2D5-4F9D-9E07-8C3262649D81}"/>
              </a:ext>
            </a:extLst>
          </p:cNvPr>
          <p:cNvSpPr txBox="1"/>
          <p:nvPr/>
        </p:nvSpPr>
        <p:spPr>
          <a:xfrm>
            <a:off x="5766859" y="5474331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26EB6D-E9F0-4253-9A9B-95D3E11F4481}"/>
              </a:ext>
            </a:extLst>
          </p:cNvPr>
          <p:cNvSpPr/>
          <p:nvPr/>
        </p:nvSpPr>
        <p:spPr>
          <a:xfrm>
            <a:off x="2008805" y="4091429"/>
            <a:ext cx="2603241" cy="7608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30345A9-1097-4F8A-9E5B-AD53CB2CF84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663625" y="4460181"/>
            <a:ext cx="110446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E57549D-2420-437E-B4B5-9E698A9E1BC2}"/>
              </a:ext>
            </a:extLst>
          </p:cNvPr>
          <p:cNvSpPr txBox="1"/>
          <p:nvPr/>
        </p:nvSpPr>
        <p:spPr>
          <a:xfrm>
            <a:off x="5768088" y="4275515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输入区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E41A2A8-2811-4A92-A937-B6DD73855EA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244952" y="1311066"/>
            <a:ext cx="152313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1F1678B-CDC1-4EC8-BCF2-469E2C76D1BF}"/>
              </a:ext>
            </a:extLst>
          </p:cNvPr>
          <p:cNvSpPr txBox="1"/>
          <p:nvPr/>
        </p:nvSpPr>
        <p:spPr>
          <a:xfrm>
            <a:off x="5768088" y="1126400"/>
            <a:ext cx="114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系统指令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480FE73-ACAA-463F-AE79-814496DE417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118855" y="919275"/>
            <a:ext cx="64923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75C3E3D-2CC4-41D0-97D1-377BEA98A4EE}"/>
              </a:ext>
            </a:extLst>
          </p:cNvPr>
          <p:cNvSpPr txBox="1"/>
          <p:nvPr/>
        </p:nvSpPr>
        <p:spPr>
          <a:xfrm>
            <a:off x="5768088" y="734609"/>
            <a:ext cx="134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设置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重置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07952BF1-51A8-466C-AE85-CBA6C0411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495" y="338060"/>
            <a:ext cx="5108891" cy="61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16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84455" y="33655"/>
            <a:ext cx="11532870" cy="15970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192405"/>
            <a:ext cx="11339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预测下一个词！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0" y="773430"/>
            <a:ext cx="11449050" cy="36830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预测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61670" y="1757680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输入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289810" y="1757680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对齐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917950" y="1757680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解码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224270" y="1757680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采样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894320" y="1757680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对齐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9564370" y="1757680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输出</a:t>
            </a:r>
          </a:p>
        </p:txBody>
      </p:sp>
      <p:cxnSp>
        <p:nvCxnSpPr>
          <p:cNvPr id="18" name="肘形连接符 17"/>
          <p:cNvCxnSpPr>
            <a:stCxn id="15" idx="0"/>
            <a:endCxn id="14" idx="0"/>
          </p:cNvCxnSpPr>
          <p:nvPr/>
        </p:nvCxnSpPr>
        <p:spPr>
          <a:xfrm rot="16200000" flipH="1" flipV="1">
            <a:off x="5497195" y="604520"/>
            <a:ext cx="3175" cy="2306320"/>
          </a:xfrm>
          <a:prstGeom prst="bentConnector3">
            <a:avLst>
              <a:gd name="adj1" fmla="val -19930000"/>
            </a:avLst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3"/>
            <a:endCxn id="13" idx="1"/>
          </p:cNvCxnSpPr>
          <p:nvPr/>
        </p:nvCxnSpPr>
        <p:spPr>
          <a:xfrm>
            <a:off x="1513205" y="1941830"/>
            <a:ext cx="77660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3"/>
            <a:endCxn id="14" idx="1"/>
          </p:cNvCxnSpPr>
          <p:nvPr/>
        </p:nvCxnSpPr>
        <p:spPr>
          <a:xfrm>
            <a:off x="3141345" y="1941830"/>
            <a:ext cx="77660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  <a:endCxn id="15" idx="1"/>
          </p:cNvCxnSpPr>
          <p:nvPr/>
        </p:nvCxnSpPr>
        <p:spPr>
          <a:xfrm>
            <a:off x="4769485" y="1941830"/>
            <a:ext cx="145478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3"/>
            <a:endCxn id="16" idx="1"/>
          </p:cNvCxnSpPr>
          <p:nvPr/>
        </p:nvCxnSpPr>
        <p:spPr>
          <a:xfrm>
            <a:off x="7075805" y="1941830"/>
            <a:ext cx="81851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6" idx="3"/>
            <a:endCxn id="17" idx="1"/>
          </p:cNvCxnSpPr>
          <p:nvPr/>
        </p:nvCxnSpPr>
        <p:spPr>
          <a:xfrm>
            <a:off x="8745855" y="1941830"/>
            <a:ext cx="81851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3" idx="2"/>
            <a:endCxn id="32" idx="0"/>
          </p:cNvCxnSpPr>
          <p:nvPr/>
        </p:nvCxnSpPr>
        <p:spPr>
          <a:xfrm flipH="1">
            <a:off x="2273300" y="2125980"/>
            <a:ext cx="442595" cy="52832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4" idx="2"/>
            <a:endCxn id="33" idx="0"/>
          </p:cNvCxnSpPr>
          <p:nvPr/>
        </p:nvCxnSpPr>
        <p:spPr>
          <a:xfrm flipH="1">
            <a:off x="4109085" y="2125980"/>
            <a:ext cx="234950" cy="22098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5" idx="2"/>
            <a:endCxn id="35" idx="0"/>
          </p:cNvCxnSpPr>
          <p:nvPr/>
        </p:nvCxnSpPr>
        <p:spPr>
          <a:xfrm flipH="1">
            <a:off x="6469380" y="2125980"/>
            <a:ext cx="180975" cy="52768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6" idx="2"/>
            <a:endCxn id="36" idx="0"/>
          </p:cNvCxnSpPr>
          <p:nvPr/>
        </p:nvCxnSpPr>
        <p:spPr>
          <a:xfrm>
            <a:off x="8320405" y="2125980"/>
            <a:ext cx="990600" cy="22098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01980" y="2654300"/>
            <a:ext cx="3342640" cy="155956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添加用户昵称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添加模型昵称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预解码时只添加系统指令</a:t>
            </a:r>
            <a:endParaRPr lang="zh-CN" altLang="en-US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补完模式则都不添加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根据模型词表将输入的词转为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endParaRPr lang="zh-CN" altLang="en-US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根据上下文长度裁剪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数量</a:t>
            </a:r>
          </a:p>
        </p:txBody>
      </p:sp>
      <p:sp>
        <p:nvSpPr>
          <p:cNvPr id="33" name="矩形 32"/>
          <p:cNvSpPr/>
          <p:nvPr/>
        </p:nvSpPr>
        <p:spPr>
          <a:xfrm>
            <a:off x="1775460" y="4335780"/>
            <a:ext cx="4667250" cy="160274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模型根据上下文缓存和送入的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解码得到向量表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已被解码的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记入上下文缓存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用户输入时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&gt;1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，按批解码，批大小默认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512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按批解码有时失败，则尝试单个解码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采样后进入循环时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=1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，单个解码</a:t>
            </a:r>
          </a:p>
        </p:txBody>
      </p:sp>
      <p:sp>
        <p:nvSpPr>
          <p:cNvPr id="35" name="矩形 34"/>
          <p:cNvSpPr/>
          <p:nvPr/>
        </p:nvSpPr>
        <p:spPr>
          <a:xfrm>
            <a:off x="4465955" y="2653665"/>
            <a:ext cx="4006215" cy="1566545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根据温度和向量表计算下一个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的概率表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温度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=0，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直接取概率最大的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温度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&gt;0，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按照概率随机选取的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该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进入循环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是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结束标志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用户发停止标签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检测到反向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序列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达到最大输出长度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则停止循环</a:t>
            </a:r>
          </a:p>
        </p:txBody>
      </p:sp>
      <p:sp>
        <p:nvSpPr>
          <p:cNvPr id="36" name="矩形 35"/>
          <p:cNvSpPr/>
          <p:nvPr/>
        </p:nvSpPr>
        <p:spPr>
          <a:xfrm>
            <a:off x="7466330" y="4335780"/>
            <a:ext cx="3689350" cy="161163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根据模型词表将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转为对应的词</a:t>
            </a:r>
            <a:endParaRPr lang="zh-CN" altLang="en-US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635" y="6064250"/>
            <a:ext cx="11338560" cy="36830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概念</a:t>
            </a:r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462915" y="6756400"/>
            <a:ext cx="10692765" cy="5092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model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模型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由神经网络结构和连接权重组成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执行解码操作。占用内存与权重的数据格式和数目有关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词元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词的编号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你好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token=123，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我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token=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14，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他的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=3249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，不同模型编号不一样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vocab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模型词表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该模型训练时所设置的全部词的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，不同模型词表不一样，词表中中文占比越高的往往中文能力强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ctx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上下文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包括控制模型解码的一套参数和上下文缓存。占用内存与模型词表大小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*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上下文长度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*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批大小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*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模型大小有关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kv cache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上下文缓存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历史解码信息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相当于模型的记忆</a:t>
            </a: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n_ctx_train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最大上下文长度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该模型训练时能送入解码的最大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数量</a:t>
            </a: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n_ctx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上下文长度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用户设置的解码时模型能接受的的最大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数量，不能超过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n_ctx_train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vecb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向量表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模型对上下文缓存和送入的token进行解码得到的结果</a:t>
            </a: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temperature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温度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采样时会根据温度值将向量表转为概率表，温度越高随机性越大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prob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概率表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模型词表中全部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的选用概率，用来预测下一个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lora model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低秩适配器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在原有模型结构中挂载简单的结构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可以改变模型的输出风格，不支持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cuda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加速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0" y="12301855"/>
            <a:ext cx="11339195" cy="36830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行为</a:t>
            </a: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462280" y="12781915"/>
            <a:ext cx="1098677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预解码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对用户约定的系统指令预先进行解码。用户修改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系统指令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/达到最大上下文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并重置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时会执行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装载模型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将模型结构和连接权重载入内存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并创建上下文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载入内存，并预解码。因为软件的后端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llama.cpp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项目只设计实现了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llama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的神经网络结构所以只支持装载该系列模型。装载时会强制重置上下文长度为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2048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gpu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负载为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0                                                      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重载模型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重新装载模型，修改上下文长度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修改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gpu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负载层数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修改挂载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lora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路径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从网页模式切换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时会执行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达到最大上下文: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缓存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达到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设置的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上下文长度则舍弃前半段缓存</a:t>
            </a: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重置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删除系统指令以外的缓存，并清空输出区。若正在预测，则终止，不进行其他操作。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大语言模型（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6572FA7-D8E1-42F4-AC34-AC97A6721ED0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7FFC3B7E-03E4-490B-BEC1-252696063F81}"/>
              </a:ext>
            </a:extLst>
          </p:cNvPr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42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5EA85CB-1A95-4158-863C-3C5CFA3CD6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812461" y="1569213"/>
            <a:ext cx="2615533" cy="3042702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149D0BE-5144-4853-914A-2C60CAC64ED0}"/>
              </a:ext>
            </a:extLst>
          </p:cNvPr>
          <p:cNvSpPr/>
          <p:nvPr/>
        </p:nvSpPr>
        <p:spPr>
          <a:xfrm>
            <a:off x="4427994" y="4381082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预测下一个词</a:t>
            </a:r>
            <a:endParaRPr lang="zh-CN" altLang="en-US" sz="24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4C2C94E-9DAD-4C45-825F-5878AF5C208B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22E6DB9-B71B-44DC-9BEF-83C841EAA3A9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6613208" y="3371195"/>
            <a:ext cx="1569666" cy="124072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AACC3F7-6C12-4CDC-B196-BABE95E0900B}"/>
              </a:ext>
            </a:extLst>
          </p:cNvPr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79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4CEB799-3941-4D62-B1CD-34C8648E4A17}"/>
              </a:ext>
            </a:extLst>
          </p:cNvPr>
          <p:cNvSpPr/>
          <p:nvPr/>
        </p:nvSpPr>
        <p:spPr>
          <a:xfrm>
            <a:off x="5347311" y="2590800"/>
            <a:ext cx="1264024" cy="657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67C7435-EA8E-4905-9346-7A9388111BBD}"/>
              </a:ext>
            </a:extLst>
          </p:cNvPr>
          <p:cNvSpPr txBox="1"/>
          <p:nvPr/>
        </p:nvSpPr>
        <p:spPr>
          <a:xfrm>
            <a:off x="2295497" y="2722275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世界上最高的山是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B58803D-4B2C-4075-B3D3-98E2BC848AE8}"/>
              </a:ext>
            </a:extLst>
          </p:cNvPr>
          <p:cNvSpPr txBox="1"/>
          <p:nvPr/>
        </p:nvSpPr>
        <p:spPr>
          <a:xfrm>
            <a:off x="7170159" y="2322165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珠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0.6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9367CA2-24AC-49E8-BA2A-4A07E73A1E7C}"/>
              </a:ext>
            </a:extLst>
          </p:cNvPr>
          <p:cNvSpPr txBox="1"/>
          <p:nvPr/>
        </p:nvSpPr>
        <p:spPr>
          <a:xfrm>
            <a:off x="7170159" y="2812117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0.3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A9B714A-2396-4182-80A8-B82EC1AC9B37}"/>
              </a:ext>
            </a:extLst>
          </p:cNvPr>
          <p:cNvSpPr txBox="1"/>
          <p:nvPr/>
        </p:nvSpPr>
        <p:spPr>
          <a:xfrm>
            <a:off x="7170159" y="330206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什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0.05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96B3CA9-634C-49DA-B6F5-612B4FDB8185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4532007" y="2919312"/>
            <a:ext cx="815304" cy="3018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248CB86-E7C3-44F4-ACBE-F3CB82234F84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6611335" y="2522220"/>
            <a:ext cx="558824" cy="39709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DD64340-1476-4E07-B3EC-7E9DA11FF718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6611335" y="2919312"/>
            <a:ext cx="558824" cy="58281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E56A83C-6ADF-4CCA-953D-D3A470B83FC5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6611335" y="2919312"/>
            <a:ext cx="558824" cy="9286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C0FDB76-B6C4-4BEE-8F5C-F0B274F6C239}"/>
              </a:ext>
            </a:extLst>
          </p:cNvPr>
          <p:cNvCxnSpPr>
            <a:cxnSpLocks/>
            <a:stCxn id="12" idx="3"/>
            <a:endCxn id="35" idx="1"/>
          </p:cNvCxnSpPr>
          <p:nvPr/>
        </p:nvCxnSpPr>
        <p:spPr>
          <a:xfrm>
            <a:off x="6611335" y="2919312"/>
            <a:ext cx="558824" cy="1072764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03A3EC62-051C-4221-A854-6CCAFE622095}"/>
              </a:ext>
            </a:extLst>
          </p:cNvPr>
          <p:cNvSpPr txBox="1"/>
          <p:nvPr/>
        </p:nvSpPr>
        <p:spPr>
          <a:xfrm>
            <a:off x="7170159" y="379202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08C0A27B-C784-4D39-88EB-0EB25C6EFBCC}"/>
              </a:ext>
            </a:extLst>
          </p:cNvPr>
          <p:cNvSpPr/>
          <p:nvPr/>
        </p:nvSpPr>
        <p:spPr>
          <a:xfrm>
            <a:off x="5347311" y="4649567"/>
            <a:ext cx="1264024" cy="657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5576BAF-4CC1-4AE8-B678-69904AC0D3CF}"/>
              </a:ext>
            </a:extLst>
          </p:cNvPr>
          <p:cNvSpPr txBox="1"/>
          <p:nvPr/>
        </p:nvSpPr>
        <p:spPr>
          <a:xfrm>
            <a:off x="2295497" y="478104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世界上最高的山是珠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184E7D6-980C-40B4-94CC-D39FAB2BDCD0}"/>
              </a:ext>
            </a:extLst>
          </p:cNvPr>
          <p:cNvSpPr txBox="1"/>
          <p:nvPr/>
        </p:nvSpPr>
        <p:spPr>
          <a:xfrm>
            <a:off x="7170159" y="4381033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穆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0.9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DDD69E9-4E63-4A0E-97B3-E201F570DCF5}"/>
              </a:ext>
            </a:extLst>
          </p:cNvPr>
          <p:cNvSpPr txBox="1"/>
          <p:nvPr/>
        </p:nvSpPr>
        <p:spPr>
          <a:xfrm>
            <a:off x="7170159" y="487098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峰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0.05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E132C2C-C9DC-4253-A75A-06CAD54E4CF7}"/>
              </a:ext>
            </a:extLst>
          </p:cNvPr>
          <p:cNvSpPr txBox="1"/>
          <p:nvPr/>
        </p:nvSpPr>
        <p:spPr>
          <a:xfrm>
            <a:off x="7170159" y="536093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山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0.01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F3837AB-6EAB-41A2-939B-59B5C2911A2F}"/>
              </a:ext>
            </a:extLst>
          </p:cNvPr>
          <p:cNvCxnSpPr>
            <a:cxnSpLocks/>
            <a:stCxn id="49" idx="3"/>
            <a:endCxn id="48" idx="1"/>
          </p:cNvCxnSpPr>
          <p:nvPr/>
        </p:nvCxnSpPr>
        <p:spPr>
          <a:xfrm flipV="1">
            <a:off x="4788487" y="4978079"/>
            <a:ext cx="558824" cy="3018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CF2FF27-662D-45F5-B670-E1C48B180022}"/>
              </a:ext>
            </a:extLst>
          </p:cNvPr>
          <p:cNvCxnSpPr>
            <a:cxnSpLocks/>
            <a:stCxn id="48" idx="3"/>
            <a:endCxn id="50" idx="1"/>
          </p:cNvCxnSpPr>
          <p:nvPr/>
        </p:nvCxnSpPr>
        <p:spPr>
          <a:xfrm flipV="1">
            <a:off x="6611335" y="4581088"/>
            <a:ext cx="558824" cy="396991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C412AAB-C2D5-4394-B451-18FA3C149C48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6611335" y="4978079"/>
            <a:ext cx="558824" cy="582913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BED2BC6-F1D0-454D-BDB0-D525C5B7433A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>
            <a:off x="6611335" y="4978079"/>
            <a:ext cx="558824" cy="92961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F335A75-67D6-4F67-AB91-518C06DD3095}"/>
              </a:ext>
            </a:extLst>
          </p:cNvPr>
          <p:cNvCxnSpPr>
            <a:cxnSpLocks/>
            <a:stCxn id="48" idx="3"/>
            <a:endCxn id="58" idx="1"/>
          </p:cNvCxnSpPr>
          <p:nvPr/>
        </p:nvCxnSpPr>
        <p:spPr>
          <a:xfrm>
            <a:off x="6611335" y="4978079"/>
            <a:ext cx="558824" cy="107286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A112AD49-D472-4A21-96D0-6C49BF851C18}"/>
              </a:ext>
            </a:extLst>
          </p:cNvPr>
          <p:cNvSpPr txBox="1"/>
          <p:nvPr/>
        </p:nvSpPr>
        <p:spPr>
          <a:xfrm>
            <a:off x="7170159" y="585088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00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8" grpId="0"/>
      <p:bldP spid="19" grpId="0"/>
      <p:bldP spid="35" grpId="0"/>
      <p:bldP spid="48" grpId="0" animBg="1"/>
      <p:bldP spid="49" grpId="0"/>
      <p:bldP spid="50" grpId="0"/>
      <p:bldP spid="51" grpId="0"/>
      <p:bldP spid="52" grpId="0"/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E1E6C6D-B843-41EC-8542-7E32BEFDC965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5AA6C6D-3015-4EC7-8FDF-AC03049A0E1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264595" y="1569213"/>
            <a:ext cx="0" cy="1340317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39A993F-CB98-400C-8565-9E2707797E2B}"/>
              </a:ext>
            </a:extLst>
          </p:cNvPr>
          <p:cNvSpPr/>
          <p:nvPr/>
        </p:nvSpPr>
        <p:spPr>
          <a:xfrm>
            <a:off x="556709" y="290953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上亿参数</a:t>
            </a:r>
            <a:endParaRPr lang="zh-CN" altLang="en-US" sz="24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5EA85CB-1A95-4158-863C-3C5CFA3CD6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812461" y="1569213"/>
            <a:ext cx="2615533" cy="3036718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149D0BE-5144-4853-914A-2C60CAC64ED0}"/>
              </a:ext>
            </a:extLst>
          </p:cNvPr>
          <p:cNvSpPr/>
          <p:nvPr/>
        </p:nvSpPr>
        <p:spPr>
          <a:xfrm>
            <a:off x="4427994" y="437509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预测下一个词</a:t>
            </a:r>
            <a:endParaRPr lang="zh-CN" altLang="en-US" sz="24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57ACBB7-0E28-43AB-AD60-C8611717E7A2}"/>
              </a:ext>
            </a:extLst>
          </p:cNvPr>
          <p:cNvCxnSpPr>
            <a:cxnSpLocks/>
            <a:stCxn id="34" idx="2"/>
            <a:endCxn id="20" idx="3"/>
          </p:cNvCxnSpPr>
          <p:nvPr/>
        </p:nvCxnSpPr>
        <p:spPr>
          <a:xfrm flipH="1">
            <a:off x="6459319" y="3371195"/>
            <a:ext cx="1723555" cy="1234736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10978B0-73E4-48C3-9AAD-82E128EA990F}"/>
              </a:ext>
            </a:extLst>
          </p:cNvPr>
          <p:cNvCxnSpPr>
            <a:cxnSpLocks/>
            <a:stCxn id="34" idx="1"/>
            <a:endCxn id="16" idx="3"/>
          </p:cNvCxnSpPr>
          <p:nvPr/>
        </p:nvCxnSpPr>
        <p:spPr>
          <a:xfrm flipH="1">
            <a:off x="1972481" y="3140363"/>
            <a:ext cx="572372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7DFAB3E8-0B0D-473A-9D0B-7EBB9A3C09BB}"/>
              </a:ext>
            </a:extLst>
          </p:cNvPr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3960F6D-F135-4B88-86F9-88B9ECC105B2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1264595" y="3371195"/>
            <a:ext cx="0" cy="1003903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5EC3F93-7358-42FF-9FD5-ED908B2106EA}"/>
              </a:ext>
            </a:extLst>
          </p:cNvPr>
          <p:cNvSpPr/>
          <p:nvPr/>
        </p:nvSpPr>
        <p:spPr>
          <a:xfrm>
            <a:off x="556709" y="43750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智能涌现</a:t>
            </a:r>
            <a:endParaRPr lang="zh-CN" altLang="en-US" sz="24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C0CFF2C-DDD4-42F6-A6EC-379409B3E028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1972481" y="4605931"/>
            <a:ext cx="2455513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37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E1E6C6D-B843-41EC-8542-7E32BEFDC965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5AA6C6D-3015-4EC7-8FDF-AC03049A0E1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264595" y="1569213"/>
            <a:ext cx="0" cy="1340317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39A993F-CB98-400C-8565-9E2707797E2B}"/>
              </a:ext>
            </a:extLst>
          </p:cNvPr>
          <p:cNvSpPr/>
          <p:nvPr/>
        </p:nvSpPr>
        <p:spPr>
          <a:xfrm>
            <a:off x="556709" y="290953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上亿参数</a:t>
            </a:r>
            <a:endParaRPr lang="zh-CN" altLang="en-US" sz="24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5EA85CB-1A95-4158-863C-3C5CFA3CD6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812461" y="1569213"/>
            <a:ext cx="2615533" cy="3036718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149D0BE-5144-4853-914A-2C60CAC64ED0}"/>
              </a:ext>
            </a:extLst>
          </p:cNvPr>
          <p:cNvSpPr/>
          <p:nvPr/>
        </p:nvSpPr>
        <p:spPr>
          <a:xfrm>
            <a:off x="4427994" y="4375098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更好的预测下一个词</a:t>
            </a:r>
            <a:endParaRPr lang="zh-CN" altLang="en-US" sz="24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57ACBB7-0E28-43AB-AD60-C8611717E7A2}"/>
              </a:ext>
            </a:extLst>
          </p:cNvPr>
          <p:cNvCxnSpPr>
            <a:cxnSpLocks/>
            <a:stCxn id="34" idx="2"/>
            <a:endCxn id="20" idx="3"/>
          </p:cNvCxnSpPr>
          <p:nvPr/>
        </p:nvCxnSpPr>
        <p:spPr>
          <a:xfrm flipH="1">
            <a:off x="7382649" y="3371195"/>
            <a:ext cx="800225" cy="1234736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10978B0-73E4-48C3-9AAD-82E128EA990F}"/>
              </a:ext>
            </a:extLst>
          </p:cNvPr>
          <p:cNvCxnSpPr>
            <a:cxnSpLocks/>
            <a:stCxn id="34" idx="1"/>
            <a:endCxn id="16" idx="3"/>
          </p:cNvCxnSpPr>
          <p:nvPr/>
        </p:nvCxnSpPr>
        <p:spPr>
          <a:xfrm flipH="1">
            <a:off x="1972481" y="3140363"/>
            <a:ext cx="572372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7DFAB3E8-0B0D-473A-9D0B-7EBB9A3C09BB}"/>
              </a:ext>
            </a:extLst>
          </p:cNvPr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3960F6D-F135-4B88-86F9-88B9ECC105B2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1264595" y="3371195"/>
            <a:ext cx="0" cy="1003903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5EC3F93-7358-42FF-9FD5-ED908B2106EA}"/>
              </a:ext>
            </a:extLst>
          </p:cNvPr>
          <p:cNvSpPr/>
          <p:nvPr/>
        </p:nvSpPr>
        <p:spPr>
          <a:xfrm>
            <a:off x="556709" y="43750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智能涌现</a:t>
            </a:r>
            <a:endParaRPr lang="zh-CN" altLang="en-US" sz="24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C0CFF2C-DDD4-42F6-A6EC-379409B3E028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1972481" y="4605931"/>
            <a:ext cx="2455513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9D8D1C4D-2EC7-493C-A0A4-0E03FD0D86B4}"/>
              </a:ext>
            </a:extLst>
          </p:cNvPr>
          <p:cNvSpPr/>
          <p:nvPr/>
        </p:nvSpPr>
        <p:spPr>
          <a:xfrm>
            <a:off x="4427993" y="4992464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完美的预测下一个词</a:t>
            </a:r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A37C4E5-B9BF-4395-8908-A60BB31B9B38}"/>
              </a:ext>
            </a:extLst>
          </p:cNvPr>
          <p:cNvSpPr/>
          <p:nvPr/>
        </p:nvSpPr>
        <p:spPr>
          <a:xfrm>
            <a:off x="4407228" y="5609830"/>
            <a:ext cx="31951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实现通用人工智能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AGI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FC7B3B5-0D5B-49ED-A8D8-A8AC586F992E}"/>
              </a:ext>
            </a:extLst>
          </p:cNvPr>
          <p:cNvCxnSpPr>
            <a:stCxn id="20" idx="2"/>
            <a:endCxn id="18" idx="0"/>
          </p:cNvCxnSpPr>
          <p:nvPr/>
        </p:nvCxnSpPr>
        <p:spPr>
          <a:xfrm flipH="1">
            <a:off x="5905321" y="4836763"/>
            <a:ext cx="1" cy="15570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B156327-4FAC-4B5D-8E12-9938CD8D04C9}"/>
              </a:ext>
            </a:extLst>
          </p:cNvPr>
          <p:cNvCxnSpPr>
            <a:cxnSpLocks/>
          </p:cNvCxnSpPr>
          <p:nvPr/>
        </p:nvCxnSpPr>
        <p:spPr>
          <a:xfrm flipH="1">
            <a:off x="5882280" y="5454129"/>
            <a:ext cx="1" cy="15570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82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A5CE5F-3E35-4816-8725-899A5220C3DA}"/>
              </a:ext>
            </a:extLst>
          </p:cNvPr>
          <p:cNvSpPr txBox="1"/>
          <p:nvPr/>
        </p:nvSpPr>
        <p:spPr>
          <a:xfrm>
            <a:off x="4856783" y="2487818"/>
            <a:ext cx="4011034" cy="1684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提示词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prompt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温度    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temperature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上下文长度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context length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A222245-5750-4DC0-982F-D934E61B8276}"/>
              </a:ext>
            </a:extLst>
          </p:cNvPr>
          <p:cNvSpPr/>
          <p:nvPr/>
        </p:nvSpPr>
        <p:spPr>
          <a:xfrm>
            <a:off x="3138733" y="3198167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三要素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45CA7CCA-61A8-4D21-8A09-4DC9EDBCA8D1}"/>
              </a:ext>
            </a:extLst>
          </p:cNvPr>
          <p:cNvSpPr/>
          <p:nvPr/>
        </p:nvSpPr>
        <p:spPr>
          <a:xfrm>
            <a:off x="4370070" y="2773680"/>
            <a:ext cx="240030" cy="1310640"/>
          </a:xfrm>
          <a:prstGeom prst="leftBrace">
            <a:avLst>
              <a:gd name="adj1" fmla="val 79762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 descr="聊天气泡">
            <a:extLst>
              <a:ext uri="{FF2B5EF4-FFF2-40B4-BE49-F238E27FC236}">
                <a16:creationId xmlns:a16="http://schemas.microsoft.com/office/drawing/2014/main" id="{C4C9E24E-1DAE-4DCD-B70B-FE427BB81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5880" y="1517087"/>
            <a:ext cx="1812853" cy="181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7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A5CE5F-3E35-4816-8725-899A5220C3DA}"/>
              </a:ext>
            </a:extLst>
          </p:cNvPr>
          <p:cNvSpPr txBox="1"/>
          <p:nvPr/>
        </p:nvSpPr>
        <p:spPr>
          <a:xfrm>
            <a:off x="396689" y="933566"/>
            <a:ext cx="4073551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（一）提示词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prompt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3DCA8B-6032-4EA7-A81E-ED3E37910800}"/>
              </a:ext>
            </a:extLst>
          </p:cNvPr>
          <p:cNvSpPr txBox="1"/>
          <p:nvPr/>
        </p:nvSpPr>
        <p:spPr>
          <a:xfrm>
            <a:off x="571949" y="1826810"/>
            <a:ext cx="3012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输入到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中的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17FC7A38-C19B-458E-A902-3C5CF9CD3ADE}"/>
              </a:ext>
            </a:extLst>
          </p:cNvPr>
          <p:cNvSpPr/>
          <p:nvPr/>
        </p:nvSpPr>
        <p:spPr>
          <a:xfrm>
            <a:off x="303674" y="2859119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D4D67A1A-6576-4B4A-8B82-5380B5742816}"/>
              </a:ext>
            </a:extLst>
          </p:cNvPr>
          <p:cNvSpPr/>
          <p:nvPr/>
        </p:nvSpPr>
        <p:spPr>
          <a:xfrm>
            <a:off x="4220917" y="2859119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3B6D6FDE-5E35-4B55-AB6C-08E73EE6EEA7}"/>
              </a:ext>
            </a:extLst>
          </p:cNvPr>
          <p:cNvSpPr/>
          <p:nvPr/>
        </p:nvSpPr>
        <p:spPr>
          <a:xfrm>
            <a:off x="8138160" y="2825253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  <a:endParaRPr lang="en-US" altLang="zh-CN" sz="20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智能助手</a:t>
            </a:r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L 形 4">
            <a:extLst>
              <a:ext uri="{FF2B5EF4-FFF2-40B4-BE49-F238E27FC236}">
                <a16:creationId xmlns:a16="http://schemas.microsoft.com/office/drawing/2014/main" id="{FB38EF8A-692F-4B6F-A6FD-C9773D455CD8}"/>
              </a:ext>
            </a:extLst>
          </p:cNvPr>
          <p:cNvSpPr/>
          <p:nvPr/>
        </p:nvSpPr>
        <p:spPr>
          <a:xfrm rot="18127811">
            <a:off x="5732706" y="5493613"/>
            <a:ext cx="1133813" cy="657024"/>
          </a:xfrm>
          <a:prstGeom prst="corner">
            <a:avLst>
              <a:gd name="adj1" fmla="val 44131"/>
              <a:gd name="adj2" fmla="val 3849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245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3" grpId="0" animBg="1"/>
      <p:bldP spid="7" grpId="0" animBg="1"/>
      <p:bldP spid="10" grpId="0" animBg="1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zQ3N2ZjYjdlZjI4MWJiNDVlMjI3N2Y1ZjRlZGVkYjg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基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基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1931</Words>
  <Application>Microsoft Office PowerPoint</Application>
  <PresentationFormat>宽屏</PresentationFormat>
  <Paragraphs>267</Paragraphs>
  <Slides>23</Slides>
  <Notes>17</Notes>
  <HiddenSlides>3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等线</vt:lpstr>
      <vt:lpstr>黑体</vt:lpstr>
      <vt:lpstr>Arial</vt:lpstr>
      <vt:lpstr>Corbel</vt:lpstr>
      <vt:lpstr>Times New Roman</vt:lpstr>
      <vt:lpstr>基础</vt:lpstr>
      <vt:lpstr>大语言模型的简介</vt:lpstr>
      <vt:lpstr>PowerPoint 演示文稿</vt:lpstr>
      <vt:lpstr>一、大语言模型是什么？</vt:lpstr>
      <vt:lpstr>一、大语言模型是什么？</vt:lpstr>
      <vt:lpstr>一、大语言模型是什么？</vt:lpstr>
      <vt:lpstr>一、大语言模型是什么？</vt:lpstr>
      <vt:lpstr>一、大语言模型是什么？</vt:lpstr>
      <vt:lpstr>二、如何与大语言模型聊天？</vt:lpstr>
      <vt:lpstr>二、如何与大语言模型聊天？</vt:lpstr>
      <vt:lpstr>二、如何与大语言模型聊天？</vt:lpstr>
      <vt:lpstr>二、如何与大语言模型聊天？</vt:lpstr>
      <vt:lpstr>三、主流大语言模型</vt:lpstr>
      <vt:lpstr>PowerPoint 演示文稿</vt:lpstr>
      <vt:lpstr>大语言模型的应用</vt:lpstr>
      <vt:lpstr>PowerPoint 演示文稿</vt:lpstr>
      <vt:lpstr>一、知识库是什么？</vt:lpstr>
      <vt:lpstr>二、为什么要知识库问答？</vt:lpstr>
      <vt:lpstr>三、知识库问答流程</vt:lpstr>
      <vt:lpstr>思考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华健</dc:creator>
  <cp:lastModifiedBy>华健 周</cp:lastModifiedBy>
  <cp:revision>655</cp:revision>
  <dcterms:created xsi:type="dcterms:W3CDTF">2022-03-23T11:22:00Z</dcterms:created>
  <dcterms:modified xsi:type="dcterms:W3CDTF">2024-03-19T01:27:55Z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DE8EB42B4B664FFA9851C778BF4AB1B4_12</vt:lpwstr>
  </property>
  <property fmtid="{D5CDD505-2E9C-101B-9397-08002B2CF9AE}" pid="3" name="KSOProductBuildVer">
    <vt:lpwstr>2052-12.1.0.15990</vt:lpwstr>
  </property>
</Properties>
</file>