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46"/>
  </p:notesMasterIdLst>
  <p:handoutMasterIdLst>
    <p:handoutMasterId r:id="rId47"/>
  </p:handoutMasterIdLst>
  <p:sldIdLst>
    <p:sldId id="534" r:id="rId2"/>
    <p:sldId id="533" r:id="rId3"/>
    <p:sldId id="536" r:id="rId4"/>
    <p:sldId id="535" r:id="rId5"/>
    <p:sldId id="514" r:id="rId6"/>
    <p:sldId id="538" r:id="rId7"/>
    <p:sldId id="537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8" r:id="rId16"/>
    <p:sldId id="546" r:id="rId17"/>
    <p:sldId id="547" r:id="rId18"/>
    <p:sldId id="549" r:id="rId19"/>
    <p:sldId id="498" r:id="rId20"/>
    <p:sldId id="507" r:id="rId21"/>
    <p:sldId id="508" r:id="rId22"/>
    <p:sldId id="506" r:id="rId23"/>
    <p:sldId id="516" r:id="rId24"/>
    <p:sldId id="518" r:id="rId25"/>
    <p:sldId id="517" r:id="rId26"/>
    <p:sldId id="522" r:id="rId27"/>
    <p:sldId id="510" r:id="rId28"/>
    <p:sldId id="519" r:id="rId29"/>
    <p:sldId id="521" r:id="rId30"/>
    <p:sldId id="520" r:id="rId31"/>
    <p:sldId id="509" r:id="rId32"/>
    <p:sldId id="513" r:id="rId33"/>
    <p:sldId id="528" r:id="rId34"/>
    <p:sldId id="527" r:id="rId35"/>
    <p:sldId id="529" r:id="rId36"/>
    <p:sldId id="526" r:id="rId37"/>
    <p:sldId id="530" r:id="rId38"/>
    <p:sldId id="532" r:id="rId39"/>
    <p:sldId id="551" r:id="rId40"/>
    <p:sldId id="550" r:id="rId41"/>
    <p:sldId id="552" r:id="rId42"/>
    <p:sldId id="553" r:id="rId43"/>
    <p:sldId id="554" r:id="rId44"/>
    <p:sldId id="531" r:id="rId45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机体全面介绍" id="{51DEABB7-0BCF-4ACB-8ADC-E4B71CC5B2A8}">
          <p14:sldIdLst>
            <p14:sldId id="534"/>
            <p14:sldId id="533"/>
            <p14:sldId id="536"/>
            <p14:sldId id="535"/>
            <p14:sldId id="514"/>
            <p14:sldId id="538"/>
            <p14:sldId id="537"/>
            <p14:sldId id="539"/>
            <p14:sldId id="540"/>
            <p14:sldId id="541"/>
            <p14:sldId id="542"/>
            <p14:sldId id="543"/>
            <p14:sldId id="544"/>
            <p14:sldId id="545"/>
            <p14:sldId id="548"/>
            <p14:sldId id="546"/>
            <p14:sldId id="547"/>
            <p14:sldId id="549"/>
            <p14:sldId id="498"/>
          </p14:sldIdLst>
        </p14:section>
        <p14:section name="大模型简介" id="{1219F677-305A-4AD1-ADB8-6B5229BAE206}">
          <p14:sldIdLst>
            <p14:sldId id="507"/>
            <p14:sldId id="508"/>
            <p14:sldId id="506"/>
            <p14:sldId id="516"/>
            <p14:sldId id="518"/>
            <p14:sldId id="517"/>
            <p14:sldId id="522"/>
            <p14:sldId id="510"/>
            <p14:sldId id="519"/>
            <p14:sldId id="521"/>
            <p14:sldId id="520"/>
            <p14:sldId id="509"/>
          </p14:sldIdLst>
        </p14:section>
        <p14:section name="大模型应用" id="{047984ED-A0E8-483C-A78A-0E65C6F1334A}">
          <p14:sldIdLst>
            <p14:sldId id="513"/>
            <p14:sldId id="528"/>
            <p14:sldId id="527"/>
            <p14:sldId id="529"/>
            <p14:sldId id="526"/>
            <p14:sldId id="530"/>
            <p14:sldId id="532"/>
            <p14:sldId id="551"/>
            <p14:sldId id="550"/>
            <p14:sldId id="552"/>
            <p14:sldId id="553"/>
            <p14:sldId id="554"/>
            <p14:sldId id="53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6E11F"/>
    <a:srgbClr val="CF3939"/>
    <a:srgbClr val="D1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 autoAdjust="0"/>
    <p:restoredTop sz="87040" autoAdjust="0"/>
  </p:normalViewPr>
  <p:slideViewPr>
    <p:cSldViewPr snapToGrid="0">
      <p:cViewPr varScale="1">
        <p:scale>
          <a:sx n="80" d="100"/>
          <a:sy n="80" d="100"/>
        </p:scale>
        <p:origin x="5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一、大语言模型是什么？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二、如何与大语言模型聊天？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0CE8A696-9A2C-4C4D-B09D-24476F315952}">
      <dgm:prSet phldrT="[文本]" custT="1"/>
      <dgm:spPr/>
      <dgm:t>
        <a:bodyPr/>
        <a:lstStyle/>
        <a:p>
          <a:r>
            <a:rPr lang="zh-CN" altLang="en-US" sz="2900" dirty="0"/>
            <a:t>三、主流大语言模型</a:t>
          </a:r>
        </a:p>
      </dgm:t>
    </dgm:pt>
    <dgm:pt modelId="{B4151D7F-6F5C-470E-90EF-3C6EF0FCD5DC}" type="par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A1AB5E15-886E-45BD-9E45-0D5B8B9B74B2}" type="sib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32B54AE8-FA21-42A0-9A67-30E1382ADE20}" type="pres">
      <dgm:prSet presAssocID="{AEE909C5-94DD-48E5-8553-C9AC949556F4}" presName="spaceBetweenRectangles" presStyleCnt="0"/>
      <dgm:spPr/>
    </dgm:pt>
    <dgm:pt modelId="{9A020F81-4C22-4A7E-848A-57688E28F236}" type="pres">
      <dgm:prSet presAssocID="{0CE8A696-9A2C-4C4D-B09D-24476F315952}" presName="parentLin" presStyleCnt="0"/>
      <dgm:spPr/>
    </dgm:pt>
    <dgm:pt modelId="{7D71F013-EC45-44FA-9F88-0D192739EEA3}" type="pres">
      <dgm:prSet presAssocID="{0CE8A696-9A2C-4C4D-B09D-24476F315952}" presName="parentLeftMargin" presStyleLbl="node1" presStyleIdx="1" presStyleCnt="3"/>
      <dgm:spPr/>
    </dgm:pt>
    <dgm:pt modelId="{9F2DA9FA-1B93-4163-A851-474C9D045232}" type="pres">
      <dgm:prSet presAssocID="{0CE8A696-9A2C-4C4D-B09D-24476F31595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E7F643-FD65-46DB-89A3-EAFA3E25F51E}" type="pres">
      <dgm:prSet presAssocID="{0CE8A696-9A2C-4C4D-B09D-24476F315952}" presName="negativeSpace" presStyleCnt="0"/>
      <dgm:spPr/>
    </dgm:pt>
    <dgm:pt modelId="{F9A34577-9B52-421D-AEE4-8FFE291E362C}" type="pres">
      <dgm:prSet presAssocID="{0CE8A696-9A2C-4C4D-B09D-24476F315952}" presName="childText" presStyleLbl="conFgAcc1" presStyleIdx="2" presStyleCnt="3" custLinFactNeighborX="216" custLinFactNeighborY="7375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64D6A61B-25CB-4910-AB1B-CABC09BB8D41}" type="presOf" srcId="{0CE8A696-9A2C-4C4D-B09D-24476F315952}" destId="{7D71F013-EC45-44FA-9F88-0D192739EEA3}" srcOrd="0" destOrd="0" presId="urn:microsoft.com/office/officeart/2005/8/layout/list1"/>
    <dgm:cxn modelId="{EF05EF55-6B80-40DB-BAAD-5686B03E6EDD}" srcId="{ABC2DE46-02AA-4737-AB6E-91FE447F5FE7}" destId="{0CE8A696-9A2C-4C4D-B09D-24476F315952}" srcOrd="2" destOrd="0" parTransId="{B4151D7F-6F5C-470E-90EF-3C6EF0FCD5DC}" sibTransId="{A1AB5E15-886E-45BD-9E45-0D5B8B9B74B2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73E197C8-902E-4525-A069-199EC03E0DD6}" type="presOf" srcId="{0CE8A696-9A2C-4C4D-B09D-24476F315952}" destId="{9F2DA9FA-1B93-4163-A851-474C9D045232}" srcOrd="1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B9967311-2518-44FB-9360-8582F5250CAD}" type="presParOf" srcId="{1B69445C-FCCA-4F08-B434-D39670A1E09E}" destId="{32B54AE8-FA21-42A0-9A67-30E1382ADE20}" srcOrd="7" destOrd="0" presId="urn:microsoft.com/office/officeart/2005/8/layout/list1"/>
    <dgm:cxn modelId="{33C3C6C0-C032-4DDD-9FA7-F942CD2A7D3D}" type="presParOf" srcId="{1B69445C-FCCA-4F08-B434-D39670A1E09E}" destId="{9A020F81-4C22-4A7E-848A-57688E28F236}" srcOrd="8" destOrd="0" presId="urn:microsoft.com/office/officeart/2005/8/layout/list1"/>
    <dgm:cxn modelId="{0A55C248-EDAE-462D-9815-766DA05EBBB1}" type="presParOf" srcId="{9A020F81-4C22-4A7E-848A-57688E28F236}" destId="{7D71F013-EC45-44FA-9F88-0D192739EEA3}" srcOrd="0" destOrd="0" presId="urn:microsoft.com/office/officeart/2005/8/layout/list1"/>
    <dgm:cxn modelId="{A48D1321-0D95-4376-965D-8A39471DBABD}" type="presParOf" srcId="{9A020F81-4C22-4A7E-848A-57688E28F236}" destId="{9F2DA9FA-1B93-4163-A851-474C9D045232}" srcOrd="1" destOrd="0" presId="urn:microsoft.com/office/officeart/2005/8/layout/list1"/>
    <dgm:cxn modelId="{C903B3BD-A3A8-4610-8E23-8857F1169590}" type="presParOf" srcId="{1B69445C-FCCA-4F08-B434-D39670A1E09E}" destId="{53E7F643-FD65-46DB-89A3-EAFA3E25F51E}" srcOrd="9" destOrd="0" presId="urn:microsoft.com/office/officeart/2005/8/layout/list1"/>
    <dgm:cxn modelId="{C3241C07-E240-4EE3-814D-E8C9C1B0DAFD}" type="presParOf" srcId="{1B69445C-FCCA-4F08-B434-D39670A1E09E}" destId="{F9A34577-9B52-421D-AEE4-8FFE291E36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一、知识库是什么？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二、知识库问答流程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2"/>
      <dgm:spPr/>
    </dgm:pt>
    <dgm:pt modelId="{DDD969E0-2058-4643-8E47-93160C0DD783}" type="pres">
      <dgm:prSet presAssocID="{797A4663-96A2-4063-8ABD-89192B29F7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2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2"/>
      <dgm:spPr/>
    </dgm:pt>
    <dgm:pt modelId="{8B506BA3-7AFD-42F1-9FDB-09E2D28CD1B3}" type="pres">
      <dgm:prSet presAssocID="{7EB70560-E84F-4600-8EDA-263E05D5F3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一、智能体的定义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二、如何与现实交互？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34DA137C-27B2-4A70-8F7C-650A9F58E1A0}">
      <dgm:prSet phldrT="[文本]"/>
      <dgm:spPr/>
      <dgm:t>
        <a:bodyPr/>
        <a:lstStyle/>
        <a:p>
          <a:r>
            <a:rPr lang="zh-CN" altLang="en-US" dirty="0"/>
            <a:t>三、如何完成复杂任务？</a:t>
          </a:r>
        </a:p>
      </dgm:t>
    </dgm:pt>
    <dgm:pt modelId="{961E3D25-A3A9-41CA-B497-D628ACC32563}" type="parTrans" cxnId="{9495CF28-CE8B-4509-81F3-B4C6DC9ECEC6}">
      <dgm:prSet/>
      <dgm:spPr/>
      <dgm:t>
        <a:bodyPr/>
        <a:lstStyle/>
        <a:p>
          <a:endParaRPr lang="zh-CN" altLang="en-US"/>
        </a:p>
      </dgm:t>
    </dgm:pt>
    <dgm:pt modelId="{7820793F-69FD-4452-84FA-D684C134962D}" type="sibTrans" cxnId="{9495CF28-CE8B-4509-81F3-B4C6DC9ECEC6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B5800A3A-16C1-4674-9FD6-F5D89E0FD523}" type="pres">
      <dgm:prSet presAssocID="{AEE909C5-94DD-48E5-8553-C9AC949556F4}" presName="spaceBetweenRectangles" presStyleCnt="0"/>
      <dgm:spPr/>
    </dgm:pt>
    <dgm:pt modelId="{21C3668E-6BA8-4926-B42D-C73D34F34E43}" type="pres">
      <dgm:prSet presAssocID="{34DA137C-27B2-4A70-8F7C-650A9F58E1A0}" presName="parentLin" presStyleCnt="0"/>
      <dgm:spPr/>
    </dgm:pt>
    <dgm:pt modelId="{884A413B-24D2-4E1A-9ABE-318356860437}" type="pres">
      <dgm:prSet presAssocID="{34DA137C-27B2-4A70-8F7C-650A9F58E1A0}" presName="parentLeftMargin" presStyleLbl="node1" presStyleIdx="1" presStyleCnt="3"/>
      <dgm:spPr/>
    </dgm:pt>
    <dgm:pt modelId="{1F558355-42AC-4422-84BF-F1D42B9D39AE}" type="pres">
      <dgm:prSet presAssocID="{34DA137C-27B2-4A70-8F7C-650A9F58E1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46BDA8-01F8-434A-93C3-F7911BC3321B}" type="pres">
      <dgm:prSet presAssocID="{34DA137C-27B2-4A70-8F7C-650A9F58E1A0}" presName="negativeSpace" presStyleCnt="0"/>
      <dgm:spPr/>
    </dgm:pt>
    <dgm:pt modelId="{9588E1C3-02F9-4B12-9F69-6E6853F65AF8}" type="pres">
      <dgm:prSet presAssocID="{34DA137C-27B2-4A70-8F7C-650A9F58E1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9495CF28-CE8B-4509-81F3-B4C6DC9ECEC6}" srcId="{ABC2DE46-02AA-4737-AB6E-91FE447F5FE7}" destId="{34DA137C-27B2-4A70-8F7C-650A9F58E1A0}" srcOrd="2" destOrd="0" parTransId="{961E3D25-A3A9-41CA-B497-D628ACC32563}" sibTransId="{7820793F-69FD-4452-84FA-D684C134962D}"/>
    <dgm:cxn modelId="{E2E6375A-2AAC-4AA7-908A-4A73BC6C592F}" type="presOf" srcId="{34DA137C-27B2-4A70-8F7C-650A9F58E1A0}" destId="{884A413B-24D2-4E1A-9ABE-318356860437}" srcOrd="0" destOrd="0" presId="urn:microsoft.com/office/officeart/2005/8/layout/list1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2C4125F4-0048-4FA9-ABF2-D116D358A86D}" type="presOf" srcId="{34DA137C-27B2-4A70-8F7C-650A9F58E1A0}" destId="{1F558355-42AC-4422-84BF-F1D42B9D39AE}" srcOrd="1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C187A6F9-79FD-4AAE-8DDE-878B7D64DF96}" type="presParOf" srcId="{1B69445C-FCCA-4F08-B434-D39670A1E09E}" destId="{B5800A3A-16C1-4674-9FD6-F5D89E0FD523}" srcOrd="7" destOrd="0" presId="urn:microsoft.com/office/officeart/2005/8/layout/list1"/>
    <dgm:cxn modelId="{6F7DA596-0605-4F93-97B8-AA877D1519E7}" type="presParOf" srcId="{1B69445C-FCCA-4F08-B434-D39670A1E09E}" destId="{21C3668E-6BA8-4926-B42D-C73D34F34E43}" srcOrd="8" destOrd="0" presId="urn:microsoft.com/office/officeart/2005/8/layout/list1"/>
    <dgm:cxn modelId="{05D73F3A-9105-4E15-A985-59F6D0EBE598}" type="presParOf" srcId="{21C3668E-6BA8-4926-B42D-C73D34F34E43}" destId="{884A413B-24D2-4E1A-9ABE-318356860437}" srcOrd="0" destOrd="0" presId="urn:microsoft.com/office/officeart/2005/8/layout/list1"/>
    <dgm:cxn modelId="{AB2F454B-64AB-4515-BB16-659B1B734B96}" type="presParOf" srcId="{21C3668E-6BA8-4926-B42D-C73D34F34E43}" destId="{1F558355-42AC-4422-84BF-F1D42B9D39AE}" srcOrd="1" destOrd="0" presId="urn:microsoft.com/office/officeart/2005/8/layout/list1"/>
    <dgm:cxn modelId="{BCF26131-3773-4AC6-9D3D-39606C2BE5B0}" type="presParOf" srcId="{1B69445C-FCCA-4F08-B434-D39670A1E09E}" destId="{5546BDA8-01F8-434A-93C3-F7911BC3321B}" srcOrd="9" destOrd="0" presId="urn:microsoft.com/office/officeart/2005/8/layout/list1"/>
    <dgm:cxn modelId="{84ECB127-06B7-40AD-A5A4-5A62A88B93FA}" type="presParOf" srcId="{1B69445C-FCCA-4F08-B434-D39670A1E09E}" destId="{9588E1C3-02F9-4B12-9F69-6E6853F65AF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D9A9CA-AA04-4164-A129-2BFF049F6365}" type="doc">
      <dgm:prSet loTypeId="urn:microsoft.com/office/officeart/2005/8/layout/cycle2" loCatId="cycle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1192B86-793E-4153-A3DC-8294406EAF7C}">
      <dgm:prSet phldrT="[文本]"/>
      <dgm:spPr/>
      <dgm:t>
        <a:bodyPr/>
        <a:lstStyle/>
        <a:p>
          <a:r>
            <a:rPr lang="zh-CN" altLang="en-US" dirty="0"/>
            <a:t>思考</a:t>
          </a:r>
        </a:p>
      </dgm:t>
    </dgm:pt>
    <dgm:pt modelId="{28D51E35-1290-4856-9D0C-187B059F83F8}" type="parTrans" cxnId="{2C7A82FE-FEE6-4C96-B1A6-CA12352ACA6C}">
      <dgm:prSet/>
      <dgm:spPr/>
      <dgm:t>
        <a:bodyPr/>
        <a:lstStyle/>
        <a:p>
          <a:endParaRPr lang="zh-CN" altLang="en-US"/>
        </a:p>
      </dgm:t>
    </dgm:pt>
    <dgm:pt modelId="{BA8B9CA5-6FA4-49D2-88D0-C1D098DF4511}" type="sibTrans" cxnId="{2C7A82FE-FEE6-4C96-B1A6-CA12352ACA6C}">
      <dgm:prSet/>
      <dgm:spPr/>
      <dgm:t>
        <a:bodyPr/>
        <a:lstStyle/>
        <a:p>
          <a:endParaRPr lang="zh-CN" altLang="en-US"/>
        </a:p>
      </dgm:t>
    </dgm:pt>
    <dgm:pt modelId="{C259547E-6D57-47F2-AAFA-3F5E924F73A9}">
      <dgm:prSet phldrT="[文本]"/>
      <dgm:spPr/>
      <dgm:t>
        <a:bodyPr/>
        <a:lstStyle/>
        <a:p>
          <a:r>
            <a:rPr lang="zh-CN" altLang="en-US" dirty="0"/>
            <a:t>行动</a:t>
          </a:r>
        </a:p>
      </dgm:t>
    </dgm:pt>
    <dgm:pt modelId="{CC885AE0-090C-4E1F-B811-88DA6B072397}" type="parTrans" cxnId="{14CC6AAB-AC31-47E3-8B4E-3C52B7130147}">
      <dgm:prSet/>
      <dgm:spPr/>
      <dgm:t>
        <a:bodyPr/>
        <a:lstStyle/>
        <a:p>
          <a:endParaRPr lang="zh-CN" altLang="en-US"/>
        </a:p>
      </dgm:t>
    </dgm:pt>
    <dgm:pt modelId="{9EF1DE20-5DA5-44C9-88A7-27E312B20B95}" type="sibTrans" cxnId="{14CC6AAB-AC31-47E3-8B4E-3C52B7130147}">
      <dgm:prSet/>
      <dgm:spPr/>
      <dgm:t>
        <a:bodyPr/>
        <a:lstStyle/>
        <a:p>
          <a:endParaRPr lang="zh-CN" altLang="en-US"/>
        </a:p>
      </dgm:t>
    </dgm:pt>
    <dgm:pt modelId="{AEE4B009-113B-4D9F-AABD-F0D31B4F8CF6}">
      <dgm:prSet phldrT="[文本]"/>
      <dgm:spPr/>
      <dgm:t>
        <a:bodyPr/>
        <a:lstStyle/>
        <a:p>
          <a:r>
            <a:rPr lang="zh-CN" altLang="en-US" dirty="0"/>
            <a:t>观察</a:t>
          </a:r>
        </a:p>
      </dgm:t>
    </dgm:pt>
    <dgm:pt modelId="{9D3B4FC9-17AE-4D66-AABA-8DDE1C6F6775}" type="parTrans" cxnId="{76EFA206-B664-4622-97B1-D644BAC8F35F}">
      <dgm:prSet/>
      <dgm:spPr/>
      <dgm:t>
        <a:bodyPr/>
        <a:lstStyle/>
        <a:p>
          <a:endParaRPr lang="zh-CN" altLang="en-US"/>
        </a:p>
      </dgm:t>
    </dgm:pt>
    <dgm:pt modelId="{D99A7830-4EBF-4C09-85FD-EA5550FFF673}" type="sibTrans" cxnId="{76EFA206-B664-4622-97B1-D644BAC8F35F}">
      <dgm:prSet/>
      <dgm:spPr/>
      <dgm:t>
        <a:bodyPr/>
        <a:lstStyle/>
        <a:p>
          <a:endParaRPr lang="zh-CN" altLang="en-US"/>
        </a:p>
      </dgm:t>
    </dgm:pt>
    <dgm:pt modelId="{957E918A-A3B3-4A6D-8302-1F2BA6A0A11F}" type="pres">
      <dgm:prSet presAssocID="{36D9A9CA-AA04-4164-A129-2BFF049F6365}" presName="cycle" presStyleCnt="0">
        <dgm:presLayoutVars>
          <dgm:dir/>
          <dgm:resizeHandles val="exact"/>
        </dgm:presLayoutVars>
      </dgm:prSet>
      <dgm:spPr/>
    </dgm:pt>
    <dgm:pt modelId="{7D83FEF3-E1AA-4D58-9BDC-96CD3166FF6D}" type="pres">
      <dgm:prSet presAssocID="{01192B86-793E-4153-A3DC-8294406EAF7C}" presName="node" presStyleLbl="node1" presStyleIdx="0" presStyleCnt="3">
        <dgm:presLayoutVars>
          <dgm:bulletEnabled val="1"/>
        </dgm:presLayoutVars>
      </dgm:prSet>
      <dgm:spPr/>
    </dgm:pt>
    <dgm:pt modelId="{3204269D-5CF1-4117-8D82-C47829859922}" type="pres">
      <dgm:prSet presAssocID="{BA8B9CA5-6FA4-49D2-88D0-C1D098DF4511}" presName="sibTrans" presStyleLbl="sibTrans2D1" presStyleIdx="0" presStyleCnt="3"/>
      <dgm:spPr/>
    </dgm:pt>
    <dgm:pt modelId="{E4A50F99-398C-46FE-A96A-61F9A896286F}" type="pres">
      <dgm:prSet presAssocID="{BA8B9CA5-6FA4-49D2-88D0-C1D098DF4511}" presName="connectorText" presStyleLbl="sibTrans2D1" presStyleIdx="0" presStyleCnt="3"/>
      <dgm:spPr/>
    </dgm:pt>
    <dgm:pt modelId="{A6B519CE-CFF7-4F7C-8B0A-23A21872B28E}" type="pres">
      <dgm:prSet presAssocID="{C259547E-6D57-47F2-AAFA-3F5E924F73A9}" presName="node" presStyleLbl="node1" presStyleIdx="1" presStyleCnt="3">
        <dgm:presLayoutVars>
          <dgm:bulletEnabled val="1"/>
        </dgm:presLayoutVars>
      </dgm:prSet>
      <dgm:spPr/>
    </dgm:pt>
    <dgm:pt modelId="{6A59FBF0-3AD2-4BB9-885C-19F01F04275C}" type="pres">
      <dgm:prSet presAssocID="{9EF1DE20-5DA5-44C9-88A7-27E312B20B95}" presName="sibTrans" presStyleLbl="sibTrans2D1" presStyleIdx="1" presStyleCnt="3"/>
      <dgm:spPr/>
    </dgm:pt>
    <dgm:pt modelId="{0C8D1D33-10EA-405E-9D57-FA1CC0B4EC83}" type="pres">
      <dgm:prSet presAssocID="{9EF1DE20-5DA5-44C9-88A7-27E312B20B95}" presName="connectorText" presStyleLbl="sibTrans2D1" presStyleIdx="1" presStyleCnt="3"/>
      <dgm:spPr/>
    </dgm:pt>
    <dgm:pt modelId="{C1986ACA-3332-49EE-9536-4647495B6913}" type="pres">
      <dgm:prSet presAssocID="{AEE4B009-113B-4D9F-AABD-F0D31B4F8CF6}" presName="node" presStyleLbl="node1" presStyleIdx="2" presStyleCnt="3">
        <dgm:presLayoutVars>
          <dgm:bulletEnabled val="1"/>
        </dgm:presLayoutVars>
      </dgm:prSet>
      <dgm:spPr/>
    </dgm:pt>
    <dgm:pt modelId="{CCDD7A97-2D60-4785-986B-2D7BC49D2073}" type="pres">
      <dgm:prSet presAssocID="{D99A7830-4EBF-4C09-85FD-EA5550FFF673}" presName="sibTrans" presStyleLbl="sibTrans2D1" presStyleIdx="2" presStyleCnt="3"/>
      <dgm:spPr/>
    </dgm:pt>
    <dgm:pt modelId="{7262AC56-1DD2-445C-801D-8C4ECB2069D2}" type="pres">
      <dgm:prSet presAssocID="{D99A7830-4EBF-4C09-85FD-EA5550FFF673}" presName="connectorText" presStyleLbl="sibTrans2D1" presStyleIdx="2" presStyleCnt="3"/>
      <dgm:spPr/>
    </dgm:pt>
  </dgm:ptLst>
  <dgm:cxnLst>
    <dgm:cxn modelId="{76EFA206-B664-4622-97B1-D644BAC8F35F}" srcId="{36D9A9CA-AA04-4164-A129-2BFF049F6365}" destId="{AEE4B009-113B-4D9F-AABD-F0D31B4F8CF6}" srcOrd="2" destOrd="0" parTransId="{9D3B4FC9-17AE-4D66-AABA-8DDE1C6F6775}" sibTransId="{D99A7830-4EBF-4C09-85FD-EA5550FFF673}"/>
    <dgm:cxn modelId="{349FC647-3DC8-47D3-9630-0CED911E4311}" type="presOf" srcId="{BA8B9CA5-6FA4-49D2-88D0-C1D098DF4511}" destId="{E4A50F99-398C-46FE-A96A-61F9A896286F}" srcOrd="1" destOrd="0" presId="urn:microsoft.com/office/officeart/2005/8/layout/cycle2"/>
    <dgm:cxn modelId="{D8784E6A-DA63-4999-B107-E075AD25EEB1}" type="presOf" srcId="{BA8B9CA5-6FA4-49D2-88D0-C1D098DF4511}" destId="{3204269D-5CF1-4117-8D82-C47829859922}" srcOrd="0" destOrd="0" presId="urn:microsoft.com/office/officeart/2005/8/layout/cycle2"/>
    <dgm:cxn modelId="{515E3850-21BA-41C7-849E-1D3804056087}" type="presOf" srcId="{D99A7830-4EBF-4C09-85FD-EA5550FFF673}" destId="{7262AC56-1DD2-445C-801D-8C4ECB2069D2}" srcOrd="1" destOrd="0" presId="urn:microsoft.com/office/officeart/2005/8/layout/cycle2"/>
    <dgm:cxn modelId="{7B7B4D72-9FBD-4632-AA00-84546704D2CD}" type="presOf" srcId="{36D9A9CA-AA04-4164-A129-2BFF049F6365}" destId="{957E918A-A3B3-4A6D-8302-1F2BA6A0A11F}" srcOrd="0" destOrd="0" presId="urn:microsoft.com/office/officeart/2005/8/layout/cycle2"/>
    <dgm:cxn modelId="{E1968176-2731-48DF-BA0E-90B3450606E7}" type="presOf" srcId="{C259547E-6D57-47F2-AAFA-3F5E924F73A9}" destId="{A6B519CE-CFF7-4F7C-8B0A-23A21872B28E}" srcOrd="0" destOrd="0" presId="urn:microsoft.com/office/officeart/2005/8/layout/cycle2"/>
    <dgm:cxn modelId="{E4D1577C-1F9F-4DBF-A484-D37DF1A8DD57}" type="presOf" srcId="{AEE4B009-113B-4D9F-AABD-F0D31B4F8CF6}" destId="{C1986ACA-3332-49EE-9536-4647495B6913}" srcOrd="0" destOrd="0" presId="urn:microsoft.com/office/officeart/2005/8/layout/cycle2"/>
    <dgm:cxn modelId="{0C7C0382-C462-4731-ADB3-92579BE1C1E4}" type="presOf" srcId="{9EF1DE20-5DA5-44C9-88A7-27E312B20B95}" destId="{0C8D1D33-10EA-405E-9D57-FA1CC0B4EC83}" srcOrd="1" destOrd="0" presId="urn:microsoft.com/office/officeart/2005/8/layout/cycle2"/>
    <dgm:cxn modelId="{14CC6AAB-AC31-47E3-8B4E-3C52B7130147}" srcId="{36D9A9CA-AA04-4164-A129-2BFF049F6365}" destId="{C259547E-6D57-47F2-AAFA-3F5E924F73A9}" srcOrd="1" destOrd="0" parTransId="{CC885AE0-090C-4E1F-B811-88DA6B072397}" sibTransId="{9EF1DE20-5DA5-44C9-88A7-27E312B20B95}"/>
    <dgm:cxn modelId="{A132DAB8-CBAD-41F7-8641-07FEA2B75831}" type="presOf" srcId="{01192B86-793E-4153-A3DC-8294406EAF7C}" destId="{7D83FEF3-E1AA-4D58-9BDC-96CD3166FF6D}" srcOrd="0" destOrd="0" presId="urn:microsoft.com/office/officeart/2005/8/layout/cycle2"/>
    <dgm:cxn modelId="{7939B4C1-1709-4F9F-9394-AB4ABA29C25C}" type="presOf" srcId="{9EF1DE20-5DA5-44C9-88A7-27E312B20B95}" destId="{6A59FBF0-3AD2-4BB9-885C-19F01F04275C}" srcOrd="0" destOrd="0" presId="urn:microsoft.com/office/officeart/2005/8/layout/cycle2"/>
    <dgm:cxn modelId="{F5CE61E7-FEB2-4BCD-A82B-97B66AFB9CA4}" type="presOf" srcId="{D99A7830-4EBF-4C09-85FD-EA5550FFF673}" destId="{CCDD7A97-2D60-4785-986B-2D7BC49D2073}" srcOrd="0" destOrd="0" presId="urn:microsoft.com/office/officeart/2005/8/layout/cycle2"/>
    <dgm:cxn modelId="{2C7A82FE-FEE6-4C96-B1A6-CA12352ACA6C}" srcId="{36D9A9CA-AA04-4164-A129-2BFF049F6365}" destId="{01192B86-793E-4153-A3DC-8294406EAF7C}" srcOrd="0" destOrd="0" parTransId="{28D51E35-1290-4856-9D0C-187B059F83F8}" sibTransId="{BA8B9CA5-6FA4-49D2-88D0-C1D098DF4511}"/>
    <dgm:cxn modelId="{7CBF72BB-311F-4FCC-97C9-9F77E93FF0D6}" type="presParOf" srcId="{957E918A-A3B3-4A6D-8302-1F2BA6A0A11F}" destId="{7D83FEF3-E1AA-4D58-9BDC-96CD3166FF6D}" srcOrd="0" destOrd="0" presId="urn:microsoft.com/office/officeart/2005/8/layout/cycle2"/>
    <dgm:cxn modelId="{D9ADE51F-7135-456D-8FC1-ACA1608ABF3D}" type="presParOf" srcId="{957E918A-A3B3-4A6D-8302-1F2BA6A0A11F}" destId="{3204269D-5CF1-4117-8D82-C47829859922}" srcOrd="1" destOrd="0" presId="urn:microsoft.com/office/officeart/2005/8/layout/cycle2"/>
    <dgm:cxn modelId="{A9CECD5A-DF76-45BF-A4D6-61497AD37D38}" type="presParOf" srcId="{3204269D-5CF1-4117-8D82-C47829859922}" destId="{E4A50F99-398C-46FE-A96A-61F9A896286F}" srcOrd="0" destOrd="0" presId="urn:microsoft.com/office/officeart/2005/8/layout/cycle2"/>
    <dgm:cxn modelId="{E54CA7C3-3E74-4737-8D10-2A74D5E068A8}" type="presParOf" srcId="{957E918A-A3B3-4A6D-8302-1F2BA6A0A11F}" destId="{A6B519CE-CFF7-4F7C-8B0A-23A21872B28E}" srcOrd="2" destOrd="0" presId="urn:microsoft.com/office/officeart/2005/8/layout/cycle2"/>
    <dgm:cxn modelId="{3D5DECDB-6D3A-4255-B690-7BB45DA09585}" type="presParOf" srcId="{957E918A-A3B3-4A6D-8302-1F2BA6A0A11F}" destId="{6A59FBF0-3AD2-4BB9-885C-19F01F04275C}" srcOrd="3" destOrd="0" presId="urn:microsoft.com/office/officeart/2005/8/layout/cycle2"/>
    <dgm:cxn modelId="{26E46424-72E4-46AF-A68A-03AB7C51C645}" type="presParOf" srcId="{6A59FBF0-3AD2-4BB9-885C-19F01F04275C}" destId="{0C8D1D33-10EA-405E-9D57-FA1CC0B4EC83}" srcOrd="0" destOrd="0" presId="urn:microsoft.com/office/officeart/2005/8/layout/cycle2"/>
    <dgm:cxn modelId="{D9DC63AC-2B75-47F1-9C62-19F84D8DC0C0}" type="presParOf" srcId="{957E918A-A3B3-4A6D-8302-1F2BA6A0A11F}" destId="{C1986ACA-3332-49EE-9536-4647495B6913}" srcOrd="4" destOrd="0" presId="urn:microsoft.com/office/officeart/2005/8/layout/cycle2"/>
    <dgm:cxn modelId="{691F9409-C344-45D6-98F4-26B582AF18C4}" type="presParOf" srcId="{957E918A-A3B3-4A6D-8302-1F2BA6A0A11F}" destId="{CCDD7A97-2D60-4785-986B-2D7BC49D2073}" srcOrd="5" destOrd="0" presId="urn:microsoft.com/office/officeart/2005/8/layout/cycle2"/>
    <dgm:cxn modelId="{A281D8F1-AC8F-49CD-BA4A-D893CEF76EC2}" type="presParOf" srcId="{CCDD7A97-2D60-4785-986B-2D7BC49D2073}" destId="{7262AC56-1DD2-445C-801D-8C4ECB2069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88707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45903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一、大语言模型是什么？</a:t>
          </a:r>
        </a:p>
      </dsp:txBody>
      <dsp:txXfrm>
        <a:off x="394885" y="500820"/>
        <a:ext cx="4859754" cy="772500"/>
      </dsp:txXfrm>
    </dsp:sp>
    <dsp:sp modelId="{E84E58D1-4F0C-4C14-A211-6757851BEED2}">
      <dsp:nvSpPr>
        <dsp:cNvPr id="0" name=""/>
        <dsp:cNvSpPr/>
      </dsp:nvSpPr>
      <dsp:spPr>
        <a:xfrm>
          <a:off x="0" y="220251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77447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二、如何与大语言模型聊天？</a:t>
          </a:r>
        </a:p>
      </dsp:txBody>
      <dsp:txXfrm>
        <a:off x="394885" y="1816260"/>
        <a:ext cx="4859754" cy="772500"/>
      </dsp:txXfrm>
    </dsp:sp>
    <dsp:sp modelId="{F9A34577-9B52-421D-AEE4-8FFE291E362C}">
      <dsp:nvSpPr>
        <dsp:cNvPr id="0" name=""/>
        <dsp:cNvSpPr/>
      </dsp:nvSpPr>
      <dsp:spPr>
        <a:xfrm>
          <a:off x="0" y="3549518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DA9FA-1B93-4163-A851-474C9D045232}">
      <dsp:nvSpPr>
        <dsp:cNvPr id="0" name=""/>
        <dsp:cNvSpPr/>
      </dsp:nvSpPr>
      <dsp:spPr>
        <a:xfrm>
          <a:off x="353095" y="308991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三、主流大语言模型</a:t>
          </a:r>
        </a:p>
      </dsp:txBody>
      <dsp:txXfrm>
        <a:off x="394885" y="3131700"/>
        <a:ext cx="4859754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1293690"/>
          <a:ext cx="706190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732810"/>
          <a:ext cx="4943334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一、知识库是什么？</a:t>
          </a:r>
        </a:p>
      </dsp:txBody>
      <dsp:txXfrm>
        <a:off x="407855" y="787570"/>
        <a:ext cx="4833814" cy="1012240"/>
      </dsp:txXfrm>
    </dsp:sp>
    <dsp:sp modelId="{E84E58D1-4F0C-4C14-A211-6757851BEED2}">
      <dsp:nvSpPr>
        <dsp:cNvPr id="0" name=""/>
        <dsp:cNvSpPr/>
      </dsp:nvSpPr>
      <dsp:spPr>
        <a:xfrm>
          <a:off x="0" y="3017370"/>
          <a:ext cx="706190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2456490"/>
          <a:ext cx="4943334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二、知识库问答流程</a:t>
          </a:r>
        </a:p>
      </dsp:txBody>
      <dsp:txXfrm>
        <a:off x="407855" y="2511250"/>
        <a:ext cx="4833814" cy="101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5835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669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一、智能体的定义</a:t>
          </a:r>
        </a:p>
      </dsp:txBody>
      <dsp:txXfrm>
        <a:off x="403532" y="117427"/>
        <a:ext cx="4842460" cy="932326"/>
      </dsp:txXfrm>
    </dsp:sp>
    <dsp:sp modelId="{E84E58D1-4F0C-4C14-A211-6757851BEED2}">
      <dsp:nvSpPr>
        <dsp:cNvPr id="0" name=""/>
        <dsp:cNvSpPr/>
      </dsp:nvSpPr>
      <dsp:spPr>
        <a:xfrm>
          <a:off x="0" y="21711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6545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二、如何与现实交互？</a:t>
          </a:r>
        </a:p>
      </dsp:txBody>
      <dsp:txXfrm>
        <a:off x="403532" y="1705027"/>
        <a:ext cx="4842460" cy="932326"/>
      </dsp:txXfrm>
    </dsp:sp>
    <dsp:sp modelId="{9588E1C3-02F9-4B12-9F69-6E6853F65AF8}">
      <dsp:nvSpPr>
        <dsp:cNvPr id="0" name=""/>
        <dsp:cNvSpPr/>
      </dsp:nvSpPr>
      <dsp:spPr>
        <a:xfrm>
          <a:off x="0" y="37587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558355-42AC-4422-84BF-F1D42B9D39AE}">
      <dsp:nvSpPr>
        <dsp:cNvPr id="0" name=""/>
        <dsp:cNvSpPr/>
      </dsp:nvSpPr>
      <dsp:spPr>
        <a:xfrm>
          <a:off x="353095" y="32421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三、如何完成复杂任务？</a:t>
          </a:r>
        </a:p>
      </dsp:txBody>
      <dsp:txXfrm>
        <a:off x="403532" y="3292627"/>
        <a:ext cx="4842460" cy="932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3FEF3-E1AA-4D58-9BDC-96CD3166FF6D}">
      <dsp:nvSpPr>
        <dsp:cNvPr id="0" name=""/>
        <dsp:cNvSpPr/>
      </dsp:nvSpPr>
      <dsp:spPr>
        <a:xfrm>
          <a:off x="1043851" y="590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思考</a:t>
          </a:r>
        </a:p>
      </dsp:txBody>
      <dsp:txXfrm>
        <a:off x="1205739" y="162478"/>
        <a:ext cx="781662" cy="781662"/>
      </dsp:txXfrm>
    </dsp:sp>
    <dsp:sp modelId="{3204269D-5CF1-4117-8D82-C47829859922}">
      <dsp:nvSpPr>
        <dsp:cNvPr id="0" name=""/>
        <dsp:cNvSpPr/>
      </dsp:nvSpPr>
      <dsp:spPr>
        <a:xfrm rot="3600000">
          <a:off x="1860405" y="1079249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882533" y="1115540"/>
        <a:ext cx="206525" cy="223851"/>
      </dsp:txXfrm>
    </dsp:sp>
    <dsp:sp modelId="{A6B519CE-CFF7-4F7C-8B0A-23A21872B28E}">
      <dsp:nvSpPr>
        <dsp:cNvPr id="0" name=""/>
        <dsp:cNvSpPr/>
      </dsp:nvSpPr>
      <dsp:spPr>
        <a:xfrm>
          <a:off x="1874906" y="1440019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行动</a:t>
          </a:r>
        </a:p>
      </dsp:txBody>
      <dsp:txXfrm>
        <a:off x="2036794" y="1601907"/>
        <a:ext cx="781662" cy="781662"/>
      </dsp:txXfrm>
    </dsp:sp>
    <dsp:sp modelId="{6A59FBF0-3AD2-4BB9-885C-19F01F04275C}">
      <dsp:nvSpPr>
        <dsp:cNvPr id="0" name=""/>
        <dsp:cNvSpPr/>
      </dsp:nvSpPr>
      <dsp:spPr>
        <a:xfrm rot="10800000">
          <a:off x="1457403" y="1806195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1545913" y="1880812"/>
        <a:ext cx="206525" cy="223851"/>
      </dsp:txXfrm>
    </dsp:sp>
    <dsp:sp modelId="{C1986ACA-3332-49EE-9536-4647495B6913}">
      <dsp:nvSpPr>
        <dsp:cNvPr id="0" name=""/>
        <dsp:cNvSpPr/>
      </dsp:nvSpPr>
      <dsp:spPr>
        <a:xfrm>
          <a:off x="212797" y="1440019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观察</a:t>
          </a:r>
        </a:p>
      </dsp:txBody>
      <dsp:txXfrm>
        <a:off x="374685" y="1601907"/>
        <a:ext cx="781662" cy="781662"/>
      </dsp:txXfrm>
    </dsp:sp>
    <dsp:sp modelId="{CCDD7A97-2D60-4785-986B-2D7BC49D2073}">
      <dsp:nvSpPr>
        <dsp:cNvPr id="0" name=""/>
        <dsp:cNvSpPr/>
      </dsp:nvSpPr>
      <dsp:spPr>
        <a:xfrm rot="18000000">
          <a:off x="1029350" y="1093712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051478" y="1206655"/>
        <a:ext cx="206525" cy="223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4BB-8F8A-4D4A-88A3-0640162C694A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C300-FA31-4E9D-9A8C-27CF7639F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C5A8-D213-43C4-B748-86D822F1E0A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2CCA-7540-48DB-8E56-327F4EA06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说一下定位，实际上就是一个前端</a:t>
            </a:r>
          </a:p>
          <a:p>
            <a:r>
              <a:rPr lang="zh-CN" altLang="en-US" dirty="0"/>
              <a:t>只有</a:t>
            </a:r>
            <a:r>
              <a:rPr lang="en-US" altLang="zh-CN" dirty="0"/>
              <a:t>win7</a:t>
            </a:r>
            <a:r>
              <a:rPr lang="zh-CN" altLang="en-US" dirty="0"/>
              <a:t>不能运行</a:t>
            </a:r>
            <a:r>
              <a:rPr lang="en-US" altLang="zh-CN" dirty="0" err="1"/>
              <a:t>ollama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换三次模型演示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98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52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74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也可以调用工具但是链接状态还不够稳定，也可以是</a:t>
            </a:r>
            <a:r>
              <a:rPr lang="en-US" altLang="zh-CN" dirty="0" err="1"/>
              <a:t>ollama</a:t>
            </a:r>
            <a:r>
              <a:rPr lang="zh-CN" altLang="en-US" dirty="0"/>
              <a:t>的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18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重开演示一下模型词表什么的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15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94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61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演示一下，这里要换</a:t>
            </a:r>
            <a:r>
              <a:rPr lang="en-US" altLang="zh-CN" dirty="0"/>
              <a:t>14b</a:t>
            </a:r>
            <a:r>
              <a:rPr lang="zh-CN" altLang="en-US" dirty="0"/>
              <a:t>模型了，为了不翻车记得温度设置为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机体这个软件有哪些功能？</a:t>
            </a:r>
            <a:endParaRPr lang="en-US" altLang="zh-CN" dirty="0">
              <a:solidFill>
                <a:srgbClr val="000000"/>
              </a:solidFill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玩可以，用的话差点意思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94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画一个小女孩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65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多模态和</a:t>
            </a:r>
            <a:r>
              <a:rPr lang="en-US" altLang="zh-CN" dirty="0"/>
              <a:t>lora</a:t>
            </a:r>
            <a:r>
              <a:rPr lang="zh-CN" altLang="en-US" dirty="0"/>
              <a:t>不完善就不讲了</a:t>
            </a:r>
            <a:endParaRPr lang="en-US" altLang="zh-CN" dirty="0"/>
          </a:p>
          <a:p>
            <a:r>
              <a:rPr lang="zh-CN" altLang="en-US" dirty="0"/>
              <a:t>感谢大家观看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02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1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77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25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</a:t>
            </a:r>
            <a:r>
              <a:rPr lang="zh-CN" altLang="en-US" dirty="0"/>
              <a:t>用课堂上听说的人工智能，引入</a:t>
            </a:r>
            <a:endParaRPr lang="en-US" altLang="zh-CN" dirty="0"/>
          </a:p>
          <a:p>
            <a:r>
              <a:rPr lang="en-US" altLang="zh-CN" dirty="0"/>
              <a:t>O:1.</a:t>
            </a:r>
            <a:r>
              <a:rPr lang="zh-CN" altLang="en-US" dirty="0"/>
              <a:t>知道什么是大模型</a:t>
            </a:r>
            <a:r>
              <a:rPr lang="en-US" altLang="zh-CN" dirty="0"/>
              <a:t>2.</a:t>
            </a:r>
            <a:r>
              <a:rPr lang="zh-CN" altLang="en-US" dirty="0"/>
              <a:t>市面上主流的大模型类型</a:t>
            </a:r>
            <a:r>
              <a:rPr lang="en-US" altLang="zh-CN" dirty="0"/>
              <a:t>3.</a:t>
            </a:r>
            <a:r>
              <a:rPr lang="zh-CN" altLang="en-US" dirty="0"/>
              <a:t>知道如何与大模型聊天</a:t>
            </a:r>
            <a:endParaRPr lang="en-US" altLang="zh-CN" dirty="0"/>
          </a:p>
          <a:p>
            <a:r>
              <a:rPr lang="en-US" altLang="zh-CN" dirty="0"/>
              <a:t>P:</a:t>
            </a:r>
            <a:r>
              <a:rPr lang="zh-CN" altLang="en-US" dirty="0"/>
              <a:t>有谁用过</a:t>
            </a:r>
            <a:r>
              <a:rPr lang="en-US" altLang="zh-CN" dirty="0" err="1"/>
              <a:t>chatgpt</a:t>
            </a:r>
            <a:r>
              <a:rPr lang="en-US" altLang="zh-CN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一起来解决三个问题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回答三个问题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51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它的参数可以很多，结构可以很复杂，但都是从这个基本的公式来的</a:t>
            </a:r>
            <a:endParaRPr lang="en-US" altLang="zh-CN" dirty="0"/>
          </a:p>
          <a:p>
            <a:r>
              <a:rPr lang="zh-CN" altLang="en-US" dirty="0"/>
              <a:t>板书画出一个一个神经元组合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12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13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大模型怎么运行呢？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2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34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42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掌握三个控制因素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20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根据这个</a:t>
            </a:r>
            <a:r>
              <a:rPr lang="en-US" altLang="zh-CN" dirty="0"/>
              <a:t>x</a:t>
            </a:r>
            <a:r>
              <a:rPr lang="zh-CN" altLang="en-US" dirty="0"/>
              <a:t>预测下一个词</a:t>
            </a:r>
            <a:endParaRPr lang="en-US" altLang="zh-CN" dirty="0"/>
          </a:p>
          <a:p>
            <a:r>
              <a:rPr lang="zh-CN" altLang="en-US" dirty="0"/>
              <a:t>你可以这样问，也可以这样问</a:t>
            </a:r>
            <a:endParaRPr lang="en-US" altLang="zh-CN" dirty="0"/>
          </a:p>
          <a:p>
            <a:r>
              <a:rPr lang="zh-CN" altLang="en-US" dirty="0"/>
              <a:t>让大家说说模型会回答什么</a:t>
            </a:r>
            <a:endParaRPr lang="en-US" altLang="zh-CN" dirty="0"/>
          </a:p>
          <a:p>
            <a:r>
              <a:rPr lang="zh-CN" altLang="en-US" dirty="0"/>
              <a:t>第二种直接用原始的大模型可能会继续提问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65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这里大家知道结论就行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9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先下载一个机体和模型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582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大语言模型能够处理的词的数目是有限的</a:t>
            </a:r>
            <a:endParaRPr lang="en-US" altLang="zh-CN" dirty="0"/>
          </a:p>
          <a:p>
            <a:r>
              <a:rPr lang="zh-CN" altLang="en-US" dirty="0"/>
              <a:t>砍掉一部分词</a:t>
            </a:r>
            <a:endParaRPr lang="en-US" altLang="zh-CN" dirty="0"/>
          </a:p>
          <a:p>
            <a:r>
              <a:rPr lang="zh-CN" altLang="en-US" dirty="0"/>
              <a:t>要有目的性的砍掉，保留主旨，为后面的输出预留空间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37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kimichat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1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还有没有人记得大语言模型的运行原理啊，一句话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72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软件演示并提问会如何输出</a:t>
            </a:r>
            <a:endParaRPr lang="en-US" altLang="zh-CN" dirty="0"/>
          </a:p>
          <a:p>
            <a:r>
              <a:rPr lang="zh-CN" altLang="en-US" dirty="0"/>
              <a:t>引出知识库问答流程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21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为什么</a:t>
            </a:r>
            <a:endParaRPr lang="en-US" altLang="zh-CN" dirty="0"/>
          </a:p>
          <a:p>
            <a:r>
              <a:rPr lang="zh-CN" altLang="en-US" dirty="0"/>
              <a:t>怎么做。。。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953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就是一个自动图书馆</a:t>
            </a:r>
            <a:endParaRPr lang="en-US" altLang="zh-CN" dirty="0"/>
          </a:p>
          <a:p>
            <a:r>
              <a:rPr lang="zh-CN" altLang="en-US" dirty="0"/>
              <a:t>演示构建知识库的过程</a:t>
            </a:r>
            <a:endParaRPr lang="en-US" altLang="zh-CN" dirty="0"/>
          </a:p>
          <a:p>
            <a:r>
              <a:rPr lang="zh-CN" altLang="en-US" dirty="0"/>
              <a:t>举例皇后 与 男人和女人的相似度</a:t>
            </a:r>
            <a:endParaRPr lang="en-US" altLang="zh-CN" dirty="0"/>
          </a:p>
          <a:p>
            <a:r>
              <a:rPr lang="zh-CN" altLang="en-US" dirty="0"/>
              <a:t>为什么需要这个东西引出下一节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5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You are a helpful assistant.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一款直观的大模型应用软件：机体 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(qt5+llama.cpp-b2409)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特点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轻量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机体没有其它依赖组件，就是一个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exe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程序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win7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最低支持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本地模型交互，多模态，在线模型交互，对外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服务，智能体，知识库问答，模型量化，文生图，声转文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直观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输出区的内容就是模型的全部现实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状态区的内容就是全部工作流程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快速开始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下载一个机体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https://pan.baidu.com/s/18NOUMjaJIZsV_Z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csv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格式的题库进行测试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f1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截图，按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进行录音，截图和录音会发送给多模态或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whisper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模型进行相应处理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2.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补完模式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在输出区输入一段文字，模型对其进行补完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机体成为一个开放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端口的服务，也可以在网页上进行聊天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4.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链接状态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机体利用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服务的端点，不需要装载模型也能运行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5.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用户可以上传文档，经过嵌入处理后成为模型的知识库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文生图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可以使用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sd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模型绘制图像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源码编译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配置环境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pPr marL="171450" indent="-171450">
              <a:buFontTx/>
              <a:buChar char="-"/>
            </a:pP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64bit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版本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(op</a:t>
            </a:r>
          </a:p>
          <a:p>
            <a:pPr marL="0" indent="0"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以上是知识库返回的内容，请总结并回答用户的问题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00FFFF"/>
                </a:highlight>
              </a:rPr>
              <a:t>User: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请介绍机体软件的功能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FF00FF"/>
                </a:highlight>
              </a:rPr>
              <a:t>Assistant: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403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知识库还不够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989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566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以前要实现一个这样的系统，想都不敢想，而现在非常直观了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43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64bit</a:t>
            </a:r>
            <a:r>
              <a:rPr lang="zh-CN" altLang="en-US" dirty="0"/>
              <a:t>兼容性最好</a:t>
            </a:r>
            <a:endParaRPr lang="en-US" altLang="zh-CN" dirty="0"/>
          </a:p>
          <a:p>
            <a:r>
              <a:rPr lang="zh-CN" altLang="en-US" dirty="0"/>
              <a:t>演示装载模型简单聊天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961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这里是大模型如何与现实交互</a:t>
            </a:r>
            <a:endParaRPr lang="en-US" altLang="zh-CN" dirty="0"/>
          </a:p>
          <a:p>
            <a:r>
              <a:rPr lang="zh-CN" altLang="en-US" dirty="0"/>
              <a:t>提示工程的目的是为了让模型输出</a:t>
            </a:r>
            <a:r>
              <a:rPr lang="en-US" altLang="zh-CN" dirty="0" err="1"/>
              <a:t>json</a:t>
            </a:r>
            <a:r>
              <a:rPr lang="zh-CN" altLang="en-US" dirty="0"/>
              <a:t>字段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112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这里是大模型如何完成复杂任务</a:t>
            </a:r>
            <a:endParaRPr lang="en-US" altLang="zh-CN" dirty="0"/>
          </a:p>
          <a:p>
            <a:r>
              <a:rPr lang="zh-CN" altLang="en-US" dirty="0"/>
              <a:t>演示软件</a:t>
            </a:r>
            <a:endParaRPr lang="en-US" altLang="zh-CN" dirty="0"/>
          </a:p>
          <a:p>
            <a:r>
              <a:rPr lang="zh-CN" altLang="en-US" dirty="0"/>
              <a:t>计算</a:t>
            </a:r>
            <a:r>
              <a:rPr lang="en-US" altLang="zh-CN" dirty="0"/>
              <a:t>888*999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598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这里是大模型如何完成复杂任务</a:t>
            </a:r>
            <a:endParaRPr lang="en-US" altLang="zh-CN" dirty="0"/>
          </a:p>
          <a:p>
            <a:r>
              <a:rPr lang="zh-CN" altLang="en-US" dirty="0"/>
              <a:t>演示软件</a:t>
            </a:r>
            <a:endParaRPr lang="en-US" altLang="zh-CN" dirty="0"/>
          </a:p>
          <a:p>
            <a:r>
              <a:rPr lang="zh-CN" altLang="en-US" dirty="0"/>
              <a:t>计算</a:t>
            </a:r>
            <a:r>
              <a:rPr lang="en-US" altLang="zh-CN" dirty="0"/>
              <a:t>888*999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893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</a:rPr>
              <a:t>请介绍机体这个软件的功能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96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讲一下记忆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9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补完模式是机体运行的基本思路</a:t>
            </a:r>
            <a:endParaRPr lang="en-US" altLang="zh-CN" dirty="0"/>
          </a:p>
          <a:p>
            <a:r>
              <a:rPr lang="zh-CN" altLang="en-US" dirty="0"/>
              <a:t>介绍温度和上下文长度</a:t>
            </a:r>
            <a:r>
              <a:rPr lang="en-US" altLang="zh-CN" dirty="0"/>
              <a:t>,</a:t>
            </a:r>
            <a:r>
              <a:rPr lang="zh-CN" altLang="en-US" dirty="0"/>
              <a:t>参数都有有提示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5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62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机体会预先将系统指令解码提高推理速度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04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</a:t>
            </a:r>
            <a:r>
              <a:rPr lang="en-US" altLang="zh-CN" dirty="0" err="1"/>
              <a:t>openbuddy</a:t>
            </a:r>
            <a:r>
              <a:rPr lang="zh-CN" altLang="en-US" dirty="0"/>
              <a:t>模型来演示一下</a:t>
            </a:r>
            <a:endParaRPr lang="en-US" altLang="zh-CN" dirty="0"/>
          </a:p>
          <a:p>
            <a:r>
              <a:rPr lang="zh-CN" altLang="en-US" dirty="0"/>
              <a:t>会大大降智，并且系统指令太长导致爆显存机体闪退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5DDCB-1EB5-4E6D-B80E-2045399AFE93}"/>
              </a:ext>
            </a:extLst>
          </p:cNvPr>
          <p:cNvCxnSpPr>
            <a:cxnSpLocks/>
          </p:cNvCxnSpPr>
          <p:nvPr userDrawn="1"/>
        </p:nvCxnSpPr>
        <p:spPr>
          <a:xfrm>
            <a:off x="396688" y="921454"/>
            <a:ext cx="1130225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85000"/>
                <a:lumOff val="15000"/>
              </a:srgbClr>
            </a:solidFill>
            <a:prstDash val="solid"/>
            <a:miter lim="800000"/>
          </a:ln>
          <a:effectLst/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A490483-52C4-47B1-B7D1-85CE6B3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7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0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erganov/llama.cpp/tree/master/examples/serv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机体全面介绍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EVA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2130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23648-96B0-9706-3CDD-74881CCB1688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设置里切换为服务模式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819F1B-BFC4-7C65-32FC-9BC0358B3E37}"/>
              </a:ext>
            </a:extLst>
          </p:cNvPr>
          <p:cNvSpPr txBox="1"/>
          <p:nvPr/>
        </p:nvSpPr>
        <p:spPr>
          <a:xfrm>
            <a:off x="396689" y="3429000"/>
            <a:ext cx="2605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启动一个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server.exe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，只保留解码设置参数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A4972B-9361-0DDD-02B8-708A14AF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09" y="1622537"/>
            <a:ext cx="8916008" cy="4669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3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23648-96B0-9706-3CDD-74881CCB1688}"/>
              </a:ext>
            </a:extLst>
          </p:cNvPr>
          <p:cNvSpPr txBox="1"/>
          <p:nvPr/>
        </p:nvSpPr>
        <p:spPr>
          <a:xfrm>
            <a:off x="396689" y="1160872"/>
            <a:ext cx="1085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原项目说明</a:t>
            </a:r>
            <a:r>
              <a:rPr lang="en-US" altLang="zh-CN" sz="2000" dirty="0">
                <a:hlinkClick r:id="rId3"/>
              </a:rPr>
              <a:t>llama.cpp/examples/server at master · </a:t>
            </a:r>
            <a:r>
              <a:rPr lang="en-US" altLang="zh-CN" sz="2000" dirty="0" err="1">
                <a:hlinkClick r:id="rId3"/>
              </a:rPr>
              <a:t>ggerganov</a:t>
            </a:r>
            <a:r>
              <a:rPr lang="en-US" altLang="zh-CN" sz="2000" dirty="0">
                <a:hlinkClick r:id="rId3"/>
              </a:rPr>
              <a:t>/llama.cpp (github.com)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CD7235-BA6A-1CE1-02B7-912EC9789C6B}"/>
              </a:ext>
            </a:extLst>
          </p:cNvPr>
          <p:cNvSpPr txBox="1"/>
          <p:nvPr/>
        </p:nvSpPr>
        <p:spPr>
          <a:xfrm>
            <a:off x="3424358" y="3232161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补完端点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/completion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08575E-3A29-59A6-CC06-2CB4A5EF749C}"/>
              </a:ext>
            </a:extLst>
          </p:cNvPr>
          <p:cNvSpPr txBox="1"/>
          <p:nvPr/>
        </p:nvSpPr>
        <p:spPr>
          <a:xfrm>
            <a:off x="3424358" y="3774769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嵌入端点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/v1/embeddings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11CA29-0FD0-41FA-64E7-084DEE68EB72}"/>
              </a:ext>
            </a:extLst>
          </p:cNvPr>
          <p:cNvSpPr txBox="1"/>
          <p:nvPr/>
        </p:nvSpPr>
        <p:spPr>
          <a:xfrm>
            <a:off x="3424358" y="2689554"/>
            <a:ext cx="5246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对话端点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/v1/chat/completions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132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五、链接状态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右击装载进行链接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5EA0A2-360E-40C4-9F51-EF144A71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89" y="2806328"/>
            <a:ext cx="2582580" cy="2364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8BE735-D0F8-BAD1-A844-7E7BA7392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444" y="1708329"/>
            <a:ext cx="8475497" cy="44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右击状态区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596675-D8FC-985E-023C-03D6429E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633" y="1709623"/>
            <a:ext cx="5842733" cy="477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6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0C8E29-F265-D92C-C680-7DF73E45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94" y="1160872"/>
            <a:ext cx="6825264" cy="53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2444B4-E716-7965-F741-49E28FEF4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836" y="1160872"/>
            <a:ext cx="6626879" cy="51883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EE5E2C-E4DB-9494-EADB-3F398EC34799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录音转文字之前需要先来配置</a:t>
            </a:r>
          </a:p>
        </p:txBody>
      </p:sp>
    </p:spTree>
    <p:extLst>
      <p:ext uri="{BB962C8B-B14F-4D97-AF65-F5344CB8AC3E}">
        <p14:creationId xmlns:p14="http://schemas.microsoft.com/office/powerpoint/2010/main" val="418831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4DE99C-F94E-4630-DC93-B2C7218B2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778" y="1160872"/>
            <a:ext cx="6584310" cy="51550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AA5EE4-D342-7183-3146-A8EA2D1CFAC8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挂载知识库工具之前需要先来配置</a:t>
            </a:r>
          </a:p>
        </p:txBody>
      </p:sp>
    </p:spTree>
    <p:extLst>
      <p:ext uri="{BB962C8B-B14F-4D97-AF65-F5344CB8AC3E}">
        <p14:creationId xmlns:p14="http://schemas.microsoft.com/office/powerpoint/2010/main" val="91941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0A36FA-43DE-5B05-3475-5D6E24778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863" y="1160872"/>
            <a:ext cx="6735737" cy="52735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D41A47-3530-0A06-B98A-183B4D065923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挂载文生图工具之前需要先来配置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0ABB82-A12B-E3BA-1B70-410ECC501086}"/>
              </a:ext>
            </a:extLst>
          </p:cNvPr>
          <p:cNvSpPr/>
          <p:nvPr/>
        </p:nvSpPr>
        <p:spPr>
          <a:xfrm>
            <a:off x="8795657" y="2416629"/>
            <a:ext cx="957942" cy="337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9C7095-37E5-133A-DDC7-123EB782E59B}"/>
              </a:ext>
            </a:extLst>
          </p:cNvPr>
          <p:cNvSpPr txBox="1"/>
          <p:nvPr/>
        </p:nvSpPr>
        <p:spPr>
          <a:xfrm>
            <a:off x="9936136" y="2384754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手动操作</a:t>
            </a:r>
          </a:p>
        </p:txBody>
      </p:sp>
    </p:spTree>
    <p:extLst>
      <p:ext uri="{BB962C8B-B14F-4D97-AF65-F5344CB8AC3E}">
        <p14:creationId xmlns:p14="http://schemas.microsoft.com/office/powerpoint/2010/main" val="333535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0452BB-381F-7735-802E-A71A6443DB0E}"/>
              </a:ext>
            </a:extLst>
          </p:cNvPr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69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542" y="551633"/>
            <a:ext cx="1133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charset="0"/>
                <a:ea typeface="黑体" panose="02010609060101010101" charset="-122"/>
              </a:rPr>
              <a:t>预测下一个词！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4542" y="1132658"/>
            <a:ext cx="1144905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预测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862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输入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1435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4249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解码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488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采样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1886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9889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输出</a:t>
            </a:r>
          </a:p>
        </p:txBody>
      </p:sp>
      <p:cxnSp>
        <p:nvCxnSpPr>
          <p:cNvPr id="18" name="肘形连接符 17"/>
          <p:cNvCxnSpPr>
            <a:stCxn id="15" idx="0"/>
            <a:endCxn id="14" idx="0"/>
          </p:cNvCxnSpPr>
          <p:nvPr/>
        </p:nvCxnSpPr>
        <p:spPr>
          <a:xfrm rot="16200000" flipH="1" flipV="1">
            <a:off x="5921737" y="963748"/>
            <a:ext cx="3175" cy="2306320"/>
          </a:xfrm>
          <a:prstGeom prst="bentConnector3">
            <a:avLst>
              <a:gd name="adj1" fmla="val -1993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193774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356588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5194027" y="2301058"/>
            <a:ext cx="145478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750034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917039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32" idx="0"/>
          </p:cNvCxnSpPr>
          <p:nvPr/>
        </p:nvCxnSpPr>
        <p:spPr>
          <a:xfrm flipH="1">
            <a:off x="2697842" y="2485208"/>
            <a:ext cx="442595" cy="5283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33" idx="0"/>
          </p:cNvCxnSpPr>
          <p:nvPr/>
        </p:nvCxnSpPr>
        <p:spPr>
          <a:xfrm flipH="1">
            <a:off x="4533627" y="2485208"/>
            <a:ext cx="23495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35" idx="0"/>
          </p:cNvCxnSpPr>
          <p:nvPr/>
        </p:nvCxnSpPr>
        <p:spPr>
          <a:xfrm flipH="1">
            <a:off x="6893922" y="2485208"/>
            <a:ext cx="180975" cy="52768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36" idx="0"/>
          </p:cNvCxnSpPr>
          <p:nvPr/>
        </p:nvCxnSpPr>
        <p:spPr>
          <a:xfrm>
            <a:off x="8744947" y="2485208"/>
            <a:ext cx="990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26522" y="3013528"/>
            <a:ext cx="3342640" cy="155956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添加用户昵称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添加模型昵称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预解码时只添加系统指令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补完模式则都不添加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根据模型词表将输入的词转为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根据上下文长度裁剪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数量</a:t>
            </a:r>
          </a:p>
        </p:txBody>
      </p:sp>
      <p:sp>
        <p:nvSpPr>
          <p:cNvPr id="33" name="矩形 32"/>
          <p:cNvSpPr/>
          <p:nvPr/>
        </p:nvSpPr>
        <p:spPr>
          <a:xfrm>
            <a:off x="2200002" y="4695008"/>
            <a:ext cx="4667250" cy="160274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模型根据上下文缓存和送入的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解码得到向量表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已被解码的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记入上下文缓存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用户输入时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&gt;1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，按批解码，批大小默认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512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按批解码有时失败，则尝试单个解码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采样后进入循环时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=1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，单个解码</a:t>
            </a:r>
          </a:p>
        </p:txBody>
      </p:sp>
      <p:sp>
        <p:nvSpPr>
          <p:cNvPr id="35" name="矩形 34"/>
          <p:cNvSpPr/>
          <p:nvPr/>
        </p:nvSpPr>
        <p:spPr>
          <a:xfrm>
            <a:off x="4890497" y="3012893"/>
            <a:ext cx="4006215" cy="156654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根据温度和向量表计算下一个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的概率表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=0，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直接取概率最大的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温度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&gt;0，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按照概率随机选取的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该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进入循环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是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结束标志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用户发停止标签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检测到反向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序列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达到最大输出长度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则停止循环</a:t>
            </a:r>
          </a:p>
        </p:txBody>
      </p:sp>
      <p:sp>
        <p:nvSpPr>
          <p:cNvPr id="36" name="矩形 35"/>
          <p:cNvSpPr/>
          <p:nvPr/>
        </p:nvSpPr>
        <p:spPr>
          <a:xfrm>
            <a:off x="7890872" y="4695008"/>
            <a:ext cx="3689350" cy="161163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根据模型词表将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转为对应的词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C64FA7-67C7-F7AD-E1EC-C1B305F05F96}"/>
              </a:ext>
            </a:extLst>
          </p:cNvPr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73C05F3-DB2A-1304-ADAF-5CB38598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机体全面介绍</a:t>
            </a:r>
          </a:p>
        </p:txBody>
      </p:sp>
    </p:spTree>
    <p:extLst>
      <p:ext uri="{BB962C8B-B14F-4D97-AF65-F5344CB8AC3E}">
        <p14:creationId xmlns:p14="http://schemas.microsoft.com/office/powerpoint/2010/main" val="368198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大语言模型的简介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9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668943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3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大语言模型（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572FA7-D8E1-42F4-AC34-AC97A6721ED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FFC3B7E-03E4-490B-BEC1-252696063F81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4270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810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C2C94E-9DAD-4C45-825F-5878AF5C208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2E6DB9-B71B-44DC-9BEF-83C841EAA3A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613208" y="3371195"/>
            <a:ext cx="1569666" cy="124072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AACC3F7-6C12-4CDC-B196-BABE95E0900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CEB799-3941-4D62-B1CD-34C8648E4A17}"/>
              </a:ext>
            </a:extLst>
          </p:cNvPr>
          <p:cNvSpPr/>
          <p:nvPr/>
        </p:nvSpPr>
        <p:spPr>
          <a:xfrm>
            <a:off x="5347311" y="2590800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7C7435-EA8E-4905-9346-7A9388111BBD}"/>
              </a:ext>
            </a:extLst>
          </p:cNvPr>
          <p:cNvSpPr txBox="1"/>
          <p:nvPr/>
        </p:nvSpPr>
        <p:spPr>
          <a:xfrm>
            <a:off x="2295497" y="272227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58803D-4B2C-4075-B3D3-98E2BC848AE8}"/>
              </a:ext>
            </a:extLst>
          </p:cNvPr>
          <p:cNvSpPr txBox="1"/>
          <p:nvPr/>
        </p:nvSpPr>
        <p:spPr>
          <a:xfrm>
            <a:off x="7170159" y="232216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珠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0.6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367CA2-24AC-49E8-BA2A-4A07E73A1E7C}"/>
              </a:ext>
            </a:extLst>
          </p:cNvPr>
          <p:cNvSpPr txBox="1"/>
          <p:nvPr/>
        </p:nvSpPr>
        <p:spPr>
          <a:xfrm>
            <a:off x="7170159" y="281211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9B714A-2396-4182-80A8-B82EC1AC9B37}"/>
              </a:ext>
            </a:extLst>
          </p:cNvPr>
          <p:cNvSpPr txBox="1"/>
          <p:nvPr/>
        </p:nvSpPr>
        <p:spPr>
          <a:xfrm>
            <a:off x="7170159" y="33020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6B3CA9-634C-49DA-B6F5-612B4FDB818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532007" y="2919312"/>
            <a:ext cx="81530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48CB86-E7C3-44F4-ACBE-F3CB82234F8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611335" y="2522220"/>
            <a:ext cx="558824" cy="39709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D64340-1476-4E07-B3EC-7E9DA11FF718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611335" y="2919312"/>
            <a:ext cx="558824" cy="58281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56A83C-6ADF-4CCA-953D-D3A470B83FC5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611335" y="2919312"/>
            <a:ext cx="558824" cy="928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C0FDB76-B6C4-4BEE-8F5C-F0B274F6C239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>
            <a:off x="6611335" y="2919312"/>
            <a:ext cx="558824" cy="107276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3A3EC62-051C-4221-A854-6CCAFE622095}"/>
              </a:ext>
            </a:extLst>
          </p:cNvPr>
          <p:cNvSpPr txBox="1"/>
          <p:nvPr/>
        </p:nvSpPr>
        <p:spPr>
          <a:xfrm>
            <a:off x="7170159" y="37920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8C0A27B-C784-4D39-88EB-0EB25C6EFBCC}"/>
              </a:ext>
            </a:extLst>
          </p:cNvPr>
          <p:cNvSpPr/>
          <p:nvPr/>
        </p:nvSpPr>
        <p:spPr>
          <a:xfrm>
            <a:off x="5347311" y="4649567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5576BAF-4CC1-4AE8-B678-69904AC0D3CF}"/>
              </a:ext>
            </a:extLst>
          </p:cNvPr>
          <p:cNvSpPr txBox="1"/>
          <p:nvPr/>
        </p:nvSpPr>
        <p:spPr>
          <a:xfrm>
            <a:off x="2295497" y="478104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184E7D6-980C-40B4-94CC-D39FAB2BDCD0}"/>
              </a:ext>
            </a:extLst>
          </p:cNvPr>
          <p:cNvSpPr txBox="1"/>
          <p:nvPr/>
        </p:nvSpPr>
        <p:spPr>
          <a:xfrm>
            <a:off x="7170159" y="438103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穆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0.9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DDD69E9-4E63-4A0E-97B3-E201F570DCF5}"/>
              </a:ext>
            </a:extLst>
          </p:cNvPr>
          <p:cNvSpPr txBox="1"/>
          <p:nvPr/>
        </p:nvSpPr>
        <p:spPr>
          <a:xfrm>
            <a:off x="7170159" y="48709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峰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E132C2C-C9DC-4253-A75A-06CAD54E4CF7}"/>
              </a:ext>
            </a:extLst>
          </p:cNvPr>
          <p:cNvSpPr txBox="1"/>
          <p:nvPr/>
        </p:nvSpPr>
        <p:spPr>
          <a:xfrm>
            <a:off x="7170159" y="53609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山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0.01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3837AB-6EAB-41A2-939B-59B5C2911A2F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 flipV="1">
            <a:off x="4788487" y="4978079"/>
            <a:ext cx="55882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CF2FF27-662D-45F5-B670-E1C48B180022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6611335" y="4581088"/>
            <a:ext cx="558824" cy="39699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C412AAB-C2D5-4394-B451-18FA3C149C48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6611335" y="4978079"/>
            <a:ext cx="558824" cy="582913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BED2BC6-F1D0-454D-BDB0-D525C5B7433A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6611335" y="4978079"/>
            <a:ext cx="558824" cy="9296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335A75-67D6-4F67-AB91-518C06DD3095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6611335" y="4978079"/>
            <a:ext cx="558824" cy="107286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112AD49-D472-4A21-96D0-6C49BF851C18}"/>
              </a:ext>
            </a:extLst>
          </p:cNvPr>
          <p:cNvSpPr txBox="1"/>
          <p:nvPr/>
        </p:nvSpPr>
        <p:spPr>
          <a:xfrm>
            <a:off x="7170159" y="585088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8" grpId="0"/>
      <p:bldP spid="19" grpId="0"/>
      <p:bldP spid="35" grpId="0"/>
      <p:bldP spid="48" grpId="0" animBg="1"/>
      <p:bldP spid="49" grpId="0"/>
      <p:bldP spid="50" grpId="0"/>
      <p:bldP spid="51" grpId="0"/>
      <p:bldP spid="52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6459319" y="3371195"/>
            <a:ext cx="172355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更好的预测下一个词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7382649" y="3371195"/>
            <a:ext cx="80022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D8D1C4D-2EC7-493C-A0A4-0E03FD0D86B4}"/>
              </a:ext>
            </a:extLst>
          </p:cNvPr>
          <p:cNvSpPr/>
          <p:nvPr/>
        </p:nvSpPr>
        <p:spPr>
          <a:xfrm>
            <a:off x="4427993" y="499246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完美的预测下一个词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37C4E5-B9BF-4395-8908-A60BB31B9B38}"/>
              </a:ext>
            </a:extLst>
          </p:cNvPr>
          <p:cNvSpPr/>
          <p:nvPr/>
        </p:nvSpPr>
        <p:spPr>
          <a:xfrm>
            <a:off x="4407228" y="5609830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实现通用人工智能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AGI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FC7B3B5-0D5B-49ED-A8D8-A8AC586F992E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5905321" y="4836763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156327-4FAC-4B5D-8E12-9938CD8D04C9}"/>
              </a:ext>
            </a:extLst>
          </p:cNvPr>
          <p:cNvCxnSpPr>
            <a:cxnSpLocks/>
          </p:cNvCxnSpPr>
          <p:nvPr/>
        </p:nvCxnSpPr>
        <p:spPr>
          <a:xfrm flipH="1">
            <a:off x="5882280" y="5454129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4856783" y="2487818"/>
            <a:ext cx="4011034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222245-5750-4DC0-982F-D934E61B8276}"/>
              </a:ext>
            </a:extLst>
          </p:cNvPr>
          <p:cNvSpPr/>
          <p:nvPr/>
        </p:nvSpPr>
        <p:spPr>
          <a:xfrm>
            <a:off x="3138733" y="319816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三要素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5CA7CCA-61A8-4D21-8A09-4DC9EDBCA8D1}"/>
              </a:ext>
            </a:extLst>
          </p:cNvPr>
          <p:cNvSpPr/>
          <p:nvPr/>
        </p:nvSpPr>
        <p:spPr>
          <a:xfrm>
            <a:off x="4370070" y="2773680"/>
            <a:ext cx="240030" cy="1310640"/>
          </a:xfrm>
          <a:prstGeom prst="leftBrace">
            <a:avLst>
              <a:gd name="adj1" fmla="val 7976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聊天气泡">
            <a:extLst>
              <a:ext uri="{FF2B5EF4-FFF2-40B4-BE49-F238E27FC236}">
                <a16:creationId xmlns:a16="http://schemas.microsoft.com/office/drawing/2014/main" id="{C4C9E24E-1DAE-4DCD-B70B-FE427BB81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880" y="1517087"/>
            <a:ext cx="1812853" cy="18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396689" y="933566"/>
            <a:ext cx="407355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（一）提示词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3DCA8B-6032-4EA7-A81E-ED3E37910800}"/>
              </a:ext>
            </a:extLst>
          </p:cNvPr>
          <p:cNvSpPr txBox="1"/>
          <p:nvPr/>
        </p:nvSpPr>
        <p:spPr>
          <a:xfrm>
            <a:off x="571949" y="1826810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17FC7A38-C19B-458E-A902-3C5CF9CD3ADE}"/>
              </a:ext>
            </a:extLst>
          </p:cNvPr>
          <p:cNvSpPr/>
          <p:nvPr/>
        </p:nvSpPr>
        <p:spPr>
          <a:xfrm>
            <a:off x="303674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4D67A1A-6576-4B4A-8B82-5380B5742816}"/>
              </a:ext>
            </a:extLst>
          </p:cNvPr>
          <p:cNvSpPr/>
          <p:nvPr/>
        </p:nvSpPr>
        <p:spPr>
          <a:xfrm>
            <a:off x="4220917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B6D6FDE-5E35-4B55-AB6C-08E73EE6EEA7}"/>
              </a:ext>
            </a:extLst>
          </p:cNvPr>
          <p:cNvSpPr/>
          <p:nvPr/>
        </p:nvSpPr>
        <p:spPr>
          <a:xfrm>
            <a:off x="8138160" y="2825253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智能助手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FB38EF8A-692F-4B6F-A6FD-C9773D455CD8}"/>
              </a:ext>
            </a:extLst>
          </p:cNvPr>
          <p:cNvSpPr/>
          <p:nvPr/>
        </p:nvSpPr>
        <p:spPr>
          <a:xfrm rot="18127811">
            <a:off x="5732706" y="5493613"/>
            <a:ext cx="1133813" cy="657024"/>
          </a:xfrm>
          <a:prstGeom prst="corner">
            <a:avLst>
              <a:gd name="adj1" fmla="val 44131"/>
              <a:gd name="adj2" fmla="val 3849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4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3" grpId="0" animBg="1"/>
      <p:bldP spid="7" grpId="0" animBg="1"/>
      <p:bldP spid="10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E9ECF9-0D91-4E6E-B612-63C9EBF81FF6}"/>
              </a:ext>
            </a:extLst>
          </p:cNvPr>
          <p:cNvSpPr txBox="1"/>
          <p:nvPr/>
        </p:nvSpPr>
        <p:spPr>
          <a:xfrm>
            <a:off x="396689" y="933566"/>
            <a:ext cx="465223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（二）温度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786855-51FB-49AE-AE4F-6CFE551AFE95}"/>
              </a:ext>
            </a:extLst>
          </p:cNvPr>
          <p:cNvSpPr txBox="1"/>
          <p:nvPr/>
        </p:nvSpPr>
        <p:spPr>
          <a:xfrm>
            <a:off x="679132" y="1668212"/>
            <a:ext cx="574548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温度越高，预测下一个词的随机性越强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C911F6B-B671-4E6F-9B7E-83166ADFB70C}"/>
              </a:ext>
            </a:extLst>
          </p:cNvPr>
          <p:cNvSpPr/>
          <p:nvPr/>
        </p:nvSpPr>
        <p:spPr>
          <a:xfrm>
            <a:off x="1502094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A19D25B-B7D1-4B8F-9F38-96E82AAD0753}"/>
              </a:ext>
            </a:extLst>
          </p:cNvPr>
          <p:cNvSpPr/>
          <p:nvPr/>
        </p:nvSpPr>
        <p:spPr>
          <a:xfrm>
            <a:off x="6948486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请用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模型写一关于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五谷的课程计划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0977DC-28F0-42A1-8F62-53F20497DF5F}"/>
              </a:ext>
            </a:extLst>
          </p:cNvPr>
          <p:cNvSpPr/>
          <p:nvPr/>
        </p:nvSpPr>
        <p:spPr>
          <a:xfrm>
            <a:off x="450104" y="2551349"/>
            <a:ext cx="188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F7E080-464F-48CE-AE00-F27C34817556}"/>
              </a:ext>
            </a:extLst>
          </p:cNvPr>
          <p:cNvSpPr/>
          <p:nvPr/>
        </p:nvSpPr>
        <p:spPr>
          <a:xfrm>
            <a:off x="5905242" y="2551349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0.5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 animBg="1"/>
      <p:bldP spid="7" grpId="0" animBg="1"/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F49490C-CABC-000A-63D4-2C57D501249D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先下载一个机体和模型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BB435B-D875-B659-5BCE-6C9EB8563393}"/>
              </a:ext>
            </a:extLst>
          </p:cNvPr>
          <p:cNvSpPr txBox="1"/>
          <p:nvPr/>
        </p:nvSpPr>
        <p:spPr>
          <a:xfrm>
            <a:off x="383728" y="1722682"/>
            <a:ext cx="675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https://pan.baidu.com/s/18NOUMjaJIZsV_Z0toOzGBg?pwd=body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7AF445-3FC1-D0CD-596E-5B5C04020708}"/>
              </a:ext>
            </a:extLst>
          </p:cNvPr>
          <p:cNvSpPr txBox="1"/>
          <p:nvPr/>
        </p:nvSpPr>
        <p:spPr>
          <a:xfrm>
            <a:off x="7939571" y="1722682"/>
            <a:ext cx="232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https://hf-mirror.com/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A03D6CF8-3B14-DCAD-FD2D-82EE969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EFAE36-4389-2FA7-77EB-D286924E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3" y="2305345"/>
            <a:ext cx="5795277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4CB02F-E17F-A493-3313-5FAAE1305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80" y="2305345"/>
            <a:ext cx="5327313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195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597A9A-8836-4307-A774-8C6EE37D82C8}"/>
              </a:ext>
            </a:extLst>
          </p:cNvPr>
          <p:cNvSpPr txBox="1"/>
          <p:nvPr/>
        </p:nvSpPr>
        <p:spPr>
          <a:xfrm>
            <a:off x="396689" y="933566"/>
            <a:ext cx="503695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（三）上下文长度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F1CA4B-58E1-43DD-8321-91C5EC3F7BB4}"/>
              </a:ext>
            </a:extLst>
          </p:cNvPr>
          <p:cNvSpPr txBox="1"/>
          <p:nvPr/>
        </p:nvSpPr>
        <p:spPr>
          <a:xfrm>
            <a:off x="571949" y="1826810"/>
            <a:ext cx="9167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中第一层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的数量是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，相当于模型的脑容量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卷形: 垂直 1">
            <a:extLst>
              <a:ext uri="{FF2B5EF4-FFF2-40B4-BE49-F238E27FC236}">
                <a16:creationId xmlns:a16="http://schemas.microsoft.com/office/drawing/2014/main" id="{64A43B30-7906-4BA8-BDA1-E22193AA7F58}"/>
              </a:ext>
            </a:extLst>
          </p:cNvPr>
          <p:cNvSpPr/>
          <p:nvPr/>
        </p:nvSpPr>
        <p:spPr>
          <a:xfrm>
            <a:off x="1015022" y="2605471"/>
            <a:ext cx="1524001" cy="2469661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五谷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C2644D-A8A4-41AC-A826-CF0AD39B20E5}"/>
              </a:ext>
            </a:extLst>
          </p:cNvPr>
          <p:cNvSpPr/>
          <p:nvPr/>
        </p:nvSpPr>
        <p:spPr>
          <a:xfrm>
            <a:off x="4010384" y="3591169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47752B-16D1-487E-A41D-91DE525186D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64069" y="3919681"/>
            <a:ext cx="1346315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223050C-D5CB-46C3-A326-8BAA72B90EDD}"/>
              </a:ext>
            </a:extLst>
          </p:cNvPr>
          <p:cNvSpPr/>
          <p:nvPr/>
        </p:nvSpPr>
        <p:spPr>
          <a:xfrm>
            <a:off x="650752" y="5308544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=4096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39B73-A98E-4FDB-96C5-0FB194389B8D}"/>
              </a:ext>
            </a:extLst>
          </p:cNvPr>
          <p:cNvSpPr/>
          <p:nvPr/>
        </p:nvSpPr>
        <p:spPr>
          <a:xfrm>
            <a:off x="3272469" y="5302209"/>
            <a:ext cx="2739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=2048</a:t>
            </a:r>
            <a:endParaRPr lang="zh-CN" altLang="en-US" sz="2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00DB69-026A-4255-B406-9318FE4BB8B4}"/>
              </a:ext>
            </a:extLst>
          </p:cNvPr>
          <p:cNvCxnSpPr>
            <a:cxnSpLocks/>
          </p:cNvCxnSpPr>
          <p:nvPr/>
        </p:nvCxnSpPr>
        <p:spPr>
          <a:xfrm>
            <a:off x="5508869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001A781-6353-4277-8954-90BC39D6540C}"/>
              </a:ext>
            </a:extLst>
          </p:cNvPr>
          <p:cNvSpPr/>
          <p:nvPr/>
        </p:nvSpPr>
        <p:spPr>
          <a:xfrm>
            <a:off x="6368954" y="3747245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只能塞进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2048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个词</a:t>
            </a:r>
            <a:endParaRPr lang="zh-CN" altLang="en-US" sz="2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949352-E0A4-40CE-B397-B9DFE9C0E04B}"/>
              </a:ext>
            </a:extLst>
          </p:cNvPr>
          <p:cNvCxnSpPr>
            <a:cxnSpLocks/>
          </p:cNvCxnSpPr>
          <p:nvPr/>
        </p:nvCxnSpPr>
        <p:spPr>
          <a:xfrm>
            <a:off x="8605464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673F698-B757-491D-AF8F-DD2580AAA426}"/>
              </a:ext>
            </a:extLst>
          </p:cNvPr>
          <p:cNvSpPr/>
          <p:nvPr/>
        </p:nvSpPr>
        <p:spPr>
          <a:xfrm>
            <a:off x="9428815" y="371962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继续提问怎么办？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6EB7C3-B8E4-4854-B96D-781DD1C3F65B}"/>
              </a:ext>
            </a:extLst>
          </p:cNvPr>
          <p:cNvSpPr/>
          <p:nvPr/>
        </p:nvSpPr>
        <p:spPr>
          <a:xfrm>
            <a:off x="9547890" y="3138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砍掉一部分词</a:t>
            </a:r>
          </a:p>
        </p:txBody>
      </p:sp>
    </p:spTree>
    <p:extLst>
      <p:ext uri="{BB962C8B-B14F-4D97-AF65-F5344CB8AC3E}">
        <p14:creationId xmlns:p14="http://schemas.microsoft.com/office/powerpoint/2010/main" val="26057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2" grpId="0" animBg="1"/>
      <p:bldP spid="7" grpId="0" animBg="1"/>
      <p:bldP spid="3" grpId="0"/>
      <p:bldP spid="10" grpId="0"/>
      <p:bldP spid="12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三、主流大语言模型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F0D610-7F2B-41EE-A2D9-75E17C405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48"/>
          <a:stretch/>
        </p:blipFill>
        <p:spPr>
          <a:xfrm>
            <a:off x="5538036" y="276542"/>
            <a:ext cx="6379195" cy="63049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52E622-6601-4A47-97D6-D2ABB5136F4F}"/>
              </a:ext>
            </a:extLst>
          </p:cNvPr>
          <p:cNvSpPr txBox="1"/>
          <p:nvPr/>
        </p:nvSpPr>
        <p:spPr>
          <a:xfrm>
            <a:off x="6941372" y="6629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openai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75B0A-9382-4409-9842-F9CF2950BA56}"/>
              </a:ext>
            </a:extLst>
          </p:cNvPr>
          <p:cNvSpPr txBox="1"/>
          <p:nvPr/>
        </p:nvSpPr>
        <p:spPr>
          <a:xfrm>
            <a:off x="6941372" y="1170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智谱清言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2922B5-AEC2-493C-9EDB-AB0468086AF9}"/>
              </a:ext>
            </a:extLst>
          </p:cNvPr>
          <p:cNvSpPr txBox="1"/>
          <p:nvPr/>
        </p:nvSpPr>
        <p:spPr>
          <a:xfrm>
            <a:off x="6941372" y="167803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阿里巴巴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A0228B-79D1-4403-8280-20D2E2142B88}"/>
              </a:ext>
            </a:extLst>
          </p:cNvPr>
          <p:cNvSpPr txBox="1"/>
          <p:nvPr/>
        </p:nvSpPr>
        <p:spPr>
          <a:xfrm>
            <a:off x="6941372" y="2185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05DC39-9C7A-4BD7-B67F-77F154495C0E}"/>
              </a:ext>
            </a:extLst>
          </p:cNvPr>
          <p:cNvSpPr txBox="1"/>
          <p:nvPr/>
        </p:nvSpPr>
        <p:spPr>
          <a:xfrm>
            <a:off x="6941372" y="6245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5FCF4-A355-4A9B-B069-22632A491842}"/>
              </a:ext>
            </a:extLst>
          </p:cNvPr>
          <p:cNvSpPr txBox="1"/>
          <p:nvPr/>
        </p:nvSpPr>
        <p:spPr>
          <a:xfrm>
            <a:off x="6941372" y="37082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minmax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1EE7D4-98B9-4A28-83C7-5207CF908BAF}"/>
              </a:ext>
            </a:extLst>
          </p:cNvPr>
          <p:cNvSpPr txBox="1"/>
          <p:nvPr/>
        </p:nvSpPr>
        <p:spPr>
          <a:xfrm>
            <a:off x="6941372" y="472333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上海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ai lab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8DDD43-7572-49E4-9382-886F138D2E76}"/>
              </a:ext>
            </a:extLst>
          </p:cNvPr>
          <p:cNvSpPr txBox="1"/>
          <p:nvPr/>
        </p:nvSpPr>
        <p:spPr>
          <a:xfrm>
            <a:off x="6941372" y="5230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零一万物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CC32373-49E9-45AE-A29F-93508D82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960115"/>
            <a:ext cx="3600000" cy="288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1EF4D0-7397-4268-B0C8-C2960F822F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3892900"/>
            <a:ext cx="3600000" cy="28800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1DC9112-FA9B-47C7-AC7D-CC05A665DD5A}"/>
              </a:ext>
            </a:extLst>
          </p:cNvPr>
          <p:cNvSpPr txBox="1"/>
          <p:nvPr/>
        </p:nvSpPr>
        <p:spPr>
          <a:xfrm>
            <a:off x="596348" y="21399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闭源王者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152D8C-B2A9-4299-A94F-48CC644CEB2A}"/>
              </a:ext>
            </a:extLst>
          </p:cNvPr>
          <p:cNvSpPr txBox="1"/>
          <p:nvPr/>
        </p:nvSpPr>
        <p:spPr>
          <a:xfrm>
            <a:off x="606630" y="5000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开源王者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F633D6-976C-444D-8DF1-AF5511E927EB}"/>
              </a:ext>
            </a:extLst>
          </p:cNvPr>
          <p:cNvSpPr/>
          <p:nvPr/>
        </p:nvSpPr>
        <p:spPr>
          <a:xfrm>
            <a:off x="5441790" y="595397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4EA4A3-BD41-4A11-8DB8-107E660AF1A5}"/>
              </a:ext>
            </a:extLst>
          </p:cNvPr>
          <p:cNvSpPr/>
          <p:nvPr/>
        </p:nvSpPr>
        <p:spPr>
          <a:xfrm>
            <a:off x="5441790" y="2645348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5" grpId="0"/>
      <p:bldP spid="16" grpId="0"/>
      <p:bldP spid="17" grpId="0"/>
      <p:bldP spid="18" grpId="0"/>
      <p:bldP spid="22" grpId="0"/>
      <p:bldP spid="23" grpId="0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知识库问答</a:t>
            </a:r>
          </a:p>
        </p:txBody>
      </p:sp>
    </p:spTree>
    <p:extLst>
      <p:ext uri="{BB962C8B-B14F-4D97-AF65-F5344CB8AC3E}">
        <p14:creationId xmlns:p14="http://schemas.microsoft.com/office/powerpoint/2010/main" val="3026683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为什么要知识库问答？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412390-EA36-FB2D-C323-BB37431C1E73}"/>
              </a:ext>
            </a:extLst>
          </p:cNvPr>
          <p:cNvSpPr txBox="1"/>
          <p:nvPr/>
        </p:nvSpPr>
        <p:spPr>
          <a:xfrm>
            <a:off x="527704" y="2138334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大语言模型的知识有局限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144C7E-6018-9E9F-8E2A-72CBC7EC556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444161" y="1769807"/>
            <a:ext cx="1292962" cy="5993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86D094F-627A-D3BE-3D8B-EC3A5218CFA7}"/>
              </a:ext>
            </a:extLst>
          </p:cNvPr>
          <p:cNvSpPr txBox="1"/>
          <p:nvPr/>
        </p:nvSpPr>
        <p:spPr>
          <a:xfrm>
            <a:off x="5737123" y="1538974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不能更新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3B0DC7-24AE-A1FA-8334-96DDFDFE8A1A}"/>
              </a:ext>
            </a:extLst>
          </p:cNvPr>
          <p:cNvSpPr txBox="1"/>
          <p:nvPr/>
        </p:nvSpPr>
        <p:spPr>
          <a:xfrm>
            <a:off x="5737123" y="2825906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专业知识不强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1F4945-B826-6E2A-7A38-99CB531EBF18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4444161" y="2369167"/>
            <a:ext cx="5028068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53E85A0-2C31-D4F1-D033-A3A6EDAC44AE}"/>
              </a:ext>
            </a:extLst>
          </p:cNvPr>
          <p:cNvSpPr txBox="1"/>
          <p:nvPr/>
        </p:nvSpPr>
        <p:spPr>
          <a:xfrm>
            <a:off x="9472229" y="21383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应用受限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4D67AC2-0C7E-952B-E43D-723166AC73B9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4444161" y="2369167"/>
            <a:ext cx="1292962" cy="68757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808FC55-23DE-DB67-3C8B-11457AAE9E8A}"/>
              </a:ext>
            </a:extLst>
          </p:cNvPr>
          <p:cNvSpPr txBox="1"/>
          <p:nvPr/>
        </p:nvSpPr>
        <p:spPr>
          <a:xfrm>
            <a:off x="7622708" y="3987410"/>
            <a:ext cx="2983811" cy="1938992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/>
              </a:rPr>
              <a:t>You are a helpful assistant.</a:t>
            </a:r>
            <a:endParaRPr lang="en-US" altLang="zh-CN" sz="2000" dirty="0">
              <a:effectLst/>
            </a:endParaRPr>
          </a:p>
          <a:p>
            <a:br>
              <a:rPr lang="en-US" altLang="zh-CN" sz="2000" dirty="0">
                <a:solidFill>
                  <a:srgbClr val="000000"/>
                </a:solidFill>
                <a:effectLst/>
              </a:rPr>
            </a:br>
            <a:endParaRPr lang="en-US" altLang="zh-CN" sz="2000" dirty="0">
              <a:solidFill>
                <a:srgbClr val="000000"/>
              </a:solidFill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User:</a:t>
            </a:r>
            <a:endParaRPr lang="en-US" altLang="zh-CN" sz="2000" dirty="0">
              <a:effectLst/>
            </a:endParaRPr>
          </a:p>
          <a:p>
            <a:r>
              <a:rPr lang="zh-CN" altLang="en-US" sz="2000" dirty="0">
                <a:solidFill>
                  <a:srgbClr val="000000"/>
                </a:solidFill>
                <a:effectLst/>
              </a:rPr>
              <a:t>请介绍机体软件的功能</a:t>
            </a:r>
            <a:endParaRPr lang="zh-CN" altLang="en-US" sz="2000" dirty="0"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Assistant: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3DD528-6900-733F-C692-886244A4D675}"/>
              </a:ext>
            </a:extLst>
          </p:cNvPr>
          <p:cNvSpPr txBox="1"/>
          <p:nvPr/>
        </p:nvSpPr>
        <p:spPr>
          <a:xfrm>
            <a:off x="999188" y="3987409"/>
            <a:ext cx="760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测试一下看看大模型知不知道机体这个软件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4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26" grpId="0"/>
      <p:bldP spid="31" grpId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959130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71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一、知识库是什么？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5230DF-38D1-EE51-0878-7F81C88408DB}"/>
              </a:ext>
            </a:extLst>
          </p:cNvPr>
          <p:cNvSpPr txBox="1"/>
          <p:nvPr/>
        </p:nvSpPr>
        <p:spPr>
          <a:xfrm>
            <a:off x="2125107" y="36640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用户的私有数据</a:t>
            </a:r>
          </a:p>
        </p:txBody>
      </p:sp>
      <p:pic>
        <p:nvPicPr>
          <p:cNvPr id="7" name="图形 6" descr="数据库">
            <a:extLst>
              <a:ext uri="{FF2B5EF4-FFF2-40B4-BE49-F238E27FC236}">
                <a16:creationId xmlns:a16="http://schemas.microsoft.com/office/drawing/2014/main" id="{137B1AD9-0986-04B6-7F77-51ADA55B5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6417" y="2256790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4FAE31-685E-4E81-C247-8F28E1FB6885}"/>
              </a:ext>
            </a:extLst>
          </p:cNvPr>
          <p:cNvSpPr txBox="1"/>
          <p:nvPr/>
        </p:nvSpPr>
        <p:spPr>
          <a:xfrm>
            <a:off x="7690053" y="36640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向量数据库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56B834C-619C-7216-4055-08CD28182B49}"/>
              </a:ext>
            </a:extLst>
          </p:cNvPr>
          <p:cNvSpPr/>
          <p:nvPr/>
        </p:nvSpPr>
        <p:spPr>
          <a:xfrm>
            <a:off x="1940483" y="1999772"/>
            <a:ext cx="2708350" cy="1428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pdf/doc/csv/txt/html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6065F3C-F2CC-9D7C-B2AB-0056880B08A5}"/>
              </a:ext>
            </a:extLst>
          </p:cNvPr>
          <p:cNvSpPr/>
          <p:nvPr/>
        </p:nvSpPr>
        <p:spPr>
          <a:xfrm>
            <a:off x="5553800" y="2560882"/>
            <a:ext cx="1637649" cy="353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2AA6F8-9AB3-1A62-2B39-57D84628F588}"/>
              </a:ext>
            </a:extLst>
          </p:cNvPr>
          <p:cNvSpPr txBox="1"/>
          <p:nvPr/>
        </p:nvSpPr>
        <p:spPr>
          <a:xfrm>
            <a:off x="2772179" y="4999122"/>
            <a:ext cx="895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数据块以向量的形式存在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易于进行相似度计算，实现语义检索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F5834-D2B0-5D9C-D558-D18FD2268AD4}"/>
              </a:ext>
            </a:extLst>
          </p:cNvPr>
          <p:cNvSpPr txBox="1"/>
          <p:nvPr/>
        </p:nvSpPr>
        <p:spPr>
          <a:xfrm>
            <a:off x="5482534" y="2037818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分段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嵌入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E1E10C9-C7C9-057E-5777-E314DA1B6F3A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7250328" y="4125703"/>
            <a:ext cx="1301500" cy="873419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  <p:bldP spid="3" grpId="0" animBg="1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二、知识库问答流程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09F52D-2856-69ED-AD1D-3A3838540456}"/>
              </a:ext>
            </a:extLst>
          </p:cNvPr>
          <p:cNvSpPr txBox="1"/>
          <p:nvPr/>
        </p:nvSpPr>
        <p:spPr>
          <a:xfrm>
            <a:off x="656039" y="1266038"/>
            <a:ext cx="3262432" cy="1667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（一）计算相似度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（二）整合提示词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（三）大模型总结回答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27738D-C18B-450A-1C17-0F1FCB8A9750}"/>
              </a:ext>
            </a:extLst>
          </p:cNvPr>
          <p:cNvSpPr/>
          <p:nvPr/>
        </p:nvSpPr>
        <p:spPr>
          <a:xfrm>
            <a:off x="683279" y="4232570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—————/——————/——————/——————/—————/————/———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CB74E9-E647-97BC-D267-34D3CF032624}"/>
              </a:ext>
            </a:extLst>
          </p:cNvPr>
          <p:cNvSpPr/>
          <p:nvPr/>
        </p:nvSpPr>
        <p:spPr>
          <a:xfrm>
            <a:off x="3918471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</a:t>
            </a:r>
            <a:r>
              <a:rPr lang="en-US" altLang="zh-CN" dirty="0">
                <a:solidFill>
                  <a:schemeClr val="tx1"/>
                </a:solidFill>
              </a:rPr>
              <a:t>—/——————/—————/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</a:t>
            </a:r>
            <a:r>
              <a:rPr lang="en-US" altLang="zh-CN" dirty="0">
                <a:solidFill>
                  <a:schemeClr val="tx1"/>
                </a:solidFill>
              </a:rPr>
              <a:t>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66D7724-476F-243B-D9C0-060901DAA8F3}"/>
              </a:ext>
            </a:extLst>
          </p:cNvPr>
          <p:cNvSpPr/>
          <p:nvPr/>
        </p:nvSpPr>
        <p:spPr>
          <a:xfrm>
            <a:off x="7239708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FF00FF"/>
                </a:highlight>
              </a:rPr>
              <a:t>——————————</a:t>
            </a:r>
            <a:endParaRPr lang="zh-CN" altLang="en-US" dirty="0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753580F-7C67-75FC-261D-DFE88D097F35}"/>
              </a:ext>
            </a:extLst>
          </p:cNvPr>
          <p:cNvSpPr/>
          <p:nvPr/>
        </p:nvSpPr>
        <p:spPr>
          <a:xfrm>
            <a:off x="3148311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F5B769-3E4C-B95D-0C2C-D2A9D4D067F5}"/>
              </a:ext>
            </a:extLst>
          </p:cNvPr>
          <p:cNvSpPr txBox="1"/>
          <p:nvPr/>
        </p:nvSpPr>
        <p:spPr>
          <a:xfrm>
            <a:off x="3225178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5D2012B-4037-53CD-876A-591B563D83B2}"/>
              </a:ext>
            </a:extLst>
          </p:cNvPr>
          <p:cNvSpPr/>
          <p:nvPr/>
        </p:nvSpPr>
        <p:spPr>
          <a:xfrm>
            <a:off x="6423084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EF54D2-766D-3129-868B-8269FF084730}"/>
              </a:ext>
            </a:extLst>
          </p:cNvPr>
          <p:cNvSpPr txBox="1"/>
          <p:nvPr/>
        </p:nvSpPr>
        <p:spPr>
          <a:xfrm>
            <a:off x="6499951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2E5480C3-AF1E-431F-5737-116F19BEA519}"/>
              </a:ext>
            </a:extLst>
          </p:cNvPr>
          <p:cNvSpPr/>
          <p:nvPr/>
        </p:nvSpPr>
        <p:spPr>
          <a:xfrm>
            <a:off x="9729942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A0D2D7-7D29-4949-E741-99792A89F7CA}"/>
              </a:ext>
            </a:extLst>
          </p:cNvPr>
          <p:cNvSpPr txBox="1"/>
          <p:nvPr/>
        </p:nvSpPr>
        <p:spPr>
          <a:xfrm>
            <a:off x="9806809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823C00-11B6-4CCF-5E4E-81EBFB9C4E41}"/>
              </a:ext>
            </a:extLst>
          </p:cNvPr>
          <p:cNvSpPr txBox="1"/>
          <p:nvPr/>
        </p:nvSpPr>
        <p:spPr>
          <a:xfrm>
            <a:off x="10524074" y="400172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Answer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D6AF2F-5A67-BC33-E6B5-FC3491725BE5}"/>
              </a:ext>
            </a:extLst>
          </p:cNvPr>
          <p:cNvSpPr txBox="1"/>
          <p:nvPr/>
        </p:nvSpPr>
        <p:spPr>
          <a:xfrm>
            <a:off x="1309741" y="324916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DC4B57-6467-5945-5912-5C3518F3B4C5}"/>
              </a:ext>
            </a:extLst>
          </p:cNvPr>
          <p:cNvSpPr txBox="1"/>
          <p:nvPr/>
        </p:nvSpPr>
        <p:spPr>
          <a:xfrm>
            <a:off x="6941097" y="536127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闭卷考试变成开卷考试！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30E23B1-D378-8A47-0703-7CA0B77B54AE}"/>
              </a:ext>
            </a:extLst>
          </p:cNvPr>
          <p:cNvCxnSpPr>
            <a:cxnSpLocks/>
          </p:cNvCxnSpPr>
          <p:nvPr/>
        </p:nvCxnSpPr>
        <p:spPr>
          <a:xfrm>
            <a:off x="1818003" y="3829136"/>
            <a:ext cx="0" cy="38135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/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FBA41E-43F9-2D5C-FFFA-399076C1F9E0}"/>
              </a:ext>
            </a:extLst>
          </p:cNvPr>
          <p:cNvSpPr txBox="1"/>
          <p:nvPr/>
        </p:nvSpPr>
        <p:spPr>
          <a:xfrm>
            <a:off x="2464236" y="289911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结合自己的专业，说说如何利用知识库问答这项技术</a:t>
            </a:r>
          </a:p>
        </p:txBody>
      </p:sp>
    </p:spTree>
    <p:extLst>
      <p:ext uri="{BB962C8B-B14F-4D97-AF65-F5344CB8AC3E}">
        <p14:creationId xmlns:p14="http://schemas.microsoft.com/office/powerpoint/2010/main" val="34103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智能体</a:t>
            </a:r>
          </a:p>
        </p:txBody>
      </p:sp>
    </p:spTree>
    <p:extLst>
      <p:ext uri="{BB962C8B-B14F-4D97-AF65-F5344CB8AC3E}">
        <p14:creationId xmlns:p14="http://schemas.microsoft.com/office/powerpoint/2010/main" val="1125962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606812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40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49490C-CABC-000A-63D4-2C57D501249D}"/>
              </a:ext>
            </a:extLst>
          </p:cNvPr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把灵魂装入肉体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5DFCE7E-DF80-B9B2-2FF3-11AEE883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284" y="4642760"/>
            <a:ext cx="1244231" cy="124423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3341360-2A08-BB9C-1F5A-D9CFCA12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095" y="1122188"/>
            <a:ext cx="4700613" cy="183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12D6B1CF-F8B0-31AA-7577-D684E542633A}"/>
              </a:ext>
            </a:extLst>
          </p:cNvPr>
          <p:cNvSpPr txBox="1"/>
          <p:nvPr/>
        </p:nvSpPr>
        <p:spPr>
          <a:xfrm>
            <a:off x="5351467" y="4391558"/>
            <a:ext cx="1757212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机体</a:t>
            </a:r>
            <a:r>
              <a:rPr lang="en-US" altLang="zh-CN" dirty="0">
                <a:solidFill>
                  <a:srgbClr val="0070C0"/>
                </a:solidFill>
              </a:rPr>
              <a:t>-64bit.exe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-32bit.exe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机体</a:t>
            </a:r>
            <a:r>
              <a:rPr lang="en-US" altLang="zh-CN" dirty="0">
                <a:solidFill>
                  <a:srgbClr val="00B050"/>
                </a:solidFill>
              </a:rPr>
              <a:t>-cuda.exe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-opencl.exe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21F2FB-A284-8B89-8BBC-ED38DF32FACB}"/>
              </a:ext>
            </a:extLst>
          </p:cNvPr>
          <p:cNvSpPr txBox="1"/>
          <p:nvPr/>
        </p:nvSpPr>
        <p:spPr>
          <a:xfrm>
            <a:off x="4314420" y="1807317"/>
            <a:ext cx="1210588" cy="501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模型权重</a:t>
            </a:r>
            <a:endParaRPr lang="en-US" altLang="zh-CN" sz="20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74153B5-3CFD-EB34-F72B-68431A19C99A}"/>
              </a:ext>
            </a:extLst>
          </p:cNvPr>
          <p:cNvSpPr/>
          <p:nvPr/>
        </p:nvSpPr>
        <p:spPr>
          <a:xfrm rot="5400000">
            <a:off x="7594170" y="3498691"/>
            <a:ext cx="930457" cy="565728"/>
          </a:xfrm>
          <a:prstGeom prst="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15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一、智能体的定义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70448" y="1285105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智能体：能够与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现实交互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自主完成复杂任务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的系统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F2F4EF-A6FF-1562-6D22-3C6CE42996E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3"/>
          <a:stretch/>
        </p:blipFill>
        <p:spPr>
          <a:xfrm>
            <a:off x="2778233" y="2098309"/>
            <a:ext cx="6539163" cy="3538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107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二、如何与现实交互？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682240" y="1162780"/>
            <a:ext cx="483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提示工程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外部工具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输出解析器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F4C675-3330-0A8B-F60C-6880D322A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970" y="1127164"/>
            <a:ext cx="5905654" cy="50293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34A2D63-D4CE-083F-96F8-DFDC3A22D380}"/>
              </a:ext>
            </a:extLst>
          </p:cNvPr>
          <p:cNvSpPr txBox="1"/>
          <p:nvPr/>
        </p:nvSpPr>
        <p:spPr>
          <a:xfrm>
            <a:off x="1284077" y="3410997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calculator(str)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BDCF85-A38E-0759-3FB7-D78ED3AEBCE2}"/>
              </a:ext>
            </a:extLst>
          </p:cNvPr>
          <p:cNvSpPr txBox="1"/>
          <p:nvPr/>
        </p:nvSpPr>
        <p:spPr>
          <a:xfrm>
            <a:off x="3042622" y="4456652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0C46FF-7E0F-BD9E-D632-D305A477ADE5}"/>
              </a:ext>
            </a:extLst>
          </p:cNvPr>
          <p:cNvCxnSpPr/>
          <p:nvPr/>
        </p:nvCxnSpPr>
        <p:spPr>
          <a:xfrm>
            <a:off x="1751610" y="1746770"/>
            <a:ext cx="3770416" cy="729235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B373366-AFAD-25A0-5C23-4D1049AE9D56}"/>
              </a:ext>
            </a:extLst>
          </p:cNvPr>
          <p:cNvSpPr/>
          <p:nvPr/>
        </p:nvSpPr>
        <p:spPr>
          <a:xfrm>
            <a:off x="5592978" y="1423220"/>
            <a:ext cx="5792778" cy="198777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B9C4E36-55A2-74D1-F26A-BA60D9BCAAE8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2238025" y="1746770"/>
            <a:ext cx="424059" cy="1664227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FAE7869-3F28-10AB-1474-397C5ACA62A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699212" y="1746770"/>
            <a:ext cx="548391" cy="2709882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89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三、如何完成复杂任务？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11454" y="1196615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ReAct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657D13-3E93-9C5F-03E8-A1E3FBE6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481" y="1285105"/>
            <a:ext cx="5905654" cy="5029332"/>
          </a:xfrm>
          <a:prstGeom prst="rect">
            <a:avLst/>
          </a:prstGeom>
        </p:spPr>
      </p:pic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AD67FE1C-F4FD-E2DC-91EE-4667D3051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539952"/>
              </p:ext>
            </p:extLst>
          </p:nvPr>
        </p:nvGraphicFramePr>
        <p:xfrm>
          <a:off x="1190777" y="2386809"/>
          <a:ext cx="3193142" cy="254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CA3F1F-7644-610F-0B87-89A6E719370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027840" y="1427448"/>
            <a:ext cx="3001360" cy="1913062"/>
          </a:xfrm>
          <a:prstGeom prst="straightConnector1">
            <a:avLst/>
          </a:prstGeom>
          <a:ln w="222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87FF818-5261-31A2-3665-CED546E7D2E6}"/>
              </a:ext>
            </a:extLst>
          </p:cNvPr>
          <p:cNvSpPr/>
          <p:nvPr/>
        </p:nvSpPr>
        <p:spPr>
          <a:xfrm>
            <a:off x="5208445" y="3429000"/>
            <a:ext cx="5792778" cy="1987778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8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6" grpId="0">
        <p:bldAsOne/>
      </p:bldGraphic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517AB5-6C3C-CF5C-227B-656A63459D47}"/>
              </a:ext>
            </a:extLst>
          </p:cNvPr>
          <p:cNvSpPr txBox="1"/>
          <p:nvPr/>
        </p:nvSpPr>
        <p:spPr>
          <a:xfrm>
            <a:off x="3392189" y="264244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这种方式实现的智能体有什么缺点？</a:t>
            </a:r>
          </a:p>
        </p:txBody>
      </p:sp>
    </p:spTree>
    <p:extLst>
      <p:ext uri="{BB962C8B-B14F-4D97-AF65-F5344CB8AC3E}">
        <p14:creationId xmlns:p14="http://schemas.microsoft.com/office/powerpoint/2010/main" val="3768058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C48EA4-514B-4D2D-9640-3A0324EAD8B9}"/>
              </a:ext>
            </a:extLst>
          </p:cNvPr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282817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9D4D0-05AB-43F0-9FE5-D22C4E8E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42" y="1292973"/>
            <a:ext cx="2276192" cy="44765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C8052D-01FC-44AC-98EE-5133FC386F90}"/>
              </a:ext>
            </a:extLst>
          </p:cNvPr>
          <p:cNvSpPr/>
          <p:nvPr/>
        </p:nvSpPr>
        <p:spPr>
          <a:xfrm>
            <a:off x="4160442" y="1880896"/>
            <a:ext cx="2312197" cy="215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9628B31-652C-44BB-9499-C24C119CA08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472639" y="2960582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459F3E-F8BD-46B9-8725-641B2D6138F6}"/>
              </a:ext>
            </a:extLst>
          </p:cNvPr>
          <p:cNvSpPr txBox="1"/>
          <p:nvPr/>
        </p:nvSpPr>
        <p:spPr>
          <a:xfrm>
            <a:off x="7085867" y="2775915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A628A-7FEB-4762-9ED0-26ABA2D8F2AF}"/>
              </a:ext>
            </a:extLst>
          </p:cNvPr>
          <p:cNvSpPr/>
          <p:nvPr/>
        </p:nvSpPr>
        <p:spPr>
          <a:xfrm>
            <a:off x="4848474" y="4614904"/>
            <a:ext cx="1588160" cy="114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8C2C80-6267-4EE9-80A3-C4C4E040E21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6436634" y="5189451"/>
            <a:ext cx="648004" cy="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6A95D-CE2A-4BAF-82E1-7090C99E00D1}"/>
              </a:ext>
            </a:extLst>
          </p:cNvPr>
          <p:cNvSpPr txBox="1"/>
          <p:nvPr/>
        </p:nvSpPr>
        <p:spPr>
          <a:xfrm>
            <a:off x="7084638" y="5005365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2B99EE-1FE3-483B-BB00-DC97E27EC198}"/>
              </a:ext>
            </a:extLst>
          </p:cNvPr>
          <p:cNvSpPr/>
          <p:nvPr/>
        </p:nvSpPr>
        <p:spPr>
          <a:xfrm>
            <a:off x="4160443" y="4040267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747661-2F9A-41D2-8483-9A03A18D3C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88010" y="4313814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7B84419-409D-49DE-AB7F-75B5AA721058}"/>
              </a:ext>
            </a:extLst>
          </p:cNvPr>
          <p:cNvSpPr txBox="1"/>
          <p:nvPr/>
        </p:nvSpPr>
        <p:spPr>
          <a:xfrm>
            <a:off x="7084638" y="4129150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3B2FE0-DF47-489B-A7CF-73D701E321E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895696" y="2012965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FB587E-9583-4EC6-9651-13F14AD267FF}"/>
              </a:ext>
            </a:extLst>
          </p:cNvPr>
          <p:cNvSpPr txBox="1"/>
          <p:nvPr/>
        </p:nvSpPr>
        <p:spPr>
          <a:xfrm>
            <a:off x="7085867" y="1828299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69AAF7-D236-47D4-A6FB-9ABCE208FD3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436634" y="1687240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3D9F723-5E09-4B49-8B91-E4F80B7B5189}"/>
              </a:ext>
            </a:extLst>
          </p:cNvPr>
          <p:cNvSpPr txBox="1"/>
          <p:nvPr/>
        </p:nvSpPr>
        <p:spPr>
          <a:xfrm>
            <a:off x="7085867" y="1502574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357513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二、补完模式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设置里切换为补完模式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62819B3-11A6-6100-5587-B90EBDEE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355" y="1738284"/>
            <a:ext cx="2212737" cy="45496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43546BC-2557-147C-19EA-BACF2B3D2DDF}"/>
              </a:ext>
            </a:extLst>
          </p:cNvPr>
          <p:cNvSpPr/>
          <p:nvPr/>
        </p:nvSpPr>
        <p:spPr>
          <a:xfrm>
            <a:off x="5024355" y="2313370"/>
            <a:ext cx="2212737" cy="2273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8B6855-935F-3784-51A2-5EE1CAE4AA93}"/>
              </a:ext>
            </a:extLst>
          </p:cNvPr>
          <p:cNvCxnSpPr>
            <a:cxnSpLocks/>
          </p:cNvCxnSpPr>
          <p:nvPr/>
        </p:nvCxnSpPr>
        <p:spPr>
          <a:xfrm>
            <a:off x="7237092" y="3483787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712980-EFBF-AEFE-BAEF-2AC1605127C3}"/>
              </a:ext>
            </a:extLst>
          </p:cNvPr>
          <p:cNvSpPr txBox="1"/>
          <p:nvPr/>
        </p:nvSpPr>
        <p:spPr>
          <a:xfrm>
            <a:off x="7850320" y="3299120"/>
            <a:ext cx="327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输出区现在允许用户任意编辑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996380-AE7B-BDC3-1E3C-955D1FAA20F5}"/>
              </a:ext>
            </a:extLst>
          </p:cNvPr>
          <p:cNvSpPr txBox="1"/>
          <p:nvPr/>
        </p:nvSpPr>
        <p:spPr>
          <a:xfrm>
            <a:off x="7850320" y="3795543"/>
            <a:ext cx="39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模型的现实现在允许用户任意编辑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AA03C2-A820-BD8F-66FF-F47B973EC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866" y="1849843"/>
            <a:ext cx="2902099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8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机体的默认模式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4F5C604-1C8D-2CAA-3C41-3B3724D3C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959" y="1806299"/>
            <a:ext cx="2252160" cy="46048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283B40C-30F6-0EA8-BCF1-85E88E0D6E30}"/>
              </a:ext>
            </a:extLst>
          </p:cNvPr>
          <p:cNvSpPr/>
          <p:nvPr/>
        </p:nvSpPr>
        <p:spPr>
          <a:xfrm>
            <a:off x="1928959" y="4715180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F1CF0BE-B51A-456D-8ACC-4AB0EF92582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856526" y="4988727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033D160-2458-84D4-FF1D-A94A0B4BE19B}"/>
              </a:ext>
            </a:extLst>
          </p:cNvPr>
          <p:cNvSpPr txBox="1"/>
          <p:nvPr/>
        </p:nvSpPr>
        <p:spPr>
          <a:xfrm>
            <a:off x="4853154" y="4804063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41334E1-D425-8139-9F35-84B1431BF61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710983" y="2519743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644C495-315A-1E3E-7693-8BB5132D9036}"/>
              </a:ext>
            </a:extLst>
          </p:cNvPr>
          <p:cNvSpPr txBox="1"/>
          <p:nvPr/>
        </p:nvSpPr>
        <p:spPr>
          <a:xfrm>
            <a:off x="4901154" y="2335077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9ED0077-AF4A-E00B-6DBA-CE602A188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34" y="2517246"/>
            <a:ext cx="5043048" cy="351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98F6724-B851-9394-A7E7-57113BE97D40}"/>
              </a:ext>
            </a:extLst>
          </p:cNvPr>
          <p:cNvSpPr txBox="1"/>
          <p:nvPr/>
        </p:nvSpPr>
        <p:spPr>
          <a:xfrm>
            <a:off x="7890643" y="192335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右击选择的问题</a:t>
            </a:r>
          </a:p>
        </p:txBody>
      </p:sp>
    </p:spTree>
    <p:extLst>
      <p:ext uri="{BB962C8B-B14F-4D97-AF65-F5344CB8AC3E}">
        <p14:creationId xmlns:p14="http://schemas.microsoft.com/office/powerpoint/2010/main" val="39955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提示词模板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1838F8-A938-94E7-FA02-1F927C25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92" y="1849841"/>
            <a:ext cx="2806844" cy="44896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AB249A7-EB3B-527F-8817-5BE339ED2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778" y="1849841"/>
            <a:ext cx="3048157" cy="32005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F84E1A9-B177-ED38-08B4-67F628B3E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335" y="1849840"/>
            <a:ext cx="2806844" cy="448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8071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挂载内嵌工具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命令提示符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阳电子步枪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DD2073-9808-1528-F92B-A632043A0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05" y="2013775"/>
            <a:ext cx="3639018" cy="38209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152DED-D171-7BB1-9B3B-564909C6E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745" y="2699155"/>
            <a:ext cx="3048156" cy="2220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8408EA9-93A9-52AB-A08F-EC21982356E1}"/>
              </a:ext>
            </a:extLst>
          </p:cNvPr>
          <p:cNvCxnSpPr>
            <a:cxnSpLocks/>
          </p:cNvCxnSpPr>
          <p:nvPr/>
        </p:nvCxnSpPr>
        <p:spPr>
          <a:xfrm flipV="1">
            <a:off x="3548741" y="3853543"/>
            <a:ext cx="2383971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494D019-EB72-9782-2399-770677EE91FB}"/>
              </a:ext>
            </a:extLst>
          </p:cNvPr>
          <p:cNvSpPr/>
          <p:nvPr/>
        </p:nvSpPr>
        <p:spPr>
          <a:xfrm>
            <a:off x="6183005" y="2292170"/>
            <a:ext cx="3537936" cy="3270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9207F8-CE8D-A7E9-5FA4-3F575925E8D9}"/>
              </a:ext>
            </a:extLst>
          </p:cNvPr>
          <p:cNvSpPr txBox="1"/>
          <p:nvPr/>
        </p:nvSpPr>
        <p:spPr>
          <a:xfrm>
            <a:off x="9940043" y="3624620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额外的系统指令</a:t>
            </a:r>
          </a:p>
        </p:txBody>
      </p:sp>
    </p:spTree>
    <p:extLst>
      <p:ext uri="{BB962C8B-B14F-4D97-AF65-F5344CB8AC3E}">
        <p14:creationId xmlns:p14="http://schemas.microsoft.com/office/powerpoint/2010/main" val="1810312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Q3N2ZjYjdlZjI4MWJiNDVlMjI3N2Y1ZjRlZGVkYjgifQ=="/>
</p:tagLst>
</file>

<file path=ppt/theme/theme1.xml><?xml version="1.0" encoding="utf-8"?>
<a:theme xmlns:a="http://schemas.openxmlformats.org/drawingml/2006/main" name="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</Template>
  <TotalTime>1118</TotalTime>
  <Words>2330</Words>
  <Application>Microsoft Office PowerPoint</Application>
  <PresentationFormat>宽屏</PresentationFormat>
  <Paragraphs>389</Paragraphs>
  <Slides>44</Slides>
  <Notes>43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2" baseType="lpstr">
      <vt:lpstr>ui-monospace</vt:lpstr>
      <vt:lpstr>等线</vt:lpstr>
      <vt:lpstr>黑体</vt:lpstr>
      <vt:lpstr>Arial</vt:lpstr>
      <vt:lpstr>Corbel</vt:lpstr>
      <vt:lpstr>Times New Roman</vt:lpstr>
      <vt:lpstr>Wingdings</vt:lpstr>
      <vt:lpstr>基础</vt:lpstr>
      <vt:lpstr>机体全面介绍</vt:lpstr>
      <vt:lpstr>机体全面介绍</vt:lpstr>
      <vt:lpstr>一、简要说明</vt:lpstr>
      <vt:lpstr>一、简要说明</vt:lpstr>
      <vt:lpstr>一、简要说明</vt:lpstr>
      <vt:lpstr>二、补完模式</vt:lpstr>
      <vt:lpstr>三、对话模式</vt:lpstr>
      <vt:lpstr>三、对话模式</vt:lpstr>
      <vt:lpstr>三、对话模式</vt:lpstr>
      <vt:lpstr>四、服务模式</vt:lpstr>
      <vt:lpstr>四、服务模式</vt:lpstr>
      <vt:lpstr>五、链接状态</vt:lpstr>
      <vt:lpstr>六、扩展窗口</vt:lpstr>
      <vt:lpstr>六、扩展窗口</vt:lpstr>
      <vt:lpstr>六、扩展窗口</vt:lpstr>
      <vt:lpstr>六、扩展窗口</vt:lpstr>
      <vt:lpstr>六、扩展窗口</vt:lpstr>
      <vt:lpstr>总结</vt:lpstr>
      <vt:lpstr>PowerPoint 演示文稿</vt:lpstr>
      <vt:lpstr>大语言模型的简介</vt:lpstr>
      <vt:lpstr>PowerPoint 演示文稿</vt:lpstr>
      <vt:lpstr>一、大语言模型是什么？</vt:lpstr>
      <vt:lpstr>一、大语言模型是什么？</vt:lpstr>
      <vt:lpstr>一、大语言模型是什么？</vt:lpstr>
      <vt:lpstr>一、大语言模型是什么？</vt:lpstr>
      <vt:lpstr>一、大语言模型是什么？</vt:lpstr>
      <vt:lpstr>二、如何与大语言模型聊天？</vt:lpstr>
      <vt:lpstr>二、如何与大语言模型聊天？</vt:lpstr>
      <vt:lpstr>二、如何与大语言模型聊天？</vt:lpstr>
      <vt:lpstr>二、如何与大语言模型聊天？</vt:lpstr>
      <vt:lpstr>三、主流大语言模型</vt:lpstr>
      <vt:lpstr>大语言模型的应用</vt:lpstr>
      <vt:lpstr>为什么要知识库问答？</vt:lpstr>
      <vt:lpstr>PowerPoint 演示文稿</vt:lpstr>
      <vt:lpstr>一、知识库是什么？</vt:lpstr>
      <vt:lpstr>二、知识库问答流程</vt:lpstr>
      <vt:lpstr>思考</vt:lpstr>
      <vt:lpstr>大语言模型的应用</vt:lpstr>
      <vt:lpstr>PowerPoint 演示文稿</vt:lpstr>
      <vt:lpstr>一、智能体的定义</vt:lpstr>
      <vt:lpstr>二、如何与现实交互？</vt:lpstr>
      <vt:lpstr>三、如何完成复杂任务？</vt:lpstr>
      <vt:lpstr>思考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华健</dc:creator>
  <cp:lastModifiedBy>华健 周</cp:lastModifiedBy>
  <cp:revision>906</cp:revision>
  <dcterms:created xsi:type="dcterms:W3CDTF">2022-03-23T11:22:00Z</dcterms:created>
  <dcterms:modified xsi:type="dcterms:W3CDTF">2024-03-25T12:06:32Z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DE8EB42B4B664FFA9851C778BF4AB1B4_12</vt:lpwstr>
  </property>
  <property fmtid="{D5CDD505-2E9C-101B-9397-08002B2CF9AE}" pid="3" name="KSOProductBuildVer">
    <vt:lpwstr>2052-12.1.0.15990</vt:lpwstr>
  </property>
</Properties>
</file>