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46"/>
  </p:notesMasterIdLst>
  <p:handoutMasterIdLst>
    <p:handoutMasterId r:id="rId47"/>
  </p:handoutMasterIdLst>
  <p:sldIdLst>
    <p:sldId id="534" r:id="rId2"/>
    <p:sldId id="533" r:id="rId3"/>
    <p:sldId id="536" r:id="rId4"/>
    <p:sldId id="535" r:id="rId5"/>
    <p:sldId id="514" r:id="rId6"/>
    <p:sldId id="538" r:id="rId7"/>
    <p:sldId id="537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8" r:id="rId16"/>
    <p:sldId id="546" r:id="rId17"/>
    <p:sldId id="547" r:id="rId18"/>
    <p:sldId id="549" r:id="rId19"/>
    <p:sldId id="498" r:id="rId20"/>
    <p:sldId id="507" r:id="rId21"/>
    <p:sldId id="508" r:id="rId22"/>
    <p:sldId id="506" r:id="rId23"/>
    <p:sldId id="516" r:id="rId24"/>
    <p:sldId id="518" r:id="rId25"/>
    <p:sldId id="517" r:id="rId26"/>
    <p:sldId id="522" r:id="rId27"/>
    <p:sldId id="510" r:id="rId28"/>
    <p:sldId id="519" r:id="rId29"/>
    <p:sldId id="521" r:id="rId30"/>
    <p:sldId id="520" r:id="rId31"/>
    <p:sldId id="509" r:id="rId32"/>
    <p:sldId id="524" r:id="rId33"/>
    <p:sldId id="513" r:id="rId34"/>
    <p:sldId id="528" r:id="rId35"/>
    <p:sldId id="527" r:id="rId36"/>
    <p:sldId id="529" r:id="rId37"/>
    <p:sldId id="526" r:id="rId38"/>
    <p:sldId id="530" r:id="rId39"/>
    <p:sldId id="532" r:id="rId40"/>
    <p:sldId id="551" r:id="rId41"/>
    <p:sldId id="550" r:id="rId42"/>
    <p:sldId id="552" r:id="rId43"/>
    <p:sldId id="553" r:id="rId44"/>
    <p:sldId id="531" r:id="rId45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机体全面介绍" id="{51DEABB7-0BCF-4ACB-8ADC-E4B71CC5B2A8}">
          <p14:sldIdLst>
            <p14:sldId id="534"/>
            <p14:sldId id="533"/>
            <p14:sldId id="536"/>
            <p14:sldId id="535"/>
            <p14:sldId id="514"/>
            <p14:sldId id="538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8"/>
            <p14:sldId id="546"/>
            <p14:sldId id="547"/>
            <p14:sldId id="549"/>
            <p14:sldId id="498"/>
          </p14:sldIdLst>
        </p14:section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  <p14:sldId id="524"/>
          </p14:sldIdLst>
        </p14:section>
        <p14:section name="大模型应用" id="{047984ED-A0E8-483C-A78A-0E65C6F1334A}">
          <p14:sldIdLst>
            <p14:sldId id="513"/>
            <p14:sldId id="528"/>
            <p14:sldId id="527"/>
            <p14:sldId id="529"/>
            <p14:sldId id="526"/>
            <p14:sldId id="530"/>
            <p14:sldId id="532"/>
            <p14:sldId id="551"/>
            <p14:sldId id="550"/>
            <p14:sldId id="552"/>
            <p14:sldId id="553"/>
            <p14:sldId id="5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 autoAdjust="0"/>
    <p:restoredTop sz="87040" autoAdjust="0"/>
  </p:normalViewPr>
  <p:slideViewPr>
    <p:cSldViewPr snapToGrid="0">
      <p:cViewPr>
        <p:scale>
          <a:sx n="66" d="100"/>
          <a:sy n="66" d="100"/>
        </p:scale>
        <p:origin x="1080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2"/>
      <dgm:spPr/>
    </dgm:pt>
    <dgm:pt modelId="{DDD969E0-2058-4643-8E47-93160C0DD783}" type="pres">
      <dgm:prSet presAssocID="{797A4663-96A2-4063-8ABD-89192B29F7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2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2"/>
      <dgm:spPr/>
    </dgm:pt>
    <dgm:pt modelId="{8B506BA3-7AFD-42F1-9FDB-09E2D28CD1B3}" type="pres">
      <dgm:prSet presAssocID="{7EB70560-E84F-4600-8EDA-263E05D5F3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一、智能体的定义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二、如何与现实交互？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34DA137C-27B2-4A70-8F7C-650A9F58E1A0}">
      <dgm:prSet phldrT="[文本]"/>
      <dgm:spPr/>
      <dgm:t>
        <a:bodyPr/>
        <a:lstStyle/>
        <a:p>
          <a:r>
            <a:rPr lang="zh-CN" altLang="en-US" dirty="0"/>
            <a:t>三、如何完成复杂任务？</a:t>
          </a:r>
        </a:p>
      </dgm:t>
    </dgm:pt>
    <dgm:pt modelId="{961E3D25-A3A9-41CA-B497-D628ACC32563}" type="par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7820793F-69FD-4452-84FA-D684C134962D}" type="sib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B5800A3A-16C1-4674-9FD6-F5D89E0FD523}" type="pres">
      <dgm:prSet presAssocID="{AEE909C5-94DD-48E5-8553-C9AC949556F4}" presName="spaceBetweenRectangles" presStyleCnt="0"/>
      <dgm:spPr/>
    </dgm:pt>
    <dgm:pt modelId="{21C3668E-6BA8-4926-B42D-C73D34F34E43}" type="pres">
      <dgm:prSet presAssocID="{34DA137C-27B2-4A70-8F7C-650A9F58E1A0}" presName="parentLin" presStyleCnt="0"/>
      <dgm:spPr/>
    </dgm:pt>
    <dgm:pt modelId="{884A413B-24D2-4E1A-9ABE-318356860437}" type="pres">
      <dgm:prSet presAssocID="{34DA137C-27B2-4A70-8F7C-650A9F58E1A0}" presName="parentLeftMargin" presStyleLbl="node1" presStyleIdx="1" presStyleCnt="3"/>
      <dgm:spPr/>
    </dgm:pt>
    <dgm:pt modelId="{1F558355-42AC-4422-84BF-F1D42B9D39AE}" type="pres">
      <dgm:prSet presAssocID="{34DA137C-27B2-4A70-8F7C-650A9F58E1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46BDA8-01F8-434A-93C3-F7911BC3321B}" type="pres">
      <dgm:prSet presAssocID="{34DA137C-27B2-4A70-8F7C-650A9F58E1A0}" presName="negativeSpace" presStyleCnt="0"/>
      <dgm:spPr/>
    </dgm:pt>
    <dgm:pt modelId="{9588E1C3-02F9-4B12-9F69-6E6853F65AF8}" type="pres">
      <dgm:prSet presAssocID="{34DA137C-27B2-4A70-8F7C-650A9F58E1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9495CF28-CE8B-4509-81F3-B4C6DC9ECEC6}" srcId="{ABC2DE46-02AA-4737-AB6E-91FE447F5FE7}" destId="{34DA137C-27B2-4A70-8F7C-650A9F58E1A0}" srcOrd="2" destOrd="0" parTransId="{961E3D25-A3A9-41CA-B497-D628ACC32563}" sibTransId="{7820793F-69FD-4452-84FA-D684C134962D}"/>
    <dgm:cxn modelId="{E2E6375A-2AAC-4AA7-908A-4A73BC6C592F}" type="presOf" srcId="{34DA137C-27B2-4A70-8F7C-650A9F58E1A0}" destId="{884A413B-24D2-4E1A-9ABE-318356860437}" srcOrd="0" destOrd="0" presId="urn:microsoft.com/office/officeart/2005/8/layout/list1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2C4125F4-0048-4FA9-ABF2-D116D358A86D}" type="presOf" srcId="{34DA137C-27B2-4A70-8F7C-650A9F58E1A0}" destId="{1F558355-42AC-4422-84BF-F1D42B9D39AE}" srcOrd="1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C187A6F9-79FD-4AAE-8DDE-878B7D64DF96}" type="presParOf" srcId="{1B69445C-FCCA-4F08-B434-D39670A1E09E}" destId="{B5800A3A-16C1-4674-9FD6-F5D89E0FD523}" srcOrd="7" destOrd="0" presId="urn:microsoft.com/office/officeart/2005/8/layout/list1"/>
    <dgm:cxn modelId="{6F7DA596-0605-4F93-97B8-AA877D1519E7}" type="presParOf" srcId="{1B69445C-FCCA-4F08-B434-D39670A1E09E}" destId="{21C3668E-6BA8-4926-B42D-C73D34F34E43}" srcOrd="8" destOrd="0" presId="urn:microsoft.com/office/officeart/2005/8/layout/list1"/>
    <dgm:cxn modelId="{05D73F3A-9105-4E15-A985-59F6D0EBE598}" type="presParOf" srcId="{21C3668E-6BA8-4926-B42D-C73D34F34E43}" destId="{884A413B-24D2-4E1A-9ABE-318356860437}" srcOrd="0" destOrd="0" presId="urn:microsoft.com/office/officeart/2005/8/layout/list1"/>
    <dgm:cxn modelId="{AB2F454B-64AB-4515-BB16-659B1B734B96}" type="presParOf" srcId="{21C3668E-6BA8-4926-B42D-C73D34F34E43}" destId="{1F558355-42AC-4422-84BF-F1D42B9D39AE}" srcOrd="1" destOrd="0" presId="urn:microsoft.com/office/officeart/2005/8/layout/list1"/>
    <dgm:cxn modelId="{BCF26131-3773-4AC6-9D3D-39606C2BE5B0}" type="presParOf" srcId="{1B69445C-FCCA-4F08-B434-D39670A1E09E}" destId="{5546BDA8-01F8-434A-93C3-F7911BC3321B}" srcOrd="9" destOrd="0" presId="urn:microsoft.com/office/officeart/2005/8/layout/list1"/>
    <dgm:cxn modelId="{84ECB127-06B7-40AD-A5A4-5A62A88B93FA}" type="presParOf" srcId="{1B69445C-FCCA-4F08-B434-D39670A1E09E}" destId="{9588E1C3-02F9-4B12-9F69-6E6853F65A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129369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73281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一、知识库是什么？</a:t>
          </a:r>
        </a:p>
      </dsp:txBody>
      <dsp:txXfrm>
        <a:off x="407855" y="787570"/>
        <a:ext cx="4833814" cy="1012240"/>
      </dsp:txXfrm>
    </dsp:sp>
    <dsp:sp modelId="{E84E58D1-4F0C-4C14-A211-6757851BEED2}">
      <dsp:nvSpPr>
        <dsp:cNvPr id="0" name=""/>
        <dsp:cNvSpPr/>
      </dsp:nvSpPr>
      <dsp:spPr>
        <a:xfrm>
          <a:off x="0" y="301737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245649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二、知识库问答流程</a:t>
          </a:r>
        </a:p>
      </dsp:txBody>
      <dsp:txXfrm>
        <a:off x="407855" y="2511250"/>
        <a:ext cx="4833814" cy="101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5835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669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一、智能体的定义</a:t>
          </a:r>
        </a:p>
      </dsp:txBody>
      <dsp:txXfrm>
        <a:off x="403532" y="117427"/>
        <a:ext cx="4842460" cy="932326"/>
      </dsp:txXfrm>
    </dsp:sp>
    <dsp:sp modelId="{E84E58D1-4F0C-4C14-A211-6757851BEED2}">
      <dsp:nvSpPr>
        <dsp:cNvPr id="0" name=""/>
        <dsp:cNvSpPr/>
      </dsp:nvSpPr>
      <dsp:spPr>
        <a:xfrm>
          <a:off x="0" y="21711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6545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二、如何与现实交互？</a:t>
          </a:r>
        </a:p>
      </dsp:txBody>
      <dsp:txXfrm>
        <a:off x="403532" y="1705027"/>
        <a:ext cx="4842460" cy="932326"/>
      </dsp:txXfrm>
    </dsp:sp>
    <dsp:sp modelId="{9588E1C3-02F9-4B12-9F69-6E6853F65AF8}">
      <dsp:nvSpPr>
        <dsp:cNvPr id="0" name=""/>
        <dsp:cNvSpPr/>
      </dsp:nvSpPr>
      <dsp:spPr>
        <a:xfrm>
          <a:off x="0" y="37587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558355-42AC-4422-84BF-F1D42B9D39AE}">
      <dsp:nvSpPr>
        <dsp:cNvPr id="0" name=""/>
        <dsp:cNvSpPr/>
      </dsp:nvSpPr>
      <dsp:spPr>
        <a:xfrm>
          <a:off x="353095" y="32421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三、如何完成复杂任务？</a:t>
          </a:r>
        </a:p>
      </dsp:txBody>
      <dsp:txXfrm>
        <a:off x="403532" y="3292627"/>
        <a:ext cx="4842460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说一下定位，实际上就是一个前端</a:t>
            </a:r>
          </a:p>
          <a:p>
            <a:r>
              <a:rPr lang="zh-CN" altLang="en-US" dirty="0"/>
              <a:t>只有</a:t>
            </a:r>
            <a:r>
              <a:rPr lang="en-US" altLang="zh-CN" dirty="0"/>
              <a:t>win7</a:t>
            </a:r>
            <a:r>
              <a:rPr lang="zh-CN" altLang="en-US" dirty="0"/>
              <a:t>不能运行</a:t>
            </a:r>
            <a:r>
              <a:rPr lang="en-US" altLang="zh-CN" dirty="0" err="1"/>
              <a:t>ollama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换三次模型演示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98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5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7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也可以调用工具但是链接状态还不够稳定，也可以是</a:t>
            </a:r>
            <a:r>
              <a:rPr lang="en-US" altLang="zh-CN" dirty="0" err="1"/>
              <a:t>ollama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1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重开演示一下模型词表什么的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1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61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演示一下，这里要换</a:t>
            </a:r>
            <a:r>
              <a:rPr lang="en-US" altLang="zh-CN" dirty="0"/>
              <a:t>14b</a:t>
            </a:r>
            <a:r>
              <a:rPr lang="zh-CN" altLang="en-US" dirty="0"/>
              <a:t>模型了，为了不翻车记得温度设置为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机体这个软件有哪些功能？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玩可以，用的话差点意思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94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画一个小女孩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65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多模态和</a:t>
            </a:r>
            <a:r>
              <a:rPr lang="en-US" altLang="zh-CN" dirty="0"/>
              <a:t>lora</a:t>
            </a:r>
            <a:r>
              <a:rPr lang="zh-CN" altLang="en-US" dirty="0"/>
              <a:t>不完善就不讲了</a:t>
            </a:r>
            <a:endParaRPr lang="en-US" altLang="zh-CN" dirty="0"/>
          </a:p>
          <a:p>
            <a:r>
              <a:rPr lang="zh-CN" altLang="en-US" dirty="0"/>
              <a:t>感谢大家观看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1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7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先下载一个机体和模型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8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还有没有人记得大语言模型的运行原理啊，一句话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就是一个自动图书馆</a:t>
            </a:r>
            <a:endParaRPr lang="en-US" altLang="zh-CN" dirty="0"/>
          </a:p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You are a helpful assistant.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(qt5+llama.cpp-b2409)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特点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轻量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程序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win7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服务，智能体，知识库问答，模型量化，文生图，声转文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直观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输出区的内容就是模型的全部现实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状态区的内容就是全部工作流程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快速开始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下载一个机体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https://pan.baidu.com/s/18NOUMjaJIZsV_Z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格式的题库进行测试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模型进行相应处理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补完模式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在输出区输入一段文字，模型对其进行补完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端口的服务，也可以在网页上进行聊天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链接状态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服务的端点，不需要装载模型也能运行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用户可以上传文档，经过嵌入处理后成为模型的知识库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文生图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模型绘制图像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源码编译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配置环境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(op</a:t>
            </a: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以上是知识库返回的内容，请总结并回答用户的问题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00FFFF"/>
                </a:highlight>
              </a:rPr>
              <a:t>User: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请介绍机体软件的功能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FF00FF"/>
                </a:highlight>
              </a:rPr>
              <a:t>Assistant: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先演示绘图功能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8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56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9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64bit</a:t>
            </a:r>
            <a:r>
              <a:rPr lang="zh-CN" altLang="en-US" dirty="0"/>
              <a:t>兼容性最好</a:t>
            </a:r>
            <a:endParaRPr lang="en-US" altLang="zh-CN" dirty="0"/>
          </a:p>
          <a:p>
            <a:r>
              <a:rPr lang="zh-CN" altLang="en-US" dirty="0"/>
              <a:t>演示装载模型简单聊天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9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讲一下记忆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9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补完模式是机体运行的基本思路</a:t>
            </a:r>
            <a:endParaRPr lang="en-US" altLang="zh-CN" dirty="0"/>
          </a:p>
          <a:p>
            <a:r>
              <a:rPr lang="zh-CN" altLang="en-US" dirty="0"/>
              <a:t>介绍温度和上下文长度</a:t>
            </a:r>
            <a:r>
              <a:rPr lang="en-US" altLang="zh-CN" dirty="0"/>
              <a:t>,</a:t>
            </a:r>
            <a:r>
              <a:rPr lang="zh-CN" altLang="en-US" dirty="0"/>
              <a:t>参数都有有提示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机体会预先将系统指令解码提高推理速度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</a:t>
            </a:r>
            <a:r>
              <a:rPr lang="en-US" altLang="zh-CN" dirty="0" err="1"/>
              <a:t>openbuddy</a:t>
            </a:r>
            <a:r>
              <a:rPr lang="zh-CN" altLang="en-US" dirty="0"/>
              <a:t>模型来演示一下</a:t>
            </a:r>
            <a:endParaRPr lang="en-US" altLang="zh-CN" dirty="0"/>
          </a:p>
          <a:p>
            <a:r>
              <a:rPr lang="zh-CN" altLang="en-US" dirty="0"/>
              <a:t>会大大降智，并且系统指令太长导致爆显存机体闪退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erganov/llama.cpp/tree/master/examples/ser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机体全面介绍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EVA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2130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设置里切换为服务模式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19F1B-BFC4-7C65-32FC-9BC0358B3E37}"/>
              </a:ext>
            </a:extLst>
          </p:cNvPr>
          <p:cNvSpPr txBox="1"/>
          <p:nvPr/>
        </p:nvSpPr>
        <p:spPr>
          <a:xfrm>
            <a:off x="396689" y="3429000"/>
            <a:ext cx="260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启动一个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server.exe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，只保留解码设置参数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4972B-9361-0DDD-02B8-708A14AF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09" y="1622537"/>
            <a:ext cx="8916008" cy="4669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1085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原项目说明</a:t>
            </a:r>
            <a:r>
              <a:rPr lang="en-US" altLang="zh-CN" sz="2000" dirty="0">
                <a:hlinkClick r:id="rId3"/>
              </a:rPr>
              <a:t>llama.cpp/examples/server at master · </a:t>
            </a:r>
            <a:r>
              <a:rPr lang="en-US" altLang="zh-CN" sz="2000" dirty="0" err="1">
                <a:hlinkClick r:id="rId3"/>
              </a:rPr>
              <a:t>ggerganov</a:t>
            </a:r>
            <a:r>
              <a:rPr lang="en-US" altLang="zh-CN" sz="2000" dirty="0">
                <a:hlinkClick r:id="rId3"/>
              </a:rPr>
              <a:t>/llama.cpp (github.com)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CD7235-BA6A-1CE1-02B7-912EC9789C6B}"/>
              </a:ext>
            </a:extLst>
          </p:cNvPr>
          <p:cNvSpPr txBox="1"/>
          <p:nvPr/>
        </p:nvSpPr>
        <p:spPr>
          <a:xfrm>
            <a:off x="3424358" y="3232161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补完端点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/completion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08575E-3A29-59A6-CC06-2CB4A5EF749C}"/>
              </a:ext>
            </a:extLst>
          </p:cNvPr>
          <p:cNvSpPr txBox="1"/>
          <p:nvPr/>
        </p:nvSpPr>
        <p:spPr>
          <a:xfrm>
            <a:off x="3424358" y="3774769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嵌入端点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/v1/embeddings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11CA29-0FD0-41FA-64E7-084DEE68EB72}"/>
              </a:ext>
            </a:extLst>
          </p:cNvPr>
          <p:cNvSpPr txBox="1"/>
          <p:nvPr/>
        </p:nvSpPr>
        <p:spPr>
          <a:xfrm>
            <a:off x="3424358" y="2689554"/>
            <a:ext cx="524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对话端点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/v1/chat/completions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132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五、链接状态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右击装载进行链接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EA0A2-360E-40C4-9F51-EF144A71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9" y="2806328"/>
            <a:ext cx="2582580" cy="2364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8BE735-D0F8-BAD1-A844-7E7BA739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44" y="1708329"/>
            <a:ext cx="8475497" cy="44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右击状态区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96675-D8FC-985E-023C-03D6429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33" y="1709623"/>
            <a:ext cx="5842733" cy="47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0C8E29-F265-D92C-C680-7DF73E45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94" y="1160872"/>
            <a:ext cx="6825264" cy="5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2444B4-E716-7965-F741-49E28FEF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36" y="1160872"/>
            <a:ext cx="6626879" cy="51883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EE5E2C-E4DB-9494-EADB-3F398EC34799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录音转文字之前需要先来配置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418831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DE99C-F94E-4630-DC93-B2C7218B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78" y="1160872"/>
            <a:ext cx="6584310" cy="5155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AA5EE4-D342-7183-3146-A8EA2D1CFAC8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挂载知识库工具之前需要先来配置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91941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0A36FA-43DE-5B05-3475-5D6E2477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3" y="1160872"/>
            <a:ext cx="6735737" cy="52735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D41A47-3530-0A06-B98A-183B4D065923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挂载文生图工具之前需要先来配置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ABB82-A12B-E3BA-1B70-410ECC501086}"/>
              </a:ext>
            </a:extLst>
          </p:cNvPr>
          <p:cNvSpPr/>
          <p:nvPr/>
        </p:nvSpPr>
        <p:spPr>
          <a:xfrm>
            <a:off x="8795657" y="2416629"/>
            <a:ext cx="957942" cy="337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C7095-37E5-133A-DDC7-123EB782E59B}"/>
              </a:ext>
            </a:extLst>
          </p:cNvPr>
          <p:cNvSpPr txBox="1"/>
          <p:nvPr/>
        </p:nvSpPr>
        <p:spPr>
          <a:xfrm>
            <a:off x="9936136" y="2384754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手动操作</a:t>
            </a:r>
          </a:p>
        </p:txBody>
      </p:sp>
    </p:spTree>
    <p:extLst>
      <p:ext uri="{BB962C8B-B14F-4D97-AF65-F5344CB8AC3E}">
        <p14:creationId xmlns:p14="http://schemas.microsoft.com/office/powerpoint/2010/main" val="333535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452BB-381F-7735-802E-A71A6443DB0E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0087" y="392883"/>
            <a:ext cx="11532870" cy="1597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542" y="551633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4542" y="1132658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862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1435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249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488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1886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9889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921737" y="963748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93774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56588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5194027" y="2301058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50034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917039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697842" y="2485208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533627" y="2485208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893922" y="2485208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744947" y="2485208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26522" y="3013528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2200002" y="4695008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890497" y="3012893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890872" y="4695008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25177" y="6423478"/>
            <a:ext cx="1133856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887457" y="7115628"/>
            <a:ext cx="10692765" cy="50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model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由神经网络结构和连接权重组成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执行解码操作。占用内存与权重的数据格式和数目有关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词元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词的编号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例如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你好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token=123，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我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token=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14，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他的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=3249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，不同模型编号不一样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vocab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该模型训练时所设置的全部词的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，不同模型词表不一样，词表中中文占比越高的往往中文能力强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ctx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包括控制模型解码的一套参数和上下文缓存。占用内存与模型词表大小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批大小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模型大小有关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kv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cache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上下文缓存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历史解码信息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相当于模型的记忆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n_ctx_train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最大上下文长度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该模型训练时能送入解码的最大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用户设置的解码时模型能接受的的最大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数量，不能超过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n_ctx_train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vecb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向量表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模型对上下文缓存和送入的token进行解码得到的结果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temperature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采样时会根据温度值将向量表转为概率表，温度越高随机性越大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prob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概率表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模型词表中全部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的选用概率，用来预测下一个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lora model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低秩适配器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在原有模型结构中挂载简单的结构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可以改变模型的输出风格，不支持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cuda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加速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24542" y="12661083"/>
            <a:ext cx="113391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行为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86822" y="13141143"/>
            <a:ext cx="1098677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预解码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对用户约定的系统指令预先进行解码。用户修改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系统指令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/达到最大上下文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并重置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装载模型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将模型结构和连接权重载入内存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并创建上下文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载入内存，并预解码。因为软件的后端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llama.cpp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项目只设计实现了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的神经网络结构所以只支持装载该系列模型。装载时会强制重置上下文长度为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2048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负载为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                                                     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重新装载模型，修改上下文长度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负载层数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修改挂载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lora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路径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从网页模式切换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达到最大上下文: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设置的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上下文长度则舍弃前半段缓存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删除系统指令以外的缓存，并清空输出区。若正在预测，则终止，不进行其他操作。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C64FA7-67C7-F7AD-E1EC-C1B305F05F96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3C05F3-DB2A-1304-ADAF-5CB38598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机体全面介绍</a:t>
            </a:r>
          </a:p>
        </p:txBody>
      </p:sp>
    </p:spTree>
    <p:extLst>
      <p:ext uri="{BB962C8B-B14F-4D97-AF65-F5344CB8AC3E}">
        <p14:creationId xmlns:p14="http://schemas.microsoft.com/office/powerpoint/2010/main" val="368198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先下载一个机体和模型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BB435B-D875-B659-5BCE-6C9EB8563393}"/>
              </a:ext>
            </a:extLst>
          </p:cNvPr>
          <p:cNvSpPr txBox="1"/>
          <p:nvPr/>
        </p:nvSpPr>
        <p:spPr>
          <a:xfrm>
            <a:off x="383728" y="1722682"/>
            <a:ext cx="675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https://pan.baidu.com/s/18NOUMjaJIZsV_Z0toOzGBg?pwd=body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7AF445-3FC1-D0CD-596E-5B5C04020708}"/>
              </a:ext>
            </a:extLst>
          </p:cNvPr>
          <p:cNvSpPr txBox="1"/>
          <p:nvPr/>
        </p:nvSpPr>
        <p:spPr>
          <a:xfrm>
            <a:off x="7939571" y="1722682"/>
            <a:ext cx="232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https://hf-mirror.com/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03D6CF8-3B14-DCAD-FD2D-82EE969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FAE36-4389-2FA7-77EB-D286924E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" y="2305345"/>
            <a:ext cx="5795277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CB02F-E17F-A493-3313-5FAAE130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80" y="2305345"/>
            <a:ext cx="5327313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19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308605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3DD528-6900-733F-C692-886244A4D675}"/>
              </a:ext>
            </a:extLst>
          </p:cNvPr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959130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pdf/doc/csv/txt/html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6065F3C-F2CC-9D7C-B2AB-0056880B08A5}"/>
              </a:ext>
            </a:extLst>
          </p:cNvPr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AA6F8-9AB3-1A62-2B39-57D84628F588}"/>
              </a:ext>
            </a:extLst>
          </p:cNvPr>
          <p:cNvSpPr txBox="1"/>
          <p:nvPr/>
        </p:nvSpPr>
        <p:spPr>
          <a:xfrm>
            <a:off x="2772179" y="4999122"/>
            <a:ext cx="895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数据块以向量的形式存在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5834-D2B0-5D9C-D558-D18FD2268AD4}"/>
              </a:ext>
            </a:extLst>
          </p:cNvPr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分段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1E10C9-C7C9-057E-5777-E314DA1B6F3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250328" y="4125703"/>
            <a:ext cx="1301500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27738D-C18B-450A-1C17-0F1FCB8A9750}"/>
              </a:ext>
            </a:extLst>
          </p:cNvPr>
          <p:cNvSpPr/>
          <p:nvPr/>
        </p:nvSpPr>
        <p:spPr>
          <a:xfrm>
            <a:off x="683279" y="423257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CB74E9-E647-97BC-D267-34D3CF032624}"/>
              </a:ext>
            </a:extLst>
          </p:cNvPr>
          <p:cNvSpPr/>
          <p:nvPr/>
        </p:nvSpPr>
        <p:spPr>
          <a:xfrm>
            <a:off x="3918471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66D7724-476F-243B-D9C0-060901DAA8F3}"/>
              </a:ext>
            </a:extLst>
          </p:cNvPr>
          <p:cNvSpPr/>
          <p:nvPr/>
        </p:nvSpPr>
        <p:spPr>
          <a:xfrm>
            <a:off x="7239708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53580F-7C67-75FC-261D-DFE88D097F35}"/>
              </a:ext>
            </a:extLst>
          </p:cNvPr>
          <p:cNvSpPr/>
          <p:nvPr/>
        </p:nvSpPr>
        <p:spPr>
          <a:xfrm>
            <a:off x="3148311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F5B769-3E4C-B95D-0C2C-D2A9D4D067F5}"/>
              </a:ext>
            </a:extLst>
          </p:cNvPr>
          <p:cNvSpPr txBox="1"/>
          <p:nvPr/>
        </p:nvSpPr>
        <p:spPr>
          <a:xfrm>
            <a:off x="3225178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5D2012B-4037-53CD-876A-591B563D83B2}"/>
              </a:ext>
            </a:extLst>
          </p:cNvPr>
          <p:cNvSpPr/>
          <p:nvPr/>
        </p:nvSpPr>
        <p:spPr>
          <a:xfrm>
            <a:off x="6423084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EF54D2-766D-3129-868B-8269FF084730}"/>
              </a:ext>
            </a:extLst>
          </p:cNvPr>
          <p:cNvSpPr txBox="1"/>
          <p:nvPr/>
        </p:nvSpPr>
        <p:spPr>
          <a:xfrm>
            <a:off x="6499951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E5480C3-AF1E-431F-5737-116F19BEA519}"/>
              </a:ext>
            </a:extLst>
          </p:cNvPr>
          <p:cNvSpPr/>
          <p:nvPr/>
        </p:nvSpPr>
        <p:spPr>
          <a:xfrm>
            <a:off x="9729942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A0D2D7-7D29-4949-E741-99792A89F7CA}"/>
              </a:ext>
            </a:extLst>
          </p:cNvPr>
          <p:cNvSpPr txBox="1"/>
          <p:nvPr/>
        </p:nvSpPr>
        <p:spPr>
          <a:xfrm>
            <a:off x="9806809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23C00-11B6-4CCF-5E4E-81EBFB9C4E41}"/>
              </a:ext>
            </a:extLst>
          </p:cNvPr>
          <p:cNvSpPr txBox="1"/>
          <p:nvPr/>
        </p:nvSpPr>
        <p:spPr>
          <a:xfrm>
            <a:off x="10524074" y="400172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D6AF2F-5A67-BC33-E6B5-FC3491725BE5}"/>
              </a:ext>
            </a:extLst>
          </p:cNvPr>
          <p:cNvSpPr txBox="1"/>
          <p:nvPr/>
        </p:nvSpPr>
        <p:spPr>
          <a:xfrm>
            <a:off x="1309741" y="324916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DC4B57-6467-5945-5912-5C3518F3B4C5}"/>
              </a:ext>
            </a:extLst>
          </p:cNvPr>
          <p:cNvSpPr txBox="1"/>
          <p:nvPr/>
        </p:nvSpPr>
        <p:spPr>
          <a:xfrm>
            <a:off x="6941097" y="53612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闭卷考试变成开卷考试！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0E23B1-D378-8A47-0703-7CA0B77B54AE}"/>
              </a:ext>
            </a:extLst>
          </p:cNvPr>
          <p:cNvCxnSpPr>
            <a:cxnSpLocks/>
          </p:cNvCxnSpPr>
          <p:nvPr/>
        </p:nvCxnSpPr>
        <p:spPr>
          <a:xfrm>
            <a:off x="1818003" y="3829136"/>
            <a:ext cx="0" cy="38135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4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4236" y="289911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智能体</a:t>
            </a:r>
          </a:p>
        </p:txBody>
      </p:sp>
    </p:spTree>
    <p:extLst>
      <p:ext uri="{BB962C8B-B14F-4D97-AF65-F5344CB8AC3E}">
        <p14:creationId xmlns:p14="http://schemas.microsoft.com/office/powerpoint/2010/main" val="112596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把灵魂装入肉体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5DFCE7E-DF80-B9B2-2FF3-11AEE883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4" y="4642760"/>
            <a:ext cx="1244231" cy="1244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3341360-2A08-BB9C-1F5A-D9CFCA12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95" y="1122188"/>
            <a:ext cx="4700613" cy="183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2D6B1CF-F8B0-31AA-7577-D684E542633A}"/>
              </a:ext>
            </a:extLst>
          </p:cNvPr>
          <p:cNvSpPr txBox="1"/>
          <p:nvPr/>
        </p:nvSpPr>
        <p:spPr>
          <a:xfrm>
            <a:off x="5351467" y="4391558"/>
            <a:ext cx="175721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机体</a:t>
            </a:r>
            <a:r>
              <a:rPr lang="en-US" altLang="zh-CN" dirty="0">
                <a:solidFill>
                  <a:srgbClr val="0070C0"/>
                </a:solidFill>
              </a:rPr>
              <a:t>-64bit.exe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-32bit.exe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机体</a:t>
            </a:r>
            <a:r>
              <a:rPr lang="en-US" altLang="zh-CN" dirty="0">
                <a:solidFill>
                  <a:srgbClr val="00B050"/>
                </a:solidFill>
              </a:rPr>
              <a:t>-cuda.exe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-opencl.exe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1F2FB-A284-8B89-8BBC-ED38DF32FACB}"/>
              </a:ext>
            </a:extLst>
          </p:cNvPr>
          <p:cNvSpPr txBox="1"/>
          <p:nvPr/>
        </p:nvSpPr>
        <p:spPr>
          <a:xfrm>
            <a:off x="4314420" y="1807317"/>
            <a:ext cx="1210588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模型权重</a:t>
            </a:r>
            <a:endParaRPr lang="en-US" altLang="zh-CN" sz="20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74153B5-3CFD-EB34-F72B-68431A19C99A}"/>
              </a:ext>
            </a:extLst>
          </p:cNvPr>
          <p:cNvSpPr/>
          <p:nvPr/>
        </p:nvSpPr>
        <p:spPr>
          <a:xfrm rot="5400000">
            <a:off x="7594170" y="3498691"/>
            <a:ext cx="930457" cy="565728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606812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一、智能体的定义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70448" y="1285105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智能体：能够与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现实交互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自主完成复杂任务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的系统</a:t>
            </a:r>
          </a:p>
        </p:txBody>
      </p:sp>
    </p:spTree>
    <p:extLst>
      <p:ext uri="{BB962C8B-B14F-4D97-AF65-F5344CB8AC3E}">
        <p14:creationId xmlns:p14="http://schemas.microsoft.com/office/powerpoint/2010/main" val="41010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二、如何与现实交互？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70448" y="128510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提示工程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外部工具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输出解析器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F4C675-3330-0A8B-F60C-6880D322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70" y="1127164"/>
            <a:ext cx="5905654" cy="50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三、如何完成复杂任务？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70448" y="1285105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ReAct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657D13-3E93-9C5F-03E8-A1E3FBE6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481" y="1285105"/>
            <a:ext cx="5905654" cy="502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42" y="1292973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4160442" y="1880896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72639" y="2960582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7085867" y="277591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4848474" y="4614904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436634" y="5189451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7084638" y="500536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4160443" y="4040267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88010" y="4313814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7084638" y="4129150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95696" y="2012965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7085867" y="1828299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436634" y="1687240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7085867" y="1502574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二、补完模式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设置里切换为补完模式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2819B3-11A6-6100-5587-B90EBDEE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55" y="1738284"/>
            <a:ext cx="2212737" cy="45496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3546BC-2557-147C-19EA-BACF2B3D2DDF}"/>
              </a:ext>
            </a:extLst>
          </p:cNvPr>
          <p:cNvSpPr/>
          <p:nvPr/>
        </p:nvSpPr>
        <p:spPr>
          <a:xfrm>
            <a:off x="5024355" y="2313370"/>
            <a:ext cx="2212737" cy="227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8B6855-935F-3784-51A2-5EE1CAE4AA93}"/>
              </a:ext>
            </a:extLst>
          </p:cNvPr>
          <p:cNvCxnSpPr>
            <a:cxnSpLocks/>
          </p:cNvCxnSpPr>
          <p:nvPr/>
        </p:nvCxnSpPr>
        <p:spPr>
          <a:xfrm>
            <a:off x="7237092" y="3483787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712980-EFBF-AEFE-BAEF-2AC1605127C3}"/>
              </a:ext>
            </a:extLst>
          </p:cNvPr>
          <p:cNvSpPr txBox="1"/>
          <p:nvPr/>
        </p:nvSpPr>
        <p:spPr>
          <a:xfrm>
            <a:off x="7850320" y="3299120"/>
            <a:ext cx="32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输出区现在允许用户任意编辑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996380-AE7B-BDC3-1E3C-955D1FAA20F5}"/>
              </a:ext>
            </a:extLst>
          </p:cNvPr>
          <p:cNvSpPr txBox="1"/>
          <p:nvPr/>
        </p:nvSpPr>
        <p:spPr>
          <a:xfrm>
            <a:off x="7850320" y="3795543"/>
            <a:ext cx="39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模型的现实现在允许用户任意编辑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AA03C2-A820-BD8F-66FF-F47B973E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66" y="1849843"/>
            <a:ext cx="2902099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机体的默认模式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4F5C604-1C8D-2CAA-3C41-3B3724D3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59" y="1806299"/>
            <a:ext cx="2252160" cy="46048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283B40C-30F6-0EA8-BCF1-85E88E0D6E30}"/>
              </a:ext>
            </a:extLst>
          </p:cNvPr>
          <p:cNvSpPr/>
          <p:nvPr/>
        </p:nvSpPr>
        <p:spPr>
          <a:xfrm>
            <a:off x="1928959" y="4715180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F1CF0BE-B51A-456D-8ACC-4AB0EF92582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856526" y="4988727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033D160-2458-84D4-FF1D-A94A0B4BE19B}"/>
              </a:ext>
            </a:extLst>
          </p:cNvPr>
          <p:cNvSpPr txBox="1"/>
          <p:nvPr/>
        </p:nvSpPr>
        <p:spPr>
          <a:xfrm>
            <a:off x="4853154" y="4804063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1334E1-D425-8139-9F35-84B1431BF61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10983" y="2519743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644C495-315A-1E3E-7693-8BB5132D9036}"/>
              </a:ext>
            </a:extLst>
          </p:cNvPr>
          <p:cNvSpPr txBox="1"/>
          <p:nvPr/>
        </p:nvSpPr>
        <p:spPr>
          <a:xfrm>
            <a:off x="4901154" y="2335077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9ED0077-AF4A-E00B-6DBA-CE602A18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4" y="2517246"/>
            <a:ext cx="5043048" cy="351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8F6724-B851-9394-A7E7-57113BE97D40}"/>
              </a:ext>
            </a:extLst>
          </p:cNvPr>
          <p:cNvSpPr txBox="1"/>
          <p:nvPr/>
        </p:nvSpPr>
        <p:spPr>
          <a:xfrm>
            <a:off x="7890643" y="19233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右击选择的问题</a:t>
            </a:r>
          </a:p>
        </p:txBody>
      </p:sp>
    </p:spTree>
    <p:extLst>
      <p:ext uri="{BB962C8B-B14F-4D97-AF65-F5344CB8AC3E}">
        <p14:creationId xmlns:p14="http://schemas.microsoft.com/office/powerpoint/2010/main" val="39955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提示词模板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838F8-A938-94E7-FA02-1F927C25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92" y="1849841"/>
            <a:ext cx="2806844" cy="44896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B249A7-EB3B-527F-8817-5BE339ED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778" y="1849841"/>
            <a:ext cx="3048157" cy="32005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84E1A9-B177-ED38-08B4-67F628B3E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335" y="1849840"/>
            <a:ext cx="2806844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807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挂载内嵌工具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命令提示符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阳电子步枪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DD2073-9808-1528-F92B-A632043A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05" y="2013775"/>
            <a:ext cx="3639018" cy="38209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152DED-D171-7BB1-9B3B-564909C6E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5" y="2699155"/>
            <a:ext cx="3048156" cy="222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408EA9-93A9-52AB-A08F-EC21982356E1}"/>
              </a:ext>
            </a:extLst>
          </p:cNvPr>
          <p:cNvCxnSpPr>
            <a:cxnSpLocks/>
          </p:cNvCxnSpPr>
          <p:nvPr/>
        </p:nvCxnSpPr>
        <p:spPr>
          <a:xfrm flipV="1">
            <a:off x="3548741" y="3853543"/>
            <a:ext cx="2383971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494D019-EB72-9782-2399-770677EE91FB}"/>
              </a:ext>
            </a:extLst>
          </p:cNvPr>
          <p:cNvSpPr/>
          <p:nvPr/>
        </p:nvSpPr>
        <p:spPr>
          <a:xfrm>
            <a:off x="6183005" y="2292170"/>
            <a:ext cx="3537936" cy="327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9207F8-CE8D-A7E9-5FA4-3F575925E8D9}"/>
              </a:ext>
            </a:extLst>
          </p:cNvPr>
          <p:cNvSpPr txBox="1"/>
          <p:nvPr/>
        </p:nvSpPr>
        <p:spPr>
          <a:xfrm>
            <a:off x="9940043" y="3624620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额外的系统指令</a:t>
            </a:r>
          </a:p>
        </p:txBody>
      </p:sp>
    </p:spTree>
    <p:extLst>
      <p:ext uri="{BB962C8B-B14F-4D97-AF65-F5344CB8AC3E}">
        <p14:creationId xmlns:p14="http://schemas.microsoft.com/office/powerpoint/2010/main" val="1810312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1008</TotalTime>
  <Words>2663</Words>
  <Application>Microsoft Office PowerPoint</Application>
  <PresentationFormat>宽屏</PresentationFormat>
  <Paragraphs>390</Paragraphs>
  <Slides>44</Slides>
  <Notes>39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ui-monospace</vt:lpstr>
      <vt:lpstr>等线</vt:lpstr>
      <vt:lpstr>黑体</vt:lpstr>
      <vt:lpstr>Arial</vt:lpstr>
      <vt:lpstr>Corbel</vt:lpstr>
      <vt:lpstr>Times New Roman</vt:lpstr>
      <vt:lpstr>基础</vt:lpstr>
      <vt:lpstr>机体全面介绍</vt:lpstr>
      <vt:lpstr>机体全面介绍</vt:lpstr>
      <vt:lpstr>一、简要说明</vt:lpstr>
      <vt:lpstr>一、简要说明</vt:lpstr>
      <vt:lpstr>一、简要说明</vt:lpstr>
      <vt:lpstr>二、补完模式</vt:lpstr>
      <vt:lpstr>三、对话模式</vt:lpstr>
      <vt:lpstr>三、对话模式</vt:lpstr>
      <vt:lpstr>三、对话模式</vt:lpstr>
      <vt:lpstr>四、服务模式</vt:lpstr>
      <vt:lpstr>四、服务模式</vt:lpstr>
      <vt:lpstr>五、链接状态</vt:lpstr>
      <vt:lpstr>六、扩展窗口</vt:lpstr>
      <vt:lpstr>六、扩展窗口</vt:lpstr>
      <vt:lpstr>六、扩展窗口</vt:lpstr>
      <vt:lpstr>六、扩展窗口</vt:lpstr>
      <vt:lpstr>六、扩展窗口</vt:lpstr>
      <vt:lpstr>总结</vt:lpstr>
      <vt:lpstr>PowerPoint 演示文稿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PowerPoint 演示文稿</vt:lpstr>
      <vt:lpstr>大语言模型的应用</vt:lpstr>
      <vt:lpstr>为什么要知识库问答？</vt:lpstr>
      <vt:lpstr>PowerPoint 演示文稿</vt:lpstr>
      <vt:lpstr>一、知识库是什么？</vt:lpstr>
      <vt:lpstr>二、知识库问答流程</vt:lpstr>
      <vt:lpstr>思考</vt:lpstr>
      <vt:lpstr>大语言模型的应用</vt:lpstr>
      <vt:lpstr>PowerPoint 演示文稿</vt:lpstr>
      <vt:lpstr>一、智能体的定义</vt:lpstr>
      <vt:lpstr>二、如何与现实交互？</vt:lpstr>
      <vt:lpstr>三、如何完成复杂任务？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885</cp:revision>
  <dcterms:created xsi:type="dcterms:W3CDTF">2022-03-23T11:22:00Z</dcterms:created>
  <dcterms:modified xsi:type="dcterms:W3CDTF">2024-03-22T08:00:35Z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