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11"/>
  </p:notesMasterIdLst>
  <p:handoutMasterIdLst>
    <p:handoutMasterId r:id="rId12"/>
  </p:handoutMasterIdLst>
  <p:sldIdLst>
    <p:sldId id="507" r:id="rId2"/>
    <p:sldId id="508" r:id="rId3"/>
    <p:sldId id="506" r:id="rId4"/>
    <p:sldId id="509" r:id="rId5"/>
    <p:sldId id="510" r:id="rId6"/>
    <p:sldId id="512" r:id="rId7"/>
    <p:sldId id="513" r:id="rId8"/>
    <p:sldId id="514" r:id="rId9"/>
    <p:sldId id="498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模型简介" id="{1219F677-305A-4AD1-ADB8-6B5229BAE206}">
          <p14:sldIdLst>
            <p14:sldId id="507"/>
            <p14:sldId id="508"/>
            <p14:sldId id="506"/>
            <p14:sldId id="509"/>
            <p14:sldId id="510"/>
            <p14:sldId id="512"/>
          </p14:sldIdLst>
        </p14:section>
        <p14:section name="大模型应用" id="{047984ED-A0E8-483C-A78A-0E65C6F1334A}">
          <p14:sldIdLst>
            <p14:sldId id="513"/>
            <p14:sldId id="514"/>
          </p14:sldIdLst>
        </p14:section>
        <p14:section name="神经网络简介" id="{51DEABB7-0BCF-4ACB-8ADC-E4B71CC5B2A8}">
          <p14:sldIdLst>
            <p14:sldId id="4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939"/>
    <a:srgbClr val="D18437"/>
    <a:srgbClr val="E6E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91746" autoAdjust="0"/>
  </p:normalViewPr>
  <p:slideViewPr>
    <p:cSldViewPr snapToGrid="0">
      <p:cViewPr>
        <p:scale>
          <a:sx n="66" d="100"/>
          <a:sy n="66" d="100"/>
        </p:scale>
        <p:origin x="1179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知道什么是人工智能、</a:t>
            </a:r>
            <a:r>
              <a:rPr lang="en-US" altLang="zh-CN" dirty="0"/>
              <a:t>AIGC</a:t>
            </a:r>
            <a:r>
              <a:rPr lang="zh-CN" altLang="en-US" dirty="0"/>
              <a:t>、</a:t>
            </a:r>
            <a:r>
              <a:rPr lang="en-US" altLang="zh-CN" dirty="0"/>
              <a:t>AGI</a:t>
            </a:r>
            <a:r>
              <a:rPr lang="zh-CN" altLang="en-US" dirty="0"/>
              <a:t>、大模型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分钟展示</a:t>
            </a:r>
            <a:endParaRPr lang="en-US" altLang="zh-CN" dirty="0"/>
          </a:p>
          <a:p>
            <a:r>
              <a:rPr lang="zh-CN" altLang="en-US" dirty="0"/>
              <a:t>和大家玩文字接龙游戏，我起一个头，没人说一个字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心里要有文字接龙</a:t>
            </a:r>
            <a:r>
              <a:rPr lang="en-US" altLang="zh-CN" dirty="0"/>
              <a:t>-</a:t>
            </a:r>
            <a:r>
              <a:rPr lang="zh-CN" altLang="en-US" dirty="0"/>
              <a:t>预测下一个词</a:t>
            </a:r>
            <a:r>
              <a:rPr lang="en-US" altLang="zh-CN" dirty="0"/>
              <a:t>//</a:t>
            </a:r>
            <a:r>
              <a:rPr lang="zh-CN" altLang="en-US" dirty="0"/>
              <a:t>提示词</a:t>
            </a:r>
            <a:r>
              <a:rPr lang="en-US" altLang="zh-CN" dirty="0"/>
              <a:t>//</a:t>
            </a:r>
            <a:r>
              <a:rPr lang="zh-CN" altLang="en-US" dirty="0"/>
              <a:t>温度</a:t>
            </a:r>
            <a:r>
              <a:rPr lang="en-US" altLang="zh-CN" dirty="0"/>
              <a:t>//</a:t>
            </a:r>
            <a:r>
              <a:rPr lang="zh-CN" altLang="en-US" dirty="0"/>
              <a:t>上下文长度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4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大模型简介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E256FF5-7CA0-4BEC-BBEC-3FE70B09870E}"/>
              </a:ext>
            </a:extLst>
          </p:cNvPr>
          <p:cNvSpPr/>
          <p:nvPr/>
        </p:nvSpPr>
        <p:spPr>
          <a:xfrm>
            <a:off x="1039906" y="1308847"/>
            <a:ext cx="4356848" cy="2967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97B079-F297-4FAD-941E-376037231FB2}"/>
              </a:ext>
            </a:extLst>
          </p:cNvPr>
          <p:cNvSpPr/>
          <p:nvPr/>
        </p:nvSpPr>
        <p:spPr>
          <a:xfrm>
            <a:off x="2087251" y="215064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一、大模型是什么？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756592-E70E-4B13-81AF-9ADA5F711CDA}"/>
              </a:ext>
            </a:extLst>
          </p:cNvPr>
          <p:cNvSpPr/>
          <p:nvPr/>
        </p:nvSpPr>
        <p:spPr>
          <a:xfrm>
            <a:off x="2087251" y="256168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二、大模型有哪些？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1B0B9D-7E87-48D5-A489-FE0A494C583C}"/>
              </a:ext>
            </a:extLst>
          </p:cNvPr>
          <p:cNvSpPr/>
          <p:nvPr/>
        </p:nvSpPr>
        <p:spPr>
          <a:xfrm>
            <a:off x="1971835" y="301595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三、如何与大模型聊天？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9EE10F-7517-46FC-B066-627FB0867A26}"/>
              </a:ext>
            </a:extLst>
          </p:cNvPr>
          <p:cNvSpPr/>
          <p:nvPr/>
        </p:nvSpPr>
        <p:spPr>
          <a:xfrm>
            <a:off x="5804155" y="2150640"/>
            <a:ext cx="5347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Chatgpt</a:t>
            </a:r>
            <a:r>
              <a:rPr lang="zh-CN" altLang="en-US" dirty="0"/>
              <a:t>很厉害，是一个产品，它的背后就是大模型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E88AD5-CB71-433E-8728-0F7C285DDFA5}"/>
              </a:ext>
            </a:extLst>
          </p:cNvPr>
          <p:cNvSpPr/>
          <p:nvPr/>
        </p:nvSpPr>
        <p:spPr>
          <a:xfrm>
            <a:off x="5804154" y="2792506"/>
            <a:ext cx="408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Gpt</a:t>
            </a:r>
            <a:r>
              <a:rPr lang="en-US" altLang="zh-CN" dirty="0"/>
              <a:t> = generative pre-trained transformer</a:t>
            </a:r>
          </a:p>
        </p:txBody>
      </p:sp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一、大模型是什么？</a:t>
            </a: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二、大模型有哪些？</a:t>
            </a:r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三、如何与大模型聊天？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E3555A-3235-42C0-B687-F7915C8935CF}"/>
              </a:ext>
            </a:extLst>
          </p:cNvPr>
          <p:cNvSpPr/>
          <p:nvPr/>
        </p:nvSpPr>
        <p:spPr>
          <a:xfrm>
            <a:off x="3281082" y="3214326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llama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2F73E4-E1AC-4EFE-80C4-D617C98DCF51}"/>
              </a:ext>
            </a:extLst>
          </p:cNvPr>
          <p:cNvSpPr txBox="1"/>
          <p:nvPr/>
        </p:nvSpPr>
        <p:spPr>
          <a:xfrm>
            <a:off x="518903" y="335817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世界上最高的山是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181AD9-AAB1-43EF-B31D-268DC0CBFDF9}"/>
              </a:ext>
            </a:extLst>
          </p:cNvPr>
          <p:cNvSpPr txBox="1"/>
          <p:nvPr/>
        </p:nvSpPr>
        <p:spPr>
          <a:xfrm>
            <a:off x="4821990" y="2976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C6D349-9B53-4550-A3A5-F466077EB669}"/>
              </a:ext>
            </a:extLst>
          </p:cNvPr>
          <p:cNvSpPr txBox="1"/>
          <p:nvPr/>
        </p:nvSpPr>
        <p:spPr>
          <a:xfrm>
            <a:off x="4821990" y="3429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06DCDD-A234-42DF-BEF9-43B2796D6C7E}"/>
              </a:ext>
            </a:extLst>
          </p:cNvPr>
          <p:cNvSpPr txBox="1"/>
          <p:nvPr/>
        </p:nvSpPr>
        <p:spPr>
          <a:xfrm>
            <a:off x="4821990" y="39059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1002997" y="1305254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三要素：提示词</a:t>
            </a:r>
            <a:r>
              <a:rPr lang="en-US" altLang="zh-CN" dirty="0"/>
              <a:t>/</a:t>
            </a:r>
            <a:r>
              <a:rPr lang="zh-CN" altLang="en-US" dirty="0"/>
              <a:t>温度</a:t>
            </a:r>
            <a:r>
              <a:rPr lang="en-US" altLang="zh-CN" dirty="0"/>
              <a:t>/</a:t>
            </a:r>
            <a:r>
              <a:rPr lang="zh-CN" altLang="en-US" dirty="0"/>
              <a:t>上下文长度</a:t>
            </a:r>
          </a:p>
        </p:txBody>
      </p:sp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E256FF5-7CA0-4BEC-BBEC-3FE70B09870E}"/>
              </a:ext>
            </a:extLst>
          </p:cNvPr>
          <p:cNvSpPr/>
          <p:nvPr/>
        </p:nvSpPr>
        <p:spPr>
          <a:xfrm>
            <a:off x="2321858" y="1640541"/>
            <a:ext cx="4356848" cy="2967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大模型应用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9" y="1102620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568889" y="1690543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81086" y="2770229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3494314" y="258556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1256921" y="4424551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845081" y="4999098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3493085" y="481501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568890" y="3849914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496457" y="4123461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3493085" y="3938797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304143" y="1822612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3494314" y="1637946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45081" y="1496887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3494314" y="1312221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CAE76EE-599C-4F13-ADD9-F0C3AF55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628" y="1188526"/>
            <a:ext cx="4279763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4455" y="33655"/>
            <a:ext cx="11532870" cy="15970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92405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773430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16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8981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1795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42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9432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5643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497195" y="604520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51320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14134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4769485" y="1941830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07580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874585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273300" y="2125980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109085" y="2125980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469380" y="2125980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320405" y="2125980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1980" y="2654300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1775460" y="4335780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465955" y="2653665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466330" y="4335780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35" y="6064250"/>
            <a:ext cx="1133856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概念</a:t>
            </a: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62915" y="6756400"/>
            <a:ext cx="10692765" cy="50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由神经网络结构和连接权重组成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执行解码操作。占用内存与权重的数据格式和数目有关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词元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词的编号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你好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token=123，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我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token=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14，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他的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=3249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，不同模型编号不一样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vocab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该模型训练时所设置的全部词的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，不同模型词表不一样，词表中中文占比越高的往往中文能力强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包括控制模型解码的一套参数和上下文缓存。占用内存与模型词表大小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批大小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模型大小有关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kv cache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上下文缓存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历史解码信息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相当于模型的记忆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n_ctx_train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最大上下文长度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该模型训练时能送入解码的最大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用户设置的解码时模型能接受的的最大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数量，不能超过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n_ctx_train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vecb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向量表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模型对上下文缓存和送入的token进行解码得到的结果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temperature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采样时会根据温度值将向量表转为概率表，温度越高随机性越大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prob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概率表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模型词表中全部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的选用概率，用来预测下一个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lora 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低秩适配器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在原有模型结构中挂载简单的结构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可以改变模型的输出风格，不支持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cuda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加速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0" y="12301855"/>
            <a:ext cx="11339195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行为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62280" y="12781915"/>
            <a:ext cx="1098677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预解码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对用户约定的系统指令预先进行解码。用户修改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系统指令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/达到最大上下文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并重置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装载模型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将模型结构和连接权重载入内存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并创建上下文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载入内存，并预解码。因为软件的后端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llama.cpp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项目只设计实现了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的神经网络结构所以只支持装载该系列模型。装载时会强制重置上下文长度为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2048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负载为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                                                      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重新装载模型，修改上下文长度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负载层数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修改挂载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lora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路径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从网页模式切换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达到最大上下文: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设置的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上下文长度则舍弃前半段缓存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删除系统指令以外的缓存，并清空输出区。若正在预测，则终止，不进行其他操作。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805</Words>
  <Application>Microsoft Office PowerPoint</Application>
  <PresentationFormat>宽屏</PresentationFormat>
  <Paragraphs>81</Paragraphs>
  <Slides>9</Slides>
  <Notes>5</Notes>
  <HiddenSlides>2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黑体</vt:lpstr>
      <vt:lpstr>宋体</vt:lpstr>
      <vt:lpstr>Arial</vt:lpstr>
      <vt:lpstr>Corbel</vt:lpstr>
      <vt:lpstr>Times New Roman</vt:lpstr>
      <vt:lpstr>基础</vt:lpstr>
      <vt:lpstr>大模型简介</vt:lpstr>
      <vt:lpstr>PowerPoint 演示文稿</vt:lpstr>
      <vt:lpstr>一、大模型是什么？</vt:lpstr>
      <vt:lpstr>二、大模型有哪些？</vt:lpstr>
      <vt:lpstr>三、如何与大模型聊天？</vt:lpstr>
      <vt:lpstr>PowerPoint 演示文稿</vt:lpstr>
      <vt:lpstr>大模型应用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418</cp:revision>
  <dcterms:created xsi:type="dcterms:W3CDTF">2022-03-23T11:22:00Z</dcterms:created>
  <dcterms:modified xsi:type="dcterms:W3CDTF">2024-03-11T02:53:08Z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