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89" r:id="rId3"/>
    <p:sldId id="292" r:id="rId5"/>
    <p:sldId id="259" r:id="rId6"/>
    <p:sldId id="265" r:id="rId7"/>
    <p:sldId id="268" r:id="rId8"/>
    <p:sldId id="266" r:id="rId9"/>
    <p:sldId id="284" r:id="rId10"/>
    <p:sldId id="299" r:id="rId11"/>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3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E4D6"/>
    <a:srgbClr val="9FD5ED"/>
    <a:srgbClr val="F8D158"/>
    <a:srgbClr val="FFB3A8"/>
    <a:srgbClr val="FF8271"/>
    <a:srgbClr val="F2A0C4"/>
    <a:srgbClr val="0070C0"/>
    <a:srgbClr val="E33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showGuides="1">
      <p:cViewPr varScale="1">
        <p:scale>
          <a:sx n="110" d="100"/>
          <a:sy n="110" d="100"/>
        </p:scale>
        <p:origin x="756" y="84"/>
      </p:cViewPr>
      <p:guideLst>
        <p:guide orient="horz" pos="2190"/>
        <p:guide pos="38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4.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聆听视觉出品定制加Q9931002,定制只需10元</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155F91-34D3-4597-8FBD-0A7760D44F4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46CA82-AF0A-4194-B863-548DAC8A8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15937" y="-18351"/>
            <a:ext cx="2400300" cy="2400300"/>
          </a:xfrm>
          <a:prstGeom prst="ellipse">
            <a:avLst/>
          </a:prstGeom>
          <a:solidFill>
            <a:srgbClr val="A9E4D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2">
                  <a:lumMod val="75000"/>
                </a:schemeClr>
              </a:solidFill>
              <a:cs typeface="+mn-ea"/>
              <a:sym typeface="+mn-lt"/>
            </a:endParaRPr>
          </a:p>
        </p:txBody>
      </p:sp>
      <p:sp>
        <p:nvSpPr>
          <p:cNvPr id="13" name="椭圆 12"/>
          <p:cNvSpPr/>
          <p:nvPr/>
        </p:nvSpPr>
        <p:spPr>
          <a:xfrm>
            <a:off x="10526202" y="147050"/>
            <a:ext cx="1755615" cy="1714721"/>
          </a:xfrm>
          <a:prstGeom prst="ellipse">
            <a:avLst/>
          </a:prstGeom>
          <a:solidFill>
            <a:srgbClr val="F8D15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C000"/>
              </a:solidFill>
              <a:cs typeface="+mn-ea"/>
              <a:sym typeface="+mn-lt"/>
            </a:endParaRPr>
          </a:p>
        </p:txBody>
      </p:sp>
      <p:sp>
        <p:nvSpPr>
          <p:cNvPr id="14" name="椭圆 13"/>
          <p:cNvSpPr/>
          <p:nvPr/>
        </p:nvSpPr>
        <p:spPr>
          <a:xfrm>
            <a:off x="-558838" y="1897670"/>
            <a:ext cx="2295032" cy="2191596"/>
          </a:xfrm>
          <a:prstGeom prst="ellipse">
            <a:avLst/>
          </a:prstGeom>
          <a:solidFill>
            <a:srgbClr val="FFB3A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8271"/>
              </a:solidFill>
              <a:cs typeface="+mn-ea"/>
              <a:sym typeface="+mn-lt"/>
            </a:endParaRPr>
          </a:p>
        </p:txBody>
      </p:sp>
      <p:sp>
        <p:nvSpPr>
          <p:cNvPr id="15" name="椭圆 14"/>
          <p:cNvSpPr/>
          <p:nvPr/>
        </p:nvSpPr>
        <p:spPr>
          <a:xfrm>
            <a:off x="9939689" y="2345676"/>
            <a:ext cx="2748997" cy="2738943"/>
          </a:xfrm>
          <a:prstGeom prst="ellipse">
            <a:avLst/>
          </a:prstGeom>
          <a:solidFill>
            <a:srgbClr val="9FD5E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1">
                  <a:lumMod val="60000"/>
                  <a:lumOff val="40000"/>
                </a:schemeClr>
              </a:solidFill>
              <a:cs typeface="+mn-ea"/>
              <a:sym typeface="+mn-lt"/>
            </a:endParaRPr>
          </a:p>
        </p:txBody>
      </p:sp>
      <p:sp>
        <p:nvSpPr>
          <p:cNvPr id="17" name="椭圆 16"/>
          <p:cNvSpPr/>
          <p:nvPr/>
        </p:nvSpPr>
        <p:spPr>
          <a:xfrm>
            <a:off x="2581701" y="439761"/>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463640" y="4082761"/>
            <a:ext cx="546214" cy="5462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973349" y="2166020"/>
            <a:ext cx="546214" cy="546214"/>
          </a:xfrm>
          <a:prstGeom prst="ellipse">
            <a:avLst/>
          </a:pr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009854" y="2184871"/>
            <a:ext cx="394156" cy="394156"/>
          </a:xfrm>
          <a:prstGeom prst="ellipse">
            <a:avLst/>
          </a:pr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0130310" y="381127"/>
            <a:ext cx="432256" cy="432256"/>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flipH="1">
            <a:off x="1998919" y="1603675"/>
            <a:ext cx="228245" cy="228245"/>
          </a:xfrm>
          <a:prstGeom prst="ellipse">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1029475" y="1843925"/>
            <a:ext cx="93232" cy="93232"/>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flipH="1">
            <a:off x="443762" y="2660449"/>
            <a:ext cx="93232" cy="932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flipH="1">
            <a:off x="1552355" y="3708670"/>
            <a:ext cx="228245" cy="228245"/>
          </a:xfrm>
          <a:prstGeom prst="ellipse">
            <a:avLst/>
          </a:pr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组合 28"/>
          <p:cNvGrpSpPr/>
          <p:nvPr/>
        </p:nvGrpSpPr>
        <p:grpSpPr>
          <a:xfrm flipV="1">
            <a:off x="11160316" y="1414106"/>
            <a:ext cx="664294" cy="773419"/>
            <a:chOff x="280875" y="2330441"/>
            <a:chExt cx="664294" cy="773419"/>
          </a:xfrm>
          <a:solidFill>
            <a:schemeClr val="bg1">
              <a:lumMod val="50000"/>
            </a:schemeClr>
          </a:solidFill>
        </p:grpSpPr>
        <p:sp>
          <p:nvSpPr>
            <p:cNvPr id="27" name="椭圆 26"/>
            <p:cNvSpPr/>
            <p:nvPr/>
          </p:nvSpPr>
          <p:spPr>
            <a:xfrm flipH="1">
              <a:off x="851937" y="2330441"/>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flipH="1">
              <a:off x="280875" y="3010628"/>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Copyright Notice"/>
          <p:cNvSpPr/>
          <p:nvPr/>
        </p:nvSpPr>
        <p:spPr bwMode="auto">
          <a:xfrm>
            <a:off x="5035426" y="4811443"/>
            <a:ext cx="2544445" cy="89535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pPr>
            <a:r>
              <a:rPr lang="zh-CN" sz="5400" b="1" kern="1800" cap="small" spc="300" dirty="0">
                <a:solidFill>
                  <a:srgbClr val="267FAB"/>
                </a:solidFill>
                <a:cs typeface="+mn-ea"/>
                <a:sym typeface="+mn-lt"/>
              </a:rPr>
              <a:t>答辩</a:t>
            </a:r>
            <a:r>
              <a:rPr lang="en-US" altLang="zh-CN" sz="5400" b="1" kern="1800" cap="small" spc="300" dirty="0">
                <a:solidFill>
                  <a:srgbClr val="267FAB"/>
                </a:solidFill>
                <a:cs typeface="+mn-ea"/>
                <a:sym typeface="+mn-lt"/>
              </a:rPr>
              <a:t>ppt</a:t>
            </a:r>
            <a:endParaRPr lang="en-US" altLang="zh-CN" sz="5400" b="1" kern="1800" cap="small" spc="300" dirty="0">
              <a:solidFill>
                <a:srgbClr val="267FAB"/>
              </a:solidFill>
              <a:cs typeface="+mn-ea"/>
              <a:sym typeface="+mn-lt"/>
            </a:endParaRPr>
          </a:p>
        </p:txBody>
      </p:sp>
      <p:sp>
        <p:nvSpPr>
          <p:cNvPr id="35" name="文本框 12"/>
          <p:cNvSpPr txBox="1"/>
          <p:nvPr/>
        </p:nvSpPr>
        <p:spPr>
          <a:xfrm>
            <a:off x="2032195" y="6121873"/>
            <a:ext cx="8595724"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lumMod val="50000"/>
                  </a:schemeClr>
                </a:solidFill>
                <a:cs typeface="+mn-ea"/>
                <a:sym typeface="+mn-lt"/>
              </a:rPr>
              <a:t>汇报人：</a:t>
            </a:r>
            <a:endParaRPr lang="zh-CN" altLang="en-US" dirty="0">
              <a:solidFill>
                <a:schemeClr val="bg1">
                  <a:lumMod val="50000"/>
                </a:schemeClr>
              </a:solidFill>
              <a:cs typeface="+mn-ea"/>
              <a:sym typeface="+mn-lt"/>
            </a:endParaRPr>
          </a:p>
        </p:txBody>
      </p:sp>
      <p:sp>
        <p:nvSpPr>
          <p:cNvPr id="2" name="文本框 1"/>
          <p:cNvSpPr txBox="1"/>
          <p:nvPr/>
        </p:nvSpPr>
        <p:spPr>
          <a:xfrm>
            <a:off x="337586" y="147286"/>
            <a:ext cx="8500978" cy="398780"/>
          </a:xfrm>
          <a:prstGeom prst="rect">
            <a:avLst/>
          </a:prstGeom>
          <a:noFill/>
        </p:spPr>
        <p:txBody>
          <a:bodyPr wrap="square" rtlCol="0">
            <a:spAutoFit/>
          </a:bodyPr>
          <a:lstStyle/>
          <a:p>
            <a:r>
              <a:rPr lang="en-US" altLang="zh-CN" sz="2000" b="1" spc="1400" dirty="0">
                <a:solidFill>
                  <a:srgbClr val="FFB3A8"/>
                </a:solidFill>
                <a:cs typeface="+mn-ea"/>
                <a:sym typeface="+mn-lt"/>
              </a:rPr>
              <a:t>2</a:t>
            </a:r>
            <a:r>
              <a:rPr lang="en-US" altLang="zh-CN" sz="2000" b="1" spc="1400" dirty="0">
                <a:solidFill>
                  <a:srgbClr val="F8D158"/>
                </a:solidFill>
                <a:cs typeface="+mn-ea"/>
                <a:sym typeface="+mn-lt"/>
              </a:rPr>
              <a:t>0</a:t>
            </a:r>
            <a:r>
              <a:rPr lang="en-US" altLang="zh-CN" sz="2000" b="1" spc="1400" dirty="0">
                <a:solidFill>
                  <a:srgbClr val="9FD5ED"/>
                </a:solidFill>
                <a:cs typeface="+mn-ea"/>
                <a:sym typeface="+mn-lt"/>
              </a:rPr>
              <a:t>2</a:t>
            </a:r>
            <a:r>
              <a:rPr lang="en-US" altLang="zh-CN" sz="2000" b="1" spc="1400" dirty="0">
                <a:solidFill>
                  <a:srgbClr val="A9E4D6"/>
                </a:solidFill>
                <a:cs typeface="+mn-ea"/>
                <a:sym typeface="+mn-lt"/>
              </a:rPr>
              <a:t>2</a:t>
            </a:r>
            <a:endParaRPr lang="zh-CN" altLang="en-US" sz="2000" b="1" spc="1400" dirty="0">
              <a:solidFill>
                <a:srgbClr val="A9E4D6"/>
              </a:solidFill>
              <a:cs typeface="+mn-ea"/>
              <a:sym typeface="+mn-lt"/>
            </a:endParaRPr>
          </a:p>
        </p:txBody>
      </p:sp>
      <p:sp>
        <p:nvSpPr>
          <p:cNvPr id="3" name="文本框 2"/>
          <p:cNvSpPr txBox="1"/>
          <p:nvPr/>
        </p:nvSpPr>
        <p:spPr>
          <a:xfrm>
            <a:off x="1385570" y="2263140"/>
            <a:ext cx="10220325" cy="768350"/>
          </a:xfrm>
          <a:prstGeom prst="rect">
            <a:avLst/>
          </a:prstGeom>
          <a:noFill/>
          <a:ln w="9525">
            <a:noFill/>
          </a:ln>
        </p:spPr>
        <p:txBody>
          <a:bodyPr wrap="square">
            <a:spAutoFit/>
          </a:bodyPr>
          <a:p>
            <a:pPr indent="0" algn="ctr"/>
            <a:r>
              <a:rPr sz="4400" b="0">
                <a:ea typeface="宋体" panose="02010600030101010101" pitchFamily="2" charset="-122"/>
              </a:rPr>
              <a:t>ssm校园失物招领信息系统小程序</a:t>
            </a:r>
            <a:endParaRPr sz="44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wipe(down)">
                                      <p:cBhvr>
                                        <p:cTn id="6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22" grpId="0" animBg="1"/>
      <p:bldP spid="23" grpId="0" animBg="1"/>
      <p:bldP spid="24" grpId="0" animBg="1"/>
      <p:bldP spid="25" grpId="0" animBg="1"/>
      <p:bldP spid="26" grpId="0" animBg="1"/>
      <p:bldP spid="3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57150" y="0"/>
            <a:ext cx="2362200" cy="2362200"/>
          </a:xfrm>
          <a:prstGeom prst="ellipse">
            <a:avLst/>
          </a:pr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524000" y="243840"/>
            <a:ext cx="3124200" cy="3124200"/>
          </a:xfrm>
          <a:prstGeom prst="ellipse">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42950" y="1805940"/>
            <a:ext cx="1562100" cy="1562100"/>
          </a:xfrm>
          <a:prstGeom prst="ellipse">
            <a:avLst/>
          </a:pr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flipV="1">
            <a:off x="7334250" y="3482340"/>
            <a:ext cx="4667250" cy="3368040"/>
            <a:chOff x="7334250" y="3078480"/>
            <a:chExt cx="4667250" cy="3368040"/>
          </a:xfrm>
        </p:grpSpPr>
        <p:sp>
          <p:nvSpPr>
            <p:cNvPr id="11" name="椭圆 10"/>
            <p:cNvSpPr/>
            <p:nvPr/>
          </p:nvSpPr>
          <p:spPr>
            <a:xfrm>
              <a:off x="7334250" y="3078480"/>
              <a:ext cx="2362200" cy="2362200"/>
            </a:xfrm>
            <a:prstGeom prst="ellipse">
              <a:avLst/>
            </a:pr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8877300" y="3322320"/>
              <a:ext cx="3124200" cy="3124200"/>
            </a:xfrm>
            <a:prstGeom prst="ellipse">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096250" y="4884420"/>
              <a:ext cx="1562100" cy="1562100"/>
            </a:xfrm>
            <a:prstGeom prst="ellipse">
              <a:avLst/>
            </a:pr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Copyright Notice"/>
          <p:cNvSpPr/>
          <p:nvPr/>
        </p:nvSpPr>
        <p:spPr bwMode="auto">
          <a:xfrm>
            <a:off x="572882" y="165298"/>
            <a:ext cx="2658915" cy="49530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800" b="1" cap="small" dirty="0">
                <a:solidFill>
                  <a:srgbClr val="267FAB"/>
                </a:solidFill>
                <a:cs typeface="+mn-ea"/>
                <a:sym typeface="+mn-lt"/>
              </a:rPr>
              <a:t>研究背景及意义</a:t>
            </a:r>
            <a:endParaRPr lang="zh-CN" altLang="en-US" sz="2800" b="1" cap="small" dirty="0">
              <a:solidFill>
                <a:srgbClr val="267FAB"/>
              </a:solidFill>
              <a:cs typeface="+mn-ea"/>
              <a:sym typeface="+mn-lt"/>
            </a:endParaRPr>
          </a:p>
        </p:txBody>
      </p:sp>
      <p:sp>
        <p:nvSpPr>
          <p:cNvPr id="19" name="文本框 18"/>
          <p:cNvSpPr txBox="1"/>
          <p:nvPr/>
        </p:nvSpPr>
        <p:spPr>
          <a:xfrm>
            <a:off x="204470" y="660400"/>
            <a:ext cx="11817350" cy="5571490"/>
          </a:xfrm>
          <a:prstGeom prst="rect">
            <a:avLst/>
          </a:prstGeom>
          <a:noFill/>
        </p:spPr>
        <p:txBody>
          <a:bodyPr wrap="square" rtlCol="0">
            <a:spAutoFit/>
          </a:bodyPr>
          <a:lstStyle/>
          <a:p>
            <a:pPr>
              <a:lnSpc>
                <a:spcPct val="180000"/>
              </a:lnSpc>
            </a:pPr>
            <a:r>
              <a:rPr lang="en-US" altLang="zh-CN" b="1" dirty="0">
                <a:solidFill>
                  <a:srgbClr val="E33884"/>
                </a:solidFill>
                <a:cs typeface="+mn-ea"/>
                <a:sym typeface="+mn-lt"/>
              </a:rPr>
              <a:t>  互联网是人类的基本需求，特别是在现代社会，个人压力增大，社会运作节奏高，随着互联网的快速发展，用户的需求也越来越高，用户也将越来越多依靠互联网而不是自己获取信息，使得各种软件程序的开发得到了应用。</a:t>
            </a:r>
            <a:endParaRPr lang="en-US" altLang="zh-CN" b="1" dirty="0">
              <a:solidFill>
                <a:srgbClr val="E33884"/>
              </a:solidFill>
              <a:cs typeface="+mn-ea"/>
              <a:sym typeface="+mn-lt"/>
            </a:endParaRPr>
          </a:p>
          <a:p>
            <a:pPr>
              <a:lnSpc>
                <a:spcPct val="180000"/>
              </a:lnSpc>
            </a:pPr>
            <a:r>
              <a:rPr lang="en-US" altLang="zh-CN" b="1" dirty="0">
                <a:solidFill>
                  <a:srgbClr val="E33884"/>
                </a:solidFill>
                <a:cs typeface="+mn-ea"/>
                <a:sym typeface="+mn-lt"/>
              </a:rPr>
              <a:t>近年来，随着我国经济的不断发展，平台的管理制度越来越多。每个校园失物招领信息系统小程序也都将通过计算机进行整体智能化操作，对于校园失物招领信息系统小程序功能所牵扯的数据都是通过用户进行校园失物招领信息系统小程序等相关的数据信息内容、并且可以进行管理员在线处理选择首页、个人资料、公共管理（轮播图、公告信息）用户管理（管理员、注册用户）信息管理（校园资讯、资讯分类）失物广场、物品分类、以物换物、爱心捐助、二手物品、购买订单，可以通过系统进行分配，传统的学习方式信息已经无法满足用户的需求。为此开发了本校园失物招领信息系统小程序 ，为用户提供一个基于校园失物招领信息系统小程序，同时方便用户；首页、校园资讯、我的（基本信息、收藏、失物广场、以物换物、爱心捐助、二手物品、购买订单），该系统满足了用户对校园失物招领信息系统小程序信息获取的需求，并且信息可以及时、准确、有效地进行查看并且系统化、标准化和有效的工作。</a:t>
            </a:r>
            <a:endParaRPr lang="en-US" altLang="zh-CN" b="1" dirty="0">
              <a:solidFill>
                <a:srgbClr val="E33884"/>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bldLvl="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9522" name="Group 66"/>
          <p:cNvGrpSpPr/>
          <p:nvPr/>
        </p:nvGrpSpPr>
        <p:grpSpPr bwMode="auto">
          <a:xfrm>
            <a:off x="-1479" y="1329671"/>
            <a:ext cx="2148417" cy="4312980"/>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FFB3A8"/>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rgbClr val="FFB3A8"/>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rgbClr val="FF8271"/>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grpSp>
      <p:sp>
        <p:nvSpPr>
          <p:cNvPr id="47" name="Rectangle 39"/>
          <p:cNvSpPr>
            <a:spLocks noChangeArrowheads="1"/>
          </p:cNvSpPr>
          <p:nvPr/>
        </p:nvSpPr>
        <p:spPr bwMode="auto">
          <a:xfrm>
            <a:off x="306070" y="203200"/>
            <a:ext cx="395287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cs typeface="+mn-ea"/>
                <a:sym typeface="+mn-lt"/>
              </a:rPr>
              <a:t>开发技术</a:t>
            </a:r>
            <a:endParaRPr lang="zh-CN" altLang="en-US" sz="2665" dirty="0">
              <a:cs typeface="+mn-ea"/>
              <a:sym typeface="+mn-lt"/>
            </a:endParaRPr>
          </a:p>
          <a:p>
            <a:pPr defTabSz="1218565"/>
            <a:endParaRPr sz="2665" dirty="0">
              <a:cs typeface="+mn-ea"/>
              <a:sym typeface="+mn-lt"/>
            </a:endParaRPr>
          </a:p>
        </p:txBody>
      </p:sp>
      <p:sp>
        <p:nvSpPr>
          <p:cNvPr id="2" name="文本框 1"/>
          <p:cNvSpPr txBox="1"/>
          <p:nvPr/>
        </p:nvSpPr>
        <p:spPr>
          <a:xfrm>
            <a:off x="182880" y="462280"/>
            <a:ext cx="11826875" cy="6000750"/>
          </a:xfrm>
          <a:prstGeom prst="rect">
            <a:avLst/>
          </a:prstGeom>
          <a:noFill/>
          <a:ln w="9525">
            <a:noFill/>
          </a:ln>
        </p:spPr>
        <p:txBody>
          <a:bodyPr wrap="square">
            <a:spAutoFit/>
          </a:bodyPr>
          <a:p>
            <a:pPr indent="304800">
              <a:lnSpc>
                <a:spcPct val="100000"/>
              </a:lnSpc>
            </a:pPr>
            <a:r>
              <a:rPr sz="2400" b="0">
                <a:latin typeface="Times New Roman" panose="02020603050405020304" charset="0"/>
              </a:rPr>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sz="2400" b="0">
              <a:latin typeface="Times New Roman" panose="02020603050405020304" charset="0"/>
            </a:endParaRPr>
          </a:p>
          <a:p>
            <a:pPr indent="304800">
              <a:lnSpc>
                <a:spcPct val="100000"/>
              </a:lnSpc>
            </a:pPr>
            <a:r>
              <a:rPr sz="2400" b="0">
                <a:latin typeface="Times New Roman" panose="02020603050405020304" charset="0"/>
              </a:rPr>
              <a:t>机型选择：小程序以智能手机的屏幕尺寸为设计标准，进行切图。</a:t>
            </a:r>
            <a:endParaRPr sz="2400" b="0">
              <a:latin typeface="Times New Roman" panose="02020603050405020304" charset="0"/>
            </a:endParaRPr>
          </a:p>
          <a:p>
            <a:pPr indent="304800">
              <a:lnSpc>
                <a:spcPct val="100000"/>
              </a:lnSpc>
            </a:pPr>
            <a:r>
              <a:rPr sz="2400" b="0">
                <a:latin typeface="Times New Roman" panose="02020603050405020304" charset="0"/>
              </a:rPr>
              <a:t>预览界面：写好视图布局后点击编译，用来刷新视图界面。</a:t>
            </a:r>
            <a:endParaRPr sz="2400" b="0">
              <a:latin typeface="Times New Roman" panose="02020603050405020304" charset="0"/>
            </a:endParaRPr>
          </a:p>
          <a:p>
            <a:pPr indent="304800">
              <a:lnSpc>
                <a:spcPct val="100000"/>
              </a:lnSpc>
            </a:pPr>
            <a:r>
              <a:rPr sz="2400" b="0">
                <a:latin typeface="Times New Roman" panose="02020603050405020304" charset="0"/>
              </a:rPr>
              <a:t>控制台：方便调试打印输出信息。</a:t>
            </a:r>
            <a:endParaRPr sz="2400" b="0">
              <a:latin typeface="Times New Roman" panose="02020603050405020304" charset="0"/>
            </a:endParaRPr>
          </a:p>
          <a:p>
            <a:pPr indent="304800">
              <a:lnSpc>
                <a:spcPct val="100000"/>
              </a:lnSpc>
            </a:pPr>
            <a:r>
              <a:rPr sz="2400" b="0">
                <a:latin typeface="Times New Roman" panose="02020603050405020304" charset="0"/>
              </a:rPr>
              <a:t>上传代码：上传到腾讯服务器，提交审核必经步骤。上传代码时可以填写版本号和备注信息。</a:t>
            </a:r>
            <a:endParaRPr sz="2400" b="0">
              <a:latin typeface="Times New Roman" panose="02020603050405020304" charset="0"/>
            </a:endParaRPr>
          </a:p>
          <a:p>
            <a:pPr indent="304800">
              <a:lnSpc>
                <a:spcPct val="100000"/>
              </a:lnSpc>
            </a:pPr>
            <a:r>
              <a:rPr sz="2400" b="0">
                <a:latin typeface="Times New Roman" panose="02020603050405020304" charset="0"/>
              </a:rPr>
              <a:t>资源文件：一般可以在资源文件进行对应项目的文件目录的断点调试。</a:t>
            </a:r>
            <a:endParaRPr sz="2400" b="0">
              <a:latin typeface="Times New Roman" panose="02020603050405020304" charset="0"/>
            </a:endParaRPr>
          </a:p>
          <a:p>
            <a:pPr indent="304800">
              <a:lnSpc>
                <a:spcPct val="100000"/>
              </a:lnSpc>
            </a:pPr>
            <a:r>
              <a:rPr sz="2400" b="0">
                <a:latin typeface="Times New Roman" panose="02020603050405020304" charset="0"/>
              </a:rPr>
              <a:t>显示远程调试：手机端和PC端开发工具联调对用户而言是非常实用的。</a:t>
            </a:r>
            <a:endParaRPr sz="2400" b="0">
              <a:latin typeface="Times New Roman" panose="02020603050405020304" charset="0"/>
            </a:endParaRPr>
          </a:p>
          <a:p>
            <a:pPr indent="304800">
              <a:lnSpc>
                <a:spcPct val="100000"/>
              </a:lnSpc>
            </a:pPr>
            <a:r>
              <a:rPr sz="2400" b="0">
                <a:latin typeface="Times New Roman" panose="02020603050405020304" charset="0"/>
              </a:rPr>
              <a:t>本地数据存储：显示的是本地存储的数据。</a:t>
            </a:r>
            <a:endParaRPr sz="2400" b="0">
              <a:latin typeface="Times New Roman" panose="02020603050405020304" charset="0"/>
            </a:endParaRPr>
          </a:p>
          <a:p>
            <a:pPr indent="304800">
              <a:lnSpc>
                <a:spcPct val="100000"/>
              </a:lnSpc>
            </a:pPr>
            <a:r>
              <a:rPr sz="2400" b="0">
                <a:latin typeface="Times New Roman" panose="02020603050405020304" charset="0"/>
              </a:rPr>
              <a:t>视图调试：标组件以子父层级结构呈现，方便调试。</a:t>
            </a:r>
            <a:endParaRPr sz="2400" b="0">
              <a:latin typeface="Times New Roman" panose="02020603050405020304" charset="0"/>
            </a:endParaRPr>
          </a:p>
          <a:p>
            <a:pPr indent="304800">
              <a:lnSpc>
                <a:spcPct val="100000"/>
              </a:lnSpc>
            </a:pPr>
            <a:r>
              <a:rPr sz="2400" b="0">
                <a:latin typeface="Times New Roman" panose="02020603050405020304" charset="0"/>
              </a:rPr>
              <a:t>微信限制在2M 以内的代码体积；开发中一般不校验合法域名信息；小程序后台要做配置服务器域名。</a:t>
            </a:r>
            <a:endParaRPr sz="2400" b="0">
              <a:latin typeface="Times New Roman" panose="02020603050405020304" charset="0"/>
            </a:endParaRPr>
          </a:p>
          <a:p>
            <a:pPr indent="304800">
              <a:lnSpc>
                <a:spcPct val="100000"/>
              </a:lnSpc>
            </a:pPr>
            <a:r>
              <a:rPr sz="2400" b="0">
                <a:latin typeface="Times New Roman" panose="02020603050405020304" charset="0"/>
              </a:rPr>
              <a:t>以上就是在开发过程中微信开发者工具常用到的功能，微信开发者工具也在不断的完善。</a:t>
            </a:r>
            <a:endParaRPr sz="2400" b="0">
              <a:latin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22"/>
                                        </p:tgtEl>
                                        <p:attrNameLst>
                                          <p:attrName>style.visibility</p:attrName>
                                        </p:attrNameLst>
                                      </p:cBhvr>
                                      <p:to>
                                        <p:strVal val="visible"/>
                                      </p:to>
                                    </p:set>
                                    <p:animEffect transition="in" filter="fade">
                                      <p:cBhvr>
                                        <p:cTn id="12" dur="500"/>
                                        <p:tgtEl>
                                          <p:spTgt spid="19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4859115" y="2145316"/>
            <a:ext cx="1023512" cy="1025528"/>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6" name="Oval 6"/>
          <p:cNvSpPr>
            <a:spLocks noChangeArrowheads="1"/>
          </p:cNvSpPr>
          <p:nvPr/>
        </p:nvSpPr>
        <p:spPr bwMode="auto">
          <a:xfrm>
            <a:off x="6108749" y="2327291"/>
            <a:ext cx="790587" cy="790831"/>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7" name="Oval 7"/>
          <p:cNvSpPr>
            <a:spLocks noChangeArrowheads="1"/>
          </p:cNvSpPr>
          <p:nvPr/>
        </p:nvSpPr>
        <p:spPr bwMode="auto">
          <a:xfrm>
            <a:off x="5481381" y="2849409"/>
            <a:ext cx="1023512" cy="1023828"/>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8" name="Oval 8"/>
          <p:cNvSpPr>
            <a:spLocks noChangeArrowheads="1"/>
          </p:cNvSpPr>
          <p:nvPr/>
        </p:nvSpPr>
        <p:spPr bwMode="auto">
          <a:xfrm>
            <a:off x="6135952" y="2829001"/>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9" name="Oval 9"/>
          <p:cNvSpPr>
            <a:spLocks noChangeArrowheads="1"/>
          </p:cNvSpPr>
          <p:nvPr/>
        </p:nvSpPr>
        <p:spPr bwMode="auto">
          <a:xfrm>
            <a:off x="6521895" y="3215062"/>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0" name="Oval 10"/>
          <p:cNvSpPr>
            <a:spLocks noChangeArrowheads="1"/>
          </p:cNvSpPr>
          <p:nvPr/>
        </p:nvSpPr>
        <p:spPr bwMode="auto">
          <a:xfrm>
            <a:off x="5092039" y="3524591"/>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1" name="Oval 11"/>
          <p:cNvSpPr>
            <a:spLocks noChangeArrowheads="1"/>
          </p:cNvSpPr>
          <p:nvPr/>
        </p:nvSpPr>
        <p:spPr bwMode="auto">
          <a:xfrm>
            <a:off x="4264052" y="3259279"/>
            <a:ext cx="751481" cy="746612"/>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2" name="Freeform 12"/>
          <p:cNvSpPr/>
          <p:nvPr/>
        </p:nvSpPr>
        <p:spPr bwMode="auto">
          <a:xfrm>
            <a:off x="195580" y="1115695"/>
            <a:ext cx="2390775" cy="5337810"/>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000">
              <a:solidFill>
                <a:srgbClr val="333333"/>
              </a:solidFill>
              <a:cs typeface="+mn-ea"/>
              <a:sym typeface="+mn-lt"/>
            </a:endParaRPr>
          </a:p>
        </p:txBody>
      </p:sp>
      <p:sp>
        <p:nvSpPr>
          <p:cNvPr id="17" name="Freeform 17"/>
          <p:cNvSpPr>
            <a:spLocks noEditPoints="1"/>
          </p:cNvSpPr>
          <p:nvPr/>
        </p:nvSpPr>
        <p:spPr bwMode="auto">
          <a:xfrm>
            <a:off x="9411081" y="1836521"/>
            <a:ext cx="244432" cy="329203"/>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8" name="Freeform 18"/>
          <p:cNvSpPr>
            <a:spLocks noEditPoints="1"/>
          </p:cNvSpPr>
          <p:nvPr/>
        </p:nvSpPr>
        <p:spPr bwMode="auto">
          <a:xfrm>
            <a:off x="8697469" y="4747620"/>
            <a:ext cx="327507" cy="268477"/>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9" name="Freeform 19"/>
          <p:cNvSpPr>
            <a:spLocks noEditPoints="1"/>
          </p:cNvSpPr>
          <p:nvPr/>
        </p:nvSpPr>
        <p:spPr bwMode="auto">
          <a:xfrm>
            <a:off x="3415304" y="4722051"/>
            <a:ext cx="393008" cy="319616"/>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1"/>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20" name="Freeform 20"/>
          <p:cNvSpPr>
            <a:spLocks noEditPoints="1"/>
          </p:cNvSpPr>
          <p:nvPr/>
        </p:nvSpPr>
        <p:spPr bwMode="auto">
          <a:xfrm>
            <a:off x="2480252" y="1814147"/>
            <a:ext cx="332299" cy="373951"/>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29" name="Rectangle 39"/>
          <p:cNvSpPr>
            <a:spLocks noChangeArrowheads="1"/>
          </p:cNvSpPr>
          <p:nvPr/>
        </p:nvSpPr>
        <p:spPr bwMode="auto">
          <a:xfrm>
            <a:off x="1759474" y="104977"/>
            <a:ext cx="3704079"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4000" dirty="0">
                <a:cs typeface="+mn-ea"/>
                <a:sym typeface="+mn-lt"/>
              </a:rPr>
              <a:t>系统功能</a:t>
            </a:r>
            <a:endParaRPr lang="zh-CN" altLang="en-US" sz="4000" dirty="0">
              <a:cs typeface="+mn-ea"/>
              <a:sym typeface="+mn-lt"/>
            </a:endParaRPr>
          </a:p>
        </p:txBody>
      </p:sp>
      <p:sp>
        <p:nvSpPr>
          <p:cNvPr id="2" name="文本框 1"/>
          <p:cNvSpPr txBox="1"/>
          <p:nvPr/>
        </p:nvSpPr>
        <p:spPr>
          <a:xfrm>
            <a:off x="349250" y="720090"/>
            <a:ext cx="2684145" cy="3046095"/>
          </a:xfrm>
          <a:prstGeom prst="rect">
            <a:avLst/>
          </a:prstGeom>
          <a:noFill/>
          <a:ln w="9525">
            <a:noFill/>
          </a:ln>
        </p:spPr>
        <p:txBody>
          <a:bodyPr wrap="square">
            <a:spAutoFit/>
          </a:bodyPr>
          <a:p>
            <a:pPr indent="0"/>
            <a:r>
              <a:rPr lang="en-US" sz="2400" b="0">
                <a:ea typeface="宋体" panose="02010600030101010101" pitchFamily="2" charset="-122"/>
              </a:rPr>
              <a:t> </a:t>
            </a:r>
            <a:r>
              <a:rPr sz="2400" b="0">
                <a:ea typeface="宋体" panose="02010600030101010101" pitchFamily="2" charset="-122"/>
              </a:rPr>
              <a:t>通过软件的需求分析已经获得了系统的基本功能需求。根据各大功能模块的不同，将系统分为各种功能大块。系统功能结构如图所示</a:t>
            </a:r>
            <a:endParaRPr sz="2400" b="0">
              <a:ea typeface="宋体" panose="02010600030101010101" pitchFamily="2" charset="-122"/>
            </a:endParaRPr>
          </a:p>
        </p:txBody>
      </p:sp>
      <p:graphicFrame>
        <p:nvGraphicFramePr>
          <p:cNvPr id="-2147482598" name="对象 -2147482599"/>
          <p:cNvGraphicFramePr>
            <a:graphicFrameLocks noChangeAspect="1"/>
          </p:cNvGraphicFramePr>
          <p:nvPr>
            <p:custDataLst>
              <p:tags r:id="rId1"/>
            </p:custDataLst>
          </p:nvPr>
        </p:nvGraphicFramePr>
        <p:xfrm>
          <a:off x="4142105" y="720090"/>
          <a:ext cx="6473190" cy="5325110"/>
        </p:xfrm>
        <a:graphic>
          <a:graphicData uri="http://schemas.openxmlformats.org/presentationml/2006/ole">
            <mc:AlternateContent xmlns:mc="http://schemas.openxmlformats.org/markup-compatibility/2006">
              <mc:Choice xmlns:v="urn:schemas-microsoft-com:vml" Requires="v">
                <p:oleObj spid="_x0000_s3076" name="" r:id="rId2" imgW="5908675" imgH="4189730" progId="Visio.Drawing.15">
                  <p:embed/>
                </p:oleObj>
              </mc:Choice>
              <mc:Fallback>
                <p:oleObj name="" r:id="rId2" imgW="5908675" imgH="4189730" progId="Visio.Drawing.15">
                  <p:embed/>
                  <p:pic>
                    <p:nvPicPr>
                      <p:cNvPr id="0" name="图片 3075"/>
                      <p:cNvPicPr/>
                      <p:nvPr/>
                    </p:nvPicPr>
                    <p:blipFill>
                      <a:blip r:embed="rId3"/>
                      <a:stretch>
                        <a:fillRect/>
                      </a:stretch>
                    </p:blipFill>
                    <p:spPr>
                      <a:xfrm>
                        <a:off x="4142105" y="720090"/>
                        <a:ext cx="6473190" cy="532511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anim calcmode="lin" valueType="num">
                                      <p:cBhvr>
                                        <p:cTn id="68" dur="1000" fill="hold"/>
                                        <p:tgtEl>
                                          <p:spTgt spid="20"/>
                                        </p:tgtEl>
                                        <p:attrNameLst>
                                          <p:attrName>ppt_x</p:attrName>
                                        </p:attrNameLst>
                                      </p:cBhvr>
                                      <p:tavLst>
                                        <p:tav tm="0">
                                          <p:val>
                                            <p:strVal val="#ppt_x"/>
                                          </p:val>
                                        </p:tav>
                                        <p:tav tm="100000">
                                          <p:val>
                                            <p:strVal val="#ppt_x"/>
                                          </p:val>
                                        </p:tav>
                                      </p:tavLst>
                                    </p:anim>
                                    <p:anim calcmode="lin" valueType="num">
                                      <p:cBhvr>
                                        <p:cTn id="6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bldLvl="0" animBg="1"/>
      <p:bldP spid="17" grpId="0" animBg="1"/>
      <p:bldP spid="18" grpId="0" animBg="1"/>
      <p:bldP spid="19" grpId="0" animBg="1"/>
      <p:bldP spid="20" grpId="0"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 name="Rectangle 24"/>
          <p:cNvSpPr>
            <a:spLocks noChangeArrowheads="1"/>
          </p:cNvSpPr>
          <p:nvPr/>
        </p:nvSpPr>
        <p:spPr bwMode="auto">
          <a:xfrm>
            <a:off x="1552955"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1</a:t>
            </a:r>
            <a:endParaRPr lang="en-US" altLang="zh-CN" sz="2665" dirty="0">
              <a:solidFill>
                <a:srgbClr val="FFFFFF"/>
              </a:solidFill>
              <a:cs typeface="+mn-ea"/>
              <a:sym typeface="+mn-lt"/>
            </a:endParaRPr>
          </a:p>
        </p:txBody>
      </p:sp>
      <p:sp>
        <p:nvSpPr>
          <p:cNvPr id="3862" name="Rectangle 24"/>
          <p:cNvSpPr>
            <a:spLocks noChangeArrowheads="1"/>
          </p:cNvSpPr>
          <p:nvPr/>
        </p:nvSpPr>
        <p:spPr bwMode="auto">
          <a:xfrm>
            <a:off x="4341321"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2</a:t>
            </a:r>
            <a:endParaRPr lang="en-US" altLang="zh-CN" sz="2665" dirty="0">
              <a:solidFill>
                <a:srgbClr val="FFFFFF"/>
              </a:solidFill>
              <a:cs typeface="+mn-ea"/>
              <a:sym typeface="+mn-lt"/>
            </a:endParaRPr>
          </a:p>
        </p:txBody>
      </p:sp>
      <p:sp>
        <p:nvSpPr>
          <p:cNvPr id="3864" name="Rectangle 24"/>
          <p:cNvSpPr>
            <a:spLocks noChangeArrowheads="1"/>
          </p:cNvSpPr>
          <p:nvPr/>
        </p:nvSpPr>
        <p:spPr bwMode="auto">
          <a:xfrm>
            <a:off x="7118388"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3</a:t>
            </a:r>
            <a:endParaRPr lang="en-US" altLang="zh-CN" sz="2665" dirty="0">
              <a:solidFill>
                <a:srgbClr val="FFFFFF"/>
              </a:solidFill>
              <a:cs typeface="+mn-ea"/>
              <a:sym typeface="+mn-lt"/>
            </a:endParaRPr>
          </a:p>
        </p:txBody>
      </p:sp>
      <p:sp>
        <p:nvSpPr>
          <p:cNvPr id="3866" name="Rectangle 24"/>
          <p:cNvSpPr>
            <a:spLocks noChangeArrowheads="1"/>
          </p:cNvSpPr>
          <p:nvPr/>
        </p:nvSpPr>
        <p:spPr bwMode="auto">
          <a:xfrm>
            <a:off x="9912388"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4</a:t>
            </a:r>
            <a:endParaRPr lang="en-US" altLang="zh-CN" sz="2665" dirty="0">
              <a:solidFill>
                <a:srgbClr val="FFFFFF"/>
              </a:solidFill>
              <a:cs typeface="+mn-ea"/>
              <a:sym typeface="+mn-lt"/>
            </a:endParaRPr>
          </a:p>
        </p:txBody>
      </p:sp>
      <p:sp>
        <p:nvSpPr>
          <p:cNvPr id="145" name="Rectangle 39"/>
          <p:cNvSpPr>
            <a:spLocks noChangeArrowheads="1"/>
          </p:cNvSpPr>
          <p:nvPr/>
        </p:nvSpPr>
        <p:spPr bwMode="auto">
          <a:xfrm>
            <a:off x="554879" y="371042"/>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cs typeface="+mn-ea"/>
                <a:sym typeface="+mn-lt"/>
              </a:rPr>
              <a:t>系统</a:t>
            </a:r>
            <a:r>
              <a:rPr lang="en-US" altLang="zh-CN" sz="2665" dirty="0">
                <a:cs typeface="+mn-ea"/>
                <a:sym typeface="+mn-lt"/>
              </a:rPr>
              <a:t>ER</a:t>
            </a:r>
            <a:endParaRPr lang="en-US" altLang="zh-CN" sz="2665" dirty="0">
              <a:cs typeface="+mn-ea"/>
              <a:sym typeface="+mn-lt"/>
            </a:endParaRPr>
          </a:p>
        </p:txBody>
      </p:sp>
      <p:sp>
        <p:nvSpPr>
          <p:cNvPr id="2" name="文本框 1"/>
          <p:cNvSpPr txBox="1"/>
          <p:nvPr/>
        </p:nvSpPr>
        <p:spPr>
          <a:xfrm>
            <a:off x="222250" y="854075"/>
            <a:ext cx="2066290" cy="3415030"/>
          </a:xfrm>
          <a:prstGeom prst="rect">
            <a:avLst/>
          </a:prstGeom>
          <a:noFill/>
          <a:ln w="9525">
            <a:noFill/>
          </a:ln>
        </p:spPr>
        <p:txBody>
          <a:bodyPr wrap="square">
            <a:spAutoFit/>
          </a:bodyPr>
          <a:p>
            <a:pPr indent="533400"/>
            <a:r>
              <a:rPr lang="zh-CN" sz="2400" b="0">
                <a:ea typeface="宋体" panose="02010600030101010101" pitchFamily="2" charset="-122"/>
              </a:rPr>
              <a:t>根据前面的数据流程图，结合系统的功能模块设计，设计出符合系统的各信息实体。系统ER图如图所示</a:t>
            </a:r>
            <a:endParaRPr lang="zh-CN" sz="2400" b="0">
              <a:ea typeface="宋体" panose="02010600030101010101" pitchFamily="2" charset="-122"/>
            </a:endParaRPr>
          </a:p>
          <a:p>
            <a:pPr indent="533400"/>
            <a:r>
              <a:rPr lang="en-US" sz="1200" b="0">
                <a:latin typeface="宋体" panose="02010600030101010101" pitchFamily="2" charset="-122"/>
              </a:rPr>
              <a:t> </a:t>
            </a:r>
            <a:endParaRPr lang="zh-CN" altLang="en-US"/>
          </a:p>
        </p:txBody>
      </p:sp>
      <p:sp>
        <p:nvSpPr>
          <p:cNvPr id="103" name="文本框 102"/>
          <p:cNvSpPr txBox="1"/>
          <p:nvPr/>
        </p:nvSpPr>
        <p:spPr>
          <a:xfrm>
            <a:off x="6569710" y="4404360"/>
            <a:ext cx="8605520" cy="275590"/>
          </a:xfrm>
          <a:prstGeom prst="rect">
            <a:avLst/>
          </a:prstGeom>
          <a:noFill/>
          <a:ln w="9525">
            <a:noFill/>
          </a:ln>
        </p:spPr>
        <p:txBody>
          <a:bodyPr wrap="square">
            <a:spAutoFit/>
          </a:bodyPr>
          <a:p>
            <a:pPr indent="0" algn="ctr"/>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graphicFrame>
        <p:nvGraphicFramePr>
          <p:cNvPr id="-2147482614" name="对象 -2147482615"/>
          <p:cNvGraphicFramePr>
            <a:graphicFrameLocks noChangeAspect="1"/>
          </p:cNvGraphicFramePr>
          <p:nvPr>
            <p:custDataLst>
              <p:tags r:id="rId1"/>
            </p:custDataLst>
          </p:nvPr>
        </p:nvGraphicFramePr>
        <p:xfrm>
          <a:off x="3707130" y="1579245"/>
          <a:ext cx="7007860" cy="4648200"/>
        </p:xfrm>
        <a:graphic>
          <a:graphicData uri="http://schemas.openxmlformats.org/presentationml/2006/ole">
            <mc:AlternateContent xmlns:mc="http://schemas.openxmlformats.org/markup-compatibility/2006">
              <mc:Choice xmlns:v="urn:schemas-microsoft-com:vml" Requires="v">
                <p:oleObj spid="_x0000_s5" name="" r:id="rId2" imgW="4358005" imgH="1915795" progId="Visio.Drawing.11">
                  <p:embed/>
                </p:oleObj>
              </mc:Choice>
              <mc:Fallback>
                <p:oleObj name="" r:id="rId2" imgW="4358005" imgH="1915795" progId="Visio.Drawing.11">
                  <p:embed/>
                  <p:pic>
                    <p:nvPicPr>
                      <p:cNvPr id="0" name="图片 4"/>
                      <p:cNvPicPr/>
                      <p:nvPr/>
                    </p:nvPicPr>
                    <p:blipFill>
                      <a:blip r:embed="rId3"/>
                      <a:stretch>
                        <a:fillRect/>
                      </a:stretch>
                    </p:blipFill>
                    <p:spPr>
                      <a:xfrm>
                        <a:off x="3707130" y="1579245"/>
                        <a:ext cx="7007860" cy="46482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60"/>
                                        </p:tgtEl>
                                        <p:attrNameLst>
                                          <p:attrName>style.visibility</p:attrName>
                                        </p:attrNameLst>
                                      </p:cBhvr>
                                      <p:to>
                                        <p:strVal val="visible"/>
                                      </p:to>
                                    </p:set>
                                    <p:animEffect transition="in" filter="wipe(down)">
                                      <p:cBhvr>
                                        <p:cTn id="10" dur="500"/>
                                        <p:tgtEl>
                                          <p:spTgt spid="386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862"/>
                                        </p:tgtEl>
                                        <p:attrNameLst>
                                          <p:attrName>style.visibility</p:attrName>
                                        </p:attrNameLst>
                                      </p:cBhvr>
                                      <p:to>
                                        <p:strVal val="visible"/>
                                      </p:to>
                                    </p:set>
                                    <p:animEffect transition="in" filter="wipe(down)">
                                      <p:cBhvr>
                                        <p:cTn id="13" dur="500"/>
                                        <p:tgtEl>
                                          <p:spTgt spid="386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864"/>
                                        </p:tgtEl>
                                        <p:attrNameLst>
                                          <p:attrName>style.visibility</p:attrName>
                                        </p:attrNameLst>
                                      </p:cBhvr>
                                      <p:to>
                                        <p:strVal val="visible"/>
                                      </p:to>
                                    </p:set>
                                    <p:animEffect transition="in" filter="wipe(down)">
                                      <p:cBhvr>
                                        <p:cTn id="16" dur="500"/>
                                        <p:tgtEl>
                                          <p:spTgt spid="386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866"/>
                                        </p:tgtEl>
                                        <p:attrNameLst>
                                          <p:attrName>style.visibility</p:attrName>
                                        </p:attrNameLst>
                                      </p:cBhvr>
                                      <p:to>
                                        <p:strVal val="visible"/>
                                      </p:to>
                                    </p:set>
                                    <p:animEffect transition="in" filter="wipe(down)">
                                      <p:cBhvr>
                                        <p:cTn id="19" dur="500"/>
                                        <p:tgtEl>
                                          <p:spTgt spid="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 grpId="0"/>
      <p:bldP spid="3862" grpId="0"/>
      <p:bldP spid="3864" grpId="0"/>
      <p:bldP spid="3866" grpId="0"/>
      <p:bldP spid="14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5" name="Rectangle 39"/>
          <p:cNvSpPr>
            <a:spLocks noChangeArrowheads="1"/>
          </p:cNvSpPr>
          <p:nvPr/>
        </p:nvSpPr>
        <p:spPr bwMode="auto">
          <a:xfrm>
            <a:off x="554990" y="370840"/>
            <a:ext cx="435102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dirty="0">
                <a:cs typeface="+mn-ea"/>
                <a:sym typeface="+mn-lt"/>
              </a:rPr>
              <a:t>系统实现</a:t>
            </a:r>
            <a:endParaRPr lang="zh-CN" altLang="en-US" sz="3200" dirty="0">
              <a:cs typeface="+mn-ea"/>
              <a:sym typeface="+mn-lt"/>
            </a:endParaRPr>
          </a:p>
        </p:txBody>
      </p:sp>
      <p:sp>
        <p:nvSpPr>
          <p:cNvPr id="3" name="文本框 2"/>
          <p:cNvSpPr txBox="1"/>
          <p:nvPr/>
        </p:nvSpPr>
        <p:spPr>
          <a:xfrm>
            <a:off x="456565" y="949325"/>
            <a:ext cx="1602740" cy="4799965"/>
          </a:xfrm>
          <a:prstGeom prst="rect">
            <a:avLst/>
          </a:prstGeom>
          <a:noFill/>
        </p:spPr>
        <p:txBody>
          <a:bodyPr wrap="square" rtlCol="0" anchor="t">
            <a:spAutoFit/>
          </a:bodyPr>
          <a:p>
            <a:pPr indent="0"/>
            <a:r>
              <a:rPr lang="zh-CN" sz="2400">
                <a:latin typeface="汉仪青云简" panose="00020600040101010101" charset="-122"/>
                <a:ea typeface="汉仪青云简" panose="00020600040101010101" charset="-122"/>
                <a:sym typeface="+mn-ea"/>
              </a:rPr>
              <a:t>系统首页展示</a:t>
            </a:r>
            <a:endParaRPr lang="zh-CN" sz="2400">
              <a:latin typeface="汉仪青云简" panose="00020600040101010101" charset="-122"/>
              <a:ea typeface="汉仪青云简" panose="00020600040101010101" charset="-122"/>
              <a:sym typeface="+mn-ea"/>
            </a:endParaRPr>
          </a:p>
          <a:p>
            <a:pPr indent="0"/>
            <a:endParaRPr lang="zh-CN">
              <a:latin typeface="汉仪青云简" panose="00020600040101010101" charset="-122"/>
              <a:ea typeface="汉仪青云简" panose="00020600040101010101" charset="-122"/>
              <a:sym typeface="+mn-ea"/>
            </a:endParaRPr>
          </a:p>
          <a:p>
            <a:pPr indent="0"/>
            <a:r>
              <a:rPr lang="zh-CN" sz="2000">
                <a:latin typeface="汉仪青云简" panose="00020600040101010101" charset="-122"/>
                <a:ea typeface="汉仪青云简" panose="00020600040101010101" charset="-122"/>
                <a:sym typeface="+mn-ea"/>
              </a:rPr>
              <a:t>用户界面要尽量简洁大方，使用户能够方便找到需要的功能入口，浏览、且要易于修改和维护，同时还要保证用户合法和系统安全。</a:t>
            </a:r>
            <a:endParaRPr lang="zh-CN" altLang="en-US" sz="2000"/>
          </a:p>
        </p:txBody>
      </p:sp>
      <p:pic>
        <p:nvPicPr>
          <p:cNvPr id="11" name="图片 13"/>
          <p:cNvPicPr>
            <a:picLocks noChangeAspect="1"/>
          </p:cNvPicPr>
          <p:nvPr>
            <p:custDataLst>
              <p:tags r:id="rId1"/>
            </p:custDataLst>
          </p:nvPr>
        </p:nvPicPr>
        <p:blipFill>
          <a:blip r:embed="rId2"/>
          <a:stretch>
            <a:fillRect/>
          </a:stretch>
        </p:blipFill>
        <p:spPr>
          <a:xfrm>
            <a:off x="4549775" y="625475"/>
            <a:ext cx="3092450" cy="56070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bwMode="auto">
          <a:xfrm>
            <a:off x="5118147" y="1911643"/>
            <a:ext cx="1955708" cy="1960351"/>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5" name="Freeform 7"/>
          <p:cNvSpPr/>
          <p:nvPr/>
        </p:nvSpPr>
        <p:spPr bwMode="auto">
          <a:xfrm>
            <a:off x="6093980" y="2893165"/>
            <a:ext cx="1958400" cy="1960351"/>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3"/>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6" name="Freeform 8"/>
          <p:cNvSpPr/>
          <p:nvPr/>
        </p:nvSpPr>
        <p:spPr bwMode="auto">
          <a:xfrm>
            <a:off x="4138274" y="2893165"/>
            <a:ext cx="1955708" cy="1960351"/>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rgbClr val="FFB3A8"/>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7" name="Freeform 9"/>
          <p:cNvSpPr/>
          <p:nvPr/>
        </p:nvSpPr>
        <p:spPr bwMode="auto">
          <a:xfrm>
            <a:off x="5118147" y="3871992"/>
            <a:ext cx="1955708" cy="1963043"/>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rgbClr val="9FD5ED"/>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8" name="Freeform 10"/>
          <p:cNvSpPr>
            <a:spLocks noEditPoints="1"/>
          </p:cNvSpPr>
          <p:nvPr/>
        </p:nvSpPr>
        <p:spPr bwMode="auto">
          <a:xfrm>
            <a:off x="2322779" y="1791815"/>
            <a:ext cx="326432" cy="43874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B3A8"/>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9" name="Freeform 11"/>
          <p:cNvSpPr>
            <a:spLocks noEditPoints="1"/>
          </p:cNvSpPr>
          <p:nvPr/>
        </p:nvSpPr>
        <p:spPr bwMode="auto">
          <a:xfrm>
            <a:off x="9447022" y="1793835"/>
            <a:ext cx="364573" cy="432011"/>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accent2"/>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0" name="Freeform 12"/>
          <p:cNvSpPr>
            <a:spLocks noEditPoints="1"/>
          </p:cNvSpPr>
          <p:nvPr/>
        </p:nvSpPr>
        <p:spPr bwMode="auto">
          <a:xfrm>
            <a:off x="9442534" y="4251666"/>
            <a:ext cx="373549" cy="492605"/>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accent3"/>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1" name="Freeform 13"/>
          <p:cNvSpPr>
            <a:spLocks noEditPoints="1"/>
          </p:cNvSpPr>
          <p:nvPr/>
        </p:nvSpPr>
        <p:spPr bwMode="auto">
          <a:xfrm>
            <a:off x="2270055" y="4301937"/>
            <a:ext cx="431880" cy="402836"/>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accent4"/>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4" name="矩形 13"/>
          <p:cNvSpPr/>
          <p:nvPr/>
        </p:nvSpPr>
        <p:spPr>
          <a:xfrm>
            <a:off x="5168694" y="3256250"/>
            <a:ext cx="559769" cy="584775"/>
          </a:xfrm>
          <a:prstGeom prst="rect">
            <a:avLst/>
          </a:prstGeom>
        </p:spPr>
        <p:txBody>
          <a:bodyPr wrap="none">
            <a:spAutoFit/>
          </a:bodyPr>
          <a:lstStyle/>
          <a:p>
            <a:pPr algn="ctr" defTabSz="1218565"/>
            <a:r>
              <a:rPr lang="en-US" altLang="zh-CN" sz="3200" b="1" dirty="0">
                <a:solidFill>
                  <a:srgbClr val="FFFFFF"/>
                </a:solidFill>
                <a:cs typeface="+mn-ea"/>
                <a:sym typeface="+mn-lt"/>
              </a:rPr>
              <a:t>01</a:t>
            </a:r>
            <a:endParaRPr lang="en-US" altLang="zh-CN" sz="3200" b="1" dirty="0">
              <a:solidFill>
                <a:srgbClr val="FFFFFF"/>
              </a:solidFill>
              <a:cs typeface="+mn-ea"/>
              <a:sym typeface="+mn-lt"/>
            </a:endParaRPr>
          </a:p>
        </p:txBody>
      </p:sp>
      <p:sp>
        <p:nvSpPr>
          <p:cNvPr id="16" name="矩形 15"/>
          <p:cNvSpPr/>
          <p:nvPr/>
        </p:nvSpPr>
        <p:spPr>
          <a:xfrm>
            <a:off x="4276599" y="3873340"/>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17" name="矩形 16"/>
          <p:cNvSpPr/>
          <p:nvPr/>
        </p:nvSpPr>
        <p:spPr>
          <a:xfrm>
            <a:off x="6102283" y="3010035"/>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02</a:t>
            </a:r>
            <a:endParaRPr lang="en-US" altLang="zh-CN" sz="3200" b="1" dirty="0">
              <a:solidFill>
                <a:srgbClr val="FFFFFF"/>
              </a:solidFill>
              <a:cs typeface="+mn-ea"/>
              <a:sym typeface="+mn-lt"/>
            </a:endParaRPr>
          </a:p>
        </p:txBody>
      </p:sp>
      <p:sp>
        <p:nvSpPr>
          <p:cNvPr id="18" name="矩形 17"/>
          <p:cNvSpPr/>
          <p:nvPr/>
        </p:nvSpPr>
        <p:spPr>
          <a:xfrm>
            <a:off x="5591512" y="2417846"/>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19" name="矩形 18"/>
          <p:cNvSpPr/>
          <p:nvPr/>
        </p:nvSpPr>
        <p:spPr>
          <a:xfrm>
            <a:off x="6422787" y="3873341"/>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03</a:t>
            </a:r>
            <a:endParaRPr lang="en-US" altLang="zh-CN" sz="3200" b="1" dirty="0">
              <a:solidFill>
                <a:srgbClr val="FFFFFF"/>
              </a:solidFill>
              <a:cs typeface="+mn-ea"/>
              <a:sym typeface="+mn-lt"/>
            </a:endParaRPr>
          </a:p>
        </p:txBody>
      </p:sp>
      <p:sp>
        <p:nvSpPr>
          <p:cNvPr id="20" name="矩形 19"/>
          <p:cNvSpPr/>
          <p:nvPr/>
        </p:nvSpPr>
        <p:spPr>
          <a:xfrm>
            <a:off x="6905817" y="3533011"/>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21" name="矩形 20"/>
          <p:cNvSpPr/>
          <p:nvPr/>
        </p:nvSpPr>
        <p:spPr>
          <a:xfrm>
            <a:off x="5464641" y="4181211"/>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04</a:t>
            </a:r>
            <a:endParaRPr lang="en-US" altLang="zh-CN" sz="3200" b="1" dirty="0">
              <a:solidFill>
                <a:srgbClr val="FFFFFF"/>
              </a:solidFill>
              <a:cs typeface="+mn-ea"/>
              <a:sym typeface="+mn-lt"/>
            </a:endParaRPr>
          </a:p>
        </p:txBody>
      </p:sp>
      <p:sp>
        <p:nvSpPr>
          <p:cNvPr id="22" name="矩形 21"/>
          <p:cNvSpPr/>
          <p:nvPr/>
        </p:nvSpPr>
        <p:spPr>
          <a:xfrm>
            <a:off x="5591512" y="5026882"/>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30" name="Rectangle 39"/>
          <p:cNvSpPr>
            <a:spLocks noChangeArrowheads="1"/>
          </p:cNvSpPr>
          <p:nvPr/>
        </p:nvSpPr>
        <p:spPr bwMode="auto">
          <a:xfrm>
            <a:off x="4979035" y="346710"/>
            <a:ext cx="245046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dirty="0">
                <a:cs typeface="+mn-ea"/>
                <a:sym typeface="+mn-lt"/>
              </a:rPr>
              <a:t>总结与展望</a:t>
            </a:r>
            <a:endParaRPr lang="zh-CN" altLang="en-US" sz="3200" dirty="0">
              <a:cs typeface="+mn-ea"/>
              <a:sym typeface="+mn-lt"/>
            </a:endParaRPr>
          </a:p>
        </p:txBody>
      </p:sp>
      <p:sp>
        <p:nvSpPr>
          <p:cNvPr id="102" name="文本框 101"/>
          <p:cNvSpPr txBox="1"/>
          <p:nvPr/>
        </p:nvSpPr>
        <p:spPr>
          <a:xfrm>
            <a:off x="499110" y="838835"/>
            <a:ext cx="11185525" cy="6000750"/>
          </a:xfrm>
          <a:prstGeom prst="rect">
            <a:avLst/>
          </a:prstGeom>
          <a:noFill/>
          <a:ln w="9525">
            <a:noFill/>
          </a:ln>
        </p:spPr>
        <p:txBody>
          <a:bodyPr wrap="square">
            <a:spAutoFit/>
          </a:bodyPr>
          <a:p>
            <a:pPr indent="304800">
              <a:lnSpc>
                <a:spcPct val="120000"/>
              </a:lnSpc>
            </a:pPr>
            <a:r>
              <a:rPr lang="zh-CN" sz="2000" b="0">
                <a:solidFill>
                  <a:srgbClr val="000000"/>
                </a:solidFill>
                <a:ea typeface="宋体" panose="02010600030101010101" pitchFamily="2" charset="-122"/>
              </a:rPr>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sz="2000" b="0">
              <a:solidFill>
                <a:srgbClr val="000000"/>
              </a:solidFill>
              <a:ea typeface="宋体" panose="02010600030101010101" pitchFamily="2" charset="-122"/>
            </a:endParaRPr>
          </a:p>
          <a:p>
            <a:pPr indent="304800">
              <a:lnSpc>
                <a:spcPct val="120000"/>
              </a:lnSpc>
            </a:pPr>
            <a:r>
              <a:rPr lang="zh-CN" sz="2000" b="0">
                <a:solidFill>
                  <a:srgbClr val="000000"/>
                </a:solidFill>
                <a:ea typeface="宋体" panose="02010600030101010101" pitchFamily="2" charset="-122"/>
              </a:rPr>
              <a:t>在一些编程语言的系统实现中，对词汇表不太熟悉，导致了开发的困难，但是我通过了合适的字典软件来解决这个大问题。由此，我学会了自己的英语缺陷。在那之后，我不断地提高自己的英语知识，这样我就不会有任何未来的工作和生活。毕业设计过程我感觉很深刻，从一开始就不熟悉开发技术，一步一步的使用，接触到文献和信息，不难理解，系统是一次又一次的实现，系统本身对于在线学习是有用的。我从这个设计中获益良多，论文的编写需要有自己的意愿去实现一点，学习生活中所有的问题的勇气，学习的过程就是学习的过程。毕业设计，我学会了将理论知识应用于实践。让我知道该怎么做，我们必须认真对待。勇于克服困难，相信未来，我会做得更好。</a:t>
            </a:r>
            <a:endParaRPr lang="zh-CN" sz="2000" b="0">
              <a:solidFill>
                <a:srgbClr val="000000"/>
              </a:solidFill>
              <a:ea typeface="宋体" panose="02010600030101010101" pitchFamily="2" charset="-122"/>
            </a:endParaRPr>
          </a:p>
          <a:p>
            <a:pPr indent="304800">
              <a:lnSpc>
                <a:spcPct val="120000"/>
              </a:lnSpc>
            </a:pPr>
            <a:endParaRPr lang="zh-CN" sz="2000" b="0">
              <a:solidFill>
                <a:srgbClr val="0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2000"/>
                                        <p:tgtEl>
                                          <p:spTgt spid="7"/>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2000"/>
                                        <p:tgtEl>
                                          <p:spTgt spid="9"/>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2000"/>
                                        <p:tgtEl>
                                          <p:spTgt spid="10"/>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heel(1)">
                                      <p:cBhvr>
                                        <p:cTn id="33" dur="2000"/>
                                        <p:tgtEl>
                                          <p:spTgt spid="11"/>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heel(1)">
                                      <p:cBhvr>
                                        <p:cTn id="36" dur="2000"/>
                                        <p:tgtEl>
                                          <p:spTgt spid="14"/>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heel(1)">
                                      <p:cBhvr>
                                        <p:cTn id="39" dur="2000"/>
                                        <p:tgtEl>
                                          <p:spTgt spid="16"/>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2000"/>
                                        <p:tgtEl>
                                          <p:spTgt spid="17"/>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heel(1)">
                                      <p:cBhvr>
                                        <p:cTn id="45" dur="2000"/>
                                        <p:tgtEl>
                                          <p:spTgt spid="18"/>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2000"/>
                                        <p:tgtEl>
                                          <p:spTgt spid="19"/>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heel(1)">
                                      <p:cBhvr>
                                        <p:cTn id="51" dur="2000"/>
                                        <p:tgtEl>
                                          <p:spTgt spid="20"/>
                                        </p:tgtEl>
                                      </p:cBhvr>
                                    </p:animEffect>
                                  </p:childTnLst>
                                </p:cTn>
                              </p:par>
                              <p:par>
                                <p:cTn id="52" presetID="21" presetClass="entr" presetSubtype="1"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1)">
                                      <p:cBhvr>
                                        <p:cTn id="54" dur="2000"/>
                                        <p:tgtEl>
                                          <p:spTgt spid="21"/>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heel(1)">
                                      <p:cBhvr>
                                        <p:cTn id="5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4" grpId="0"/>
      <p:bldP spid="16" grpId="0"/>
      <p:bldP spid="17" grpId="0"/>
      <p:bldP spid="18" grpId="0"/>
      <p:bldP spid="19" grpId="0"/>
      <p:bldP spid="20" grpId="0"/>
      <p:bldP spid="21" grpId="0"/>
      <p:bldP spid="22"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15937" y="-18351"/>
            <a:ext cx="2400300" cy="2400300"/>
          </a:xfrm>
          <a:prstGeom prst="ellipse">
            <a:avLst/>
          </a:prstGeom>
          <a:solidFill>
            <a:srgbClr val="A9E4D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2">
                  <a:lumMod val="75000"/>
                </a:schemeClr>
              </a:solidFill>
              <a:cs typeface="+mn-ea"/>
              <a:sym typeface="+mn-lt"/>
            </a:endParaRPr>
          </a:p>
        </p:txBody>
      </p:sp>
      <p:sp>
        <p:nvSpPr>
          <p:cNvPr id="13" name="椭圆 12"/>
          <p:cNvSpPr/>
          <p:nvPr/>
        </p:nvSpPr>
        <p:spPr>
          <a:xfrm>
            <a:off x="10526202" y="147050"/>
            <a:ext cx="1755615" cy="1714721"/>
          </a:xfrm>
          <a:prstGeom prst="ellipse">
            <a:avLst/>
          </a:prstGeom>
          <a:solidFill>
            <a:srgbClr val="F8D15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C000"/>
              </a:solidFill>
              <a:cs typeface="+mn-ea"/>
              <a:sym typeface="+mn-lt"/>
            </a:endParaRPr>
          </a:p>
        </p:txBody>
      </p:sp>
      <p:sp>
        <p:nvSpPr>
          <p:cNvPr id="14" name="椭圆 13"/>
          <p:cNvSpPr/>
          <p:nvPr/>
        </p:nvSpPr>
        <p:spPr>
          <a:xfrm>
            <a:off x="-558838" y="1897670"/>
            <a:ext cx="2295032" cy="2191596"/>
          </a:xfrm>
          <a:prstGeom prst="ellipse">
            <a:avLst/>
          </a:prstGeom>
          <a:solidFill>
            <a:srgbClr val="FFB3A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8271"/>
              </a:solidFill>
              <a:cs typeface="+mn-ea"/>
              <a:sym typeface="+mn-lt"/>
            </a:endParaRPr>
          </a:p>
        </p:txBody>
      </p:sp>
      <p:sp>
        <p:nvSpPr>
          <p:cNvPr id="15" name="椭圆 14"/>
          <p:cNvSpPr/>
          <p:nvPr/>
        </p:nvSpPr>
        <p:spPr>
          <a:xfrm>
            <a:off x="9939689" y="2345676"/>
            <a:ext cx="2748997" cy="2738943"/>
          </a:xfrm>
          <a:prstGeom prst="ellipse">
            <a:avLst/>
          </a:prstGeom>
          <a:solidFill>
            <a:srgbClr val="9FD5E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1">
                  <a:lumMod val="60000"/>
                  <a:lumOff val="40000"/>
                </a:schemeClr>
              </a:solidFill>
              <a:cs typeface="+mn-ea"/>
              <a:sym typeface="+mn-lt"/>
            </a:endParaRPr>
          </a:p>
        </p:txBody>
      </p:sp>
      <p:sp>
        <p:nvSpPr>
          <p:cNvPr id="17" name="椭圆 16"/>
          <p:cNvSpPr/>
          <p:nvPr/>
        </p:nvSpPr>
        <p:spPr>
          <a:xfrm>
            <a:off x="2581701" y="439761"/>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463640" y="4082761"/>
            <a:ext cx="546214" cy="5462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973349" y="2166020"/>
            <a:ext cx="546214" cy="546214"/>
          </a:xfrm>
          <a:prstGeom prst="ellipse">
            <a:avLst/>
          </a:pr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009854" y="2184871"/>
            <a:ext cx="394156" cy="394156"/>
          </a:xfrm>
          <a:prstGeom prst="ellipse">
            <a:avLst/>
          </a:pr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0130310" y="381127"/>
            <a:ext cx="432256" cy="432256"/>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flipH="1">
            <a:off x="1998919" y="1603675"/>
            <a:ext cx="228245" cy="228245"/>
          </a:xfrm>
          <a:prstGeom prst="ellipse">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1029475" y="1843925"/>
            <a:ext cx="93232" cy="93232"/>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flipH="1">
            <a:off x="443762" y="2660449"/>
            <a:ext cx="93232" cy="932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flipH="1">
            <a:off x="1552355" y="3708670"/>
            <a:ext cx="228245" cy="228245"/>
          </a:xfrm>
          <a:prstGeom prst="ellipse">
            <a:avLst/>
          </a:pr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组合 28"/>
          <p:cNvGrpSpPr/>
          <p:nvPr/>
        </p:nvGrpSpPr>
        <p:grpSpPr>
          <a:xfrm flipV="1">
            <a:off x="11160316" y="1414106"/>
            <a:ext cx="664294" cy="773419"/>
            <a:chOff x="280875" y="2330441"/>
            <a:chExt cx="664294" cy="773419"/>
          </a:xfrm>
          <a:solidFill>
            <a:schemeClr val="bg1">
              <a:lumMod val="50000"/>
            </a:schemeClr>
          </a:solidFill>
        </p:grpSpPr>
        <p:sp>
          <p:nvSpPr>
            <p:cNvPr id="27" name="椭圆 26"/>
            <p:cNvSpPr/>
            <p:nvPr/>
          </p:nvSpPr>
          <p:spPr>
            <a:xfrm flipH="1">
              <a:off x="851937" y="2330441"/>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flipH="1">
              <a:off x="280875" y="3010628"/>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Copyright Notice"/>
          <p:cNvSpPr/>
          <p:nvPr/>
        </p:nvSpPr>
        <p:spPr bwMode="auto">
          <a:xfrm>
            <a:off x="4773006" y="4811443"/>
            <a:ext cx="3069285" cy="8964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pPr>
            <a:r>
              <a:rPr lang="zh-CN" altLang="en-US" sz="5400" b="1" kern="1800" cap="small" spc="300">
                <a:solidFill>
                  <a:srgbClr val="267FAB"/>
                </a:solidFill>
                <a:cs typeface="+mn-ea"/>
                <a:sym typeface="+mn-lt"/>
              </a:rPr>
              <a:t>谢谢观看</a:t>
            </a:r>
            <a:endParaRPr lang="en-US" sz="5400" b="1" kern="1800" cap="small" spc="300" dirty="0">
              <a:solidFill>
                <a:srgbClr val="267FAB"/>
              </a:solidFill>
              <a:cs typeface="+mn-ea"/>
              <a:sym typeface="+mn-lt"/>
            </a:endParaRPr>
          </a:p>
        </p:txBody>
      </p:sp>
      <p:sp>
        <p:nvSpPr>
          <p:cNvPr id="35" name="文本框 12"/>
          <p:cNvSpPr txBox="1"/>
          <p:nvPr/>
        </p:nvSpPr>
        <p:spPr>
          <a:xfrm>
            <a:off x="2032195" y="6121873"/>
            <a:ext cx="8595724"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lumMod val="50000"/>
                  </a:schemeClr>
                </a:solidFill>
                <a:cs typeface="+mn-ea"/>
                <a:sym typeface="+mn-lt"/>
              </a:rPr>
              <a:t>汇报人：</a:t>
            </a:r>
            <a:endParaRPr lang="zh-CN" altLang="en-US" dirty="0">
              <a:solidFill>
                <a:schemeClr val="bg1">
                  <a:lumMod val="50000"/>
                </a:schemeClr>
              </a:solidFill>
              <a:cs typeface="+mn-ea"/>
              <a:sym typeface="+mn-lt"/>
            </a:endParaRPr>
          </a:p>
        </p:txBody>
      </p:sp>
      <p:sp>
        <p:nvSpPr>
          <p:cNvPr id="2" name="文本框 1"/>
          <p:cNvSpPr txBox="1"/>
          <p:nvPr/>
        </p:nvSpPr>
        <p:spPr>
          <a:xfrm>
            <a:off x="2342281" y="784191"/>
            <a:ext cx="8500978" cy="3938270"/>
          </a:xfrm>
          <a:prstGeom prst="rect">
            <a:avLst/>
          </a:prstGeom>
          <a:noFill/>
        </p:spPr>
        <p:txBody>
          <a:bodyPr wrap="square" rtlCol="0">
            <a:spAutoFit/>
          </a:bodyPr>
          <a:lstStyle/>
          <a:p>
            <a:r>
              <a:rPr lang="en-US" altLang="zh-CN" sz="25000" b="1" spc="1400" dirty="0">
                <a:solidFill>
                  <a:srgbClr val="FFB3A8"/>
                </a:solidFill>
                <a:cs typeface="+mn-ea"/>
                <a:sym typeface="+mn-lt"/>
              </a:rPr>
              <a:t>2</a:t>
            </a:r>
            <a:r>
              <a:rPr lang="en-US" altLang="zh-CN" sz="25000" b="1" spc="1400" dirty="0">
                <a:solidFill>
                  <a:srgbClr val="F8D158"/>
                </a:solidFill>
                <a:cs typeface="+mn-ea"/>
                <a:sym typeface="+mn-lt"/>
              </a:rPr>
              <a:t>02</a:t>
            </a:r>
            <a:r>
              <a:rPr lang="en-US" altLang="zh-CN" sz="25000" b="1" spc="1400" dirty="0">
                <a:solidFill>
                  <a:srgbClr val="A9E4D6"/>
                </a:solidFill>
                <a:cs typeface="+mn-ea"/>
                <a:sym typeface="+mn-lt"/>
              </a:rPr>
              <a:t>3</a:t>
            </a:r>
            <a:endParaRPr lang="zh-CN" altLang="en-US" sz="25000" b="1" spc="1400" dirty="0">
              <a:solidFill>
                <a:srgbClr val="A9E4D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wipe(down)">
                                      <p:cBhvr>
                                        <p:cTn id="6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22" grpId="0" animBg="1"/>
      <p:bldP spid="23" grpId="0" animBg="1"/>
      <p:bldP spid="24" grpId="0" animBg="1"/>
      <p:bldP spid="25" grpId="0" animBg="1"/>
      <p:bldP spid="26" grpId="0" animBg="1"/>
      <p:bldP spid="34"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ISPRING_PRESENTATION_TITLE" val="毕业答辩模板PPT模板"/>
  <p:tag name="ISPRING_FIRST_PUBLISH" val="1"/>
  <p:tag name="KSO_WPP_MARK_KEY" val="9c8001ad-8afe-449e-b532-293e74bef71d"/>
  <p:tag name="COMMONDATA" val="eyJoZGlkIjoiNWEyMDA5YTMwZDA1ODg5MzJhNzVkYjAyOTA0YWY2MzMifQ=="/>
</p:tagLst>
</file>

<file path=ppt/theme/theme1.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b4deahkk">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1808</Words>
  <Application>WPS 演示</Application>
  <PresentationFormat>宽屏</PresentationFormat>
  <Paragraphs>82</Paragraphs>
  <Slides>8</Slides>
  <Notes>26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23" baseType="lpstr">
      <vt:lpstr>Arial</vt:lpstr>
      <vt:lpstr>宋体</vt:lpstr>
      <vt:lpstr>Wingdings</vt:lpstr>
      <vt:lpstr>Times New Roman</vt:lpstr>
      <vt:lpstr>Calibri</vt:lpstr>
      <vt:lpstr>汉仪青云简</vt:lpstr>
      <vt:lpstr>Calibri</vt:lpstr>
      <vt:lpstr>字魂59号-创粗黑</vt:lpstr>
      <vt:lpstr>黑体</vt:lpstr>
      <vt:lpstr>微软雅黑</vt:lpstr>
      <vt:lpstr>Arial Unicode MS</vt:lpstr>
      <vt:lpstr>等线</vt:lpstr>
      <vt:lpstr>1_Office 主题​​</vt:lpstr>
      <vt:lpstr>Visio.Drawing.15</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毕业答辩模板PPT模板</dc:title>
  <dc:creator>锐旗设计; https://9ppt.taobao.com</dc:creator>
  <cp:keywords>锐旗设计; https:/9ppt.taobao.com</cp:keywords>
  <cp:category>锐旗设计; https://9ppt.taobao.com</cp:category>
  <cp:lastModifiedBy>管管</cp:lastModifiedBy>
  <cp:revision>80</cp:revision>
  <dcterms:created xsi:type="dcterms:W3CDTF">2016-08-30T15:34:00Z</dcterms:created>
  <dcterms:modified xsi:type="dcterms:W3CDTF">2023-04-06T16:15:09Z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RubyTemplateID">
    <vt:lpwstr>8</vt:lpwstr>
  </property>
  <property fmtid="{D5CDD505-2E9C-101B-9397-08002B2CF9AE}" pid="4" name="ICV">
    <vt:lpwstr>F03A3DE5BB204EA0AEAB705777D0856F</vt:lpwstr>
  </property>
</Properties>
</file>