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69" r:id="rId6"/>
    <p:sldId id="264" r:id="rId7"/>
    <p:sldId id="263" r:id="rId8"/>
    <p:sldId id="270" r:id="rId9"/>
    <p:sldId id="260" r:id="rId10"/>
    <p:sldId id="25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B85"/>
    <a:srgbClr val="46818B"/>
    <a:srgbClr val="09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808" y="1552"/>
      </p:cViewPr>
      <p:guideLst>
        <p:guide orient="horz" pos="2158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170BF-DF4C-4427-96AA-E34777B8E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0595-D4CC-47F2-BE34-37AAE096C2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278406" y="347116"/>
            <a:ext cx="11635188" cy="6163768"/>
            <a:chOff x="2342" y="1555"/>
            <a:chExt cx="14516" cy="7690"/>
          </a:xfrm>
        </p:grpSpPr>
        <p:sp>
          <p:nvSpPr>
            <p:cNvPr id="8" name="剪去对角的矩形 2"/>
            <p:cNvSpPr/>
            <p:nvPr/>
          </p:nvSpPr>
          <p:spPr>
            <a:xfrm>
              <a:off x="2342" y="1555"/>
              <a:ext cx="14516" cy="7690"/>
            </a:xfrm>
            <a:prstGeom prst="snip2DiagRect">
              <a:avLst>
                <a:gd name="adj1" fmla="val 0"/>
                <a:gd name="adj2" fmla="val 11569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剪去对角的矩形 8"/>
            <p:cNvSpPr/>
            <p:nvPr/>
          </p:nvSpPr>
          <p:spPr>
            <a:xfrm>
              <a:off x="2643" y="1858"/>
              <a:ext cx="13937" cy="7083"/>
            </a:xfrm>
            <a:prstGeom prst="snip2DiagRect">
              <a:avLst>
                <a:gd name="adj1" fmla="val 0"/>
                <a:gd name="adj2" fmla="val 9788"/>
              </a:avLst>
            </a:prstGeom>
            <a:noFill/>
            <a:ln w="25400">
              <a:solidFill>
                <a:srgbClr val="4681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E459-97AB-4FDE-917F-50E5748D5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AC49-1BCD-4C80-8CBA-DD768899E7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剪去对角的矩形 2"/>
          <p:cNvSpPr/>
          <p:nvPr/>
        </p:nvSpPr>
        <p:spPr>
          <a:xfrm>
            <a:off x="1487170" y="987425"/>
            <a:ext cx="9217660" cy="4883150"/>
          </a:xfrm>
          <a:prstGeom prst="snip2Diag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6200" sx="101000" sy="101000" algn="ctr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8" name="剪去对角的矩形 8"/>
          <p:cNvSpPr/>
          <p:nvPr/>
        </p:nvSpPr>
        <p:spPr>
          <a:xfrm>
            <a:off x="1835150" y="1289685"/>
            <a:ext cx="8522335" cy="4278630"/>
          </a:xfrm>
          <a:prstGeom prst="snip2DiagRect">
            <a:avLst/>
          </a:prstGeom>
          <a:noFill/>
          <a:ln w="25400" cap="flat" cmpd="sng" algn="ctr">
            <a:solidFill>
              <a:srgbClr val="09606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8624" y="2484322"/>
            <a:ext cx="879475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sz="3600" dirty="0">
                <a:solidFill>
                  <a:srgbClr val="46818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springboot校园心声墙小程序    </a:t>
            </a:r>
            <a:endParaRPr sz="3600" dirty="0">
              <a:solidFill>
                <a:srgbClr val="46818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7350" y="1822202"/>
            <a:ext cx="385729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毕业答辩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PPT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1499" y="3474662"/>
            <a:ext cx="5969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BRIEF LITERATURE AND ART OPENING REPORT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05971" y="3894981"/>
            <a:ext cx="5580057" cy="547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Please add your title text here, and then fill in the text. Please add your title text here, and then fill in the text. Please add your title text here. 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480151" y="4718926"/>
            <a:ext cx="4568713" cy="338554"/>
            <a:chOff x="3340213" y="4993953"/>
            <a:chExt cx="4568713" cy="338554"/>
          </a:xfrm>
          <a:solidFill>
            <a:srgbClr val="46818B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3340213" y="4993953"/>
              <a:ext cx="2031888" cy="338554"/>
              <a:chOff x="3740263" y="4993953"/>
              <a:chExt cx="2031888" cy="338554"/>
            </a:xfrm>
            <a:grpFill/>
          </p:grpSpPr>
          <p:sp>
            <p:nvSpPr>
              <p:cNvPr id="43" name="矩形: 圆角 42"/>
              <p:cNvSpPr/>
              <p:nvPr/>
            </p:nvSpPr>
            <p:spPr>
              <a:xfrm>
                <a:off x="4178621" y="4993953"/>
                <a:ext cx="1593530" cy="338554"/>
              </a:xfrm>
              <a:prstGeom prst="roundRect">
                <a:avLst>
                  <a:gd name="adj" fmla="val 448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740263" y="5017596"/>
                <a:ext cx="1550280" cy="29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dirty="0">
                    <a:solidFill>
                      <a:schemeClr val="bg1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导师：</a:t>
                </a:r>
                <a:endParaRPr lang="zh-CN" altLang="en-US" sz="13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664653" y="4993953"/>
              <a:ext cx="2244273" cy="338554"/>
              <a:chOff x="5664653" y="4993953"/>
              <a:chExt cx="2244273" cy="338554"/>
            </a:xfrm>
            <a:grpFill/>
          </p:grpSpPr>
          <p:sp>
            <p:nvSpPr>
              <p:cNvPr id="41" name="矩形: 圆角 40"/>
              <p:cNvSpPr/>
              <p:nvPr/>
            </p:nvSpPr>
            <p:spPr>
              <a:xfrm>
                <a:off x="6337326" y="4993953"/>
                <a:ext cx="1571600" cy="338554"/>
              </a:xfrm>
              <a:prstGeom prst="roundRect">
                <a:avLst>
                  <a:gd name="adj" fmla="val 448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664653" y="5016960"/>
                <a:ext cx="2045279" cy="29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dirty="0">
                    <a:solidFill>
                      <a:schemeClr val="bg1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学生：</a:t>
                </a:r>
                <a:endParaRPr lang="zh-CN" altLang="en-US" sz="13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6600" y="589915"/>
            <a:ext cx="10718165" cy="5678170"/>
            <a:chOff x="2342" y="1555"/>
            <a:chExt cx="14516" cy="7690"/>
          </a:xfrm>
        </p:grpSpPr>
        <p:sp>
          <p:nvSpPr>
            <p:cNvPr id="5" name="剪去对角的矩形 2"/>
            <p:cNvSpPr/>
            <p:nvPr/>
          </p:nvSpPr>
          <p:spPr>
            <a:xfrm>
              <a:off x="2342" y="1555"/>
              <a:ext cx="14516" cy="7690"/>
            </a:xfrm>
            <a:prstGeom prst="snip2Diag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sx="101000" sy="101000" algn="ctr" rotWithShape="0">
                <a:prstClr val="black">
                  <a:alpha val="2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剪去对角的矩形 8"/>
            <p:cNvSpPr/>
            <p:nvPr/>
          </p:nvSpPr>
          <p:spPr>
            <a:xfrm>
              <a:off x="2890" y="2031"/>
              <a:ext cx="13421" cy="6738"/>
            </a:xfrm>
            <a:prstGeom prst="snip2DiagRect">
              <a:avLst/>
            </a:prstGeom>
            <a:noFill/>
            <a:ln w="25400" cap="flat" cmpd="sng" algn="ctr">
              <a:solidFill>
                <a:srgbClr val="09606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58435" y="1208405"/>
            <a:ext cx="16751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48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48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31581" y="2923956"/>
            <a:ext cx="5682952" cy="1002226"/>
            <a:chOff x="6509048" y="1470375"/>
            <a:chExt cx="5682952" cy="1002226"/>
          </a:xfrm>
        </p:grpSpPr>
        <p:sp>
          <p:nvSpPr>
            <p:cNvPr id="39" name="矩形 38"/>
            <p:cNvSpPr/>
            <p:nvPr/>
          </p:nvSpPr>
          <p:spPr>
            <a:xfrm flipH="1">
              <a:off x="7340110" y="1895159"/>
              <a:ext cx="4851890" cy="33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Please add your title text here, and then fill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7340110" y="1519466"/>
              <a:ext cx="3661284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引言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  <a:p>
              <a:pPr>
                <a:defRPr/>
              </a:pP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277212" y="2923956"/>
            <a:ext cx="5682952" cy="763082"/>
            <a:chOff x="6509048" y="1470375"/>
            <a:chExt cx="5682952" cy="763082"/>
          </a:xfrm>
        </p:grpSpPr>
        <p:sp>
          <p:nvSpPr>
            <p:cNvPr id="59" name="矩形 58"/>
            <p:cNvSpPr/>
            <p:nvPr/>
          </p:nvSpPr>
          <p:spPr>
            <a:xfrm flipH="1">
              <a:off x="7340110" y="1895159"/>
              <a:ext cx="4851890" cy="33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Please add your title text here, and then fill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 flipH="1">
              <a:off x="7327158" y="1509527"/>
              <a:ext cx="366128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defRPr>
              </a:lvl1pPr>
            </a:lstStyle>
            <a:p>
              <a:pPr>
                <a:defRPr/>
              </a:pPr>
              <a:r>
                <a:rPr lang="zh-CN" altLang="en-US" dirty="0">
                  <a:sym typeface="Arial" panose="020B0604020202020204" pitchFamily="34" charset="0"/>
                </a:rPr>
                <a:t>课题背景</a:t>
              </a: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EFEFEF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331581" y="4389982"/>
            <a:ext cx="5682952" cy="763082"/>
            <a:chOff x="6509048" y="1470375"/>
            <a:chExt cx="5682952" cy="763082"/>
          </a:xfrm>
        </p:grpSpPr>
        <p:sp>
          <p:nvSpPr>
            <p:cNvPr id="64" name="矩形 63"/>
            <p:cNvSpPr/>
            <p:nvPr/>
          </p:nvSpPr>
          <p:spPr>
            <a:xfrm flipH="1">
              <a:off x="7340110" y="1895159"/>
              <a:ext cx="4851890" cy="33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Please add your title text here, and then fill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 flipH="1">
              <a:off x="7340110" y="1541088"/>
              <a:ext cx="366128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defRPr>
              </a:lvl1pPr>
            </a:lstStyle>
            <a:p>
              <a:pPr algn="l">
                <a:buClrTx/>
                <a:buSzTx/>
                <a:buFontTx/>
                <a:defRPr/>
              </a:pPr>
              <a:r>
                <a:rPr lang="zh-CN" altLang="en-US" dirty="0">
                  <a:sym typeface="Arial" panose="020B0604020202020204" pitchFamily="34" charset="0"/>
                </a:rPr>
                <a:t> 研究现状</a:t>
              </a: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77212" y="4389982"/>
            <a:ext cx="5682952" cy="763082"/>
            <a:chOff x="6509048" y="1470375"/>
            <a:chExt cx="5682952" cy="763082"/>
          </a:xfrm>
        </p:grpSpPr>
        <p:sp>
          <p:nvSpPr>
            <p:cNvPr id="69" name="矩形 68"/>
            <p:cNvSpPr/>
            <p:nvPr/>
          </p:nvSpPr>
          <p:spPr>
            <a:xfrm flipH="1">
              <a:off x="7340110" y="1895159"/>
              <a:ext cx="4851890" cy="33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Please add your title text here, and then fill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flipH="1">
              <a:off x="7340110" y="1511920"/>
              <a:ext cx="366128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Arial" panose="020B0604020202020204" pitchFamily="34" charset="0"/>
                </a:rPr>
                <a:t>论文结构与章节安排</a:t>
              </a: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325484" y="1876462"/>
            <a:ext cx="1592103" cy="48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46818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rPr>
              <a:t>CONTENTS</a:t>
            </a:r>
            <a:endParaRPr lang="en-US" altLang="zh-CN" sz="2000" dirty="0">
              <a:solidFill>
                <a:srgbClr val="46818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74187" y="968890"/>
            <a:ext cx="16946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srgbClr val="46818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000" b="1" dirty="0">
              <a:solidFill>
                <a:srgbClr val="46818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749841" y="1972789"/>
            <a:ext cx="743388" cy="0"/>
          </a:xfrm>
          <a:prstGeom prst="line">
            <a:avLst/>
          </a:prstGeom>
          <a:noFill/>
          <a:ln w="28575" cap="flat" cmpd="sng" algn="ctr">
            <a:solidFill>
              <a:srgbClr val="46818B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2740" y="238760"/>
            <a:ext cx="10718165" cy="5678170"/>
            <a:chOff x="2342" y="1555"/>
            <a:chExt cx="14516" cy="7690"/>
          </a:xfrm>
        </p:grpSpPr>
        <p:sp>
          <p:nvSpPr>
            <p:cNvPr id="5" name="剪去对角的矩形 2"/>
            <p:cNvSpPr/>
            <p:nvPr/>
          </p:nvSpPr>
          <p:spPr>
            <a:xfrm>
              <a:off x="2342" y="1555"/>
              <a:ext cx="14516" cy="7690"/>
            </a:xfrm>
            <a:prstGeom prst="snip2Diag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sx="101000" sy="101000" algn="ctr" rotWithShape="0">
                <a:prstClr val="black">
                  <a:alpha val="2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随着社会的发展以及健康知识的普及，人们对生活质量的要求越来越高，对个人和家庭的健康也越来越重视，不再满足于不生疾病，更看重于预防疾病和保健。虽然现代人对健康的关注意识比以往任何时候都强烈，但是在如何健康地饮食，如何科学地预防疾病，以及慢性疾病发生时如何长期地监控疾病等方面，相信大多数人还是处于一个不了解的状态。健康管理就是向健康需求者传导科学的健康生活方式，变被动的疾病治疗为主动的健康管理，从而长期有效地促进个人的健康。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目前，随着计算机日益普及、网络技术快速发展，计算机技术的应用已经渗透到生活的各个领域，成为各行各业在业务处理和管理工作中必不可少的辅助工具。计算机在医疗信息化领域中的应用，不仅促进了人民健康水平的提高，也将推动医疗卫生事业的飞速发展。随着新兴3G技术和手机终端的发展，移动医疗也发挥着越来越重要的作用，移动医疗就是通过移动通信技术提供与医疗相关的信息和服务，人们可以使用移动设备进行快速的日常通信与数据传输。如何将信息通信技术应用到健康管理中，为人们提供具备科学性、实时性、便捷性、个体化等特征的个人健康管理服务,使人们能够成为自己健康的管理者，是当前计算机应用开发人员所面临和深入研究的重大课题。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本论文就是在此背景下产生的，论文针对健康信息管理，采用基于B/S体系结构的开发模式，将系统分为客户端和管理端两部分，应用WEB浏览器和手机为用户接口，以Web互联网技术和移动互联网为信息交互平台，设计与实现了基于互联网技术的个人健康管理系统。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剪去对角的矩形 8"/>
            <p:cNvSpPr/>
            <p:nvPr/>
          </p:nvSpPr>
          <p:spPr>
            <a:xfrm>
              <a:off x="2890" y="2031"/>
              <a:ext cx="13421" cy="6738"/>
            </a:xfrm>
            <a:prstGeom prst="snip2DiagRect">
              <a:avLst/>
            </a:prstGeom>
            <a:noFill/>
            <a:ln w="25400" cap="flat" cmpd="sng" algn="ctr">
              <a:solidFill>
                <a:srgbClr val="09606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-1139394" y="590116"/>
            <a:ext cx="11786234" cy="5327016"/>
            <a:chOff x="-223905" y="1138142"/>
            <a:chExt cx="10324409" cy="4666316"/>
          </a:xfrm>
        </p:grpSpPr>
        <p:sp>
          <p:nvSpPr>
            <p:cNvPr id="31" name="文本框 30"/>
            <p:cNvSpPr txBox="1"/>
            <p:nvPr/>
          </p:nvSpPr>
          <p:spPr>
            <a:xfrm flipH="1">
              <a:off x="-223905" y="1248834"/>
              <a:ext cx="5567427" cy="3493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课题背景：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48219" y="1636536"/>
              <a:ext cx="8152285" cy="416792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>
                <a:lnSpc>
                  <a:spcPct val="150000"/>
                </a:lnSpc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 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 随着网络时代的到来，互联网的优势和普及时刻影响并改变着人们的生活方式。在信息技术迅速发展的今天，计算机技术已经遍及全球，使社会发生了巨大的变革。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   为了不受时间和地点的限制，智能手机用户可以通过移动网络访问网站和处理各种业务和互联网，这是一个有效的将应用系统的功能扩展到手机终端的方法。现今各种智能手机层出不穷，各类基于手机平台的软件应运而生，其中，在众多交流软件中，微信备受人们青睐。近年来，微信发展规模越来越大，越来越多的人开始使用微信，目前随着智能手机系统的普及，人人手机上基本都有了微信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   所以，微信推出小程序广告支持公众号关注，而这就意味着小程序跟公众号之间的通道被彻底打通了。本论文校园心声墙小程序主要牵扯到的程序，数据库与计算机技术等。覆盖知识面大，可以大大的提高系统人员工作效率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513565" y="1138142"/>
              <a:ext cx="299409" cy="29941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755015" y="1269365"/>
            <a:ext cx="10835005" cy="4972685"/>
          </a:xfrm>
          <a:prstGeom prst="rect">
            <a:avLst/>
          </a:prstGeom>
          <a:gradFill>
            <a:gsLst>
              <a:gs pos="33000">
                <a:srgbClr val="619B85"/>
              </a:gs>
              <a:gs pos="100000">
                <a:srgbClr val="619B85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609600">
              <a:lnSpc>
                <a:spcPct val="170000"/>
              </a:lnSpc>
            </a:pPr>
            <a:r>
              <a:rPr sz="200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+mn-ea"/>
              </a:rPr>
              <a:t>（1）校园心声墙小程序中的web管理端管理中的后端不再使用古老的jsp+javabean+servlet技术，而是使用当前主流的springboot框架，它减少java配置代码，简化编程代码，目前springboot框架也是很多企业选择的框架之一。</a:t>
            </a:r>
            <a:endParaRPr sz="200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+mn-ea"/>
            </a:endParaRPr>
          </a:p>
          <a:p>
            <a:pPr algn="l" defTabSz="609600">
              <a:lnSpc>
                <a:spcPct val="170000"/>
              </a:lnSpc>
            </a:pPr>
            <a:r>
              <a:rPr sz="200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+mn-ea"/>
              </a:rPr>
              <a:t>（2）校园心声墙小程序中的web管理端管理中的前端使用的是bootstrap框架，它配合ajax和jquery可以美化页面设计。</a:t>
            </a:r>
            <a:endParaRPr sz="200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+mn-ea"/>
            </a:endParaRPr>
          </a:p>
          <a:p>
            <a:pPr algn="l" defTabSz="609600">
              <a:lnSpc>
                <a:spcPct val="170000"/>
              </a:lnSpc>
            </a:pPr>
            <a:r>
              <a:rPr sz="200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+mn-ea"/>
              </a:rPr>
              <a:t>（3）校园心声墙小程序中数据库用的mysql5.7，它执行效率高。</a:t>
            </a:r>
            <a:endParaRPr sz="200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4654" y="698016"/>
            <a:ext cx="4492346" cy="749558"/>
            <a:chOff x="6509048" y="1470375"/>
            <a:chExt cx="4492346" cy="749558"/>
          </a:xfrm>
        </p:grpSpPr>
        <p:sp>
          <p:nvSpPr>
            <p:cNvPr id="20" name="文本框 19"/>
            <p:cNvSpPr txBox="1"/>
            <p:nvPr/>
          </p:nvSpPr>
          <p:spPr>
            <a:xfrm flipH="1">
              <a:off x="7340110" y="1519466"/>
              <a:ext cx="366128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系统的特点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2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/>
          <p:nvPr/>
        </p:nvSpPr>
        <p:spPr>
          <a:xfrm rot="5400000">
            <a:off x="1294600" y="2451162"/>
            <a:ext cx="977840" cy="977837"/>
          </a:xfrm>
          <a:prstGeom prst="ellipse">
            <a:avLst/>
          </a:prstGeom>
          <a:solidFill>
            <a:srgbClr val="4681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" name="椭圆 2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/>
          <p:nvPr/>
        </p:nvSpPr>
        <p:spPr>
          <a:xfrm rot="5400000">
            <a:off x="4183372" y="2451162"/>
            <a:ext cx="977840" cy="977837"/>
          </a:xfrm>
          <a:prstGeom prst="ellipse">
            <a:avLst/>
          </a:prstGeom>
          <a:solidFill>
            <a:srgbClr val="619B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4" name="椭圆 3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/>
          <p:nvPr/>
        </p:nvSpPr>
        <p:spPr>
          <a:xfrm rot="5400000">
            <a:off x="7054008" y="2451162"/>
            <a:ext cx="977840" cy="977837"/>
          </a:xfrm>
          <a:prstGeom prst="ellipse">
            <a:avLst/>
          </a:prstGeom>
          <a:solidFill>
            <a:srgbClr val="4681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5" name="椭圆 4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/>
          <p:nvPr/>
        </p:nvSpPr>
        <p:spPr>
          <a:xfrm rot="5400000">
            <a:off x="9924644" y="2451162"/>
            <a:ext cx="977840" cy="977837"/>
          </a:xfrm>
          <a:prstGeom prst="ellipse">
            <a:avLst/>
          </a:prstGeom>
          <a:solidFill>
            <a:srgbClr val="619B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14" name="Group 4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GrpSpPr>
            <a:grpSpLocks noChangeAspect="1"/>
          </p:cNvGrpSpPr>
          <p:nvPr/>
        </p:nvGrpSpPr>
        <p:grpSpPr bwMode="auto">
          <a:xfrm>
            <a:off x="951046" y="2066709"/>
            <a:ext cx="1664949" cy="2064577"/>
            <a:chOff x="2043" y="572"/>
            <a:chExt cx="1679" cy="2082"/>
          </a:xfrm>
        </p:grpSpPr>
        <p:sp>
          <p:nvSpPr>
            <p:cNvPr id="15" name="Freeform 5"/>
            <p:cNvSpPr/>
            <p:nvPr/>
          </p:nvSpPr>
          <p:spPr bwMode="auto">
            <a:xfrm>
              <a:off x="2043" y="572"/>
              <a:ext cx="1679" cy="1430"/>
            </a:xfrm>
            <a:custGeom>
              <a:avLst/>
              <a:gdLst>
                <a:gd name="T0" fmla="*/ 91 w 708"/>
                <a:gd name="T1" fmla="*/ 591 h 603"/>
                <a:gd name="T2" fmla="*/ 0 w 708"/>
                <a:gd name="T3" fmla="*/ 354 h 603"/>
                <a:gd name="T4" fmla="*/ 354 w 708"/>
                <a:gd name="T5" fmla="*/ 0 h 603"/>
                <a:gd name="T6" fmla="*/ 708 w 708"/>
                <a:gd name="T7" fmla="*/ 354 h 603"/>
                <a:gd name="T8" fmla="*/ 606 w 708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603">
                  <a:moveTo>
                    <a:pt x="91" y="591"/>
                  </a:moveTo>
                  <a:cubicBezTo>
                    <a:pt x="34" y="529"/>
                    <a:pt x="0" y="445"/>
                    <a:pt x="0" y="354"/>
                  </a:cubicBezTo>
                  <a:cubicBezTo>
                    <a:pt x="0" y="158"/>
                    <a:pt x="158" y="0"/>
                    <a:pt x="354" y="0"/>
                  </a:cubicBezTo>
                  <a:cubicBezTo>
                    <a:pt x="549" y="0"/>
                    <a:pt x="708" y="158"/>
                    <a:pt x="708" y="354"/>
                  </a:cubicBezTo>
                  <a:cubicBezTo>
                    <a:pt x="708" y="451"/>
                    <a:pt x="669" y="539"/>
                    <a:pt x="606" y="603"/>
                  </a:cubicBezTo>
                </a:path>
              </a:pathLst>
            </a:custGeom>
            <a:noFill/>
            <a:ln w="90488" cap="flat">
              <a:solidFill>
                <a:srgbClr val="46818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2337" y="2063"/>
              <a:ext cx="1077" cy="591"/>
            </a:xfrm>
            <a:custGeom>
              <a:avLst/>
              <a:gdLst>
                <a:gd name="T0" fmla="*/ 1077 w 1077"/>
                <a:gd name="T1" fmla="*/ 38 h 591"/>
                <a:gd name="T2" fmla="*/ 560 w 1077"/>
                <a:gd name="T3" fmla="*/ 591 h 591"/>
                <a:gd name="T4" fmla="*/ 0 w 1077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7" h="591">
                  <a:moveTo>
                    <a:pt x="1077" y="38"/>
                  </a:moveTo>
                  <a:lnTo>
                    <a:pt x="560" y="591"/>
                  </a:lnTo>
                  <a:lnTo>
                    <a:pt x="0" y="0"/>
                  </a:lnTo>
                </a:path>
              </a:pathLst>
            </a:custGeom>
            <a:noFill/>
            <a:ln w="90488" cap="flat">
              <a:solidFill>
                <a:srgbClr val="46818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17" name="Group 4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GrpSpPr>
            <a:grpSpLocks noChangeAspect="1"/>
          </p:cNvGrpSpPr>
          <p:nvPr/>
        </p:nvGrpSpPr>
        <p:grpSpPr bwMode="auto">
          <a:xfrm>
            <a:off x="3839818" y="2065789"/>
            <a:ext cx="1664949" cy="2064577"/>
            <a:chOff x="2043" y="572"/>
            <a:chExt cx="1679" cy="2082"/>
          </a:xfrm>
        </p:grpSpPr>
        <p:sp>
          <p:nvSpPr>
            <p:cNvPr id="18" name="Freeform 5"/>
            <p:cNvSpPr/>
            <p:nvPr/>
          </p:nvSpPr>
          <p:spPr bwMode="auto">
            <a:xfrm>
              <a:off x="2043" y="572"/>
              <a:ext cx="1679" cy="1430"/>
            </a:xfrm>
            <a:custGeom>
              <a:avLst/>
              <a:gdLst>
                <a:gd name="T0" fmla="*/ 91 w 708"/>
                <a:gd name="T1" fmla="*/ 591 h 603"/>
                <a:gd name="T2" fmla="*/ 0 w 708"/>
                <a:gd name="T3" fmla="*/ 354 h 603"/>
                <a:gd name="T4" fmla="*/ 354 w 708"/>
                <a:gd name="T5" fmla="*/ 0 h 603"/>
                <a:gd name="T6" fmla="*/ 708 w 708"/>
                <a:gd name="T7" fmla="*/ 354 h 603"/>
                <a:gd name="T8" fmla="*/ 606 w 708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603">
                  <a:moveTo>
                    <a:pt x="91" y="591"/>
                  </a:moveTo>
                  <a:cubicBezTo>
                    <a:pt x="34" y="529"/>
                    <a:pt x="0" y="445"/>
                    <a:pt x="0" y="354"/>
                  </a:cubicBezTo>
                  <a:cubicBezTo>
                    <a:pt x="0" y="158"/>
                    <a:pt x="158" y="0"/>
                    <a:pt x="354" y="0"/>
                  </a:cubicBezTo>
                  <a:cubicBezTo>
                    <a:pt x="549" y="0"/>
                    <a:pt x="708" y="158"/>
                    <a:pt x="708" y="354"/>
                  </a:cubicBezTo>
                  <a:cubicBezTo>
                    <a:pt x="708" y="451"/>
                    <a:pt x="669" y="539"/>
                    <a:pt x="606" y="603"/>
                  </a:cubicBezTo>
                </a:path>
              </a:pathLst>
            </a:custGeom>
            <a:noFill/>
            <a:ln w="90488" cap="flat">
              <a:solidFill>
                <a:srgbClr val="619B8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337" y="2063"/>
              <a:ext cx="1077" cy="591"/>
            </a:xfrm>
            <a:custGeom>
              <a:avLst/>
              <a:gdLst>
                <a:gd name="T0" fmla="*/ 1077 w 1077"/>
                <a:gd name="T1" fmla="*/ 38 h 591"/>
                <a:gd name="T2" fmla="*/ 560 w 1077"/>
                <a:gd name="T3" fmla="*/ 591 h 591"/>
                <a:gd name="T4" fmla="*/ 0 w 1077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7" h="591">
                  <a:moveTo>
                    <a:pt x="1077" y="38"/>
                  </a:moveTo>
                  <a:lnTo>
                    <a:pt x="560" y="591"/>
                  </a:lnTo>
                  <a:lnTo>
                    <a:pt x="0" y="0"/>
                  </a:lnTo>
                </a:path>
              </a:pathLst>
            </a:custGeom>
            <a:noFill/>
            <a:ln w="90488" cap="flat">
              <a:solidFill>
                <a:srgbClr val="619B8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20" name="Group 4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GrpSpPr>
            <a:grpSpLocks noChangeAspect="1"/>
          </p:cNvGrpSpPr>
          <p:nvPr/>
        </p:nvGrpSpPr>
        <p:grpSpPr bwMode="auto">
          <a:xfrm>
            <a:off x="6710454" y="2009912"/>
            <a:ext cx="1664949" cy="2064577"/>
            <a:chOff x="2043" y="572"/>
            <a:chExt cx="1679" cy="2082"/>
          </a:xfrm>
        </p:grpSpPr>
        <p:sp>
          <p:nvSpPr>
            <p:cNvPr id="21" name="Freeform 5"/>
            <p:cNvSpPr/>
            <p:nvPr/>
          </p:nvSpPr>
          <p:spPr bwMode="auto">
            <a:xfrm>
              <a:off x="2043" y="572"/>
              <a:ext cx="1679" cy="1430"/>
            </a:xfrm>
            <a:custGeom>
              <a:avLst/>
              <a:gdLst>
                <a:gd name="T0" fmla="*/ 91 w 708"/>
                <a:gd name="T1" fmla="*/ 591 h 603"/>
                <a:gd name="T2" fmla="*/ 0 w 708"/>
                <a:gd name="T3" fmla="*/ 354 h 603"/>
                <a:gd name="T4" fmla="*/ 354 w 708"/>
                <a:gd name="T5" fmla="*/ 0 h 603"/>
                <a:gd name="T6" fmla="*/ 708 w 708"/>
                <a:gd name="T7" fmla="*/ 354 h 603"/>
                <a:gd name="T8" fmla="*/ 606 w 708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603">
                  <a:moveTo>
                    <a:pt x="91" y="591"/>
                  </a:moveTo>
                  <a:cubicBezTo>
                    <a:pt x="34" y="529"/>
                    <a:pt x="0" y="445"/>
                    <a:pt x="0" y="354"/>
                  </a:cubicBezTo>
                  <a:cubicBezTo>
                    <a:pt x="0" y="158"/>
                    <a:pt x="158" y="0"/>
                    <a:pt x="354" y="0"/>
                  </a:cubicBezTo>
                  <a:cubicBezTo>
                    <a:pt x="549" y="0"/>
                    <a:pt x="708" y="158"/>
                    <a:pt x="708" y="354"/>
                  </a:cubicBezTo>
                  <a:cubicBezTo>
                    <a:pt x="708" y="451"/>
                    <a:pt x="669" y="539"/>
                    <a:pt x="606" y="603"/>
                  </a:cubicBezTo>
                </a:path>
              </a:pathLst>
            </a:custGeom>
            <a:noFill/>
            <a:ln w="90488" cap="flat">
              <a:solidFill>
                <a:srgbClr val="46818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37" y="2063"/>
              <a:ext cx="1077" cy="591"/>
            </a:xfrm>
            <a:custGeom>
              <a:avLst/>
              <a:gdLst>
                <a:gd name="T0" fmla="*/ 1077 w 1077"/>
                <a:gd name="T1" fmla="*/ 38 h 591"/>
                <a:gd name="T2" fmla="*/ 560 w 1077"/>
                <a:gd name="T3" fmla="*/ 591 h 591"/>
                <a:gd name="T4" fmla="*/ 0 w 1077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7" h="591">
                  <a:moveTo>
                    <a:pt x="1077" y="38"/>
                  </a:moveTo>
                  <a:lnTo>
                    <a:pt x="560" y="591"/>
                  </a:lnTo>
                  <a:lnTo>
                    <a:pt x="0" y="0"/>
                  </a:lnTo>
                </a:path>
              </a:pathLst>
            </a:custGeom>
            <a:noFill/>
            <a:ln w="90488" cap="flat">
              <a:solidFill>
                <a:srgbClr val="46818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23" name="Group 4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GrpSpPr>
            <a:grpSpLocks noChangeAspect="1"/>
          </p:cNvGrpSpPr>
          <p:nvPr/>
        </p:nvGrpSpPr>
        <p:grpSpPr bwMode="auto">
          <a:xfrm>
            <a:off x="9581090" y="2066709"/>
            <a:ext cx="1664949" cy="2064577"/>
            <a:chOff x="2043" y="572"/>
            <a:chExt cx="1679" cy="2082"/>
          </a:xfrm>
        </p:grpSpPr>
        <p:sp>
          <p:nvSpPr>
            <p:cNvPr id="24" name="Freeform 5"/>
            <p:cNvSpPr/>
            <p:nvPr/>
          </p:nvSpPr>
          <p:spPr bwMode="auto">
            <a:xfrm>
              <a:off x="2043" y="572"/>
              <a:ext cx="1679" cy="1430"/>
            </a:xfrm>
            <a:custGeom>
              <a:avLst/>
              <a:gdLst>
                <a:gd name="T0" fmla="*/ 91 w 708"/>
                <a:gd name="T1" fmla="*/ 591 h 603"/>
                <a:gd name="T2" fmla="*/ 0 w 708"/>
                <a:gd name="T3" fmla="*/ 354 h 603"/>
                <a:gd name="T4" fmla="*/ 354 w 708"/>
                <a:gd name="T5" fmla="*/ 0 h 603"/>
                <a:gd name="T6" fmla="*/ 708 w 708"/>
                <a:gd name="T7" fmla="*/ 354 h 603"/>
                <a:gd name="T8" fmla="*/ 606 w 708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603">
                  <a:moveTo>
                    <a:pt x="91" y="591"/>
                  </a:moveTo>
                  <a:cubicBezTo>
                    <a:pt x="34" y="529"/>
                    <a:pt x="0" y="445"/>
                    <a:pt x="0" y="354"/>
                  </a:cubicBezTo>
                  <a:cubicBezTo>
                    <a:pt x="0" y="158"/>
                    <a:pt x="158" y="0"/>
                    <a:pt x="354" y="0"/>
                  </a:cubicBezTo>
                  <a:cubicBezTo>
                    <a:pt x="549" y="0"/>
                    <a:pt x="708" y="158"/>
                    <a:pt x="708" y="354"/>
                  </a:cubicBezTo>
                  <a:cubicBezTo>
                    <a:pt x="708" y="451"/>
                    <a:pt x="669" y="539"/>
                    <a:pt x="606" y="603"/>
                  </a:cubicBezTo>
                </a:path>
              </a:pathLst>
            </a:custGeom>
            <a:noFill/>
            <a:ln w="90488" cap="flat">
              <a:solidFill>
                <a:srgbClr val="619B8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337" y="2063"/>
              <a:ext cx="1077" cy="591"/>
            </a:xfrm>
            <a:custGeom>
              <a:avLst/>
              <a:gdLst>
                <a:gd name="T0" fmla="*/ 1077 w 1077"/>
                <a:gd name="T1" fmla="*/ 38 h 591"/>
                <a:gd name="T2" fmla="*/ 560 w 1077"/>
                <a:gd name="T3" fmla="*/ 591 h 591"/>
                <a:gd name="T4" fmla="*/ 0 w 1077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7" h="591">
                  <a:moveTo>
                    <a:pt x="1077" y="38"/>
                  </a:moveTo>
                  <a:lnTo>
                    <a:pt x="560" y="591"/>
                  </a:lnTo>
                  <a:lnTo>
                    <a:pt x="0" y="0"/>
                  </a:lnTo>
                </a:path>
              </a:pathLst>
            </a:custGeom>
            <a:noFill/>
            <a:ln w="90488" cap="flat">
              <a:solidFill>
                <a:srgbClr val="619B8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26" name="Freeform 23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>
            <a:spLocks noEditPoints="1"/>
          </p:cNvSpPr>
          <p:nvPr/>
        </p:nvSpPr>
        <p:spPr bwMode="auto">
          <a:xfrm>
            <a:off x="1549127" y="2738412"/>
            <a:ext cx="468787" cy="38894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en-US" sz="2400" kern="0">
              <a:solidFill>
                <a:srgbClr val="00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7" name="Freeform 23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>
            <a:spLocks noEditPoints="1"/>
          </p:cNvSpPr>
          <p:nvPr/>
        </p:nvSpPr>
        <p:spPr bwMode="auto">
          <a:xfrm>
            <a:off x="4437899" y="2738412"/>
            <a:ext cx="468787" cy="38894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en-US" sz="2400" kern="0">
              <a:solidFill>
                <a:srgbClr val="00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8" name="Freeform 23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>
            <a:spLocks noEditPoints="1"/>
          </p:cNvSpPr>
          <p:nvPr/>
        </p:nvSpPr>
        <p:spPr bwMode="auto">
          <a:xfrm>
            <a:off x="7308535" y="2709424"/>
            <a:ext cx="468787" cy="38894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en-US" sz="2400" kern="0">
              <a:solidFill>
                <a:srgbClr val="00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9" name="Freeform 23" descr="e7d195523061f1c09e9d68d7cf438b91ef959ecb14fc25d26BBA7F7DBC18E55DFF4014AF651F0BF2569D4B6C1DA7F1A4683A481403BD872FC687266AD13265C1DE7C373772FD8728ABDD69ADD03BFF5BE2862BC891DBB79E55CADCDA938EA20C2562EE1A8949B30228BFBD348430B5FFD9EEDC648852CBBFB84005CCFCAF967421D8B48239C0191E741E6F943DF43F4D"/>
          <p:cNvSpPr>
            <a:spLocks noEditPoints="1"/>
          </p:cNvSpPr>
          <p:nvPr/>
        </p:nvSpPr>
        <p:spPr bwMode="auto">
          <a:xfrm>
            <a:off x="10179171" y="2721093"/>
            <a:ext cx="468787" cy="38894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en-US" sz="2400" kern="0">
              <a:solidFill>
                <a:srgbClr val="00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54654" y="698016"/>
            <a:ext cx="5682952" cy="763082"/>
            <a:chOff x="6509048" y="1470375"/>
            <a:chExt cx="5682952" cy="763082"/>
          </a:xfrm>
        </p:grpSpPr>
        <p:sp>
          <p:nvSpPr>
            <p:cNvPr id="35" name="矩形 34"/>
            <p:cNvSpPr/>
            <p:nvPr/>
          </p:nvSpPr>
          <p:spPr>
            <a:xfrm flipH="1">
              <a:off x="7340110" y="1895159"/>
              <a:ext cx="4851890" cy="33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Please add your title text here, and then fill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7340110" y="1519466"/>
              <a:ext cx="366128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论文结构与章节安排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3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951230" y="1698625"/>
            <a:ext cx="10664190" cy="4843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04800">
              <a:lnSpc>
                <a:spcPct val="150000"/>
              </a:lnSpc>
            </a:pPr>
            <a:r>
              <a:rPr sz="2000" b="0"/>
              <a:t>本文共分为六章，章节内容安排如下：</a:t>
            </a:r>
            <a:endParaRPr sz="2000" b="0"/>
          </a:p>
          <a:p>
            <a:pPr indent="304800">
              <a:lnSpc>
                <a:spcPct val="150000"/>
              </a:lnSpc>
            </a:pPr>
            <a:r>
              <a:rPr sz="2000" b="0"/>
              <a:t>第一章：引言。第一章主要介绍了课题研究的背景意义，国内目前相关研究现状以及技术和本文的研究内容与主要工作。</a:t>
            </a:r>
            <a:endParaRPr sz="2000" b="0"/>
          </a:p>
          <a:p>
            <a:pPr indent="304800">
              <a:lnSpc>
                <a:spcPct val="150000"/>
              </a:lnSpc>
            </a:pPr>
            <a:r>
              <a:rPr sz="2000" b="0"/>
              <a:t>第二章：系统需求分析。第二章主要从系统的可行性、功能等方面进行需求分析。</a:t>
            </a:r>
            <a:endParaRPr sz="2000" b="0"/>
          </a:p>
          <a:p>
            <a:pPr indent="304800">
              <a:lnSpc>
                <a:spcPct val="150000"/>
              </a:lnSpc>
            </a:pPr>
            <a:r>
              <a:rPr sz="2000" b="0"/>
              <a:t>第三章：系统总体设计。第三章主要对系统功能模块、数据库进行功能设计。</a:t>
            </a:r>
            <a:endParaRPr sz="2000" b="0"/>
          </a:p>
          <a:p>
            <a:pPr indent="304800">
              <a:lnSpc>
                <a:spcPct val="150000"/>
              </a:lnSpc>
            </a:pPr>
            <a:r>
              <a:rPr sz="2000" b="0"/>
              <a:t>第四章：系统详细设计。第四章主要介绍了系统各个用户的功能、系统界面的实现。</a:t>
            </a:r>
            <a:endParaRPr sz="2000" b="0"/>
          </a:p>
          <a:p>
            <a:pPr indent="304800">
              <a:lnSpc>
                <a:spcPct val="150000"/>
              </a:lnSpc>
            </a:pPr>
            <a:r>
              <a:rPr sz="2000" b="0"/>
              <a:t>第五章：系统测试。第五章主要对系统的部分界面进行测试并对主要功能进行测试</a:t>
            </a:r>
            <a:r>
              <a:rPr lang="zh-CN" sz="2000" b="0"/>
              <a:t>。</a:t>
            </a:r>
            <a:endParaRPr lang="zh-CN"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/>
          <p:cNvSpPr/>
          <p:nvPr/>
        </p:nvSpPr>
        <p:spPr>
          <a:xfrm rot="2700000">
            <a:off x="5769495" y="5208482"/>
            <a:ext cx="653002" cy="653002"/>
          </a:xfrm>
          <a:prstGeom prst="roundRect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0537310" y="4171791"/>
            <a:ext cx="604697" cy="464535"/>
            <a:chOff x="7160682" y="4147640"/>
            <a:chExt cx="424749" cy="326297"/>
          </a:xfrm>
          <a:solidFill>
            <a:srgbClr val="46818B"/>
          </a:solidFill>
        </p:grpSpPr>
        <p:sp>
          <p:nvSpPr>
            <p:cNvPr id="41" name="Rectangle 58"/>
            <p:cNvSpPr/>
            <p:nvPr/>
          </p:nvSpPr>
          <p:spPr>
            <a:xfrm>
              <a:off x="7160682" y="4440181"/>
              <a:ext cx="424749" cy="3375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2" name="Rectangle 59"/>
            <p:cNvSpPr/>
            <p:nvPr/>
          </p:nvSpPr>
          <p:spPr>
            <a:xfrm>
              <a:off x="7322424" y="4147640"/>
              <a:ext cx="99858" cy="26019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3" name="Rectangle 60"/>
            <p:cNvSpPr/>
            <p:nvPr/>
          </p:nvSpPr>
          <p:spPr>
            <a:xfrm>
              <a:off x="7200063" y="4244685"/>
              <a:ext cx="99858" cy="16314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4" name="Rectangle 61"/>
            <p:cNvSpPr/>
            <p:nvPr/>
          </p:nvSpPr>
          <p:spPr>
            <a:xfrm>
              <a:off x="7446191" y="4310788"/>
              <a:ext cx="99858" cy="9704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81117" y="5399663"/>
            <a:ext cx="468000" cy="468000"/>
            <a:chOff x="10565696" y="3246106"/>
            <a:chExt cx="426155" cy="426156"/>
          </a:xfrm>
          <a:solidFill>
            <a:srgbClr val="619B85"/>
          </a:solidFill>
        </p:grpSpPr>
        <p:sp>
          <p:nvSpPr>
            <p:cNvPr id="46" name="Freeform 73"/>
            <p:cNvSpPr/>
            <p:nvPr/>
          </p:nvSpPr>
          <p:spPr>
            <a:xfrm>
              <a:off x="10565696" y="3246106"/>
              <a:ext cx="116736" cy="11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588"/>
                  </a:moveTo>
                  <a:lnTo>
                    <a:pt x="13012" y="0"/>
                  </a:lnTo>
                  <a:lnTo>
                    <a:pt x="0" y="12752"/>
                  </a:lnTo>
                  <a:lnTo>
                    <a:pt x="8588" y="21600"/>
                  </a:lnTo>
                  <a:lnTo>
                    <a:pt x="21600" y="858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7" name="Freeform 74"/>
            <p:cNvSpPr/>
            <p:nvPr/>
          </p:nvSpPr>
          <p:spPr>
            <a:xfrm>
              <a:off x="10915902" y="3594906"/>
              <a:ext cx="75949" cy="7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00" y="0"/>
                  </a:moveTo>
                  <a:lnTo>
                    <a:pt x="0" y="19636"/>
                  </a:lnTo>
                  <a:lnTo>
                    <a:pt x="21600" y="21600"/>
                  </a:lnTo>
                  <a:lnTo>
                    <a:pt x="19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8" name="Freeform 75"/>
            <p:cNvSpPr/>
            <p:nvPr/>
          </p:nvSpPr>
          <p:spPr>
            <a:xfrm>
              <a:off x="10809012" y="3246106"/>
              <a:ext cx="182839" cy="18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142"/>
                  </a:moveTo>
                  <a:lnTo>
                    <a:pt x="13292" y="0"/>
                  </a:lnTo>
                  <a:lnTo>
                    <a:pt x="9471" y="3822"/>
                  </a:lnTo>
                  <a:lnTo>
                    <a:pt x="12129" y="6646"/>
                  </a:lnTo>
                  <a:lnTo>
                    <a:pt x="10634" y="8142"/>
                  </a:lnTo>
                  <a:lnTo>
                    <a:pt x="7809" y="5483"/>
                  </a:lnTo>
                  <a:lnTo>
                    <a:pt x="4652" y="8640"/>
                  </a:lnTo>
                  <a:lnTo>
                    <a:pt x="7477" y="11298"/>
                  </a:lnTo>
                  <a:lnTo>
                    <a:pt x="5815" y="12960"/>
                  </a:lnTo>
                  <a:lnTo>
                    <a:pt x="3157" y="10135"/>
                  </a:lnTo>
                  <a:lnTo>
                    <a:pt x="0" y="13292"/>
                  </a:lnTo>
                  <a:lnTo>
                    <a:pt x="8308" y="21600"/>
                  </a:lnTo>
                  <a:lnTo>
                    <a:pt x="21600" y="814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9" name="Freeform 76"/>
            <p:cNvSpPr/>
            <p:nvPr/>
          </p:nvSpPr>
          <p:spPr>
            <a:xfrm>
              <a:off x="10565696" y="3488015"/>
              <a:ext cx="182839" cy="18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7" y="2803"/>
                  </a:moveTo>
                  <a:lnTo>
                    <a:pt x="13458" y="0"/>
                  </a:lnTo>
                  <a:lnTo>
                    <a:pt x="10302" y="3133"/>
                  </a:lnTo>
                  <a:lnTo>
                    <a:pt x="12960" y="5936"/>
                  </a:lnTo>
                  <a:lnTo>
                    <a:pt x="11465" y="7420"/>
                  </a:lnTo>
                  <a:lnTo>
                    <a:pt x="8640" y="4782"/>
                  </a:lnTo>
                  <a:lnTo>
                    <a:pt x="5483" y="7915"/>
                  </a:lnTo>
                  <a:lnTo>
                    <a:pt x="8308" y="10553"/>
                  </a:lnTo>
                  <a:lnTo>
                    <a:pt x="6646" y="12202"/>
                  </a:lnTo>
                  <a:lnTo>
                    <a:pt x="3988" y="9398"/>
                  </a:lnTo>
                  <a:lnTo>
                    <a:pt x="0" y="13356"/>
                  </a:lnTo>
                  <a:lnTo>
                    <a:pt x="8308" y="21600"/>
                  </a:lnTo>
                  <a:lnTo>
                    <a:pt x="21600" y="8244"/>
                  </a:lnTo>
                  <a:lnTo>
                    <a:pt x="16117" y="280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50" name="Freeform 77"/>
            <p:cNvSpPr/>
            <p:nvPr/>
          </p:nvSpPr>
          <p:spPr>
            <a:xfrm>
              <a:off x="10636018" y="3315022"/>
              <a:ext cx="326297" cy="32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55" y="0"/>
                  </a:moveTo>
                  <a:lnTo>
                    <a:pt x="0" y="4655"/>
                  </a:lnTo>
                  <a:lnTo>
                    <a:pt x="16945" y="21600"/>
                  </a:lnTo>
                  <a:lnTo>
                    <a:pt x="21600" y="17038"/>
                  </a:lnTo>
                  <a:lnTo>
                    <a:pt x="4655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81117" y="2995946"/>
            <a:ext cx="468000" cy="432000"/>
            <a:chOff x="5457472" y="1551335"/>
            <a:chExt cx="424748" cy="406464"/>
          </a:xfrm>
          <a:solidFill>
            <a:srgbClr val="619B85"/>
          </a:solidFill>
        </p:grpSpPr>
        <p:sp>
          <p:nvSpPr>
            <p:cNvPr id="52" name="Freeform 140"/>
            <p:cNvSpPr/>
            <p:nvPr/>
          </p:nvSpPr>
          <p:spPr>
            <a:xfrm>
              <a:off x="5586865" y="1563992"/>
              <a:ext cx="99859" cy="389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7301" y="6316"/>
                  </a:moveTo>
                  <a:lnTo>
                    <a:pt x="14299" y="6316"/>
                  </a:lnTo>
                  <a:lnTo>
                    <a:pt x="14299" y="15362"/>
                  </a:lnTo>
                  <a:lnTo>
                    <a:pt x="7301" y="15362"/>
                  </a:lnTo>
                  <a:lnTo>
                    <a:pt x="7301" y="631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53" name="Freeform 141"/>
            <p:cNvSpPr/>
            <p:nvPr/>
          </p:nvSpPr>
          <p:spPr>
            <a:xfrm>
              <a:off x="5720478" y="1551335"/>
              <a:ext cx="161742" cy="40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2" y="0"/>
                  </a:moveTo>
                  <a:lnTo>
                    <a:pt x="0" y="1046"/>
                  </a:lnTo>
                  <a:lnTo>
                    <a:pt x="8828" y="21600"/>
                  </a:lnTo>
                  <a:lnTo>
                    <a:pt x="21600" y="20479"/>
                  </a:lnTo>
                  <a:lnTo>
                    <a:pt x="12772" y="0"/>
                  </a:lnTo>
                  <a:close/>
                  <a:moveTo>
                    <a:pt x="6574" y="6727"/>
                  </a:moveTo>
                  <a:lnTo>
                    <a:pt x="11082" y="6353"/>
                  </a:lnTo>
                  <a:lnTo>
                    <a:pt x="14650" y="14873"/>
                  </a:lnTo>
                  <a:lnTo>
                    <a:pt x="10518" y="15172"/>
                  </a:lnTo>
                  <a:lnTo>
                    <a:pt x="6574" y="672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54" name="Freeform 142"/>
            <p:cNvSpPr/>
            <p:nvPr/>
          </p:nvSpPr>
          <p:spPr>
            <a:xfrm>
              <a:off x="5457472" y="1561180"/>
              <a:ext cx="95639" cy="39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7306" y="6426"/>
                  </a:moveTo>
                  <a:lnTo>
                    <a:pt x="14929" y="6426"/>
                  </a:lnTo>
                  <a:lnTo>
                    <a:pt x="14929" y="15406"/>
                  </a:lnTo>
                  <a:lnTo>
                    <a:pt x="7306" y="15406"/>
                  </a:lnTo>
                  <a:lnTo>
                    <a:pt x="7306" y="642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55" name="Freeform 144"/>
          <p:cNvSpPr/>
          <p:nvPr/>
        </p:nvSpPr>
        <p:spPr>
          <a:xfrm>
            <a:off x="10534396" y="1875361"/>
            <a:ext cx="604698" cy="425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4" y="2160"/>
                </a:moveTo>
                <a:cubicBezTo>
                  <a:pt x="19744" y="480"/>
                  <a:pt x="19744" y="480"/>
                  <a:pt x="19744" y="480"/>
                </a:cubicBezTo>
                <a:cubicBezTo>
                  <a:pt x="18225" y="240"/>
                  <a:pt x="18225" y="240"/>
                  <a:pt x="18225" y="240"/>
                </a:cubicBezTo>
                <a:cubicBezTo>
                  <a:pt x="17719" y="0"/>
                  <a:pt x="17212" y="0"/>
                  <a:pt x="16706" y="0"/>
                </a:cubicBezTo>
                <a:cubicBezTo>
                  <a:pt x="15525" y="0"/>
                  <a:pt x="14344" y="240"/>
                  <a:pt x="13162" y="720"/>
                </a:cubicBezTo>
                <a:cubicBezTo>
                  <a:pt x="12319" y="960"/>
                  <a:pt x="11644" y="1440"/>
                  <a:pt x="10800" y="1920"/>
                </a:cubicBezTo>
                <a:cubicBezTo>
                  <a:pt x="9956" y="1440"/>
                  <a:pt x="9281" y="960"/>
                  <a:pt x="8438" y="720"/>
                </a:cubicBezTo>
                <a:cubicBezTo>
                  <a:pt x="7256" y="240"/>
                  <a:pt x="6075" y="0"/>
                  <a:pt x="4894" y="0"/>
                </a:cubicBezTo>
                <a:cubicBezTo>
                  <a:pt x="4388" y="0"/>
                  <a:pt x="3881" y="0"/>
                  <a:pt x="3375" y="240"/>
                </a:cubicBezTo>
                <a:cubicBezTo>
                  <a:pt x="1856" y="480"/>
                  <a:pt x="1856" y="480"/>
                  <a:pt x="1856" y="480"/>
                </a:cubicBezTo>
                <a:cubicBezTo>
                  <a:pt x="1856" y="2160"/>
                  <a:pt x="1856" y="2160"/>
                  <a:pt x="1856" y="216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0" y="20160"/>
                  <a:pt x="0" y="20160"/>
                  <a:pt x="0" y="20160"/>
                </a:cubicBezTo>
                <a:cubicBezTo>
                  <a:pt x="8775" y="20160"/>
                  <a:pt x="8775" y="20160"/>
                  <a:pt x="8775" y="20160"/>
                </a:cubicBezTo>
                <a:cubicBezTo>
                  <a:pt x="9113" y="20400"/>
                  <a:pt x="10800" y="21600"/>
                  <a:pt x="10800" y="21600"/>
                </a:cubicBezTo>
                <a:cubicBezTo>
                  <a:pt x="10800" y="21600"/>
                  <a:pt x="12319" y="20400"/>
                  <a:pt x="12825" y="20160"/>
                </a:cubicBezTo>
                <a:cubicBezTo>
                  <a:pt x="21600" y="20160"/>
                  <a:pt x="21600" y="20160"/>
                  <a:pt x="21600" y="20160"/>
                </a:cubicBezTo>
                <a:cubicBezTo>
                  <a:pt x="21600" y="2160"/>
                  <a:pt x="21600" y="2160"/>
                  <a:pt x="21600" y="2160"/>
                </a:cubicBezTo>
                <a:lnTo>
                  <a:pt x="19744" y="2160"/>
                </a:lnTo>
                <a:close/>
                <a:moveTo>
                  <a:pt x="1856" y="18720"/>
                </a:moveTo>
                <a:cubicBezTo>
                  <a:pt x="1013" y="18720"/>
                  <a:pt x="1013" y="18720"/>
                  <a:pt x="1013" y="18720"/>
                </a:cubicBezTo>
                <a:cubicBezTo>
                  <a:pt x="1013" y="3600"/>
                  <a:pt x="1013" y="3600"/>
                  <a:pt x="1013" y="3600"/>
                </a:cubicBezTo>
                <a:cubicBezTo>
                  <a:pt x="1856" y="3600"/>
                  <a:pt x="1856" y="3600"/>
                  <a:pt x="1856" y="3600"/>
                </a:cubicBezTo>
                <a:lnTo>
                  <a:pt x="1856" y="18720"/>
                </a:lnTo>
                <a:close/>
                <a:moveTo>
                  <a:pt x="9956" y="18240"/>
                </a:moveTo>
                <a:cubicBezTo>
                  <a:pt x="8438" y="17280"/>
                  <a:pt x="6750" y="16560"/>
                  <a:pt x="4894" y="16560"/>
                </a:cubicBezTo>
                <a:cubicBezTo>
                  <a:pt x="4388" y="16560"/>
                  <a:pt x="4050" y="16560"/>
                  <a:pt x="3544" y="16800"/>
                </a:cubicBezTo>
                <a:cubicBezTo>
                  <a:pt x="3544" y="2400"/>
                  <a:pt x="3544" y="2400"/>
                  <a:pt x="3544" y="2400"/>
                </a:cubicBezTo>
                <a:cubicBezTo>
                  <a:pt x="4050" y="2400"/>
                  <a:pt x="4388" y="2400"/>
                  <a:pt x="4894" y="2400"/>
                </a:cubicBezTo>
                <a:cubicBezTo>
                  <a:pt x="6750" y="2400"/>
                  <a:pt x="8438" y="2880"/>
                  <a:pt x="9956" y="4080"/>
                </a:cubicBezTo>
                <a:lnTo>
                  <a:pt x="9956" y="18240"/>
                </a:lnTo>
                <a:close/>
                <a:moveTo>
                  <a:pt x="18056" y="16800"/>
                </a:moveTo>
                <a:cubicBezTo>
                  <a:pt x="17550" y="16560"/>
                  <a:pt x="17212" y="16560"/>
                  <a:pt x="16706" y="16560"/>
                </a:cubicBezTo>
                <a:cubicBezTo>
                  <a:pt x="14850" y="16560"/>
                  <a:pt x="13162" y="17280"/>
                  <a:pt x="11644" y="18240"/>
                </a:cubicBezTo>
                <a:cubicBezTo>
                  <a:pt x="11644" y="4080"/>
                  <a:pt x="11644" y="4080"/>
                  <a:pt x="11644" y="4080"/>
                </a:cubicBezTo>
                <a:cubicBezTo>
                  <a:pt x="13162" y="2880"/>
                  <a:pt x="14850" y="2400"/>
                  <a:pt x="16706" y="2400"/>
                </a:cubicBezTo>
                <a:cubicBezTo>
                  <a:pt x="17212" y="2400"/>
                  <a:pt x="17550" y="2400"/>
                  <a:pt x="18056" y="2400"/>
                </a:cubicBezTo>
                <a:lnTo>
                  <a:pt x="18056" y="16800"/>
                </a:lnTo>
                <a:close/>
                <a:moveTo>
                  <a:pt x="20587" y="18720"/>
                </a:moveTo>
                <a:cubicBezTo>
                  <a:pt x="19744" y="18720"/>
                  <a:pt x="19744" y="18720"/>
                  <a:pt x="19744" y="18720"/>
                </a:cubicBezTo>
                <a:cubicBezTo>
                  <a:pt x="19744" y="3600"/>
                  <a:pt x="19744" y="3600"/>
                  <a:pt x="19744" y="3600"/>
                </a:cubicBezTo>
                <a:cubicBezTo>
                  <a:pt x="20587" y="3600"/>
                  <a:pt x="20587" y="3600"/>
                  <a:pt x="20587" y="3600"/>
                </a:cubicBezTo>
                <a:lnTo>
                  <a:pt x="20587" y="18720"/>
                </a:lnTo>
                <a:close/>
              </a:path>
            </a:pathLst>
          </a:custGeom>
          <a:solidFill>
            <a:srgbClr val="46818B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54654" y="698016"/>
            <a:ext cx="5682952" cy="795624"/>
            <a:chOff x="6509048" y="1470375"/>
            <a:chExt cx="5682952" cy="795624"/>
          </a:xfrm>
        </p:grpSpPr>
        <p:sp>
          <p:nvSpPr>
            <p:cNvPr id="69" name="矩形 68"/>
            <p:cNvSpPr/>
            <p:nvPr/>
          </p:nvSpPr>
          <p:spPr>
            <a:xfrm flipH="1">
              <a:off x="7340110" y="1895159"/>
              <a:ext cx="4851890" cy="370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flipH="1">
              <a:off x="7340263" y="1519270"/>
              <a:ext cx="43719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4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6816725" y="2451735"/>
            <a:ext cx="7695565" cy="451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04800"/>
            <a:r>
              <a:rPr lang="en-US" b="0">
                <a:latin typeface="宋体" panose="02010600030101010101" pitchFamily="2" charset="-122"/>
              </a:rPr>
              <a:t>       </a:t>
            </a:r>
            <a:endParaRPr lang="en-US" altLang="en-US" b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6725" y="697865"/>
            <a:ext cx="78670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altLang="en-US" b="0">
                <a:ea typeface="宋体" panose="02010600030101010101" pitchFamily="2" charset="-122"/>
              </a:rPr>
              <a:t>管理员和用户用例图：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3410" y="2778443"/>
            <a:ext cx="3295650" cy="185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73065" y="1593533"/>
            <a:ext cx="4038600" cy="393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/>
        </p:nvSpPr>
        <p:spPr bwMode="auto">
          <a:xfrm>
            <a:off x="731502" y="2257292"/>
            <a:ext cx="2012949" cy="2012951"/>
          </a:xfrm>
          <a:custGeom>
            <a:avLst/>
            <a:gdLst>
              <a:gd name="T0" fmla="*/ 448 w 489"/>
              <a:gd name="T1" fmla="*/ 202 h 489"/>
              <a:gd name="T2" fmla="*/ 442 w 489"/>
              <a:gd name="T3" fmla="*/ 180 h 489"/>
              <a:gd name="T4" fmla="*/ 471 w 489"/>
              <a:gd name="T5" fmla="*/ 147 h 489"/>
              <a:gd name="T6" fmla="*/ 442 w 489"/>
              <a:gd name="T7" fmla="*/ 97 h 489"/>
              <a:gd name="T8" fmla="*/ 399 w 489"/>
              <a:gd name="T9" fmla="*/ 106 h 489"/>
              <a:gd name="T10" fmla="*/ 383 w 489"/>
              <a:gd name="T11" fmla="*/ 90 h 489"/>
              <a:gd name="T12" fmla="*/ 392 w 489"/>
              <a:gd name="T13" fmla="*/ 47 h 489"/>
              <a:gd name="T14" fmla="*/ 341 w 489"/>
              <a:gd name="T15" fmla="*/ 18 h 489"/>
              <a:gd name="T16" fmla="*/ 309 w 489"/>
              <a:gd name="T17" fmla="*/ 47 h 489"/>
              <a:gd name="T18" fmla="*/ 287 w 489"/>
              <a:gd name="T19" fmla="*/ 41 h 489"/>
              <a:gd name="T20" fmla="*/ 273 w 489"/>
              <a:gd name="T21" fmla="*/ 0 h 489"/>
              <a:gd name="T22" fmla="*/ 244 w 489"/>
              <a:gd name="T23" fmla="*/ 0 h 489"/>
              <a:gd name="T24" fmla="*/ 215 w 489"/>
              <a:gd name="T25" fmla="*/ 0 h 489"/>
              <a:gd name="T26" fmla="*/ 202 w 489"/>
              <a:gd name="T27" fmla="*/ 41 h 489"/>
              <a:gd name="T28" fmla="*/ 180 w 489"/>
              <a:gd name="T29" fmla="*/ 47 h 489"/>
              <a:gd name="T30" fmla="*/ 147 w 489"/>
              <a:gd name="T31" fmla="*/ 18 h 489"/>
              <a:gd name="T32" fmla="*/ 97 w 489"/>
              <a:gd name="T33" fmla="*/ 47 h 489"/>
              <a:gd name="T34" fmla="*/ 106 w 489"/>
              <a:gd name="T35" fmla="*/ 90 h 489"/>
              <a:gd name="T36" fmla="*/ 90 w 489"/>
              <a:gd name="T37" fmla="*/ 106 h 489"/>
              <a:gd name="T38" fmla="*/ 47 w 489"/>
              <a:gd name="T39" fmla="*/ 97 h 489"/>
              <a:gd name="T40" fmla="*/ 18 w 489"/>
              <a:gd name="T41" fmla="*/ 147 h 489"/>
              <a:gd name="T42" fmla="*/ 47 w 489"/>
              <a:gd name="T43" fmla="*/ 180 h 489"/>
              <a:gd name="T44" fmla="*/ 41 w 489"/>
              <a:gd name="T45" fmla="*/ 202 h 489"/>
              <a:gd name="T46" fmla="*/ 0 w 489"/>
              <a:gd name="T47" fmla="*/ 215 h 489"/>
              <a:gd name="T48" fmla="*/ 0 w 489"/>
              <a:gd name="T49" fmla="*/ 244 h 489"/>
              <a:gd name="T50" fmla="*/ 0 w 489"/>
              <a:gd name="T51" fmla="*/ 274 h 489"/>
              <a:gd name="T52" fmla="*/ 41 w 489"/>
              <a:gd name="T53" fmla="*/ 287 h 489"/>
              <a:gd name="T54" fmla="*/ 47 w 489"/>
              <a:gd name="T55" fmla="*/ 309 h 489"/>
              <a:gd name="T56" fmla="*/ 18 w 489"/>
              <a:gd name="T57" fmla="*/ 342 h 489"/>
              <a:gd name="T58" fmla="*/ 47 w 489"/>
              <a:gd name="T59" fmla="*/ 392 h 489"/>
              <a:gd name="T60" fmla="*/ 90 w 489"/>
              <a:gd name="T61" fmla="*/ 383 h 489"/>
              <a:gd name="T62" fmla="*/ 106 w 489"/>
              <a:gd name="T63" fmla="*/ 399 h 489"/>
              <a:gd name="T64" fmla="*/ 97 w 489"/>
              <a:gd name="T65" fmla="*/ 442 h 489"/>
              <a:gd name="T66" fmla="*/ 147 w 489"/>
              <a:gd name="T67" fmla="*/ 471 h 489"/>
              <a:gd name="T68" fmla="*/ 180 w 489"/>
              <a:gd name="T69" fmla="*/ 442 h 489"/>
              <a:gd name="T70" fmla="*/ 202 w 489"/>
              <a:gd name="T71" fmla="*/ 448 h 489"/>
              <a:gd name="T72" fmla="*/ 215 w 489"/>
              <a:gd name="T73" fmla="*/ 489 h 489"/>
              <a:gd name="T74" fmla="*/ 244 w 489"/>
              <a:gd name="T75" fmla="*/ 489 h 489"/>
              <a:gd name="T76" fmla="*/ 273 w 489"/>
              <a:gd name="T77" fmla="*/ 489 h 489"/>
              <a:gd name="T78" fmla="*/ 287 w 489"/>
              <a:gd name="T79" fmla="*/ 448 h 489"/>
              <a:gd name="T80" fmla="*/ 309 w 489"/>
              <a:gd name="T81" fmla="*/ 442 h 489"/>
              <a:gd name="T82" fmla="*/ 341 w 489"/>
              <a:gd name="T83" fmla="*/ 471 h 489"/>
              <a:gd name="T84" fmla="*/ 392 w 489"/>
              <a:gd name="T85" fmla="*/ 442 h 489"/>
              <a:gd name="T86" fmla="*/ 383 w 489"/>
              <a:gd name="T87" fmla="*/ 399 h 489"/>
              <a:gd name="T88" fmla="*/ 399 w 489"/>
              <a:gd name="T89" fmla="*/ 383 h 489"/>
              <a:gd name="T90" fmla="*/ 442 w 489"/>
              <a:gd name="T91" fmla="*/ 392 h 489"/>
              <a:gd name="T92" fmla="*/ 471 w 489"/>
              <a:gd name="T93" fmla="*/ 342 h 489"/>
              <a:gd name="T94" fmla="*/ 442 w 489"/>
              <a:gd name="T95" fmla="*/ 309 h 489"/>
              <a:gd name="T96" fmla="*/ 448 w 489"/>
              <a:gd name="T97" fmla="*/ 287 h 489"/>
              <a:gd name="T98" fmla="*/ 489 w 489"/>
              <a:gd name="T99" fmla="*/ 274 h 489"/>
              <a:gd name="T100" fmla="*/ 489 w 489"/>
              <a:gd name="T101" fmla="*/ 244 h 489"/>
              <a:gd name="T102" fmla="*/ 489 w 489"/>
              <a:gd name="T103" fmla="*/ 215 h 489"/>
              <a:gd name="T104" fmla="*/ 448 w 489"/>
              <a:gd name="T105" fmla="*/ 202 h 489"/>
              <a:gd name="T106" fmla="*/ 244 w 489"/>
              <a:gd name="T107" fmla="*/ 412 h 489"/>
              <a:gd name="T108" fmla="*/ 77 w 489"/>
              <a:gd name="T109" fmla="*/ 244 h 489"/>
              <a:gd name="T110" fmla="*/ 244 w 489"/>
              <a:gd name="T111" fmla="*/ 77 h 489"/>
              <a:gd name="T112" fmla="*/ 412 w 489"/>
              <a:gd name="T113" fmla="*/ 244 h 489"/>
              <a:gd name="T114" fmla="*/ 244 w 489"/>
              <a:gd name="T115" fmla="*/ 412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9" h="489">
                <a:moveTo>
                  <a:pt x="448" y="202"/>
                </a:moveTo>
                <a:cubicBezTo>
                  <a:pt x="446" y="194"/>
                  <a:pt x="444" y="187"/>
                  <a:pt x="442" y="180"/>
                </a:cubicBezTo>
                <a:cubicBezTo>
                  <a:pt x="471" y="147"/>
                  <a:pt x="471" y="147"/>
                  <a:pt x="471" y="147"/>
                </a:cubicBezTo>
                <a:cubicBezTo>
                  <a:pt x="442" y="97"/>
                  <a:pt x="442" y="97"/>
                  <a:pt x="442" y="97"/>
                </a:cubicBezTo>
                <a:cubicBezTo>
                  <a:pt x="399" y="106"/>
                  <a:pt x="399" y="106"/>
                  <a:pt x="399" y="106"/>
                </a:cubicBezTo>
                <a:cubicBezTo>
                  <a:pt x="394" y="100"/>
                  <a:pt x="389" y="95"/>
                  <a:pt x="383" y="90"/>
                </a:cubicBezTo>
                <a:cubicBezTo>
                  <a:pt x="392" y="47"/>
                  <a:pt x="392" y="47"/>
                  <a:pt x="392" y="47"/>
                </a:cubicBezTo>
                <a:cubicBezTo>
                  <a:pt x="341" y="18"/>
                  <a:pt x="341" y="18"/>
                  <a:pt x="341" y="18"/>
                </a:cubicBezTo>
                <a:cubicBezTo>
                  <a:pt x="309" y="47"/>
                  <a:pt x="309" y="47"/>
                  <a:pt x="309" y="47"/>
                </a:cubicBezTo>
                <a:cubicBezTo>
                  <a:pt x="302" y="45"/>
                  <a:pt x="295" y="43"/>
                  <a:pt x="287" y="41"/>
                </a:cubicBezTo>
                <a:cubicBezTo>
                  <a:pt x="273" y="0"/>
                  <a:pt x="273" y="0"/>
                  <a:pt x="273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4" y="43"/>
                  <a:pt x="187" y="45"/>
                  <a:pt x="180" y="47"/>
                </a:cubicBezTo>
                <a:cubicBezTo>
                  <a:pt x="147" y="18"/>
                  <a:pt x="147" y="18"/>
                  <a:pt x="147" y="18"/>
                </a:cubicBezTo>
                <a:cubicBezTo>
                  <a:pt x="97" y="47"/>
                  <a:pt x="97" y="47"/>
                  <a:pt x="97" y="47"/>
                </a:cubicBezTo>
                <a:cubicBezTo>
                  <a:pt x="106" y="90"/>
                  <a:pt x="106" y="90"/>
                  <a:pt x="106" y="90"/>
                </a:cubicBezTo>
                <a:cubicBezTo>
                  <a:pt x="100" y="95"/>
                  <a:pt x="95" y="100"/>
                  <a:pt x="90" y="106"/>
                </a:cubicBezTo>
                <a:cubicBezTo>
                  <a:pt x="47" y="97"/>
                  <a:pt x="47" y="97"/>
                  <a:pt x="47" y="9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4" y="187"/>
                  <a:pt x="42" y="194"/>
                  <a:pt x="41" y="202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74"/>
                  <a:pt x="0" y="274"/>
                  <a:pt x="0" y="274"/>
                </a:cubicBezTo>
                <a:cubicBezTo>
                  <a:pt x="41" y="287"/>
                  <a:pt x="41" y="287"/>
                  <a:pt x="41" y="287"/>
                </a:cubicBezTo>
                <a:cubicBezTo>
                  <a:pt x="42" y="295"/>
                  <a:pt x="44" y="302"/>
                  <a:pt x="47" y="309"/>
                </a:cubicBezTo>
                <a:cubicBezTo>
                  <a:pt x="18" y="342"/>
                  <a:pt x="18" y="342"/>
                  <a:pt x="18" y="342"/>
                </a:cubicBezTo>
                <a:cubicBezTo>
                  <a:pt x="47" y="392"/>
                  <a:pt x="47" y="392"/>
                  <a:pt x="47" y="392"/>
                </a:cubicBezTo>
                <a:cubicBezTo>
                  <a:pt x="90" y="383"/>
                  <a:pt x="90" y="383"/>
                  <a:pt x="90" y="383"/>
                </a:cubicBezTo>
                <a:cubicBezTo>
                  <a:pt x="95" y="389"/>
                  <a:pt x="100" y="394"/>
                  <a:pt x="106" y="399"/>
                </a:cubicBezTo>
                <a:cubicBezTo>
                  <a:pt x="97" y="442"/>
                  <a:pt x="97" y="442"/>
                  <a:pt x="97" y="442"/>
                </a:cubicBezTo>
                <a:cubicBezTo>
                  <a:pt x="147" y="471"/>
                  <a:pt x="147" y="471"/>
                  <a:pt x="147" y="471"/>
                </a:cubicBezTo>
                <a:cubicBezTo>
                  <a:pt x="180" y="442"/>
                  <a:pt x="180" y="442"/>
                  <a:pt x="180" y="442"/>
                </a:cubicBezTo>
                <a:cubicBezTo>
                  <a:pt x="187" y="444"/>
                  <a:pt x="194" y="446"/>
                  <a:pt x="202" y="448"/>
                </a:cubicBezTo>
                <a:cubicBezTo>
                  <a:pt x="215" y="489"/>
                  <a:pt x="215" y="489"/>
                  <a:pt x="215" y="489"/>
                </a:cubicBezTo>
                <a:cubicBezTo>
                  <a:pt x="244" y="489"/>
                  <a:pt x="244" y="489"/>
                  <a:pt x="244" y="489"/>
                </a:cubicBezTo>
                <a:cubicBezTo>
                  <a:pt x="273" y="489"/>
                  <a:pt x="273" y="489"/>
                  <a:pt x="273" y="489"/>
                </a:cubicBezTo>
                <a:cubicBezTo>
                  <a:pt x="287" y="448"/>
                  <a:pt x="287" y="448"/>
                  <a:pt x="287" y="448"/>
                </a:cubicBezTo>
                <a:cubicBezTo>
                  <a:pt x="295" y="446"/>
                  <a:pt x="302" y="444"/>
                  <a:pt x="309" y="442"/>
                </a:cubicBezTo>
                <a:cubicBezTo>
                  <a:pt x="341" y="471"/>
                  <a:pt x="341" y="471"/>
                  <a:pt x="341" y="471"/>
                </a:cubicBezTo>
                <a:cubicBezTo>
                  <a:pt x="392" y="442"/>
                  <a:pt x="392" y="442"/>
                  <a:pt x="392" y="442"/>
                </a:cubicBezTo>
                <a:cubicBezTo>
                  <a:pt x="383" y="399"/>
                  <a:pt x="383" y="399"/>
                  <a:pt x="383" y="399"/>
                </a:cubicBezTo>
                <a:cubicBezTo>
                  <a:pt x="389" y="394"/>
                  <a:pt x="394" y="389"/>
                  <a:pt x="399" y="383"/>
                </a:cubicBezTo>
                <a:cubicBezTo>
                  <a:pt x="442" y="392"/>
                  <a:pt x="442" y="392"/>
                  <a:pt x="442" y="392"/>
                </a:cubicBezTo>
                <a:cubicBezTo>
                  <a:pt x="471" y="342"/>
                  <a:pt x="471" y="342"/>
                  <a:pt x="471" y="342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4" y="302"/>
                  <a:pt x="446" y="295"/>
                  <a:pt x="448" y="287"/>
                </a:cubicBezTo>
                <a:cubicBezTo>
                  <a:pt x="489" y="274"/>
                  <a:pt x="489" y="274"/>
                  <a:pt x="489" y="27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9" y="215"/>
                  <a:pt x="489" y="215"/>
                  <a:pt x="489" y="215"/>
                </a:cubicBezTo>
                <a:lnTo>
                  <a:pt x="448" y="202"/>
                </a:lnTo>
                <a:close/>
                <a:moveTo>
                  <a:pt x="244" y="412"/>
                </a:moveTo>
                <a:cubicBezTo>
                  <a:pt x="152" y="412"/>
                  <a:pt x="77" y="337"/>
                  <a:pt x="77" y="244"/>
                </a:cubicBezTo>
                <a:cubicBezTo>
                  <a:pt x="77" y="152"/>
                  <a:pt x="152" y="77"/>
                  <a:pt x="244" y="77"/>
                </a:cubicBezTo>
                <a:cubicBezTo>
                  <a:pt x="337" y="77"/>
                  <a:pt x="412" y="152"/>
                  <a:pt x="412" y="244"/>
                </a:cubicBezTo>
                <a:cubicBezTo>
                  <a:pt x="412" y="337"/>
                  <a:pt x="337" y="412"/>
                  <a:pt x="244" y="412"/>
                </a:cubicBezTo>
                <a:close/>
              </a:path>
            </a:pathLst>
          </a:custGeom>
          <a:solidFill>
            <a:srgbClr val="46818B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" name="Freeform 7"/>
          <p:cNvSpPr>
            <a:spLocks noEditPoints="1"/>
          </p:cNvSpPr>
          <p:nvPr/>
        </p:nvSpPr>
        <p:spPr bwMode="auto">
          <a:xfrm>
            <a:off x="2481985" y="3224610"/>
            <a:ext cx="2186517" cy="2186516"/>
          </a:xfrm>
          <a:custGeom>
            <a:avLst/>
            <a:gdLst>
              <a:gd name="T0" fmla="*/ 492 w 531"/>
              <a:gd name="T1" fmla="*/ 276 h 531"/>
              <a:gd name="T2" fmla="*/ 491 w 531"/>
              <a:gd name="T3" fmla="*/ 251 h 531"/>
              <a:gd name="T4" fmla="*/ 530 w 531"/>
              <a:gd name="T5" fmla="*/ 225 h 531"/>
              <a:gd name="T6" fmla="*/ 513 w 531"/>
              <a:gd name="T7" fmla="*/ 164 h 531"/>
              <a:gd name="T8" fmla="*/ 466 w 531"/>
              <a:gd name="T9" fmla="*/ 162 h 531"/>
              <a:gd name="T10" fmla="*/ 454 w 531"/>
              <a:gd name="T11" fmla="*/ 141 h 531"/>
              <a:gd name="T12" fmla="*/ 475 w 531"/>
              <a:gd name="T13" fmla="*/ 98 h 531"/>
              <a:gd name="T14" fmla="*/ 429 w 531"/>
              <a:gd name="T15" fmla="*/ 54 h 531"/>
              <a:gd name="T16" fmla="*/ 387 w 531"/>
              <a:gd name="T17" fmla="*/ 75 h 531"/>
              <a:gd name="T18" fmla="*/ 366 w 531"/>
              <a:gd name="T19" fmla="*/ 63 h 531"/>
              <a:gd name="T20" fmla="*/ 363 w 531"/>
              <a:gd name="T21" fmla="*/ 16 h 531"/>
              <a:gd name="T22" fmla="*/ 332 w 531"/>
              <a:gd name="T23" fmla="*/ 8 h 531"/>
              <a:gd name="T24" fmla="*/ 301 w 531"/>
              <a:gd name="T25" fmla="*/ 0 h 531"/>
              <a:gd name="T26" fmla="*/ 276 w 531"/>
              <a:gd name="T27" fmla="*/ 40 h 531"/>
              <a:gd name="T28" fmla="*/ 251 w 531"/>
              <a:gd name="T29" fmla="*/ 40 h 531"/>
              <a:gd name="T30" fmla="*/ 225 w 531"/>
              <a:gd name="T31" fmla="*/ 1 h 531"/>
              <a:gd name="T32" fmla="*/ 164 w 531"/>
              <a:gd name="T33" fmla="*/ 18 h 531"/>
              <a:gd name="T34" fmla="*/ 162 w 531"/>
              <a:gd name="T35" fmla="*/ 65 h 531"/>
              <a:gd name="T36" fmla="*/ 141 w 531"/>
              <a:gd name="T37" fmla="*/ 78 h 531"/>
              <a:gd name="T38" fmla="*/ 98 w 531"/>
              <a:gd name="T39" fmla="*/ 57 h 531"/>
              <a:gd name="T40" fmla="*/ 54 w 531"/>
              <a:gd name="T41" fmla="*/ 102 h 531"/>
              <a:gd name="T42" fmla="*/ 75 w 531"/>
              <a:gd name="T43" fmla="*/ 144 h 531"/>
              <a:gd name="T44" fmla="*/ 63 w 531"/>
              <a:gd name="T45" fmla="*/ 166 h 531"/>
              <a:gd name="T46" fmla="*/ 16 w 531"/>
              <a:gd name="T47" fmla="*/ 169 h 531"/>
              <a:gd name="T48" fmla="*/ 8 w 531"/>
              <a:gd name="T49" fmla="*/ 199 h 531"/>
              <a:gd name="T50" fmla="*/ 0 w 531"/>
              <a:gd name="T51" fmla="*/ 230 h 531"/>
              <a:gd name="T52" fmla="*/ 40 w 531"/>
              <a:gd name="T53" fmla="*/ 256 h 531"/>
              <a:gd name="T54" fmla="*/ 40 w 531"/>
              <a:gd name="T55" fmla="*/ 280 h 531"/>
              <a:gd name="T56" fmla="*/ 1 w 531"/>
              <a:gd name="T57" fmla="*/ 307 h 531"/>
              <a:gd name="T58" fmla="*/ 18 w 531"/>
              <a:gd name="T59" fmla="*/ 368 h 531"/>
              <a:gd name="T60" fmla="*/ 65 w 531"/>
              <a:gd name="T61" fmla="*/ 370 h 531"/>
              <a:gd name="T62" fmla="*/ 78 w 531"/>
              <a:gd name="T63" fmla="*/ 391 h 531"/>
              <a:gd name="T64" fmla="*/ 57 w 531"/>
              <a:gd name="T65" fmla="*/ 433 h 531"/>
              <a:gd name="T66" fmla="*/ 102 w 531"/>
              <a:gd name="T67" fmla="*/ 478 h 531"/>
              <a:gd name="T68" fmla="*/ 144 w 531"/>
              <a:gd name="T69" fmla="*/ 456 h 531"/>
              <a:gd name="T70" fmla="*/ 165 w 531"/>
              <a:gd name="T71" fmla="*/ 468 h 531"/>
              <a:gd name="T72" fmla="*/ 169 w 531"/>
              <a:gd name="T73" fmla="*/ 515 h 531"/>
              <a:gd name="T74" fmla="*/ 199 w 531"/>
              <a:gd name="T75" fmla="*/ 523 h 531"/>
              <a:gd name="T76" fmla="*/ 230 w 531"/>
              <a:gd name="T77" fmla="*/ 531 h 531"/>
              <a:gd name="T78" fmla="*/ 256 w 531"/>
              <a:gd name="T79" fmla="*/ 492 h 531"/>
              <a:gd name="T80" fmla="*/ 280 w 531"/>
              <a:gd name="T81" fmla="*/ 491 h 531"/>
              <a:gd name="T82" fmla="*/ 306 w 531"/>
              <a:gd name="T83" fmla="*/ 531 h 531"/>
              <a:gd name="T84" fmla="*/ 367 w 531"/>
              <a:gd name="T85" fmla="*/ 514 h 531"/>
              <a:gd name="T86" fmla="*/ 370 w 531"/>
              <a:gd name="T87" fmla="*/ 466 h 531"/>
              <a:gd name="T88" fmla="*/ 391 w 531"/>
              <a:gd name="T89" fmla="*/ 454 h 531"/>
              <a:gd name="T90" fmla="*/ 433 w 531"/>
              <a:gd name="T91" fmla="*/ 475 h 531"/>
              <a:gd name="T92" fmla="*/ 478 w 531"/>
              <a:gd name="T93" fmla="*/ 430 h 531"/>
              <a:gd name="T94" fmla="*/ 456 w 531"/>
              <a:gd name="T95" fmla="*/ 388 h 531"/>
              <a:gd name="T96" fmla="*/ 468 w 531"/>
              <a:gd name="T97" fmla="*/ 366 h 531"/>
              <a:gd name="T98" fmla="*/ 515 w 531"/>
              <a:gd name="T99" fmla="*/ 363 h 531"/>
              <a:gd name="T100" fmla="*/ 523 w 531"/>
              <a:gd name="T101" fmla="*/ 332 h 531"/>
              <a:gd name="T102" fmla="*/ 531 w 531"/>
              <a:gd name="T103" fmla="*/ 302 h 531"/>
              <a:gd name="T104" fmla="*/ 492 w 531"/>
              <a:gd name="T105" fmla="*/ 276 h 531"/>
              <a:gd name="T106" fmla="*/ 220 w 531"/>
              <a:gd name="T107" fmla="*/ 442 h 531"/>
              <a:gd name="T108" fmla="*/ 89 w 531"/>
              <a:gd name="T109" fmla="*/ 220 h 531"/>
              <a:gd name="T110" fmla="*/ 311 w 531"/>
              <a:gd name="T111" fmla="*/ 90 h 531"/>
              <a:gd name="T112" fmla="*/ 442 w 531"/>
              <a:gd name="T113" fmla="*/ 311 h 531"/>
              <a:gd name="T114" fmla="*/ 220 w 531"/>
              <a:gd name="T115" fmla="*/ 44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1" h="531">
                <a:moveTo>
                  <a:pt x="492" y="276"/>
                </a:moveTo>
                <a:cubicBezTo>
                  <a:pt x="492" y="268"/>
                  <a:pt x="492" y="260"/>
                  <a:pt x="491" y="251"/>
                </a:cubicBezTo>
                <a:cubicBezTo>
                  <a:pt x="530" y="225"/>
                  <a:pt x="530" y="225"/>
                  <a:pt x="530" y="225"/>
                </a:cubicBezTo>
                <a:cubicBezTo>
                  <a:pt x="513" y="164"/>
                  <a:pt x="513" y="164"/>
                  <a:pt x="513" y="164"/>
                </a:cubicBezTo>
                <a:cubicBezTo>
                  <a:pt x="466" y="162"/>
                  <a:pt x="466" y="162"/>
                  <a:pt x="466" y="162"/>
                </a:cubicBezTo>
                <a:cubicBezTo>
                  <a:pt x="463" y="155"/>
                  <a:pt x="458" y="147"/>
                  <a:pt x="454" y="141"/>
                </a:cubicBezTo>
                <a:cubicBezTo>
                  <a:pt x="475" y="98"/>
                  <a:pt x="475" y="98"/>
                  <a:pt x="475" y="98"/>
                </a:cubicBezTo>
                <a:cubicBezTo>
                  <a:pt x="429" y="54"/>
                  <a:pt x="429" y="54"/>
                  <a:pt x="429" y="54"/>
                </a:cubicBezTo>
                <a:cubicBezTo>
                  <a:pt x="387" y="75"/>
                  <a:pt x="387" y="75"/>
                  <a:pt x="387" y="75"/>
                </a:cubicBezTo>
                <a:cubicBezTo>
                  <a:pt x="381" y="71"/>
                  <a:pt x="373" y="67"/>
                  <a:pt x="366" y="63"/>
                </a:cubicBezTo>
                <a:cubicBezTo>
                  <a:pt x="363" y="16"/>
                  <a:pt x="363" y="16"/>
                  <a:pt x="363" y="16"/>
                </a:cubicBezTo>
                <a:cubicBezTo>
                  <a:pt x="332" y="8"/>
                  <a:pt x="332" y="8"/>
                  <a:pt x="332" y="8"/>
                </a:cubicBezTo>
                <a:cubicBezTo>
                  <a:pt x="301" y="0"/>
                  <a:pt x="301" y="0"/>
                  <a:pt x="301" y="0"/>
                </a:cubicBezTo>
                <a:cubicBezTo>
                  <a:pt x="276" y="40"/>
                  <a:pt x="276" y="40"/>
                  <a:pt x="276" y="40"/>
                </a:cubicBezTo>
                <a:cubicBezTo>
                  <a:pt x="268" y="40"/>
                  <a:pt x="259" y="40"/>
                  <a:pt x="251" y="40"/>
                </a:cubicBezTo>
                <a:cubicBezTo>
                  <a:pt x="225" y="1"/>
                  <a:pt x="225" y="1"/>
                  <a:pt x="225" y="1"/>
                </a:cubicBezTo>
                <a:cubicBezTo>
                  <a:pt x="164" y="18"/>
                  <a:pt x="164" y="18"/>
                  <a:pt x="164" y="18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54" y="69"/>
                  <a:pt x="147" y="73"/>
                  <a:pt x="141" y="78"/>
                </a:cubicBezTo>
                <a:cubicBezTo>
                  <a:pt x="98" y="57"/>
                  <a:pt x="98" y="57"/>
                  <a:pt x="98" y="57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71" y="151"/>
                  <a:pt x="67" y="158"/>
                  <a:pt x="63" y="166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8" y="199"/>
                  <a:pt x="8" y="199"/>
                  <a:pt x="8" y="199"/>
                </a:cubicBezTo>
                <a:cubicBezTo>
                  <a:pt x="0" y="230"/>
                  <a:pt x="0" y="230"/>
                  <a:pt x="0" y="230"/>
                </a:cubicBezTo>
                <a:cubicBezTo>
                  <a:pt x="40" y="256"/>
                  <a:pt x="40" y="256"/>
                  <a:pt x="40" y="256"/>
                </a:cubicBezTo>
                <a:cubicBezTo>
                  <a:pt x="40" y="264"/>
                  <a:pt x="40" y="272"/>
                  <a:pt x="40" y="280"/>
                </a:cubicBezTo>
                <a:cubicBezTo>
                  <a:pt x="1" y="307"/>
                  <a:pt x="1" y="307"/>
                  <a:pt x="1" y="307"/>
                </a:cubicBezTo>
                <a:cubicBezTo>
                  <a:pt x="18" y="368"/>
                  <a:pt x="18" y="368"/>
                  <a:pt x="18" y="368"/>
                </a:cubicBezTo>
                <a:cubicBezTo>
                  <a:pt x="65" y="370"/>
                  <a:pt x="65" y="370"/>
                  <a:pt x="65" y="370"/>
                </a:cubicBezTo>
                <a:cubicBezTo>
                  <a:pt x="69" y="377"/>
                  <a:pt x="73" y="384"/>
                  <a:pt x="78" y="391"/>
                </a:cubicBezTo>
                <a:cubicBezTo>
                  <a:pt x="57" y="433"/>
                  <a:pt x="57" y="433"/>
                  <a:pt x="57" y="433"/>
                </a:cubicBezTo>
                <a:cubicBezTo>
                  <a:pt x="102" y="478"/>
                  <a:pt x="102" y="478"/>
                  <a:pt x="102" y="478"/>
                </a:cubicBezTo>
                <a:cubicBezTo>
                  <a:pt x="144" y="456"/>
                  <a:pt x="144" y="456"/>
                  <a:pt x="144" y="456"/>
                </a:cubicBezTo>
                <a:cubicBezTo>
                  <a:pt x="151" y="461"/>
                  <a:pt x="158" y="465"/>
                  <a:pt x="165" y="468"/>
                </a:cubicBezTo>
                <a:cubicBezTo>
                  <a:pt x="169" y="515"/>
                  <a:pt x="169" y="515"/>
                  <a:pt x="169" y="515"/>
                </a:cubicBezTo>
                <a:cubicBezTo>
                  <a:pt x="199" y="523"/>
                  <a:pt x="199" y="523"/>
                  <a:pt x="199" y="523"/>
                </a:cubicBezTo>
                <a:cubicBezTo>
                  <a:pt x="230" y="531"/>
                  <a:pt x="230" y="531"/>
                  <a:pt x="230" y="531"/>
                </a:cubicBezTo>
                <a:cubicBezTo>
                  <a:pt x="256" y="492"/>
                  <a:pt x="256" y="492"/>
                  <a:pt x="256" y="492"/>
                </a:cubicBezTo>
                <a:cubicBezTo>
                  <a:pt x="264" y="492"/>
                  <a:pt x="272" y="492"/>
                  <a:pt x="280" y="491"/>
                </a:cubicBezTo>
                <a:cubicBezTo>
                  <a:pt x="306" y="531"/>
                  <a:pt x="306" y="531"/>
                  <a:pt x="306" y="531"/>
                </a:cubicBezTo>
                <a:cubicBezTo>
                  <a:pt x="367" y="514"/>
                  <a:pt x="367" y="514"/>
                  <a:pt x="367" y="514"/>
                </a:cubicBezTo>
                <a:cubicBezTo>
                  <a:pt x="370" y="466"/>
                  <a:pt x="370" y="466"/>
                  <a:pt x="370" y="466"/>
                </a:cubicBezTo>
                <a:cubicBezTo>
                  <a:pt x="377" y="463"/>
                  <a:pt x="384" y="459"/>
                  <a:pt x="391" y="454"/>
                </a:cubicBezTo>
                <a:cubicBezTo>
                  <a:pt x="433" y="475"/>
                  <a:pt x="433" y="475"/>
                  <a:pt x="433" y="475"/>
                </a:cubicBezTo>
                <a:cubicBezTo>
                  <a:pt x="478" y="430"/>
                  <a:pt x="478" y="430"/>
                  <a:pt x="478" y="430"/>
                </a:cubicBezTo>
                <a:cubicBezTo>
                  <a:pt x="456" y="388"/>
                  <a:pt x="456" y="388"/>
                  <a:pt x="456" y="388"/>
                </a:cubicBezTo>
                <a:cubicBezTo>
                  <a:pt x="461" y="381"/>
                  <a:pt x="465" y="374"/>
                  <a:pt x="468" y="366"/>
                </a:cubicBezTo>
                <a:cubicBezTo>
                  <a:pt x="515" y="363"/>
                  <a:pt x="515" y="363"/>
                  <a:pt x="515" y="363"/>
                </a:cubicBezTo>
                <a:cubicBezTo>
                  <a:pt x="523" y="332"/>
                  <a:pt x="523" y="332"/>
                  <a:pt x="523" y="332"/>
                </a:cubicBezTo>
                <a:cubicBezTo>
                  <a:pt x="531" y="302"/>
                  <a:pt x="531" y="302"/>
                  <a:pt x="531" y="302"/>
                </a:cubicBezTo>
                <a:lnTo>
                  <a:pt x="492" y="276"/>
                </a:lnTo>
                <a:close/>
                <a:moveTo>
                  <a:pt x="220" y="442"/>
                </a:moveTo>
                <a:cubicBezTo>
                  <a:pt x="123" y="417"/>
                  <a:pt x="64" y="318"/>
                  <a:pt x="89" y="220"/>
                </a:cubicBezTo>
                <a:cubicBezTo>
                  <a:pt x="115" y="123"/>
                  <a:pt x="214" y="65"/>
                  <a:pt x="311" y="90"/>
                </a:cubicBezTo>
                <a:cubicBezTo>
                  <a:pt x="408" y="115"/>
                  <a:pt x="467" y="214"/>
                  <a:pt x="442" y="311"/>
                </a:cubicBezTo>
                <a:cubicBezTo>
                  <a:pt x="417" y="409"/>
                  <a:pt x="318" y="467"/>
                  <a:pt x="220" y="442"/>
                </a:cubicBezTo>
                <a:close/>
              </a:path>
            </a:pathLst>
          </a:custGeom>
          <a:solidFill>
            <a:srgbClr val="46818B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4" name="Freeform 8"/>
          <p:cNvSpPr>
            <a:spLocks noEditPoints="1"/>
          </p:cNvSpPr>
          <p:nvPr/>
        </p:nvSpPr>
        <p:spPr bwMode="auto">
          <a:xfrm>
            <a:off x="2543369" y="1626526"/>
            <a:ext cx="1388533" cy="1392767"/>
          </a:xfrm>
          <a:custGeom>
            <a:avLst/>
            <a:gdLst>
              <a:gd name="T0" fmla="*/ 312 w 337"/>
              <a:gd name="T1" fmla="*/ 175 h 338"/>
              <a:gd name="T2" fmla="*/ 312 w 337"/>
              <a:gd name="T3" fmla="*/ 160 h 338"/>
              <a:gd name="T4" fmla="*/ 337 w 337"/>
              <a:gd name="T5" fmla="*/ 143 h 338"/>
              <a:gd name="T6" fmla="*/ 326 w 337"/>
              <a:gd name="T7" fmla="*/ 104 h 338"/>
              <a:gd name="T8" fmla="*/ 296 w 337"/>
              <a:gd name="T9" fmla="*/ 103 h 338"/>
              <a:gd name="T10" fmla="*/ 288 w 337"/>
              <a:gd name="T11" fmla="*/ 89 h 338"/>
              <a:gd name="T12" fmla="*/ 301 w 337"/>
              <a:gd name="T13" fmla="*/ 62 h 338"/>
              <a:gd name="T14" fmla="*/ 273 w 337"/>
              <a:gd name="T15" fmla="*/ 34 h 338"/>
              <a:gd name="T16" fmla="*/ 246 w 337"/>
              <a:gd name="T17" fmla="*/ 48 h 338"/>
              <a:gd name="T18" fmla="*/ 232 w 337"/>
              <a:gd name="T19" fmla="*/ 40 h 338"/>
              <a:gd name="T20" fmla="*/ 230 w 337"/>
              <a:gd name="T21" fmla="*/ 10 h 338"/>
              <a:gd name="T22" fmla="*/ 211 w 337"/>
              <a:gd name="T23" fmla="*/ 5 h 338"/>
              <a:gd name="T24" fmla="*/ 191 w 337"/>
              <a:gd name="T25" fmla="*/ 0 h 338"/>
              <a:gd name="T26" fmla="*/ 175 w 337"/>
              <a:gd name="T27" fmla="*/ 25 h 338"/>
              <a:gd name="T28" fmla="*/ 160 w 337"/>
              <a:gd name="T29" fmla="*/ 25 h 338"/>
              <a:gd name="T30" fmla="*/ 143 w 337"/>
              <a:gd name="T31" fmla="*/ 1 h 338"/>
              <a:gd name="T32" fmla="*/ 104 w 337"/>
              <a:gd name="T33" fmla="*/ 11 h 338"/>
              <a:gd name="T34" fmla="*/ 103 w 337"/>
              <a:gd name="T35" fmla="*/ 41 h 338"/>
              <a:gd name="T36" fmla="*/ 89 w 337"/>
              <a:gd name="T37" fmla="*/ 49 h 338"/>
              <a:gd name="T38" fmla="*/ 62 w 337"/>
              <a:gd name="T39" fmla="*/ 36 h 338"/>
              <a:gd name="T40" fmla="*/ 34 w 337"/>
              <a:gd name="T41" fmla="*/ 65 h 338"/>
              <a:gd name="T42" fmla="*/ 48 w 337"/>
              <a:gd name="T43" fmla="*/ 91 h 338"/>
              <a:gd name="T44" fmla="*/ 40 w 337"/>
              <a:gd name="T45" fmla="*/ 105 h 338"/>
              <a:gd name="T46" fmla="*/ 10 w 337"/>
              <a:gd name="T47" fmla="*/ 107 h 338"/>
              <a:gd name="T48" fmla="*/ 5 w 337"/>
              <a:gd name="T49" fmla="*/ 127 h 338"/>
              <a:gd name="T50" fmla="*/ 0 w 337"/>
              <a:gd name="T51" fmla="*/ 146 h 338"/>
              <a:gd name="T52" fmla="*/ 25 w 337"/>
              <a:gd name="T53" fmla="*/ 162 h 338"/>
              <a:gd name="T54" fmla="*/ 25 w 337"/>
              <a:gd name="T55" fmla="*/ 178 h 338"/>
              <a:gd name="T56" fmla="*/ 0 w 337"/>
              <a:gd name="T57" fmla="*/ 195 h 338"/>
              <a:gd name="T58" fmla="*/ 11 w 337"/>
              <a:gd name="T59" fmla="*/ 234 h 338"/>
              <a:gd name="T60" fmla="*/ 41 w 337"/>
              <a:gd name="T61" fmla="*/ 235 h 338"/>
              <a:gd name="T62" fmla="*/ 49 w 337"/>
              <a:gd name="T63" fmla="*/ 248 h 338"/>
              <a:gd name="T64" fmla="*/ 36 w 337"/>
              <a:gd name="T65" fmla="*/ 275 h 338"/>
              <a:gd name="T66" fmla="*/ 65 w 337"/>
              <a:gd name="T67" fmla="*/ 304 h 338"/>
              <a:gd name="T68" fmla="*/ 91 w 337"/>
              <a:gd name="T69" fmla="*/ 290 h 338"/>
              <a:gd name="T70" fmla="*/ 105 w 337"/>
              <a:gd name="T71" fmla="*/ 298 h 338"/>
              <a:gd name="T72" fmla="*/ 107 w 337"/>
              <a:gd name="T73" fmla="*/ 328 h 338"/>
              <a:gd name="T74" fmla="*/ 126 w 337"/>
              <a:gd name="T75" fmla="*/ 333 h 338"/>
              <a:gd name="T76" fmla="*/ 146 w 337"/>
              <a:gd name="T77" fmla="*/ 338 h 338"/>
              <a:gd name="T78" fmla="*/ 162 w 337"/>
              <a:gd name="T79" fmla="*/ 312 h 338"/>
              <a:gd name="T80" fmla="*/ 178 w 337"/>
              <a:gd name="T81" fmla="*/ 312 h 338"/>
              <a:gd name="T82" fmla="*/ 195 w 337"/>
              <a:gd name="T83" fmla="*/ 337 h 338"/>
              <a:gd name="T84" fmla="*/ 233 w 337"/>
              <a:gd name="T85" fmla="*/ 326 h 338"/>
              <a:gd name="T86" fmla="*/ 235 w 337"/>
              <a:gd name="T87" fmla="*/ 296 h 338"/>
              <a:gd name="T88" fmla="*/ 248 w 337"/>
              <a:gd name="T89" fmla="*/ 288 h 338"/>
              <a:gd name="T90" fmla="*/ 275 w 337"/>
              <a:gd name="T91" fmla="*/ 302 h 338"/>
              <a:gd name="T92" fmla="*/ 303 w 337"/>
              <a:gd name="T93" fmla="*/ 273 h 338"/>
              <a:gd name="T94" fmla="*/ 290 w 337"/>
              <a:gd name="T95" fmla="*/ 246 h 338"/>
              <a:gd name="T96" fmla="*/ 297 w 337"/>
              <a:gd name="T97" fmla="*/ 233 h 338"/>
              <a:gd name="T98" fmla="*/ 327 w 337"/>
              <a:gd name="T99" fmla="*/ 231 h 338"/>
              <a:gd name="T100" fmla="*/ 332 w 337"/>
              <a:gd name="T101" fmla="*/ 211 h 338"/>
              <a:gd name="T102" fmla="*/ 337 w 337"/>
              <a:gd name="T103" fmla="*/ 192 h 338"/>
              <a:gd name="T104" fmla="*/ 312 w 337"/>
              <a:gd name="T105" fmla="*/ 175 h 338"/>
              <a:gd name="T106" fmla="*/ 140 w 337"/>
              <a:gd name="T107" fmla="*/ 281 h 338"/>
              <a:gd name="T108" fmla="*/ 57 w 337"/>
              <a:gd name="T109" fmla="*/ 140 h 338"/>
              <a:gd name="T110" fmla="*/ 198 w 337"/>
              <a:gd name="T111" fmla="*/ 57 h 338"/>
              <a:gd name="T112" fmla="*/ 281 w 337"/>
              <a:gd name="T113" fmla="*/ 198 h 338"/>
              <a:gd name="T114" fmla="*/ 140 w 337"/>
              <a:gd name="T115" fmla="*/ 28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7" h="338">
                <a:moveTo>
                  <a:pt x="312" y="175"/>
                </a:moveTo>
                <a:cubicBezTo>
                  <a:pt x="312" y="170"/>
                  <a:pt x="312" y="165"/>
                  <a:pt x="312" y="160"/>
                </a:cubicBezTo>
                <a:cubicBezTo>
                  <a:pt x="337" y="143"/>
                  <a:pt x="337" y="143"/>
                  <a:pt x="337" y="143"/>
                </a:cubicBezTo>
                <a:cubicBezTo>
                  <a:pt x="326" y="104"/>
                  <a:pt x="326" y="104"/>
                  <a:pt x="326" y="104"/>
                </a:cubicBezTo>
                <a:cubicBezTo>
                  <a:pt x="296" y="103"/>
                  <a:pt x="296" y="103"/>
                  <a:pt x="296" y="103"/>
                </a:cubicBezTo>
                <a:cubicBezTo>
                  <a:pt x="294" y="98"/>
                  <a:pt x="291" y="94"/>
                  <a:pt x="288" y="89"/>
                </a:cubicBezTo>
                <a:cubicBezTo>
                  <a:pt x="301" y="62"/>
                  <a:pt x="301" y="62"/>
                  <a:pt x="301" y="62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46" y="48"/>
                  <a:pt x="246" y="48"/>
                  <a:pt x="246" y="48"/>
                </a:cubicBezTo>
                <a:cubicBezTo>
                  <a:pt x="242" y="45"/>
                  <a:pt x="237" y="42"/>
                  <a:pt x="232" y="40"/>
                </a:cubicBezTo>
                <a:cubicBezTo>
                  <a:pt x="230" y="10"/>
                  <a:pt x="230" y="10"/>
                  <a:pt x="230" y="10"/>
                </a:cubicBezTo>
                <a:cubicBezTo>
                  <a:pt x="211" y="5"/>
                  <a:pt x="211" y="5"/>
                  <a:pt x="211" y="5"/>
                </a:cubicBezTo>
                <a:cubicBezTo>
                  <a:pt x="191" y="0"/>
                  <a:pt x="191" y="0"/>
                  <a:pt x="191" y="0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0" y="25"/>
                  <a:pt x="165" y="25"/>
                  <a:pt x="160" y="25"/>
                </a:cubicBezTo>
                <a:cubicBezTo>
                  <a:pt x="143" y="1"/>
                  <a:pt x="143" y="1"/>
                  <a:pt x="143" y="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98" y="44"/>
                  <a:pt x="93" y="46"/>
                  <a:pt x="89" y="49"/>
                </a:cubicBezTo>
                <a:cubicBezTo>
                  <a:pt x="62" y="36"/>
                  <a:pt x="62" y="36"/>
                  <a:pt x="62" y="36"/>
                </a:cubicBezTo>
                <a:cubicBezTo>
                  <a:pt x="34" y="65"/>
                  <a:pt x="34" y="65"/>
                  <a:pt x="34" y="65"/>
                </a:cubicBezTo>
                <a:cubicBezTo>
                  <a:pt x="48" y="91"/>
                  <a:pt x="48" y="91"/>
                  <a:pt x="48" y="91"/>
                </a:cubicBezTo>
                <a:cubicBezTo>
                  <a:pt x="45" y="96"/>
                  <a:pt x="42" y="100"/>
                  <a:pt x="40" y="105"/>
                </a:cubicBezTo>
                <a:cubicBezTo>
                  <a:pt x="10" y="107"/>
                  <a:pt x="10" y="107"/>
                  <a:pt x="10" y="107"/>
                </a:cubicBezTo>
                <a:cubicBezTo>
                  <a:pt x="5" y="127"/>
                  <a:pt x="5" y="127"/>
                  <a:pt x="5" y="127"/>
                </a:cubicBezTo>
                <a:cubicBezTo>
                  <a:pt x="0" y="146"/>
                  <a:pt x="0" y="146"/>
                  <a:pt x="0" y="146"/>
                </a:cubicBezTo>
                <a:cubicBezTo>
                  <a:pt x="25" y="162"/>
                  <a:pt x="25" y="162"/>
                  <a:pt x="25" y="162"/>
                </a:cubicBezTo>
                <a:cubicBezTo>
                  <a:pt x="25" y="168"/>
                  <a:pt x="25" y="173"/>
                  <a:pt x="25" y="178"/>
                </a:cubicBezTo>
                <a:cubicBezTo>
                  <a:pt x="0" y="195"/>
                  <a:pt x="0" y="195"/>
                  <a:pt x="0" y="195"/>
                </a:cubicBezTo>
                <a:cubicBezTo>
                  <a:pt x="11" y="234"/>
                  <a:pt x="11" y="234"/>
                  <a:pt x="11" y="234"/>
                </a:cubicBezTo>
                <a:cubicBezTo>
                  <a:pt x="41" y="235"/>
                  <a:pt x="41" y="235"/>
                  <a:pt x="41" y="235"/>
                </a:cubicBezTo>
                <a:cubicBezTo>
                  <a:pt x="44" y="240"/>
                  <a:pt x="46" y="244"/>
                  <a:pt x="49" y="248"/>
                </a:cubicBezTo>
                <a:cubicBezTo>
                  <a:pt x="36" y="275"/>
                  <a:pt x="36" y="275"/>
                  <a:pt x="36" y="275"/>
                </a:cubicBezTo>
                <a:cubicBezTo>
                  <a:pt x="65" y="304"/>
                  <a:pt x="65" y="304"/>
                  <a:pt x="65" y="304"/>
                </a:cubicBezTo>
                <a:cubicBezTo>
                  <a:pt x="91" y="290"/>
                  <a:pt x="91" y="290"/>
                  <a:pt x="91" y="290"/>
                </a:cubicBezTo>
                <a:cubicBezTo>
                  <a:pt x="96" y="293"/>
                  <a:pt x="100" y="295"/>
                  <a:pt x="105" y="298"/>
                </a:cubicBezTo>
                <a:cubicBezTo>
                  <a:pt x="107" y="328"/>
                  <a:pt x="107" y="328"/>
                  <a:pt x="107" y="328"/>
                </a:cubicBezTo>
                <a:cubicBezTo>
                  <a:pt x="126" y="333"/>
                  <a:pt x="126" y="333"/>
                  <a:pt x="126" y="333"/>
                </a:cubicBezTo>
                <a:cubicBezTo>
                  <a:pt x="146" y="338"/>
                  <a:pt x="146" y="338"/>
                  <a:pt x="146" y="338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7" y="313"/>
                  <a:pt x="173" y="313"/>
                  <a:pt x="178" y="312"/>
                </a:cubicBezTo>
                <a:cubicBezTo>
                  <a:pt x="195" y="337"/>
                  <a:pt x="195" y="337"/>
                  <a:pt x="195" y="337"/>
                </a:cubicBezTo>
                <a:cubicBezTo>
                  <a:pt x="233" y="326"/>
                  <a:pt x="233" y="326"/>
                  <a:pt x="233" y="326"/>
                </a:cubicBezTo>
                <a:cubicBezTo>
                  <a:pt x="235" y="296"/>
                  <a:pt x="235" y="296"/>
                  <a:pt x="235" y="296"/>
                </a:cubicBezTo>
                <a:cubicBezTo>
                  <a:pt x="239" y="294"/>
                  <a:pt x="244" y="291"/>
                  <a:pt x="248" y="288"/>
                </a:cubicBezTo>
                <a:cubicBezTo>
                  <a:pt x="275" y="302"/>
                  <a:pt x="275" y="302"/>
                  <a:pt x="275" y="302"/>
                </a:cubicBezTo>
                <a:cubicBezTo>
                  <a:pt x="303" y="273"/>
                  <a:pt x="303" y="273"/>
                  <a:pt x="303" y="273"/>
                </a:cubicBezTo>
                <a:cubicBezTo>
                  <a:pt x="290" y="246"/>
                  <a:pt x="290" y="246"/>
                  <a:pt x="290" y="246"/>
                </a:cubicBezTo>
                <a:cubicBezTo>
                  <a:pt x="293" y="242"/>
                  <a:pt x="295" y="237"/>
                  <a:pt x="297" y="233"/>
                </a:cubicBezTo>
                <a:cubicBezTo>
                  <a:pt x="327" y="231"/>
                  <a:pt x="327" y="231"/>
                  <a:pt x="327" y="231"/>
                </a:cubicBezTo>
                <a:cubicBezTo>
                  <a:pt x="332" y="211"/>
                  <a:pt x="332" y="211"/>
                  <a:pt x="332" y="211"/>
                </a:cubicBezTo>
                <a:cubicBezTo>
                  <a:pt x="337" y="192"/>
                  <a:pt x="337" y="192"/>
                  <a:pt x="337" y="192"/>
                </a:cubicBezTo>
                <a:lnTo>
                  <a:pt x="312" y="175"/>
                </a:lnTo>
                <a:close/>
                <a:moveTo>
                  <a:pt x="140" y="281"/>
                </a:moveTo>
                <a:cubicBezTo>
                  <a:pt x="78" y="265"/>
                  <a:pt x="41" y="202"/>
                  <a:pt x="57" y="140"/>
                </a:cubicBezTo>
                <a:cubicBezTo>
                  <a:pt x="73" y="78"/>
                  <a:pt x="136" y="41"/>
                  <a:pt x="198" y="57"/>
                </a:cubicBezTo>
                <a:cubicBezTo>
                  <a:pt x="259" y="73"/>
                  <a:pt x="297" y="136"/>
                  <a:pt x="281" y="198"/>
                </a:cubicBezTo>
                <a:cubicBezTo>
                  <a:pt x="265" y="260"/>
                  <a:pt x="202" y="297"/>
                  <a:pt x="140" y="281"/>
                </a:cubicBezTo>
                <a:close/>
              </a:path>
            </a:pathLst>
          </a:custGeom>
          <a:solidFill>
            <a:srgbClr val="619B85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5" name="Freeform 11"/>
          <p:cNvSpPr>
            <a:spLocks noEditPoints="1"/>
          </p:cNvSpPr>
          <p:nvPr/>
        </p:nvSpPr>
        <p:spPr bwMode="auto">
          <a:xfrm>
            <a:off x="814052" y="4340092"/>
            <a:ext cx="709084" cy="702733"/>
          </a:xfrm>
          <a:custGeom>
            <a:avLst/>
            <a:gdLst>
              <a:gd name="T0" fmla="*/ 159 w 172"/>
              <a:gd name="T1" fmla="*/ 89 h 171"/>
              <a:gd name="T2" fmla="*/ 159 w 172"/>
              <a:gd name="T3" fmla="*/ 81 h 171"/>
              <a:gd name="T4" fmla="*/ 171 w 172"/>
              <a:gd name="T5" fmla="*/ 72 h 171"/>
              <a:gd name="T6" fmla="*/ 166 w 172"/>
              <a:gd name="T7" fmla="*/ 53 h 171"/>
              <a:gd name="T8" fmla="*/ 151 w 172"/>
              <a:gd name="T9" fmla="*/ 52 h 171"/>
              <a:gd name="T10" fmla="*/ 147 w 172"/>
              <a:gd name="T11" fmla="*/ 45 h 171"/>
              <a:gd name="T12" fmla="*/ 153 w 172"/>
              <a:gd name="T13" fmla="*/ 32 h 171"/>
              <a:gd name="T14" fmla="*/ 139 w 172"/>
              <a:gd name="T15" fmla="*/ 17 h 171"/>
              <a:gd name="T16" fmla="*/ 125 w 172"/>
              <a:gd name="T17" fmla="*/ 24 h 171"/>
              <a:gd name="T18" fmla="*/ 118 w 172"/>
              <a:gd name="T19" fmla="*/ 20 h 171"/>
              <a:gd name="T20" fmla="*/ 117 w 172"/>
              <a:gd name="T21" fmla="*/ 5 h 171"/>
              <a:gd name="T22" fmla="*/ 107 w 172"/>
              <a:gd name="T23" fmla="*/ 3 h 171"/>
              <a:gd name="T24" fmla="*/ 98 w 172"/>
              <a:gd name="T25" fmla="*/ 0 h 171"/>
              <a:gd name="T26" fmla="*/ 89 w 172"/>
              <a:gd name="T27" fmla="*/ 13 h 171"/>
              <a:gd name="T28" fmla="*/ 81 w 172"/>
              <a:gd name="T29" fmla="*/ 13 h 171"/>
              <a:gd name="T30" fmla="*/ 73 w 172"/>
              <a:gd name="T31" fmla="*/ 0 h 171"/>
              <a:gd name="T32" fmla="*/ 53 w 172"/>
              <a:gd name="T33" fmla="*/ 6 h 171"/>
              <a:gd name="T34" fmla="*/ 52 w 172"/>
              <a:gd name="T35" fmla="*/ 21 h 171"/>
              <a:gd name="T36" fmla="*/ 46 w 172"/>
              <a:gd name="T37" fmla="*/ 25 h 171"/>
              <a:gd name="T38" fmla="*/ 32 w 172"/>
              <a:gd name="T39" fmla="*/ 18 h 171"/>
              <a:gd name="T40" fmla="*/ 18 w 172"/>
              <a:gd name="T41" fmla="*/ 33 h 171"/>
              <a:gd name="T42" fmla="*/ 25 w 172"/>
              <a:gd name="T43" fmla="*/ 46 h 171"/>
              <a:gd name="T44" fmla="*/ 21 w 172"/>
              <a:gd name="T45" fmla="*/ 53 h 171"/>
              <a:gd name="T46" fmla="*/ 6 w 172"/>
              <a:gd name="T47" fmla="*/ 54 h 171"/>
              <a:gd name="T48" fmla="*/ 3 w 172"/>
              <a:gd name="T49" fmla="*/ 64 h 171"/>
              <a:gd name="T50" fmla="*/ 0 w 172"/>
              <a:gd name="T51" fmla="*/ 74 h 171"/>
              <a:gd name="T52" fmla="*/ 13 w 172"/>
              <a:gd name="T53" fmla="*/ 82 h 171"/>
              <a:gd name="T54" fmla="*/ 13 w 172"/>
              <a:gd name="T55" fmla="*/ 90 h 171"/>
              <a:gd name="T56" fmla="*/ 1 w 172"/>
              <a:gd name="T57" fmla="*/ 99 h 171"/>
              <a:gd name="T58" fmla="*/ 6 w 172"/>
              <a:gd name="T59" fmla="*/ 118 h 171"/>
              <a:gd name="T60" fmla="*/ 21 w 172"/>
              <a:gd name="T61" fmla="*/ 119 h 171"/>
              <a:gd name="T62" fmla="*/ 25 w 172"/>
              <a:gd name="T63" fmla="*/ 126 h 171"/>
              <a:gd name="T64" fmla="*/ 19 w 172"/>
              <a:gd name="T65" fmla="*/ 140 h 171"/>
              <a:gd name="T66" fmla="*/ 33 w 172"/>
              <a:gd name="T67" fmla="*/ 154 h 171"/>
              <a:gd name="T68" fmla="*/ 47 w 172"/>
              <a:gd name="T69" fmla="*/ 147 h 171"/>
              <a:gd name="T70" fmla="*/ 54 w 172"/>
              <a:gd name="T71" fmla="*/ 151 h 171"/>
              <a:gd name="T72" fmla="*/ 55 w 172"/>
              <a:gd name="T73" fmla="*/ 166 h 171"/>
              <a:gd name="T74" fmla="*/ 65 w 172"/>
              <a:gd name="T75" fmla="*/ 169 h 171"/>
              <a:gd name="T76" fmla="*/ 74 w 172"/>
              <a:gd name="T77" fmla="*/ 171 h 171"/>
              <a:gd name="T78" fmla="*/ 83 w 172"/>
              <a:gd name="T79" fmla="*/ 158 h 171"/>
              <a:gd name="T80" fmla="*/ 91 w 172"/>
              <a:gd name="T81" fmla="*/ 158 h 171"/>
              <a:gd name="T82" fmla="*/ 99 w 172"/>
              <a:gd name="T83" fmla="*/ 171 h 171"/>
              <a:gd name="T84" fmla="*/ 119 w 172"/>
              <a:gd name="T85" fmla="*/ 165 h 171"/>
              <a:gd name="T86" fmla="*/ 120 w 172"/>
              <a:gd name="T87" fmla="*/ 150 h 171"/>
              <a:gd name="T88" fmla="*/ 126 w 172"/>
              <a:gd name="T89" fmla="*/ 146 h 171"/>
              <a:gd name="T90" fmla="*/ 140 w 172"/>
              <a:gd name="T91" fmla="*/ 153 h 171"/>
              <a:gd name="T92" fmla="*/ 154 w 172"/>
              <a:gd name="T93" fmla="*/ 138 h 171"/>
              <a:gd name="T94" fmla="*/ 147 w 172"/>
              <a:gd name="T95" fmla="*/ 125 h 171"/>
              <a:gd name="T96" fmla="*/ 151 w 172"/>
              <a:gd name="T97" fmla="*/ 118 h 171"/>
              <a:gd name="T98" fmla="*/ 166 w 172"/>
              <a:gd name="T99" fmla="*/ 117 h 171"/>
              <a:gd name="T100" fmla="*/ 169 w 172"/>
              <a:gd name="T101" fmla="*/ 107 h 171"/>
              <a:gd name="T102" fmla="*/ 172 w 172"/>
              <a:gd name="T103" fmla="*/ 97 h 171"/>
              <a:gd name="T104" fmla="*/ 159 w 172"/>
              <a:gd name="T105" fmla="*/ 89 h 171"/>
              <a:gd name="T106" fmla="*/ 71 w 172"/>
              <a:gd name="T107" fmla="*/ 142 h 171"/>
              <a:gd name="T108" fmla="*/ 29 w 172"/>
              <a:gd name="T109" fmla="*/ 71 h 171"/>
              <a:gd name="T110" fmla="*/ 101 w 172"/>
              <a:gd name="T111" fmla="*/ 29 h 171"/>
              <a:gd name="T112" fmla="*/ 143 w 172"/>
              <a:gd name="T113" fmla="*/ 100 h 171"/>
              <a:gd name="T114" fmla="*/ 71 w 172"/>
              <a:gd name="T115" fmla="*/ 14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2" h="171">
                <a:moveTo>
                  <a:pt x="159" y="89"/>
                </a:moveTo>
                <a:cubicBezTo>
                  <a:pt x="159" y="86"/>
                  <a:pt x="159" y="84"/>
                  <a:pt x="159" y="81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51" y="52"/>
                  <a:pt x="151" y="52"/>
                  <a:pt x="151" y="52"/>
                </a:cubicBezTo>
                <a:cubicBezTo>
                  <a:pt x="149" y="50"/>
                  <a:pt x="148" y="47"/>
                  <a:pt x="147" y="45"/>
                </a:cubicBezTo>
                <a:cubicBezTo>
                  <a:pt x="153" y="32"/>
                  <a:pt x="153" y="32"/>
                  <a:pt x="153" y="32"/>
                </a:cubicBezTo>
                <a:cubicBezTo>
                  <a:pt x="139" y="17"/>
                  <a:pt x="139" y="17"/>
                  <a:pt x="139" y="17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3" y="23"/>
                  <a:pt x="121" y="21"/>
                  <a:pt x="118" y="20"/>
                </a:cubicBezTo>
                <a:cubicBezTo>
                  <a:pt x="117" y="5"/>
                  <a:pt x="117" y="5"/>
                  <a:pt x="117" y="5"/>
                </a:cubicBezTo>
                <a:cubicBezTo>
                  <a:pt x="107" y="3"/>
                  <a:pt x="107" y="3"/>
                  <a:pt x="107" y="3"/>
                </a:cubicBezTo>
                <a:cubicBezTo>
                  <a:pt x="98" y="0"/>
                  <a:pt x="98" y="0"/>
                  <a:pt x="98" y="0"/>
                </a:cubicBezTo>
                <a:cubicBezTo>
                  <a:pt x="89" y="13"/>
                  <a:pt x="89" y="13"/>
                  <a:pt x="89" y="13"/>
                </a:cubicBezTo>
                <a:cubicBezTo>
                  <a:pt x="87" y="13"/>
                  <a:pt x="84" y="13"/>
                  <a:pt x="81" y="13"/>
                </a:cubicBezTo>
                <a:cubicBezTo>
                  <a:pt x="73" y="0"/>
                  <a:pt x="73" y="0"/>
                  <a:pt x="73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2"/>
                  <a:pt x="48" y="23"/>
                  <a:pt x="46" y="25"/>
                </a:cubicBezTo>
                <a:cubicBezTo>
                  <a:pt x="32" y="18"/>
                  <a:pt x="32" y="18"/>
                  <a:pt x="32" y="18"/>
                </a:cubicBezTo>
                <a:cubicBezTo>
                  <a:pt x="18" y="33"/>
                  <a:pt x="18" y="33"/>
                  <a:pt x="18" y="33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2" y="51"/>
                  <a:pt x="21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3" y="64"/>
                  <a:pt x="3" y="64"/>
                  <a:pt x="3" y="64"/>
                </a:cubicBezTo>
                <a:cubicBezTo>
                  <a:pt x="0" y="74"/>
                  <a:pt x="0" y="74"/>
                  <a:pt x="0" y="74"/>
                </a:cubicBezTo>
                <a:cubicBezTo>
                  <a:pt x="13" y="82"/>
                  <a:pt x="13" y="82"/>
                  <a:pt x="13" y="82"/>
                </a:cubicBezTo>
                <a:cubicBezTo>
                  <a:pt x="13" y="85"/>
                  <a:pt x="13" y="88"/>
                  <a:pt x="13" y="90"/>
                </a:cubicBezTo>
                <a:cubicBezTo>
                  <a:pt x="1" y="99"/>
                  <a:pt x="1" y="99"/>
                  <a:pt x="1" y="99"/>
                </a:cubicBezTo>
                <a:cubicBezTo>
                  <a:pt x="6" y="118"/>
                  <a:pt x="6" y="118"/>
                  <a:pt x="6" y="118"/>
                </a:cubicBezTo>
                <a:cubicBezTo>
                  <a:pt x="21" y="119"/>
                  <a:pt x="21" y="119"/>
                  <a:pt x="21" y="119"/>
                </a:cubicBezTo>
                <a:cubicBezTo>
                  <a:pt x="23" y="121"/>
                  <a:pt x="24" y="124"/>
                  <a:pt x="25" y="126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47" y="147"/>
                  <a:pt x="47" y="147"/>
                  <a:pt x="47" y="147"/>
                </a:cubicBezTo>
                <a:cubicBezTo>
                  <a:pt x="49" y="148"/>
                  <a:pt x="51" y="150"/>
                  <a:pt x="54" y="151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74" y="171"/>
                  <a:pt x="74" y="171"/>
                  <a:pt x="74" y="171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85" y="158"/>
                  <a:pt x="88" y="158"/>
                  <a:pt x="91" y="158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20" y="150"/>
                  <a:pt x="120" y="150"/>
                  <a:pt x="120" y="150"/>
                </a:cubicBezTo>
                <a:cubicBezTo>
                  <a:pt x="122" y="149"/>
                  <a:pt x="124" y="148"/>
                  <a:pt x="126" y="146"/>
                </a:cubicBezTo>
                <a:cubicBezTo>
                  <a:pt x="140" y="153"/>
                  <a:pt x="140" y="153"/>
                  <a:pt x="140" y="153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7" y="125"/>
                  <a:pt x="147" y="125"/>
                  <a:pt x="147" y="125"/>
                </a:cubicBezTo>
                <a:cubicBezTo>
                  <a:pt x="149" y="123"/>
                  <a:pt x="150" y="120"/>
                  <a:pt x="151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72" y="97"/>
                  <a:pt x="172" y="97"/>
                  <a:pt x="172" y="97"/>
                </a:cubicBezTo>
                <a:lnTo>
                  <a:pt x="159" y="89"/>
                </a:lnTo>
                <a:close/>
                <a:moveTo>
                  <a:pt x="71" y="142"/>
                </a:moveTo>
                <a:cubicBezTo>
                  <a:pt x="40" y="134"/>
                  <a:pt x="21" y="102"/>
                  <a:pt x="29" y="71"/>
                </a:cubicBezTo>
                <a:cubicBezTo>
                  <a:pt x="37" y="40"/>
                  <a:pt x="69" y="21"/>
                  <a:pt x="101" y="29"/>
                </a:cubicBezTo>
                <a:cubicBezTo>
                  <a:pt x="132" y="37"/>
                  <a:pt x="151" y="69"/>
                  <a:pt x="143" y="100"/>
                </a:cubicBezTo>
                <a:cubicBezTo>
                  <a:pt x="135" y="132"/>
                  <a:pt x="103" y="150"/>
                  <a:pt x="71" y="142"/>
                </a:cubicBezTo>
                <a:close/>
              </a:path>
            </a:pathLst>
          </a:custGeom>
          <a:solidFill>
            <a:srgbClr val="619B85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1563352" y="4644892"/>
            <a:ext cx="1123951" cy="1123951"/>
          </a:xfrm>
          <a:custGeom>
            <a:avLst/>
            <a:gdLst>
              <a:gd name="T0" fmla="*/ 248 w 273"/>
              <a:gd name="T1" fmla="*/ 168 h 273"/>
              <a:gd name="T2" fmla="*/ 250 w 273"/>
              <a:gd name="T3" fmla="*/ 156 h 273"/>
              <a:gd name="T4" fmla="*/ 273 w 273"/>
              <a:gd name="T5" fmla="*/ 147 h 273"/>
              <a:gd name="T6" fmla="*/ 272 w 273"/>
              <a:gd name="T7" fmla="*/ 115 h 273"/>
              <a:gd name="T8" fmla="*/ 248 w 273"/>
              <a:gd name="T9" fmla="*/ 108 h 273"/>
              <a:gd name="T10" fmla="*/ 245 w 273"/>
              <a:gd name="T11" fmla="*/ 96 h 273"/>
              <a:gd name="T12" fmla="*/ 260 w 273"/>
              <a:gd name="T13" fmla="*/ 78 h 273"/>
              <a:gd name="T14" fmla="*/ 243 w 273"/>
              <a:gd name="T15" fmla="*/ 50 h 273"/>
              <a:gd name="T16" fmla="*/ 219 w 273"/>
              <a:gd name="T17" fmla="*/ 56 h 273"/>
              <a:gd name="T18" fmla="*/ 210 w 273"/>
              <a:gd name="T19" fmla="*/ 47 h 273"/>
              <a:gd name="T20" fmla="*/ 214 w 273"/>
              <a:gd name="T21" fmla="*/ 24 h 273"/>
              <a:gd name="T22" fmla="*/ 200 w 273"/>
              <a:gd name="T23" fmla="*/ 16 h 273"/>
              <a:gd name="T24" fmla="*/ 185 w 273"/>
              <a:gd name="T25" fmla="*/ 9 h 273"/>
              <a:gd name="T26" fmla="*/ 168 w 273"/>
              <a:gd name="T27" fmla="*/ 25 h 273"/>
              <a:gd name="T28" fmla="*/ 156 w 273"/>
              <a:gd name="T29" fmla="*/ 23 h 273"/>
              <a:gd name="T30" fmla="*/ 147 w 273"/>
              <a:gd name="T31" fmla="*/ 0 h 273"/>
              <a:gd name="T32" fmla="*/ 115 w 273"/>
              <a:gd name="T33" fmla="*/ 1 h 273"/>
              <a:gd name="T34" fmla="*/ 108 w 273"/>
              <a:gd name="T35" fmla="*/ 24 h 273"/>
              <a:gd name="T36" fmla="*/ 96 w 273"/>
              <a:gd name="T37" fmla="*/ 28 h 273"/>
              <a:gd name="T38" fmla="*/ 77 w 273"/>
              <a:gd name="T39" fmla="*/ 13 h 273"/>
              <a:gd name="T40" fmla="*/ 50 w 273"/>
              <a:gd name="T41" fmla="*/ 30 h 273"/>
              <a:gd name="T42" fmla="*/ 56 w 273"/>
              <a:gd name="T43" fmla="*/ 54 h 273"/>
              <a:gd name="T44" fmla="*/ 47 w 273"/>
              <a:gd name="T45" fmla="*/ 63 h 273"/>
              <a:gd name="T46" fmla="*/ 23 w 273"/>
              <a:gd name="T47" fmla="*/ 59 h 273"/>
              <a:gd name="T48" fmla="*/ 16 w 273"/>
              <a:gd name="T49" fmla="*/ 73 h 273"/>
              <a:gd name="T50" fmla="*/ 8 w 273"/>
              <a:gd name="T51" fmla="*/ 88 h 273"/>
              <a:gd name="T52" fmla="*/ 25 w 273"/>
              <a:gd name="T53" fmla="*/ 105 h 273"/>
              <a:gd name="T54" fmla="*/ 22 w 273"/>
              <a:gd name="T55" fmla="*/ 117 h 273"/>
              <a:gd name="T56" fmla="*/ 0 w 273"/>
              <a:gd name="T57" fmla="*/ 126 h 273"/>
              <a:gd name="T58" fmla="*/ 1 w 273"/>
              <a:gd name="T59" fmla="*/ 158 h 273"/>
              <a:gd name="T60" fmla="*/ 24 w 273"/>
              <a:gd name="T61" fmla="*/ 165 h 273"/>
              <a:gd name="T62" fmla="*/ 28 w 273"/>
              <a:gd name="T63" fmla="*/ 177 h 273"/>
              <a:gd name="T64" fmla="*/ 13 w 273"/>
              <a:gd name="T65" fmla="*/ 196 h 273"/>
              <a:gd name="T66" fmla="*/ 30 w 273"/>
              <a:gd name="T67" fmla="*/ 223 h 273"/>
              <a:gd name="T68" fmla="*/ 53 w 273"/>
              <a:gd name="T69" fmla="*/ 217 h 273"/>
              <a:gd name="T70" fmla="*/ 63 w 273"/>
              <a:gd name="T71" fmla="*/ 226 h 273"/>
              <a:gd name="T72" fmla="*/ 59 w 273"/>
              <a:gd name="T73" fmla="*/ 250 h 273"/>
              <a:gd name="T74" fmla="*/ 73 w 273"/>
              <a:gd name="T75" fmla="*/ 257 h 273"/>
              <a:gd name="T76" fmla="*/ 87 w 273"/>
              <a:gd name="T77" fmla="*/ 265 h 273"/>
              <a:gd name="T78" fmla="*/ 105 w 273"/>
              <a:gd name="T79" fmla="*/ 248 h 273"/>
              <a:gd name="T80" fmla="*/ 117 w 273"/>
              <a:gd name="T81" fmla="*/ 251 h 273"/>
              <a:gd name="T82" fmla="*/ 125 w 273"/>
              <a:gd name="T83" fmla="*/ 273 h 273"/>
              <a:gd name="T84" fmla="*/ 158 w 273"/>
              <a:gd name="T85" fmla="*/ 272 h 273"/>
              <a:gd name="T86" fmla="*/ 165 w 273"/>
              <a:gd name="T87" fmla="*/ 249 h 273"/>
              <a:gd name="T88" fmla="*/ 177 w 273"/>
              <a:gd name="T89" fmla="*/ 245 h 273"/>
              <a:gd name="T90" fmla="*/ 195 w 273"/>
              <a:gd name="T91" fmla="*/ 260 h 273"/>
              <a:gd name="T92" fmla="*/ 223 w 273"/>
              <a:gd name="T93" fmla="*/ 243 h 273"/>
              <a:gd name="T94" fmla="*/ 217 w 273"/>
              <a:gd name="T95" fmla="*/ 220 h 273"/>
              <a:gd name="T96" fmla="*/ 225 w 273"/>
              <a:gd name="T97" fmla="*/ 210 h 273"/>
              <a:gd name="T98" fmla="*/ 249 w 273"/>
              <a:gd name="T99" fmla="*/ 214 h 273"/>
              <a:gd name="T100" fmla="*/ 257 w 273"/>
              <a:gd name="T101" fmla="*/ 200 h 273"/>
              <a:gd name="T102" fmla="*/ 264 w 273"/>
              <a:gd name="T103" fmla="*/ 186 h 273"/>
              <a:gd name="T104" fmla="*/ 248 w 273"/>
              <a:gd name="T105" fmla="*/ 168 h 273"/>
              <a:gd name="T106" fmla="*/ 93 w 273"/>
              <a:gd name="T107" fmla="*/ 219 h 273"/>
              <a:gd name="T108" fmla="*/ 54 w 273"/>
              <a:gd name="T109" fmla="*/ 93 h 273"/>
              <a:gd name="T110" fmla="*/ 180 w 273"/>
              <a:gd name="T111" fmla="*/ 54 h 273"/>
              <a:gd name="T112" fmla="*/ 219 w 273"/>
              <a:gd name="T113" fmla="*/ 180 h 273"/>
              <a:gd name="T114" fmla="*/ 93 w 273"/>
              <a:gd name="T115" fmla="*/ 21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3" h="273">
                <a:moveTo>
                  <a:pt x="248" y="168"/>
                </a:moveTo>
                <a:cubicBezTo>
                  <a:pt x="249" y="164"/>
                  <a:pt x="250" y="160"/>
                  <a:pt x="250" y="156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72" y="115"/>
                  <a:pt x="272" y="115"/>
                  <a:pt x="272" y="115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47" y="104"/>
                  <a:pt x="246" y="100"/>
                  <a:pt x="245" y="96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3" y="50"/>
                  <a:pt x="243" y="50"/>
                  <a:pt x="243" y="50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6" y="53"/>
                  <a:pt x="213" y="50"/>
                  <a:pt x="210" y="47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185" y="9"/>
                  <a:pt x="185" y="9"/>
                  <a:pt x="185" y="9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64" y="24"/>
                  <a:pt x="160" y="23"/>
                  <a:pt x="156" y="23"/>
                </a:cubicBezTo>
                <a:cubicBezTo>
                  <a:pt x="147" y="0"/>
                  <a:pt x="147" y="0"/>
                  <a:pt x="147" y="0"/>
                </a:cubicBezTo>
                <a:cubicBezTo>
                  <a:pt x="115" y="1"/>
                  <a:pt x="115" y="1"/>
                  <a:pt x="115" y="1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4" y="25"/>
                  <a:pt x="100" y="27"/>
                  <a:pt x="96" y="28"/>
                </a:cubicBezTo>
                <a:cubicBezTo>
                  <a:pt x="77" y="13"/>
                  <a:pt x="77" y="13"/>
                  <a:pt x="77" y="13"/>
                </a:cubicBezTo>
                <a:cubicBezTo>
                  <a:pt x="50" y="30"/>
                  <a:pt x="50" y="30"/>
                  <a:pt x="50" y="30"/>
                </a:cubicBezTo>
                <a:cubicBezTo>
                  <a:pt x="56" y="54"/>
                  <a:pt x="56" y="54"/>
                  <a:pt x="56" y="54"/>
                </a:cubicBezTo>
                <a:cubicBezTo>
                  <a:pt x="53" y="57"/>
                  <a:pt x="50" y="60"/>
                  <a:pt x="47" y="63"/>
                </a:cubicBezTo>
                <a:cubicBezTo>
                  <a:pt x="23" y="59"/>
                  <a:pt x="23" y="59"/>
                  <a:pt x="23" y="59"/>
                </a:cubicBezTo>
                <a:cubicBezTo>
                  <a:pt x="16" y="73"/>
                  <a:pt x="16" y="73"/>
                  <a:pt x="16" y="73"/>
                </a:cubicBezTo>
                <a:cubicBezTo>
                  <a:pt x="8" y="88"/>
                  <a:pt x="8" y="88"/>
                  <a:pt x="8" y="88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24" y="109"/>
                  <a:pt x="23" y="113"/>
                  <a:pt x="22" y="117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58"/>
                  <a:pt x="1" y="158"/>
                  <a:pt x="1" y="158"/>
                </a:cubicBezTo>
                <a:cubicBezTo>
                  <a:pt x="24" y="165"/>
                  <a:pt x="24" y="165"/>
                  <a:pt x="24" y="165"/>
                </a:cubicBezTo>
                <a:cubicBezTo>
                  <a:pt x="25" y="169"/>
                  <a:pt x="26" y="173"/>
                  <a:pt x="28" y="17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53" y="217"/>
                  <a:pt x="53" y="217"/>
                  <a:pt x="53" y="217"/>
                </a:cubicBezTo>
                <a:cubicBezTo>
                  <a:pt x="56" y="220"/>
                  <a:pt x="59" y="223"/>
                  <a:pt x="63" y="226"/>
                </a:cubicBezTo>
                <a:cubicBezTo>
                  <a:pt x="59" y="250"/>
                  <a:pt x="59" y="250"/>
                  <a:pt x="59" y="250"/>
                </a:cubicBezTo>
                <a:cubicBezTo>
                  <a:pt x="73" y="257"/>
                  <a:pt x="73" y="257"/>
                  <a:pt x="73" y="257"/>
                </a:cubicBezTo>
                <a:cubicBezTo>
                  <a:pt x="87" y="265"/>
                  <a:pt x="87" y="265"/>
                  <a:pt x="87" y="265"/>
                </a:cubicBezTo>
                <a:cubicBezTo>
                  <a:pt x="105" y="248"/>
                  <a:pt x="105" y="248"/>
                  <a:pt x="105" y="248"/>
                </a:cubicBezTo>
                <a:cubicBezTo>
                  <a:pt x="109" y="249"/>
                  <a:pt x="113" y="250"/>
                  <a:pt x="117" y="251"/>
                </a:cubicBezTo>
                <a:cubicBezTo>
                  <a:pt x="125" y="273"/>
                  <a:pt x="125" y="273"/>
                  <a:pt x="125" y="273"/>
                </a:cubicBezTo>
                <a:cubicBezTo>
                  <a:pt x="158" y="272"/>
                  <a:pt x="158" y="272"/>
                  <a:pt x="158" y="272"/>
                </a:cubicBezTo>
                <a:cubicBezTo>
                  <a:pt x="165" y="249"/>
                  <a:pt x="165" y="249"/>
                  <a:pt x="165" y="249"/>
                </a:cubicBezTo>
                <a:cubicBezTo>
                  <a:pt x="169" y="248"/>
                  <a:pt x="173" y="246"/>
                  <a:pt x="177" y="245"/>
                </a:cubicBezTo>
                <a:cubicBezTo>
                  <a:pt x="195" y="260"/>
                  <a:pt x="195" y="260"/>
                  <a:pt x="195" y="260"/>
                </a:cubicBezTo>
                <a:cubicBezTo>
                  <a:pt x="223" y="243"/>
                  <a:pt x="223" y="243"/>
                  <a:pt x="223" y="243"/>
                </a:cubicBezTo>
                <a:cubicBezTo>
                  <a:pt x="217" y="220"/>
                  <a:pt x="217" y="220"/>
                  <a:pt x="217" y="220"/>
                </a:cubicBezTo>
                <a:cubicBezTo>
                  <a:pt x="220" y="217"/>
                  <a:pt x="223" y="214"/>
                  <a:pt x="225" y="210"/>
                </a:cubicBezTo>
                <a:cubicBezTo>
                  <a:pt x="249" y="214"/>
                  <a:pt x="249" y="214"/>
                  <a:pt x="249" y="214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64" y="186"/>
                  <a:pt x="264" y="186"/>
                  <a:pt x="264" y="186"/>
                </a:cubicBezTo>
                <a:lnTo>
                  <a:pt x="248" y="168"/>
                </a:lnTo>
                <a:close/>
                <a:moveTo>
                  <a:pt x="93" y="219"/>
                </a:moveTo>
                <a:cubicBezTo>
                  <a:pt x="47" y="195"/>
                  <a:pt x="30" y="139"/>
                  <a:pt x="54" y="93"/>
                </a:cubicBezTo>
                <a:cubicBezTo>
                  <a:pt x="78" y="48"/>
                  <a:pt x="134" y="30"/>
                  <a:pt x="180" y="54"/>
                </a:cubicBezTo>
                <a:cubicBezTo>
                  <a:pt x="225" y="78"/>
                  <a:pt x="243" y="134"/>
                  <a:pt x="219" y="180"/>
                </a:cubicBezTo>
                <a:cubicBezTo>
                  <a:pt x="195" y="225"/>
                  <a:pt x="138" y="243"/>
                  <a:pt x="93" y="219"/>
                </a:cubicBezTo>
                <a:close/>
              </a:path>
            </a:pathLst>
          </a:custGeom>
          <a:solidFill>
            <a:srgbClr val="619B85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auto">
          <a:xfrm>
            <a:off x="3838067" y="2515525"/>
            <a:ext cx="709084" cy="702733"/>
          </a:xfrm>
          <a:custGeom>
            <a:avLst/>
            <a:gdLst>
              <a:gd name="T0" fmla="*/ 159 w 172"/>
              <a:gd name="T1" fmla="*/ 89 h 171"/>
              <a:gd name="T2" fmla="*/ 159 w 172"/>
              <a:gd name="T3" fmla="*/ 81 h 171"/>
              <a:gd name="T4" fmla="*/ 171 w 172"/>
              <a:gd name="T5" fmla="*/ 72 h 171"/>
              <a:gd name="T6" fmla="*/ 166 w 172"/>
              <a:gd name="T7" fmla="*/ 53 h 171"/>
              <a:gd name="T8" fmla="*/ 151 w 172"/>
              <a:gd name="T9" fmla="*/ 52 h 171"/>
              <a:gd name="T10" fmla="*/ 147 w 172"/>
              <a:gd name="T11" fmla="*/ 45 h 171"/>
              <a:gd name="T12" fmla="*/ 153 w 172"/>
              <a:gd name="T13" fmla="*/ 32 h 171"/>
              <a:gd name="T14" fmla="*/ 139 w 172"/>
              <a:gd name="T15" fmla="*/ 17 h 171"/>
              <a:gd name="T16" fmla="*/ 125 w 172"/>
              <a:gd name="T17" fmla="*/ 24 h 171"/>
              <a:gd name="T18" fmla="*/ 118 w 172"/>
              <a:gd name="T19" fmla="*/ 20 h 171"/>
              <a:gd name="T20" fmla="*/ 117 w 172"/>
              <a:gd name="T21" fmla="*/ 5 h 171"/>
              <a:gd name="T22" fmla="*/ 107 w 172"/>
              <a:gd name="T23" fmla="*/ 3 h 171"/>
              <a:gd name="T24" fmla="*/ 98 w 172"/>
              <a:gd name="T25" fmla="*/ 0 h 171"/>
              <a:gd name="T26" fmla="*/ 89 w 172"/>
              <a:gd name="T27" fmla="*/ 13 h 171"/>
              <a:gd name="T28" fmla="*/ 81 w 172"/>
              <a:gd name="T29" fmla="*/ 13 h 171"/>
              <a:gd name="T30" fmla="*/ 73 w 172"/>
              <a:gd name="T31" fmla="*/ 0 h 171"/>
              <a:gd name="T32" fmla="*/ 53 w 172"/>
              <a:gd name="T33" fmla="*/ 6 h 171"/>
              <a:gd name="T34" fmla="*/ 52 w 172"/>
              <a:gd name="T35" fmla="*/ 21 h 171"/>
              <a:gd name="T36" fmla="*/ 46 w 172"/>
              <a:gd name="T37" fmla="*/ 25 h 171"/>
              <a:gd name="T38" fmla="*/ 32 w 172"/>
              <a:gd name="T39" fmla="*/ 18 h 171"/>
              <a:gd name="T40" fmla="*/ 18 w 172"/>
              <a:gd name="T41" fmla="*/ 33 h 171"/>
              <a:gd name="T42" fmla="*/ 25 w 172"/>
              <a:gd name="T43" fmla="*/ 46 h 171"/>
              <a:gd name="T44" fmla="*/ 21 w 172"/>
              <a:gd name="T45" fmla="*/ 53 h 171"/>
              <a:gd name="T46" fmla="*/ 6 w 172"/>
              <a:gd name="T47" fmla="*/ 54 h 171"/>
              <a:gd name="T48" fmla="*/ 3 w 172"/>
              <a:gd name="T49" fmla="*/ 64 h 171"/>
              <a:gd name="T50" fmla="*/ 0 w 172"/>
              <a:gd name="T51" fmla="*/ 74 h 171"/>
              <a:gd name="T52" fmla="*/ 13 w 172"/>
              <a:gd name="T53" fmla="*/ 82 h 171"/>
              <a:gd name="T54" fmla="*/ 13 w 172"/>
              <a:gd name="T55" fmla="*/ 90 h 171"/>
              <a:gd name="T56" fmla="*/ 1 w 172"/>
              <a:gd name="T57" fmla="*/ 99 h 171"/>
              <a:gd name="T58" fmla="*/ 6 w 172"/>
              <a:gd name="T59" fmla="*/ 118 h 171"/>
              <a:gd name="T60" fmla="*/ 21 w 172"/>
              <a:gd name="T61" fmla="*/ 119 h 171"/>
              <a:gd name="T62" fmla="*/ 25 w 172"/>
              <a:gd name="T63" fmla="*/ 126 h 171"/>
              <a:gd name="T64" fmla="*/ 19 w 172"/>
              <a:gd name="T65" fmla="*/ 140 h 171"/>
              <a:gd name="T66" fmla="*/ 33 w 172"/>
              <a:gd name="T67" fmla="*/ 154 h 171"/>
              <a:gd name="T68" fmla="*/ 47 w 172"/>
              <a:gd name="T69" fmla="*/ 147 h 171"/>
              <a:gd name="T70" fmla="*/ 54 w 172"/>
              <a:gd name="T71" fmla="*/ 151 h 171"/>
              <a:gd name="T72" fmla="*/ 55 w 172"/>
              <a:gd name="T73" fmla="*/ 166 h 171"/>
              <a:gd name="T74" fmla="*/ 65 w 172"/>
              <a:gd name="T75" fmla="*/ 169 h 171"/>
              <a:gd name="T76" fmla="*/ 74 w 172"/>
              <a:gd name="T77" fmla="*/ 171 h 171"/>
              <a:gd name="T78" fmla="*/ 83 w 172"/>
              <a:gd name="T79" fmla="*/ 158 h 171"/>
              <a:gd name="T80" fmla="*/ 91 w 172"/>
              <a:gd name="T81" fmla="*/ 158 h 171"/>
              <a:gd name="T82" fmla="*/ 99 w 172"/>
              <a:gd name="T83" fmla="*/ 171 h 171"/>
              <a:gd name="T84" fmla="*/ 119 w 172"/>
              <a:gd name="T85" fmla="*/ 165 h 171"/>
              <a:gd name="T86" fmla="*/ 120 w 172"/>
              <a:gd name="T87" fmla="*/ 150 h 171"/>
              <a:gd name="T88" fmla="*/ 126 w 172"/>
              <a:gd name="T89" fmla="*/ 146 h 171"/>
              <a:gd name="T90" fmla="*/ 140 w 172"/>
              <a:gd name="T91" fmla="*/ 153 h 171"/>
              <a:gd name="T92" fmla="*/ 154 w 172"/>
              <a:gd name="T93" fmla="*/ 138 h 171"/>
              <a:gd name="T94" fmla="*/ 147 w 172"/>
              <a:gd name="T95" fmla="*/ 125 h 171"/>
              <a:gd name="T96" fmla="*/ 151 w 172"/>
              <a:gd name="T97" fmla="*/ 118 h 171"/>
              <a:gd name="T98" fmla="*/ 166 w 172"/>
              <a:gd name="T99" fmla="*/ 117 h 171"/>
              <a:gd name="T100" fmla="*/ 169 w 172"/>
              <a:gd name="T101" fmla="*/ 107 h 171"/>
              <a:gd name="T102" fmla="*/ 172 w 172"/>
              <a:gd name="T103" fmla="*/ 97 h 171"/>
              <a:gd name="T104" fmla="*/ 159 w 172"/>
              <a:gd name="T105" fmla="*/ 89 h 171"/>
              <a:gd name="T106" fmla="*/ 71 w 172"/>
              <a:gd name="T107" fmla="*/ 142 h 171"/>
              <a:gd name="T108" fmla="*/ 29 w 172"/>
              <a:gd name="T109" fmla="*/ 71 h 171"/>
              <a:gd name="T110" fmla="*/ 101 w 172"/>
              <a:gd name="T111" fmla="*/ 29 h 171"/>
              <a:gd name="T112" fmla="*/ 143 w 172"/>
              <a:gd name="T113" fmla="*/ 100 h 171"/>
              <a:gd name="T114" fmla="*/ 71 w 172"/>
              <a:gd name="T115" fmla="*/ 14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2" h="171">
                <a:moveTo>
                  <a:pt x="159" y="89"/>
                </a:moveTo>
                <a:cubicBezTo>
                  <a:pt x="159" y="86"/>
                  <a:pt x="159" y="84"/>
                  <a:pt x="159" y="81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51" y="52"/>
                  <a:pt x="151" y="52"/>
                  <a:pt x="151" y="52"/>
                </a:cubicBezTo>
                <a:cubicBezTo>
                  <a:pt x="149" y="50"/>
                  <a:pt x="148" y="47"/>
                  <a:pt x="147" y="45"/>
                </a:cubicBezTo>
                <a:cubicBezTo>
                  <a:pt x="153" y="32"/>
                  <a:pt x="153" y="32"/>
                  <a:pt x="153" y="32"/>
                </a:cubicBezTo>
                <a:cubicBezTo>
                  <a:pt x="139" y="17"/>
                  <a:pt x="139" y="17"/>
                  <a:pt x="139" y="17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3" y="23"/>
                  <a:pt x="121" y="21"/>
                  <a:pt x="118" y="20"/>
                </a:cubicBezTo>
                <a:cubicBezTo>
                  <a:pt x="117" y="5"/>
                  <a:pt x="117" y="5"/>
                  <a:pt x="117" y="5"/>
                </a:cubicBezTo>
                <a:cubicBezTo>
                  <a:pt x="107" y="3"/>
                  <a:pt x="107" y="3"/>
                  <a:pt x="107" y="3"/>
                </a:cubicBezTo>
                <a:cubicBezTo>
                  <a:pt x="98" y="0"/>
                  <a:pt x="98" y="0"/>
                  <a:pt x="98" y="0"/>
                </a:cubicBezTo>
                <a:cubicBezTo>
                  <a:pt x="89" y="13"/>
                  <a:pt x="89" y="13"/>
                  <a:pt x="89" y="13"/>
                </a:cubicBezTo>
                <a:cubicBezTo>
                  <a:pt x="87" y="13"/>
                  <a:pt x="84" y="13"/>
                  <a:pt x="81" y="13"/>
                </a:cubicBezTo>
                <a:cubicBezTo>
                  <a:pt x="73" y="0"/>
                  <a:pt x="73" y="0"/>
                  <a:pt x="73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2"/>
                  <a:pt x="48" y="23"/>
                  <a:pt x="46" y="25"/>
                </a:cubicBezTo>
                <a:cubicBezTo>
                  <a:pt x="32" y="18"/>
                  <a:pt x="32" y="18"/>
                  <a:pt x="32" y="18"/>
                </a:cubicBezTo>
                <a:cubicBezTo>
                  <a:pt x="18" y="33"/>
                  <a:pt x="18" y="33"/>
                  <a:pt x="18" y="33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2" y="51"/>
                  <a:pt x="21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3" y="64"/>
                  <a:pt x="3" y="64"/>
                  <a:pt x="3" y="64"/>
                </a:cubicBezTo>
                <a:cubicBezTo>
                  <a:pt x="0" y="74"/>
                  <a:pt x="0" y="74"/>
                  <a:pt x="0" y="74"/>
                </a:cubicBezTo>
                <a:cubicBezTo>
                  <a:pt x="13" y="82"/>
                  <a:pt x="13" y="82"/>
                  <a:pt x="13" y="82"/>
                </a:cubicBezTo>
                <a:cubicBezTo>
                  <a:pt x="13" y="85"/>
                  <a:pt x="13" y="88"/>
                  <a:pt x="13" y="90"/>
                </a:cubicBezTo>
                <a:cubicBezTo>
                  <a:pt x="1" y="99"/>
                  <a:pt x="1" y="99"/>
                  <a:pt x="1" y="99"/>
                </a:cubicBezTo>
                <a:cubicBezTo>
                  <a:pt x="6" y="118"/>
                  <a:pt x="6" y="118"/>
                  <a:pt x="6" y="118"/>
                </a:cubicBezTo>
                <a:cubicBezTo>
                  <a:pt x="21" y="119"/>
                  <a:pt x="21" y="119"/>
                  <a:pt x="21" y="119"/>
                </a:cubicBezTo>
                <a:cubicBezTo>
                  <a:pt x="23" y="121"/>
                  <a:pt x="24" y="124"/>
                  <a:pt x="25" y="126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47" y="147"/>
                  <a:pt x="47" y="147"/>
                  <a:pt x="47" y="147"/>
                </a:cubicBezTo>
                <a:cubicBezTo>
                  <a:pt x="49" y="148"/>
                  <a:pt x="51" y="150"/>
                  <a:pt x="54" y="151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74" y="171"/>
                  <a:pt x="74" y="171"/>
                  <a:pt x="74" y="171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85" y="158"/>
                  <a:pt x="88" y="158"/>
                  <a:pt x="91" y="158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20" y="150"/>
                  <a:pt x="120" y="150"/>
                  <a:pt x="120" y="150"/>
                </a:cubicBezTo>
                <a:cubicBezTo>
                  <a:pt x="122" y="149"/>
                  <a:pt x="124" y="148"/>
                  <a:pt x="126" y="146"/>
                </a:cubicBezTo>
                <a:cubicBezTo>
                  <a:pt x="140" y="153"/>
                  <a:pt x="140" y="153"/>
                  <a:pt x="140" y="153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7" y="125"/>
                  <a:pt x="147" y="125"/>
                  <a:pt x="147" y="125"/>
                </a:cubicBezTo>
                <a:cubicBezTo>
                  <a:pt x="149" y="123"/>
                  <a:pt x="150" y="120"/>
                  <a:pt x="151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72" y="97"/>
                  <a:pt x="172" y="97"/>
                  <a:pt x="172" y="97"/>
                </a:cubicBezTo>
                <a:lnTo>
                  <a:pt x="159" y="89"/>
                </a:lnTo>
                <a:close/>
                <a:moveTo>
                  <a:pt x="71" y="142"/>
                </a:moveTo>
                <a:cubicBezTo>
                  <a:pt x="40" y="134"/>
                  <a:pt x="21" y="102"/>
                  <a:pt x="29" y="71"/>
                </a:cubicBezTo>
                <a:cubicBezTo>
                  <a:pt x="37" y="40"/>
                  <a:pt x="69" y="21"/>
                  <a:pt x="101" y="29"/>
                </a:cubicBezTo>
                <a:cubicBezTo>
                  <a:pt x="132" y="37"/>
                  <a:pt x="151" y="69"/>
                  <a:pt x="143" y="100"/>
                </a:cubicBezTo>
                <a:cubicBezTo>
                  <a:pt x="135" y="132"/>
                  <a:pt x="103" y="150"/>
                  <a:pt x="71" y="142"/>
                </a:cubicBezTo>
                <a:close/>
              </a:path>
            </a:pathLst>
          </a:custGeom>
          <a:solidFill>
            <a:srgbClr val="619B85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62603" y="3705226"/>
            <a:ext cx="1225281" cy="1225281"/>
          </a:xfrm>
          <a:prstGeom prst="ellipse">
            <a:avLst/>
          </a:prstGeom>
          <a:solidFill>
            <a:srgbClr val="46818B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19054" y="2651126"/>
            <a:ext cx="1225281" cy="1225281"/>
          </a:xfrm>
          <a:prstGeom prst="ellipse">
            <a:avLst/>
          </a:prstGeom>
          <a:solidFill>
            <a:srgbClr val="46818B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60034" y="1945306"/>
            <a:ext cx="755203" cy="755203"/>
          </a:xfrm>
          <a:prstGeom prst="ellipse">
            <a:avLst/>
          </a:prstGeom>
          <a:solidFill>
            <a:srgbClr val="619B85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27191" y="4912683"/>
            <a:ext cx="588367" cy="588367"/>
          </a:xfrm>
          <a:prstGeom prst="ellipse">
            <a:avLst/>
          </a:prstGeom>
          <a:solidFill>
            <a:srgbClr val="619B85"/>
          </a:solidFill>
          <a:ln>
            <a:noFill/>
          </a:ln>
          <a:effectLst>
            <a:outerShdw blurRad="139700" dist="38100" dir="2700000" sx="101000" sy="101000" algn="tl" rotWithShape="0">
              <a:prstClr val="black">
                <a:alpha val="32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pPr defTabSz="1219200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1" name="AutoShape 112"/>
          <p:cNvSpPr/>
          <p:nvPr/>
        </p:nvSpPr>
        <p:spPr bwMode="auto">
          <a:xfrm>
            <a:off x="3217727" y="3975939"/>
            <a:ext cx="685184" cy="682164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>
              <a:defRPr/>
            </a:pPr>
            <a:endParaRPr lang="en-US" sz="2000" ker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sym typeface="Gill Sans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22655" y="2828883"/>
            <a:ext cx="618975" cy="90228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3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>
                <a:defRPr/>
              </a:pPr>
              <a:endPara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Gill Sans" charset="0"/>
              </a:endParaRPr>
            </a:p>
          </p:txBody>
        </p:sp>
        <p:sp>
          <p:nvSpPr>
            <p:cNvPr id="24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>
                <a:defRPr/>
              </a:pPr>
              <a:endPara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Gill Sans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61811" y="4997419"/>
            <a:ext cx="319123" cy="424245"/>
            <a:chOff x="3747977" y="962232"/>
            <a:chExt cx="269875" cy="358775"/>
          </a:xfrm>
          <a:solidFill>
            <a:schemeClr val="bg1"/>
          </a:solidFill>
        </p:grpSpPr>
        <p:sp>
          <p:nvSpPr>
            <p:cNvPr id="26" name="AutoShape 115"/>
            <p:cNvSpPr/>
            <p:nvPr/>
          </p:nvSpPr>
          <p:spPr bwMode="auto">
            <a:xfrm>
              <a:off x="3747977" y="962232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>
                <a:defRPr/>
              </a:pPr>
              <a:endPara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Gill Sans" charset="0"/>
              </a:endParaRPr>
            </a:p>
          </p:txBody>
        </p:sp>
        <p:sp>
          <p:nvSpPr>
            <p:cNvPr id="27" name="AutoShape 116"/>
            <p:cNvSpPr/>
            <p:nvPr/>
          </p:nvSpPr>
          <p:spPr bwMode="auto">
            <a:xfrm>
              <a:off x="3860689" y="1174957"/>
              <a:ext cx="44450" cy="68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>
                <a:defRPr/>
              </a:pPr>
              <a:endPara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Gill Sans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15121" y="2083464"/>
            <a:ext cx="478888" cy="478887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9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>
                <a:defRPr/>
              </a:pPr>
              <a:endPara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Gill Sans" charset="0"/>
              </a:endParaRPr>
            </a:p>
          </p:txBody>
        </p:sp>
        <p:sp>
          <p:nvSpPr>
            <p:cNvPr id="30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>
                <a:defRPr/>
              </a:pPr>
              <a:endPara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sym typeface="Gill Sans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54654" y="698016"/>
            <a:ext cx="5682952" cy="763082"/>
            <a:chOff x="6509048" y="1470375"/>
            <a:chExt cx="5682952" cy="763082"/>
          </a:xfrm>
        </p:grpSpPr>
        <p:sp>
          <p:nvSpPr>
            <p:cNvPr id="48" name="矩形 47"/>
            <p:cNvSpPr/>
            <p:nvPr/>
          </p:nvSpPr>
          <p:spPr>
            <a:xfrm flipH="1">
              <a:off x="7340110" y="1895159"/>
              <a:ext cx="4851890" cy="33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Please add your title text here, and then fill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 flipH="1">
              <a:off x="7340263" y="1519270"/>
              <a:ext cx="41929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系统功能结构图如下图所示：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509048" y="1542483"/>
              <a:ext cx="677451" cy="677450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Arial" panose="020B0604020202020204" pitchFamily="34" charset="0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152629" y="1470375"/>
              <a:ext cx="187481" cy="187481"/>
            </a:xfrm>
            <a:prstGeom prst="ellipse">
              <a:avLst/>
            </a:prstGeom>
            <a:solidFill>
              <a:srgbClr val="4681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08893" y="2381250"/>
            <a:ext cx="612457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6530" y="307340"/>
            <a:ext cx="11767185" cy="5960745"/>
            <a:chOff x="2342" y="1555"/>
            <a:chExt cx="14516" cy="7690"/>
          </a:xfrm>
        </p:grpSpPr>
        <p:sp>
          <p:nvSpPr>
            <p:cNvPr id="5" name="剪去对角的矩形 2"/>
            <p:cNvSpPr/>
            <p:nvPr/>
          </p:nvSpPr>
          <p:spPr>
            <a:xfrm>
              <a:off x="2342" y="1555"/>
              <a:ext cx="14516" cy="7690"/>
            </a:xfrm>
            <a:prstGeom prst="snip2Diag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sx="101000" sy="101000" algn="ctr" rotWithShape="0">
                <a:prstClr val="black">
                  <a:alpha val="2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剪去对角的矩形 8"/>
            <p:cNvSpPr/>
            <p:nvPr/>
          </p:nvSpPr>
          <p:spPr>
            <a:xfrm>
              <a:off x="2890" y="2031"/>
              <a:ext cx="13421" cy="6738"/>
            </a:xfrm>
            <a:prstGeom prst="snip2DiagRect">
              <a:avLst/>
            </a:prstGeom>
            <a:noFill/>
            <a:ln w="25400" cap="flat" cmpd="sng" algn="ctr">
              <a:solidFill>
                <a:srgbClr val="09606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3822700" y="77343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3200" b="1">
                <a:ea typeface="宋体" panose="02010600030101010101" pitchFamily="2" charset="-122"/>
              </a:rPr>
              <a:t>       </a:t>
            </a:r>
            <a:r>
              <a:rPr lang="zh-CN" altLang="en-US" sz="3200" b="1">
                <a:ea typeface="宋体" panose="02010600030101010101" pitchFamily="2" charset="-122"/>
              </a:rPr>
              <a:t>总结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0" y="1356995"/>
            <a:ext cx="10313035" cy="4050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10000"/>
              </a:lnSpc>
            </a:pPr>
            <a:r>
              <a:rPr b="0">
                <a:ea typeface="宋体" panose="02010600030101010101" pitchFamily="2" charset="-122"/>
              </a:rPr>
              <a:t>通过校园心声墙小程序的开发，本人巩固了之前学过的知识，如今将平时所学到的知识融合在设计中，在设计过程中，做了很多的准备，首先，在数据库系统的设计过程中，尤其是在数据库的工作原理、工作特点，对其深刻的讨论，与此同时，对于小型站点来说，最好服务器的选择，其次，利用所学的知识点分析所做的系统，并在此基础上设计。</a:t>
            </a:r>
            <a:endParaRPr b="0">
              <a:ea typeface="宋体" panose="02010600030101010101" pitchFamily="2" charset="-122"/>
            </a:endParaRPr>
          </a:p>
          <a:p>
            <a:pPr indent="304800">
              <a:lnSpc>
                <a:spcPct val="110000"/>
              </a:lnSpc>
            </a:pPr>
            <a:r>
              <a:rPr b="0">
                <a:ea typeface="宋体" panose="02010600030101010101" pitchFamily="2" charset="-122"/>
              </a:rPr>
              <a:t>目前本系统已经上线，正在试运行阶段，用户反馈良好，基本完成用户所需，试运行过程中没有出现阻断性问题，有一些不足和小问题也及时予以修正，系统上线后，为了保证数据的安全性，对系统进行了备份操作，系统备份是每两个月备份一次，数据库备份为每周备份一次，系统部署在租赁的云系统服务器中。</a:t>
            </a:r>
            <a:endParaRPr b="0">
              <a:ea typeface="宋体" panose="02010600030101010101" pitchFamily="2" charset="-122"/>
            </a:endParaRPr>
          </a:p>
          <a:p>
            <a:pPr indent="304800">
              <a:lnSpc>
                <a:spcPct val="110000"/>
              </a:lnSpc>
            </a:pPr>
            <a:r>
              <a:rPr b="0">
                <a:ea typeface="宋体" panose="02010600030101010101" pitchFamily="2" charset="-122"/>
              </a:rPr>
              <a:t>本次系统上线成功后，得到了用户的高度认可，但是在功能上和性能上还需做进一步的研究处理，使其有更高的性能和更好的用户体验。</a:t>
            </a:r>
            <a:endParaRPr b="0">
              <a:ea typeface="宋体" panose="02010600030101010101" pitchFamily="2" charset="-122"/>
            </a:endParaRPr>
          </a:p>
          <a:p>
            <a:pPr indent="304800">
              <a:lnSpc>
                <a:spcPct val="110000"/>
              </a:lnSpc>
            </a:pPr>
            <a:r>
              <a:rPr b="0">
                <a:ea typeface="宋体" panose="02010600030101010101" pitchFamily="2" charset="-122"/>
              </a:rPr>
              <a:t>系统在以后的升级过程中，需要解决一系列用户所提出的问题，例如打印过程中如何避免浏览器的兼容性问题，大量用户访问时，如何保持较高的响应速度，在系统今后的升级过程中将着重解决这些安全性问题。</a:t>
            </a:r>
            <a:endParaRPr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剪去对角的矩形 2"/>
          <p:cNvSpPr/>
          <p:nvPr/>
        </p:nvSpPr>
        <p:spPr>
          <a:xfrm>
            <a:off x="1487170" y="987425"/>
            <a:ext cx="9217660" cy="4883150"/>
          </a:xfrm>
          <a:prstGeom prst="snip2Diag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6200" sx="101000" sy="101000" algn="ctr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28" name="剪去对角的矩形 8"/>
          <p:cNvSpPr/>
          <p:nvPr/>
        </p:nvSpPr>
        <p:spPr>
          <a:xfrm>
            <a:off x="1835150" y="1289685"/>
            <a:ext cx="8522335" cy="4278630"/>
          </a:xfrm>
          <a:prstGeom prst="snip2DiagRect">
            <a:avLst/>
          </a:prstGeom>
          <a:noFill/>
          <a:ln w="25400" cap="flat" cmpd="sng" algn="ctr">
            <a:solidFill>
              <a:srgbClr val="09606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8624" y="2281757"/>
            <a:ext cx="8794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7200" dirty="0">
                <a:solidFill>
                  <a:srgbClr val="46818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谢谢观看聆听！！</a:t>
            </a:r>
            <a:endParaRPr lang="zh-CN" altLang="en-US" sz="7200" dirty="0">
              <a:solidFill>
                <a:srgbClr val="46818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7350" y="1822202"/>
            <a:ext cx="385729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毕业答辩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 PPT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1499" y="3474662"/>
            <a:ext cx="5969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BRIEF LITERATURE AND ART OPENING REPORT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05971" y="3894981"/>
            <a:ext cx="5580057" cy="547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Please add your title text here, and then fill in the text. Please add your title text here, and then fill in the text. Please add your title text here. 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31281" y="4718926"/>
            <a:ext cx="4417583" cy="338554"/>
            <a:chOff x="3491343" y="4993953"/>
            <a:chExt cx="4417583" cy="338554"/>
          </a:xfrm>
          <a:solidFill>
            <a:srgbClr val="46818B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3491343" y="4993953"/>
              <a:ext cx="1880758" cy="338554"/>
              <a:chOff x="3891393" y="4993953"/>
              <a:chExt cx="1880758" cy="338554"/>
            </a:xfrm>
            <a:grpFill/>
          </p:grpSpPr>
          <p:sp>
            <p:nvSpPr>
              <p:cNvPr id="43" name="矩形: 圆角 42"/>
              <p:cNvSpPr/>
              <p:nvPr/>
            </p:nvSpPr>
            <p:spPr>
              <a:xfrm>
                <a:off x="4178621" y="4993953"/>
                <a:ext cx="1593530" cy="338554"/>
              </a:xfrm>
              <a:prstGeom prst="roundRect">
                <a:avLst>
                  <a:gd name="adj" fmla="val 448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891393" y="5016961"/>
                <a:ext cx="1550280" cy="29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dirty="0">
                    <a:solidFill>
                      <a:schemeClr val="bg1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导师：</a:t>
                </a:r>
                <a:endParaRPr lang="zh-CN" altLang="en-US" sz="13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737043" y="4993953"/>
              <a:ext cx="2171883" cy="338554"/>
              <a:chOff x="5737043" y="4993953"/>
              <a:chExt cx="2171883" cy="338554"/>
            </a:xfrm>
            <a:grpFill/>
          </p:grpSpPr>
          <p:sp>
            <p:nvSpPr>
              <p:cNvPr id="41" name="矩形: 圆角 40"/>
              <p:cNvSpPr/>
              <p:nvPr/>
            </p:nvSpPr>
            <p:spPr>
              <a:xfrm>
                <a:off x="6337326" y="4993953"/>
                <a:ext cx="1571600" cy="338554"/>
              </a:xfrm>
              <a:prstGeom prst="roundRect">
                <a:avLst>
                  <a:gd name="adj" fmla="val 448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737043" y="5016960"/>
                <a:ext cx="2045279" cy="29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dirty="0">
                    <a:solidFill>
                      <a:schemeClr val="bg1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学生：</a:t>
                </a:r>
                <a:endParaRPr lang="zh-CN" altLang="en-US" sz="13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dd14b8cc-a529-4c41-908b-05e5644e17d1"/>
  <p:tag name="COMMONDATA" val="eyJoZGlkIjoiM2IxYTZhMmRjOTFjNTY0YjY1NTA2OGY0M2I3YTlm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2682</Words>
  <Application>WPS 演示</Application>
  <PresentationFormat>宽屏</PresentationFormat>
  <Paragraphs>105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字魂105号-简雅黑</vt:lpstr>
      <vt:lpstr>黑体</vt:lpstr>
      <vt:lpstr>Calibri</vt:lpstr>
      <vt:lpstr>微软雅黑</vt:lpstr>
      <vt:lpstr>Gill Sans</vt:lpstr>
      <vt:lpstr>Arial Unicode MS</vt:lpstr>
      <vt:lpstr>等线 Light</vt:lpstr>
      <vt:lpstr>等线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Administrator</cp:lastModifiedBy>
  <cp:revision>18</cp:revision>
  <dcterms:created xsi:type="dcterms:W3CDTF">2021-04-21T12:04:00Z</dcterms:created>
  <dcterms:modified xsi:type="dcterms:W3CDTF">2023-02-08T03:27:20Z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220316F2D7EE4487821A771E32468B5B</vt:lpwstr>
  </property>
  <property fmtid="{D5CDD505-2E9C-101B-9397-08002B2CF9AE}" pid="3" name="KSOProductBuildVer">
    <vt:lpwstr>2052-11.1.0.13703</vt:lpwstr>
  </property>
</Properties>
</file>