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87" r:id="rId5"/>
    <p:sldId id="268" r:id="rId6"/>
    <p:sldId id="264" r:id="rId7"/>
    <p:sldId id="266" r:id="rId8"/>
    <p:sldId id="267" r:id="rId9"/>
    <p:sldId id="27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8F83"/>
    <a:srgbClr val="A8BDB6"/>
    <a:srgbClr val="618176"/>
    <a:srgbClr val="83A1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6" d="100"/>
          <a:sy n="96" d="100"/>
        </p:scale>
        <p:origin x="580" y="56"/>
      </p:cViewPr>
      <p:guideLst>
        <p:guide orient="horz" pos="2160"/>
        <p:guide pos="3840"/>
        <p:guide pos="438"/>
        <p:guide pos="7260"/>
        <p:guide orient="horz" pos="3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5A72B7E-D3EA-499B-B7FC-38FD62AA10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A72B7E-D3EA-499B-B7FC-38FD62AA10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A72B7E-D3EA-499B-B7FC-38FD62AA10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A72B7E-D3EA-499B-B7FC-38FD62AA10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95A72B7E-D3EA-499B-B7FC-38FD62AA10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A72B7E-D3EA-499B-B7FC-38FD62AA10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A72B7E-D3EA-499B-B7FC-38FD62AA101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C160E4-1854-457F-8E6F-2AECFA99DD6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A72B7E-D3EA-499B-B7FC-38FD62AA101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C160E4-1854-457F-8E6F-2AECFA99DD6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A72B7E-D3EA-499B-B7FC-38FD62AA101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C160E4-1854-457F-8E6F-2AECFA99DD6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5A72B7E-D3EA-499B-B7FC-38FD62AA10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5A72B7E-D3EA-499B-B7FC-38FD62AA10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8BDB6"/>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72B7E-D3EA-499B-B7FC-38FD62AA101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160E4-1854-457F-8E6F-2AECFA99DD6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xml"/><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hdphoto" Target="../media/image7.wdp"/><Relationship Id="rId4" Type="http://schemas.openxmlformats.org/officeDocument/2006/relationships/image" Target="../media/image6.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hdphoto" Target="../media/image7.wdp"/><Relationship Id="rId4" Type="http://schemas.openxmlformats.org/officeDocument/2006/relationships/image" Target="../media/image6.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9.emf"/><Relationship Id="rId3" Type="http://schemas.openxmlformats.org/officeDocument/2006/relationships/oleObject" Target="../embeddings/oleObject1.bin"/><Relationship Id="rId2" Type="http://schemas.openxmlformats.org/officeDocument/2006/relationships/image" Target="../media/image8.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10.emf"/><Relationship Id="rId3" Type="http://schemas.openxmlformats.org/officeDocument/2006/relationships/oleObject" Target="../embeddings/oleObject2.bin"/><Relationship Id="rId2" Type="http://schemas.openxmlformats.org/officeDocument/2006/relationships/image" Target="../media/image1.jpe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xml"/><Relationship Id="rId6" Type="http://schemas.openxmlformats.org/officeDocument/2006/relationships/tags" Target="../tags/tag3.xml"/><Relationship Id="rId5" Type="http://schemas.microsoft.com/office/2007/relationships/hdphoto" Target="../media/image5.wdp"/><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15933" y="0"/>
            <a:ext cx="6939814" cy="6858000"/>
          </a:xfrm>
          <a:prstGeom prst="rect">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09905" y="750570"/>
            <a:ext cx="10625455" cy="5212080"/>
          </a:xfrm>
          <a:prstGeom prst="rect">
            <a:avLst/>
          </a:prstGeom>
          <a:blipFill dpi="0" rotWithShape="1">
            <a:blip r:embed="rId1" cstate="print"/>
            <a:srcRect/>
            <a:stretch>
              <a:fillRect/>
            </a:stretch>
          </a:blipFill>
          <a:ln>
            <a:noFill/>
          </a:ln>
          <a:effectLst>
            <a:outerShdw blurRad="127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Lst>
          </a:blip>
          <a:srcRect/>
          <a:stretch>
            <a:fillRect/>
          </a:stretch>
        </p:blipFill>
        <p:spPr>
          <a:xfrm>
            <a:off x="1049153" y="4455423"/>
            <a:ext cx="3709114" cy="1507293"/>
          </a:xfrm>
          <a:prstGeom prst="rect">
            <a:avLst/>
          </a:prstGeom>
        </p:spPr>
      </p:pic>
      <p:pic>
        <p:nvPicPr>
          <p:cNvPr id="13" name="图片 12"/>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66000"/>
                    </a14:imgEffect>
                  </a14:imgLayer>
                </a14:imgProps>
              </a:ext>
            </a:extLst>
          </a:blip>
          <a:srcRect/>
          <a:stretch>
            <a:fillRect/>
          </a:stretch>
        </p:blipFill>
        <p:spPr>
          <a:xfrm>
            <a:off x="7705657" y="4519210"/>
            <a:ext cx="3428224" cy="1443506"/>
          </a:xfrm>
          <a:prstGeom prst="rect">
            <a:avLst/>
          </a:prstGeom>
        </p:spPr>
      </p:pic>
      <p:sp>
        <p:nvSpPr>
          <p:cNvPr id="17" name="PA_文本框 2"/>
          <p:cNvSpPr txBox="1"/>
          <p:nvPr>
            <p:custDataLst>
              <p:tags r:id="rId6"/>
            </p:custDataLst>
          </p:nvPr>
        </p:nvSpPr>
        <p:spPr>
          <a:xfrm>
            <a:off x="1706245" y="2915285"/>
            <a:ext cx="8606790" cy="829945"/>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pitchFamily="34" charset="-122"/>
              </a:defRPr>
            </a:lvl1pPr>
          </a:lstStyle>
          <a:p>
            <a:pPr algn="ctr"/>
            <a:r>
              <a:rPr lang="zh-CN" altLang="en-US" sz="4000" b="0" dirty="0">
                <a:latin typeface="思源宋体 Heavy" panose="02020900000000000000" pitchFamily="18" charset="-122"/>
                <a:ea typeface="思源宋体 Heavy" panose="02020900000000000000" pitchFamily="18" charset="-122"/>
              </a:rPr>
              <a:t>springboot校园点餐系统小程序 PPT</a:t>
            </a:r>
            <a:endParaRPr lang="zh-CN" altLang="en-US" sz="4000" b="0" dirty="0">
              <a:latin typeface="思源宋体 Heavy" panose="02020900000000000000" pitchFamily="18" charset="-122"/>
              <a:ea typeface="思源宋体 Heavy" panose="02020900000000000000" pitchFamily="18" charset="-122"/>
            </a:endParaRPr>
          </a:p>
        </p:txBody>
      </p:sp>
      <p:sp>
        <p:nvSpPr>
          <p:cNvPr id="18" name="矩形 17"/>
          <p:cNvSpPr/>
          <p:nvPr/>
        </p:nvSpPr>
        <p:spPr>
          <a:xfrm>
            <a:off x="4581496" y="4621596"/>
            <a:ext cx="1154430" cy="337185"/>
          </a:xfrm>
          <a:prstGeom prst="rect">
            <a:avLst/>
          </a:prstGeom>
        </p:spPr>
        <p:txBody>
          <a:bodyPr wrap="none">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学生</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6908448" y="4621596"/>
            <a:ext cx="1214755" cy="337185"/>
          </a:xfrm>
          <a:prstGeom prst="rect">
            <a:avLst/>
          </a:prstGeom>
        </p:spPr>
        <p:txBody>
          <a:bodyPr wrap="none">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导师</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6401283" y="4616873"/>
            <a:ext cx="339738" cy="339738"/>
            <a:chOff x="6335783" y="3698570"/>
            <a:chExt cx="339738" cy="339738"/>
          </a:xfrm>
        </p:grpSpPr>
        <p:sp>
          <p:nvSpPr>
            <p:cNvPr id="21" name="椭圆 20"/>
            <p:cNvSpPr/>
            <p:nvPr/>
          </p:nvSpPr>
          <p:spPr>
            <a:xfrm>
              <a:off x="6335783" y="3698570"/>
              <a:ext cx="339738" cy="339738"/>
            </a:xfrm>
            <a:prstGeom prst="ellipse">
              <a:avLst/>
            </a:prstGeom>
            <a:solidFill>
              <a:srgbClr val="618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businessman_57134"/>
            <p:cNvSpPr>
              <a:spLocks noChangeAspect="1"/>
            </p:cNvSpPr>
            <p:nvPr/>
          </p:nvSpPr>
          <p:spPr bwMode="auto">
            <a:xfrm>
              <a:off x="6395636" y="3741388"/>
              <a:ext cx="220032" cy="240154"/>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grpSp>
      <p:grpSp>
        <p:nvGrpSpPr>
          <p:cNvPr id="23" name="组合 22"/>
          <p:cNvGrpSpPr/>
          <p:nvPr/>
        </p:nvGrpSpPr>
        <p:grpSpPr>
          <a:xfrm>
            <a:off x="4113433" y="4619565"/>
            <a:ext cx="339738" cy="339738"/>
            <a:chOff x="4354694" y="3701262"/>
            <a:chExt cx="339738" cy="339738"/>
          </a:xfrm>
        </p:grpSpPr>
        <p:sp>
          <p:nvSpPr>
            <p:cNvPr id="24" name="椭圆 23"/>
            <p:cNvSpPr/>
            <p:nvPr/>
          </p:nvSpPr>
          <p:spPr>
            <a:xfrm>
              <a:off x="4354694" y="3701262"/>
              <a:ext cx="339738" cy="339738"/>
            </a:xfrm>
            <a:prstGeom prst="ellipse">
              <a:avLst/>
            </a:prstGeom>
            <a:solidFill>
              <a:srgbClr val="618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student-with-graduation-cap_57073"/>
            <p:cNvSpPr>
              <a:spLocks noChangeAspect="1"/>
            </p:cNvSpPr>
            <p:nvPr/>
          </p:nvSpPr>
          <p:spPr bwMode="auto">
            <a:xfrm>
              <a:off x="4424477" y="3738438"/>
              <a:ext cx="201712" cy="240155"/>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a:noFill/>
            </a:ln>
          </p:spPr>
        </p:sp>
      </p:grpSp>
      <p:grpSp>
        <p:nvGrpSpPr>
          <p:cNvPr id="28" name="组合 27"/>
          <p:cNvGrpSpPr/>
          <p:nvPr/>
        </p:nvGrpSpPr>
        <p:grpSpPr>
          <a:xfrm>
            <a:off x="5526971" y="1264427"/>
            <a:ext cx="1154197" cy="1154197"/>
            <a:chOff x="5462031" y="1223992"/>
            <a:chExt cx="1267938" cy="1267938"/>
          </a:xfrm>
        </p:grpSpPr>
        <p:sp>
          <p:nvSpPr>
            <p:cNvPr id="27" name="椭圆 26"/>
            <p:cNvSpPr/>
            <p:nvPr/>
          </p:nvSpPr>
          <p:spPr>
            <a:xfrm>
              <a:off x="5462031" y="1223992"/>
              <a:ext cx="1267938" cy="1267938"/>
            </a:xfrm>
            <a:prstGeom prst="ellipse">
              <a:avLst/>
            </a:prstGeom>
            <a:solidFill>
              <a:srgbClr val="83A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students-graduation-hat_21534"/>
            <p:cNvSpPr>
              <a:spLocks noChangeAspect="1"/>
            </p:cNvSpPr>
            <p:nvPr/>
          </p:nvSpPr>
          <p:spPr bwMode="auto">
            <a:xfrm>
              <a:off x="5527559" y="1583210"/>
              <a:ext cx="1147188" cy="531718"/>
            </a:xfrm>
            <a:custGeom>
              <a:avLst/>
              <a:gdLst>
                <a:gd name="T0" fmla="*/ 496 w 989"/>
                <a:gd name="T1" fmla="*/ 397 h 459"/>
                <a:gd name="T2" fmla="*/ 781 w 989"/>
                <a:gd name="T3" fmla="*/ 291 h 459"/>
                <a:gd name="T4" fmla="*/ 781 w 989"/>
                <a:gd name="T5" fmla="*/ 459 h 459"/>
                <a:gd name="T6" fmla="*/ 208 w 989"/>
                <a:gd name="T7" fmla="*/ 459 h 459"/>
                <a:gd name="T8" fmla="*/ 208 w 989"/>
                <a:gd name="T9" fmla="*/ 294 h 459"/>
                <a:gd name="T10" fmla="*/ 496 w 989"/>
                <a:gd name="T11" fmla="*/ 397 h 459"/>
                <a:gd name="T12" fmla="*/ 874 w 989"/>
                <a:gd name="T13" fmla="*/ 347 h 459"/>
                <a:gd name="T14" fmla="*/ 874 w 989"/>
                <a:gd name="T15" fmla="*/ 221 h 459"/>
                <a:gd name="T16" fmla="*/ 989 w 989"/>
                <a:gd name="T17" fmla="*/ 178 h 459"/>
                <a:gd name="T18" fmla="*/ 493 w 989"/>
                <a:gd name="T19" fmla="*/ 0 h 459"/>
                <a:gd name="T20" fmla="*/ 0 w 989"/>
                <a:gd name="T21" fmla="*/ 184 h 459"/>
                <a:gd name="T22" fmla="*/ 496 w 989"/>
                <a:gd name="T23" fmla="*/ 362 h 459"/>
                <a:gd name="T24" fmla="*/ 839 w 989"/>
                <a:gd name="T25" fmla="*/ 234 h 459"/>
                <a:gd name="T26" fmla="*/ 839 w 989"/>
                <a:gd name="T27" fmla="*/ 347 h 459"/>
                <a:gd name="T28" fmla="*/ 819 w 989"/>
                <a:gd name="T29" fmla="*/ 380 h 459"/>
                <a:gd name="T30" fmla="*/ 856 w 989"/>
                <a:gd name="T31" fmla="*/ 417 h 459"/>
                <a:gd name="T32" fmla="*/ 894 w 989"/>
                <a:gd name="T33" fmla="*/ 380 h 459"/>
                <a:gd name="T34" fmla="*/ 874 w 989"/>
                <a:gd name="T35" fmla="*/ 34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9" h="459">
                  <a:moveTo>
                    <a:pt x="496" y="397"/>
                  </a:moveTo>
                  <a:lnTo>
                    <a:pt x="781" y="291"/>
                  </a:lnTo>
                  <a:lnTo>
                    <a:pt x="781" y="459"/>
                  </a:lnTo>
                  <a:lnTo>
                    <a:pt x="208" y="459"/>
                  </a:lnTo>
                  <a:lnTo>
                    <a:pt x="208" y="294"/>
                  </a:lnTo>
                  <a:lnTo>
                    <a:pt x="496" y="397"/>
                  </a:lnTo>
                  <a:close/>
                  <a:moveTo>
                    <a:pt x="874" y="347"/>
                  </a:moveTo>
                  <a:lnTo>
                    <a:pt x="874" y="221"/>
                  </a:lnTo>
                  <a:lnTo>
                    <a:pt x="989" y="178"/>
                  </a:lnTo>
                  <a:lnTo>
                    <a:pt x="493" y="0"/>
                  </a:lnTo>
                  <a:lnTo>
                    <a:pt x="0" y="184"/>
                  </a:lnTo>
                  <a:lnTo>
                    <a:pt x="496" y="362"/>
                  </a:lnTo>
                  <a:lnTo>
                    <a:pt x="839" y="234"/>
                  </a:lnTo>
                  <a:lnTo>
                    <a:pt x="839" y="347"/>
                  </a:lnTo>
                  <a:cubicBezTo>
                    <a:pt x="827" y="353"/>
                    <a:pt x="819" y="365"/>
                    <a:pt x="819" y="380"/>
                  </a:cubicBezTo>
                  <a:cubicBezTo>
                    <a:pt x="819" y="400"/>
                    <a:pt x="836" y="417"/>
                    <a:pt x="856" y="417"/>
                  </a:cubicBezTo>
                  <a:cubicBezTo>
                    <a:pt x="877" y="417"/>
                    <a:pt x="894" y="400"/>
                    <a:pt x="894" y="380"/>
                  </a:cubicBezTo>
                  <a:cubicBezTo>
                    <a:pt x="894" y="365"/>
                    <a:pt x="886" y="353"/>
                    <a:pt x="874" y="347"/>
                  </a:cubicBezTo>
                  <a:close/>
                </a:path>
              </a:pathLst>
            </a:custGeom>
            <a:solidFill>
              <a:schemeClr val="bg1"/>
            </a:solidFill>
            <a:ln>
              <a:noFill/>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6096000" cy="6858000"/>
          </a:xfrm>
          <a:prstGeom prst="rect">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24863" y="809623"/>
            <a:ext cx="10801351" cy="5467351"/>
          </a:xfrm>
          <a:prstGeom prst="rect">
            <a:avLst/>
          </a:prstGeom>
          <a:blipFill dpi="0" rotWithShape="1">
            <a:blip r:embed="rId1" cstate="print"/>
            <a:srcRect/>
            <a:stretch>
              <a:fillRect/>
            </a:stretch>
          </a:blipFill>
          <a:ln>
            <a:noFill/>
          </a:ln>
          <a:effectLst>
            <a:outerShdw blurRad="127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Lst>
          </a:blip>
          <a:srcRect/>
          <a:stretch>
            <a:fillRect/>
          </a:stretch>
        </p:blipFill>
        <p:spPr>
          <a:xfrm flipH="1">
            <a:off x="5486399" y="3720245"/>
            <a:ext cx="6010273" cy="2442428"/>
          </a:xfrm>
          <a:prstGeom prst="rect">
            <a:avLst/>
          </a:prstGeom>
        </p:spPr>
      </p:pic>
      <p:sp>
        <p:nvSpPr>
          <p:cNvPr id="13" name="矩形 12"/>
          <p:cNvSpPr/>
          <p:nvPr/>
        </p:nvSpPr>
        <p:spPr>
          <a:xfrm>
            <a:off x="1265555" y="1463040"/>
            <a:ext cx="9919335" cy="3878580"/>
          </a:xfrm>
          <a:prstGeom prst="rect">
            <a:avLst/>
          </a:prstGeom>
        </p:spPr>
        <p:txBody>
          <a:bodyPr wrap="square">
            <a:spAutoFit/>
          </a:bodyPr>
          <a:lstStyle/>
          <a:p>
            <a:pPr>
              <a:lnSpc>
                <a:spcPct val="140000"/>
              </a:lnSpc>
            </a:pPr>
            <a:r>
              <a:rPr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社会主义进入新时代，经济实力越来越强。我们也变得越来越忙碌、对生活的要求也变得更加严格，对快速和方便的服务的需求也在逐渐增加。因此，对餐饮行业的管理、服务的要求也越来越严格。为适应时代的发展，各大餐饮业开始广泛地使用电脑来进行管理，并推出各种在线点餐程序，为提高工作人员效率提供了一种新的方式，并且减轻了他们的工作强度，也免去排队和租赁场地的困扰。免除排队可以说在很大程度上降低客户的不舒适感，在树立企业形象的同时，为餐饮业客户提供更加方便、舒适、优质而高效的服务，实现双赢。</a:t>
            </a:r>
            <a:endParaRPr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nSpc>
                <a:spcPct val="140000"/>
              </a:lnSpc>
            </a:pPr>
            <a:r>
              <a:rPr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于此同时，伴随着互联网的高速发展，各大外卖软件相继出现，这对传统的校园餐饮业销售带来很大的影响。同时校园食堂存在的排队时间长，等餐时间久、扣款有误、菜品口味等问题更是让不少大学生放弃在食堂就餐。我们的校园点餐系统小程序采用预约取餐+食堂外卖的模式，相较排队打餐的模式是一种转型。从餐饮店管理和师生需求的角度出发，充分利用互联网的优势来解决当下校园餐饮业就餐时所出现的各类问题，提高了校园餐饮业运营效率也方便了在校师生，重新吸引学生在校园餐饮店就餐</a:t>
            </a:r>
            <a:endParaRPr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958215" y="912495"/>
            <a:ext cx="3728085" cy="460375"/>
          </a:xfrm>
          <a:prstGeom prst="rect">
            <a:avLst/>
          </a:prstGeom>
        </p:spPr>
        <p:txBody>
          <a:bodyPr wrap="square">
            <a:spAutoFit/>
          </a:bodyPr>
          <a:lstStyle/>
          <a:p>
            <a:pPr algn="ctr"/>
            <a:r>
              <a:rPr lang="zh-CN" altLang="en-US" sz="2400" dirty="0" smtClean="0">
                <a:solidFill>
                  <a:srgbClr val="6B8F83"/>
                </a:solidFill>
                <a:latin typeface="微软雅黑" panose="020B0503020204020204" pitchFamily="34" charset="-122"/>
                <a:ea typeface="微软雅黑" panose="020B0503020204020204" pitchFamily="34" charset="-122"/>
              </a:rPr>
              <a:t>课题意义</a:t>
            </a:r>
            <a:endParaRPr lang="zh-CN" altLang="en-US" sz="2400" dirty="0" smtClean="0">
              <a:solidFill>
                <a:srgbClr val="6B8F83"/>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66000"/>
                    </a14:imgEffect>
                  </a14:imgLayer>
                </a14:imgProps>
              </a:ext>
            </a:extLst>
          </a:blip>
          <a:srcRect/>
          <a:stretch>
            <a:fillRect/>
          </a:stretch>
        </p:blipFill>
        <p:spPr>
          <a:xfrm rot="14621040" flipH="1">
            <a:off x="10093524" y="2337758"/>
            <a:ext cx="400038" cy="576677"/>
          </a:xfrm>
          <a:custGeom>
            <a:avLst/>
            <a:gdLst>
              <a:gd name="connsiteX0" fmla="*/ 651934 w 651934"/>
              <a:gd name="connsiteY0" fmla="*/ 0 h 939800"/>
              <a:gd name="connsiteX1" fmla="*/ 0 w 651934"/>
              <a:gd name="connsiteY1" fmla="*/ 0 h 939800"/>
              <a:gd name="connsiteX2" fmla="*/ 0 w 651934"/>
              <a:gd name="connsiteY2" fmla="*/ 728870 h 939800"/>
              <a:gd name="connsiteX3" fmla="*/ 222710 w 651934"/>
              <a:gd name="connsiteY3" fmla="*/ 728870 h 939800"/>
              <a:gd name="connsiteX4" fmla="*/ 222710 w 651934"/>
              <a:gd name="connsiteY4" fmla="*/ 939800 h 939800"/>
              <a:gd name="connsiteX5" fmla="*/ 651934 w 651934"/>
              <a:gd name="connsiteY5" fmla="*/ 939800 h 939800"/>
              <a:gd name="connsiteX6" fmla="*/ 651934 w 651934"/>
              <a:gd name="connsiteY6" fmla="*/ 0 h 93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934" h="939800">
                <a:moveTo>
                  <a:pt x="651934" y="0"/>
                </a:moveTo>
                <a:lnTo>
                  <a:pt x="0" y="0"/>
                </a:lnTo>
                <a:lnTo>
                  <a:pt x="0" y="728870"/>
                </a:lnTo>
                <a:lnTo>
                  <a:pt x="222710" y="728870"/>
                </a:lnTo>
                <a:lnTo>
                  <a:pt x="222710" y="939800"/>
                </a:lnTo>
                <a:lnTo>
                  <a:pt x="651934" y="939800"/>
                </a:lnTo>
                <a:lnTo>
                  <a:pt x="651934" y="0"/>
                </a:lnTo>
                <a:close/>
              </a:path>
            </a:pathLst>
          </a:custGeom>
        </p:spPr>
      </p:pic>
      <p:pic>
        <p:nvPicPr>
          <p:cNvPr id="22" name="图片 21"/>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66000"/>
                    </a14:imgEffect>
                  </a14:imgLayer>
                </a14:imgProps>
              </a:ext>
            </a:extLst>
          </a:blip>
          <a:srcRect/>
          <a:stretch>
            <a:fillRect/>
          </a:stretch>
        </p:blipFill>
        <p:spPr>
          <a:xfrm rot="17499836" flipH="1">
            <a:off x="7113661" y="1147790"/>
            <a:ext cx="435122" cy="627252"/>
          </a:xfrm>
          <a:custGeom>
            <a:avLst/>
            <a:gdLst>
              <a:gd name="connsiteX0" fmla="*/ 651934 w 651934"/>
              <a:gd name="connsiteY0" fmla="*/ 0 h 939800"/>
              <a:gd name="connsiteX1" fmla="*/ 0 w 651934"/>
              <a:gd name="connsiteY1" fmla="*/ 0 h 939800"/>
              <a:gd name="connsiteX2" fmla="*/ 0 w 651934"/>
              <a:gd name="connsiteY2" fmla="*/ 728870 h 939800"/>
              <a:gd name="connsiteX3" fmla="*/ 222710 w 651934"/>
              <a:gd name="connsiteY3" fmla="*/ 728870 h 939800"/>
              <a:gd name="connsiteX4" fmla="*/ 222710 w 651934"/>
              <a:gd name="connsiteY4" fmla="*/ 939800 h 939800"/>
              <a:gd name="connsiteX5" fmla="*/ 651934 w 651934"/>
              <a:gd name="connsiteY5" fmla="*/ 939800 h 939800"/>
              <a:gd name="connsiteX6" fmla="*/ 651934 w 651934"/>
              <a:gd name="connsiteY6" fmla="*/ 0 h 93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934" h="939800">
                <a:moveTo>
                  <a:pt x="651934" y="0"/>
                </a:moveTo>
                <a:lnTo>
                  <a:pt x="0" y="0"/>
                </a:lnTo>
                <a:lnTo>
                  <a:pt x="0" y="728870"/>
                </a:lnTo>
                <a:lnTo>
                  <a:pt x="222710" y="728870"/>
                </a:lnTo>
                <a:lnTo>
                  <a:pt x="222710" y="939800"/>
                </a:lnTo>
                <a:lnTo>
                  <a:pt x="651934" y="939800"/>
                </a:lnTo>
                <a:lnTo>
                  <a:pt x="651934" y="0"/>
                </a:ln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6096000" cy="6858000"/>
          </a:xfrm>
          <a:prstGeom prst="rect">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24863" y="809623"/>
            <a:ext cx="10801351" cy="5467351"/>
          </a:xfrm>
          <a:prstGeom prst="rect">
            <a:avLst/>
          </a:prstGeom>
          <a:blipFill dpi="0" rotWithShape="1">
            <a:blip r:embed="rId1" cstate="print"/>
            <a:srcRect/>
            <a:stretch>
              <a:fillRect/>
            </a:stretch>
          </a:blipFill>
          <a:ln>
            <a:noFill/>
          </a:ln>
          <a:effectLst>
            <a:outerShdw blurRad="127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Lst>
          </a:blip>
          <a:srcRect/>
          <a:stretch>
            <a:fillRect/>
          </a:stretch>
        </p:blipFill>
        <p:spPr>
          <a:xfrm flipH="1">
            <a:off x="5486399" y="3720245"/>
            <a:ext cx="6010273" cy="2442428"/>
          </a:xfrm>
          <a:prstGeom prst="rect">
            <a:avLst/>
          </a:prstGeom>
        </p:spPr>
      </p:pic>
      <p:sp>
        <p:nvSpPr>
          <p:cNvPr id="13" name="矩形 12"/>
          <p:cNvSpPr/>
          <p:nvPr/>
        </p:nvSpPr>
        <p:spPr>
          <a:xfrm>
            <a:off x="1255395" y="1234440"/>
            <a:ext cx="9940925" cy="5123180"/>
          </a:xfrm>
          <a:prstGeom prst="rect">
            <a:avLst/>
          </a:prstGeom>
        </p:spPr>
        <p:txBody>
          <a:bodyPr wrap="square">
            <a:spAutoFit/>
          </a:bodyPr>
          <a:lstStyle/>
          <a:p>
            <a:pPr>
              <a:lnSpc>
                <a:spcPct val="13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框架是Java平台上的一种开源应用框架，提供具有控制反转特性的容器。尽管Spring框架自身对编程模型没有限制，但其在Java应用中的频繁使用让它备受青睐，以至于后来让它作为EJB（EnterpriseJavaBeans）模型的补充，甚至是替补。Spring框架为开发提供了一系列的解决方案，比如利用控制反转的核心特性，并通过依赖注入实现控制反转来实现管理对象生命周期容器化，利用面向切面编程进行声明式的事务管理，整合多种持久化技术管理数据访问，提供大量优秀的Web框架方便开发等等。Spring框架具有控制反转（IOC）特性，IOC旨在方便项目维护和测试，它提供了一种通过Java的反射机制对Java对象进行统一的配置和管理的方法。Spring框架利用容器管理对象的生命周期，容器可以通过扫描XML文件或类上特定Java注解来配置对象，开发者可以通过依赖查找或依赖注入来获得对象。Spring框架具有面向切面编程（AOP）框架，SpringAOP框架基于代理模式，同时运行时可配置；AOP框架主要针对模块之间的交叉关注点进行模块化。Spring框架的AOP框架仅提供基本的AOP特性，虽无法与AspectJ框架相比，但通过与AspectJ的集成，也可以满足基本需求。Spring框架下的事务管理、远程访问等功能均可以通过使用SpringAOP技术实现。Spring的事务管理框架为Java平台带来了一种抽象机制，使本地和全局事务以及嵌套事务能够与保存点一起工作，并且几乎可以在Java平台的任何环境中工作。Spring集成多种事务模板，系统可以通过事务模板、XML或Java注解进行事务配置，并且事务框架集成了消息传递和缓存等功能。Spring的数据访问框架解决了开发人员在应用程序中使用数据库时遇到的常见困难。它不仅对Java:JDBC、iBATS/MyBATIs、Hibernate、Java数据对象（JDO）、ApacheOJB和ApacheCayne等所有流行的数据访问框架中提供支持，同时还可以与Spring的事务管理一起使用，为数据访问提供了灵活的抽象。Spring框架最初是没有打算构建一个自己的WebMVC框架，其开发人员在开发过程中认为现有的StrutsWeb框架的呈现层和请求处理层之间以及请求处理层和模型之间的分离不够，于是创建了SpringMVC。</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nSpc>
                <a:spcPct val="130000"/>
              </a:lnSpc>
            </a:pP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958215" y="912495"/>
            <a:ext cx="3728085" cy="460375"/>
          </a:xfrm>
          <a:prstGeom prst="rect">
            <a:avLst/>
          </a:prstGeom>
        </p:spPr>
        <p:txBody>
          <a:bodyPr wrap="square">
            <a:spAutoFit/>
          </a:bodyPr>
          <a:lstStyle/>
          <a:p>
            <a:pPr algn="ctr"/>
            <a:r>
              <a:rPr lang="en-US" altLang="zh-CN" sz="2400" dirty="0" smtClean="0">
                <a:solidFill>
                  <a:srgbClr val="6B8F83"/>
                </a:solidFill>
                <a:latin typeface="微软雅黑" panose="020B0503020204020204" pitchFamily="34" charset="-122"/>
                <a:ea typeface="微软雅黑" panose="020B0503020204020204" pitchFamily="34" charset="-122"/>
              </a:rPr>
              <a:t>Springboot</a:t>
            </a:r>
            <a:r>
              <a:rPr lang="zh-CN" altLang="en-US" sz="2400" dirty="0" smtClean="0">
                <a:solidFill>
                  <a:srgbClr val="6B8F83"/>
                </a:solidFill>
                <a:latin typeface="微软雅黑" panose="020B0503020204020204" pitchFamily="34" charset="-122"/>
                <a:ea typeface="微软雅黑" panose="020B0503020204020204" pitchFamily="34" charset="-122"/>
              </a:rPr>
              <a:t>框架介绍</a:t>
            </a:r>
            <a:endParaRPr lang="zh-CN" altLang="en-US" sz="2400" dirty="0" smtClean="0">
              <a:solidFill>
                <a:srgbClr val="6B8F83"/>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66000"/>
                    </a14:imgEffect>
                  </a14:imgLayer>
                </a14:imgProps>
              </a:ext>
            </a:extLst>
          </a:blip>
          <a:srcRect/>
          <a:stretch>
            <a:fillRect/>
          </a:stretch>
        </p:blipFill>
        <p:spPr>
          <a:xfrm rot="14621040" flipH="1">
            <a:off x="10093524" y="2337758"/>
            <a:ext cx="400038" cy="576677"/>
          </a:xfrm>
          <a:custGeom>
            <a:avLst/>
            <a:gdLst>
              <a:gd name="connsiteX0" fmla="*/ 651934 w 651934"/>
              <a:gd name="connsiteY0" fmla="*/ 0 h 939800"/>
              <a:gd name="connsiteX1" fmla="*/ 0 w 651934"/>
              <a:gd name="connsiteY1" fmla="*/ 0 h 939800"/>
              <a:gd name="connsiteX2" fmla="*/ 0 w 651934"/>
              <a:gd name="connsiteY2" fmla="*/ 728870 h 939800"/>
              <a:gd name="connsiteX3" fmla="*/ 222710 w 651934"/>
              <a:gd name="connsiteY3" fmla="*/ 728870 h 939800"/>
              <a:gd name="connsiteX4" fmla="*/ 222710 w 651934"/>
              <a:gd name="connsiteY4" fmla="*/ 939800 h 939800"/>
              <a:gd name="connsiteX5" fmla="*/ 651934 w 651934"/>
              <a:gd name="connsiteY5" fmla="*/ 939800 h 939800"/>
              <a:gd name="connsiteX6" fmla="*/ 651934 w 651934"/>
              <a:gd name="connsiteY6" fmla="*/ 0 h 93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934" h="939800">
                <a:moveTo>
                  <a:pt x="651934" y="0"/>
                </a:moveTo>
                <a:lnTo>
                  <a:pt x="0" y="0"/>
                </a:lnTo>
                <a:lnTo>
                  <a:pt x="0" y="728870"/>
                </a:lnTo>
                <a:lnTo>
                  <a:pt x="222710" y="728870"/>
                </a:lnTo>
                <a:lnTo>
                  <a:pt x="222710" y="939800"/>
                </a:lnTo>
                <a:lnTo>
                  <a:pt x="651934" y="939800"/>
                </a:lnTo>
                <a:lnTo>
                  <a:pt x="651934" y="0"/>
                </a:lnTo>
                <a:close/>
              </a:path>
            </a:pathLst>
          </a:custGeom>
        </p:spPr>
      </p:pic>
      <p:pic>
        <p:nvPicPr>
          <p:cNvPr id="22" name="图片 21"/>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66000"/>
                    </a14:imgEffect>
                  </a14:imgLayer>
                </a14:imgProps>
              </a:ext>
            </a:extLst>
          </a:blip>
          <a:srcRect/>
          <a:stretch>
            <a:fillRect/>
          </a:stretch>
        </p:blipFill>
        <p:spPr>
          <a:xfrm rot="17499836" flipH="1">
            <a:off x="7113661" y="1147790"/>
            <a:ext cx="435122" cy="627252"/>
          </a:xfrm>
          <a:custGeom>
            <a:avLst/>
            <a:gdLst>
              <a:gd name="connsiteX0" fmla="*/ 651934 w 651934"/>
              <a:gd name="connsiteY0" fmla="*/ 0 h 939800"/>
              <a:gd name="connsiteX1" fmla="*/ 0 w 651934"/>
              <a:gd name="connsiteY1" fmla="*/ 0 h 939800"/>
              <a:gd name="connsiteX2" fmla="*/ 0 w 651934"/>
              <a:gd name="connsiteY2" fmla="*/ 728870 h 939800"/>
              <a:gd name="connsiteX3" fmla="*/ 222710 w 651934"/>
              <a:gd name="connsiteY3" fmla="*/ 728870 h 939800"/>
              <a:gd name="connsiteX4" fmla="*/ 222710 w 651934"/>
              <a:gd name="connsiteY4" fmla="*/ 939800 h 939800"/>
              <a:gd name="connsiteX5" fmla="*/ 651934 w 651934"/>
              <a:gd name="connsiteY5" fmla="*/ 939800 h 939800"/>
              <a:gd name="connsiteX6" fmla="*/ 651934 w 651934"/>
              <a:gd name="connsiteY6" fmla="*/ 0 h 93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934" h="939800">
                <a:moveTo>
                  <a:pt x="651934" y="0"/>
                </a:moveTo>
                <a:lnTo>
                  <a:pt x="0" y="0"/>
                </a:lnTo>
                <a:lnTo>
                  <a:pt x="0" y="728870"/>
                </a:lnTo>
                <a:lnTo>
                  <a:pt x="222710" y="728870"/>
                </a:lnTo>
                <a:lnTo>
                  <a:pt x="222710" y="939800"/>
                </a:lnTo>
                <a:lnTo>
                  <a:pt x="651934" y="939800"/>
                </a:lnTo>
                <a:lnTo>
                  <a:pt x="651934" y="0"/>
                </a:ln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95998" y="0"/>
            <a:ext cx="6096000" cy="6858000"/>
          </a:xfrm>
          <a:prstGeom prst="rect">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686435" y="-186055"/>
            <a:ext cx="10801350" cy="6756400"/>
          </a:xfrm>
          <a:prstGeom prst="rect">
            <a:avLst/>
          </a:prstGeom>
          <a:blipFill dpi="0" rotWithShape="1">
            <a:blip r:embed="rId1" cstate="print"/>
            <a:srcRect/>
            <a:stretch>
              <a:fillRect/>
            </a:stretch>
          </a:blipFill>
          <a:ln>
            <a:noFill/>
          </a:ln>
          <a:effectLst>
            <a:outerShdw blurRad="127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Spring框架是Java平台上的一种开源应用框架，提供具有控制反转特性的容器。尽管Spring框架自身对编程模型没有限制，但其在Java应用中的频繁使用让它备受青睐，以至于后来让它作为EJB（EnterpriseJavaBeans）模型的补充，甚至是替补。Spring框架为开发提供了一系列的解决方案，比如利用控制反转的核心特性，并通过依赖注入实现控制反转来实现管理对象生命周期容器化，利用面向切面编程进行声明式的事务管理，整合多种持久化技术管理数据访问，提供大量优秀的Web框架方便开发等等。Spring框架具有控制反转（IOC）特性，IOC旨在方便项目维护和测试，它提供了一种通过Java的反射机制对Java对象进行统一的配置和管理的方法。Spring框架利用容器管理对象的生命周期，容器可以通过扫描XML文件或类上特定Java注解来配置对象，开发者可以通过依赖查找或依赖注入来获得对象。Spring框架具有面向切面编程（AOP）框架，SpringAOP框架基于代理模式，同时运行时可配置；AOP框架主要针对模块之间的交叉关注点进行模块化。Spring框架的AOP框架仅提供基本的AOP特性，虽无法与AspectJ框架相比，但通过与AspectJ的集成，也可以满足基本需求。Spring框架下的事务管理、远程访问等功能均可以通过使用SpringAOP技术实现。Spring的事务管理框架为Java平台带来了一种抽象机制，使本地和全局事务以及嵌套事务能够与保存点一起工作，并且几乎可以在Java平台的任何环境中工作。Spring集成多种事务模板，系统可以通过事务模板、XML或Java注解进行事务配置，并且事务框架集成了消息传递和缓存等功能。Spring的数据访问框架解决了开发人员在应用程序中使用数据库时遇到的常见困难。它不仅对Java:JDBC、iBATS/MyBATIs、Hibernate、Java数据对象（JDO）、ApacheOJB和ApacheCayne等所有流行的数据访问框架中提供支持，同时还可以与Spring的事务管理一起使用，为数据访问提供了灵活的抽象。Spring框架最初是没有打算构建一个自己的WebMVC框架，其开发人员在开发过程中认为现有的StrutsWeb框架的呈现层和请求处理层之间以及请求处理层和模型之间的分离不够，于是创建了SpringMVC。</a:t>
            </a: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2.6 Vue.js 主要功能</a:t>
            </a:r>
            <a:endParaRPr lang="zh-CN" altLang="en-US">
              <a:latin typeface="微软雅黑" panose="020B0503020204020204" pitchFamily="34" charset="-122"/>
              <a:ea typeface="微软雅黑" panose="020B0503020204020204" pitchFamily="34" charset="-122"/>
            </a:endParaRPr>
          </a:p>
        </p:txBody>
      </p:sp>
      <p:sp>
        <p:nvSpPr>
          <p:cNvPr id="24" name="矩形 23"/>
          <p:cNvSpPr/>
          <p:nvPr/>
        </p:nvSpPr>
        <p:spPr>
          <a:xfrm>
            <a:off x="695325" y="695325"/>
            <a:ext cx="1950720" cy="5467350"/>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specialist-user_80886"/>
          <p:cNvSpPr>
            <a:spLocks noChangeAspect="1"/>
          </p:cNvSpPr>
          <p:nvPr/>
        </p:nvSpPr>
        <p:spPr bwMode="auto">
          <a:xfrm>
            <a:off x="5892103" y="3416811"/>
            <a:ext cx="390887" cy="454441"/>
          </a:xfrm>
          <a:custGeom>
            <a:avLst/>
            <a:gdLst>
              <a:gd name="connsiteX0" fmla="*/ 327615 w 521993"/>
              <a:gd name="connsiteY0" fmla="*/ 466652 h 606863"/>
              <a:gd name="connsiteX1" fmla="*/ 327615 w 521993"/>
              <a:gd name="connsiteY1" fmla="*/ 490607 h 606863"/>
              <a:gd name="connsiteX2" fmla="*/ 372201 w 521993"/>
              <a:gd name="connsiteY2" fmla="*/ 504537 h 606863"/>
              <a:gd name="connsiteX3" fmla="*/ 416917 w 521993"/>
              <a:gd name="connsiteY3" fmla="*/ 490607 h 606863"/>
              <a:gd name="connsiteX4" fmla="*/ 416917 w 521993"/>
              <a:gd name="connsiteY4" fmla="*/ 466652 h 606863"/>
              <a:gd name="connsiteX5" fmla="*/ 173129 w 521993"/>
              <a:gd name="connsiteY5" fmla="*/ 327483 h 606863"/>
              <a:gd name="connsiteX6" fmla="*/ 183819 w 521993"/>
              <a:gd name="connsiteY6" fmla="*/ 328394 h 606863"/>
              <a:gd name="connsiteX7" fmla="*/ 235315 w 521993"/>
              <a:gd name="connsiteY7" fmla="*/ 353260 h 606863"/>
              <a:gd name="connsiteX8" fmla="*/ 242355 w 521993"/>
              <a:gd name="connsiteY8" fmla="*/ 359379 h 606863"/>
              <a:gd name="connsiteX9" fmla="*/ 260997 w 521993"/>
              <a:gd name="connsiteY9" fmla="*/ 408459 h 606863"/>
              <a:gd name="connsiteX10" fmla="*/ 279640 w 521993"/>
              <a:gd name="connsiteY10" fmla="*/ 359379 h 606863"/>
              <a:gd name="connsiteX11" fmla="*/ 286680 w 521993"/>
              <a:gd name="connsiteY11" fmla="*/ 353260 h 606863"/>
              <a:gd name="connsiteX12" fmla="*/ 338175 w 521993"/>
              <a:gd name="connsiteY12" fmla="*/ 328394 h 606863"/>
              <a:gd name="connsiteX13" fmla="*/ 348865 w 521993"/>
              <a:gd name="connsiteY13" fmla="*/ 327483 h 606863"/>
              <a:gd name="connsiteX14" fmla="*/ 349387 w 521993"/>
              <a:gd name="connsiteY14" fmla="*/ 327743 h 606863"/>
              <a:gd name="connsiteX15" fmla="*/ 470368 w 521993"/>
              <a:gd name="connsiteY15" fmla="*/ 395440 h 606863"/>
              <a:gd name="connsiteX16" fmla="*/ 521863 w 521993"/>
              <a:gd name="connsiteY16" fmla="*/ 517816 h 606863"/>
              <a:gd name="connsiteX17" fmla="*/ 521472 w 521993"/>
              <a:gd name="connsiteY17" fmla="*/ 522633 h 606863"/>
              <a:gd name="connsiteX18" fmla="*/ 260997 w 521993"/>
              <a:gd name="connsiteY18" fmla="*/ 606863 h 606863"/>
              <a:gd name="connsiteX19" fmla="*/ 522 w 521993"/>
              <a:gd name="connsiteY19" fmla="*/ 522633 h 606863"/>
              <a:gd name="connsiteX20" fmla="*/ 131 w 521993"/>
              <a:gd name="connsiteY20" fmla="*/ 517816 h 606863"/>
              <a:gd name="connsiteX21" fmla="*/ 51757 w 521993"/>
              <a:gd name="connsiteY21" fmla="*/ 395440 h 606863"/>
              <a:gd name="connsiteX22" fmla="*/ 173129 w 521993"/>
              <a:gd name="connsiteY22" fmla="*/ 327483 h 606863"/>
              <a:gd name="connsiteX23" fmla="*/ 218629 w 521993"/>
              <a:gd name="connsiteY23" fmla="*/ 102451 h 606863"/>
              <a:gd name="connsiteX24" fmla="*/ 141455 w 521993"/>
              <a:gd name="connsiteY24" fmla="*/ 142547 h 606863"/>
              <a:gd name="connsiteX25" fmla="*/ 140933 w 521993"/>
              <a:gd name="connsiteY25" fmla="*/ 171186 h 606863"/>
              <a:gd name="connsiteX26" fmla="*/ 188907 w 521993"/>
              <a:gd name="connsiteY26" fmla="*/ 287046 h 606863"/>
              <a:gd name="connsiteX27" fmla="*/ 260997 w 521993"/>
              <a:gd name="connsiteY27" fmla="*/ 321805 h 606863"/>
              <a:gd name="connsiteX28" fmla="*/ 333088 w 521993"/>
              <a:gd name="connsiteY28" fmla="*/ 287046 h 606863"/>
              <a:gd name="connsiteX29" fmla="*/ 381061 w 521993"/>
              <a:gd name="connsiteY29" fmla="*/ 171186 h 606863"/>
              <a:gd name="connsiteX30" fmla="*/ 380409 w 521993"/>
              <a:gd name="connsiteY30" fmla="*/ 139032 h 606863"/>
              <a:gd name="connsiteX31" fmla="*/ 218629 w 521993"/>
              <a:gd name="connsiteY31" fmla="*/ 102451 h 606863"/>
              <a:gd name="connsiteX32" fmla="*/ 260997 w 521993"/>
              <a:gd name="connsiteY32" fmla="*/ 0 h 606863"/>
              <a:gd name="connsiteX33" fmla="*/ 401528 w 521993"/>
              <a:gd name="connsiteY33" fmla="*/ 171186 h 606863"/>
              <a:gd name="connsiteX34" fmla="*/ 260997 w 521993"/>
              <a:gd name="connsiteY34" fmla="*/ 342243 h 606863"/>
              <a:gd name="connsiteX35" fmla="*/ 120466 w 521993"/>
              <a:gd name="connsiteY35" fmla="*/ 171186 h 606863"/>
              <a:gd name="connsiteX36" fmla="*/ 260997 w 521993"/>
              <a:gd name="connsiteY36"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1993" h="606863">
                <a:moveTo>
                  <a:pt x="327615" y="466652"/>
                </a:moveTo>
                <a:lnTo>
                  <a:pt x="327615" y="490607"/>
                </a:lnTo>
                <a:lnTo>
                  <a:pt x="372201" y="504537"/>
                </a:lnTo>
                <a:lnTo>
                  <a:pt x="416917" y="490607"/>
                </a:lnTo>
                <a:lnTo>
                  <a:pt x="416917" y="466652"/>
                </a:lnTo>
                <a:close/>
                <a:moveTo>
                  <a:pt x="173129" y="327483"/>
                </a:moveTo>
                <a:cubicBezTo>
                  <a:pt x="176649" y="325660"/>
                  <a:pt x="180821" y="326051"/>
                  <a:pt x="183819" y="328394"/>
                </a:cubicBezTo>
                <a:cubicBezTo>
                  <a:pt x="199724" y="340762"/>
                  <a:pt x="216933" y="349224"/>
                  <a:pt x="235315" y="353260"/>
                </a:cubicBezTo>
                <a:cubicBezTo>
                  <a:pt x="238574" y="353911"/>
                  <a:pt x="241181" y="356254"/>
                  <a:pt x="242355" y="359379"/>
                </a:cubicBezTo>
                <a:lnTo>
                  <a:pt x="260997" y="408459"/>
                </a:lnTo>
                <a:lnTo>
                  <a:pt x="279640" y="359379"/>
                </a:lnTo>
                <a:cubicBezTo>
                  <a:pt x="280813" y="356254"/>
                  <a:pt x="283551" y="353911"/>
                  <a:pt x="286680" y="353260"/>
                </a:cubicBezTo>
                <a:cubicBezTo>
                  <a:pt x="305062" y="349224"/>
                  <a:pt x="322401" y="340762"/>
                  <a:pt x="338175" y="328394"/>
                </a:cubicBezTo>
                <a:cubicBezTo>
                  <a:pt x="341174" y="326051"/>
                  <a:pt x="345476" y="325660"/>
                  <a:pt x="348865" y="327483"/>
                </a:cubicBezTo>
                <a:lnTo>
                  <a:pt x="349387" y="327743"/>
                </a:lnTo>
                <a:cubicBezTo>
                  <a:pt x="379502" y="343886"/>
                  <a:pt x="450161" y="381510"/>
                  <a:pt x="470368" y="395440"/>
                </a:cubicBezTo>
                <a:cubicBezTo>
                  <a:pt x="499962" y="415880"/>
                  <a:pt x="514693" y="473162"/>
                  <a:pt x="521863" y="517816"/>
                </a:cubicBezTo>
                <a:cubicBezTo>
                  <a:pt x="522124" y="519378"/>
                  <a:pt x="521994" y="521070"/>
                  <a:pt x="521472" y="522633"/>
                </a:cubicBezTo>
                <a:cubicBezTo>
                  <a:pt x="520299" y="526017"/>
                  <a:pt x="489011" y="606863"/>
                  <a:pt x="260997" y="606863"/>
                </a:cubicBezTo>
                <a:cubicBezTo>
                  <a:pt x="33114" y="606863"/>
                  <a:pt x="1826" y="526017"/>
                  <a:pt x="522" y="522633"/>
                </a:cubicBezTo>
                <a:cubicBezTo>
                  <a:pt x="1" y="521070"/>
                  <a:pt x="-130" y="519378"/>
                  <a:pt x="131" y="517816"/>
                </a:cubicBezTo>
                <a:cubicBezTo>
                  <a:pt x="2738" y="501412"/>
                  <a:pt x="17731" y="418353"/>
                  <a:pt x="51757" y="395440"/>
                </a:cubicBezTo>
                <a:cubicBezTo>
                  <a:pt x="71964" y="381771"/>
                  <a:pt x="143405" y="343366"/>
                  <a:pt x="173129" y="327483"/>
                </a:cubicBezTo>
                <a:close/>
                <a:moveTo>
                  <a:pt x="218629" y="102451"/>
                </a:moveTo>
                <a:cubicBezTo>
                  <a:pt x="172742" y="101540"/>
                  <a:pt x="151362" y="123540"/>
                  <a:pt x="141455" y="142547"/>
                </a:cubicBezTo>
                <a:cubicBezTo>
                  <a:pt x="141064" y="152050"/>
                  <a:pt x="140933" y="161553"/>
                  <a:pt x="140933" y="171186"/>
                </a:cubicBezTo>
                <a:cubicBezTo>
                  <a:pt x="140933" y="230158"/>
                  <a:pt x="167006" y="266738"/>
                  <a:pt x="188907" y="287046"/>
                </a:cubicBezTo>
                <a:cubicBezTo>
                  <a:pt x="216544" y="312562"/>
                  <a:pt x="247179" y="321805"/>
                  <a:pt x="260997" y="321805"/>
                </a:cubicBezTo>
                <a:cubicBezTo>
                  <a:pt x="274816" y="321805"/>
                  <a:pt x="305451" y="312562"/>
                  <a:pt x="333088" y="287046"/>
                </a:cubicBezTo>
                <a:cubicBezTo>
                  <a:pt x="354989" y="266738"/>
                  <a:pt x="381061" y="230158"/>
                  <a:pt x="381061" y="171186"/>
                </a:cubicBezTo>
                <a:cubicBezTo>
                  <a:pt x="381061" y="160381"/>
                  <a:pt x="380931" y="149576"/>
                  <a:pt x="380409" y="139032"/>
                </a:cubicBezTo>
                <a:cubicBezTo>
                  <a:pt x="246006" y="168713"/>
                  <a:pt x="218629" y="102451"/>
                  <a:pt x="218629" y="102451"/>
                </a:cubicBezTo>
                <a:close/>
                <a:moveTo>
                  <a:pt x="260997" y="0"/>
                </a:moveTo>
                <a:cubicBezTo>
                  <a:pt x="388753" y="0"/>
                  <a:pt x="401528" y="76676"/>
                  <a:pt x="401528" y="171186"/>
                </a:cubicBezTo>
                <a:cubicBezTo>
                  <a:pt x="401528" y="291863"/>
                  <a:pt x="302974" y="342243"/>
                  <a:pt x="260997" y="342243"/>
                </a:cubicBezTo>
                <a:cubicBezTo>
                  <a:pt x="219020" y="342243"/>
                  <a:pt x="120466" y="291863"/>
                  <a:pt x="120466" y="171186"/>
                </a:cubicBezTo>
                <a:cubicBezTo>
                  <a:pt x="120466" y="76676"/>
                  <a:pt x="133242" y="0"/>
                  <a:pt x="260997" y="0"/>
                </a:cubicBezTo>
                <a:close/>
              </a:path>
            </a:pathLst>
          </a:custGeom>
          <a:solidFill>
            <a:schemeClr val="bg1"/>
          </a:solidFill>
          <a:ln>
            <a:noFill/>
          </a:ln>
        </p:spPr>
      </p:sp>
      <p:sp>
        <p:nvSpPr>
          <p:cNvPr id="5" name="矩形 4"/>
          <p:cNvSpPr/>
          <p:nvPr/>
        </p:nvSpPr>
        <p:spPr>
          <a:xfrm>
            <a:off x="695325" y="695325"/>
            <a:ext cx="1950720" cy="605790"/>
          </a:xfrm>
          <a:prstGeom prst="rect">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功能结构图</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26" name="圆角矩形 25"/>
          <p:cNvSpPr/>
          <p:nvPr/>
        </p:nvSpPr>
        <p:spPr>
          <a:xfrm>
            <a:off x="801370" y="1176655"/>
            <a:ext cx="1738630" cy="4652010"/>
          </a:xfrm>
          <a:prstGeom prst="roundRect">
            <a:avLst>
              <a:gd name="adj" fmla="val 7043"/>
            </a:avLst>
          </a:prstGeom>
          <a:solidFill>
            <a:srgbClr val="6B8F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为了将系统从“做什么”落实到“怎么做”，基于系统设计原则，对系统功能进行更适合编码实现的功能划分</a:t>
            </a:r>
            <a:endParaRPr lang="zh-CN" altLang="en-US" sz="2000">
              <a:latin typeface="微软雅黑" panose="020B0503020204020204" pitchFamily="34" charset="-122"/>
              <a:ea typeface="微软雅黑" panose="020B0503020204020204" pitchFamily="34" charset="-122"/>
            </a:endParaRPr>
          </a:p>
        </p:txBody>
      </p:sp>
      <p:sp>
        <p:nvSpPr>
          <p:cNvPr id="30" name="矩形 29"/>
          <p:cNvSpPr/>
          <p:nvPr/>
        </p:nvSpPr>
        <p:spPr>
          <a:xfrm>
            <a:off x="2046601" y="4622800"/>
            <a:ext cx="39180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2147482623" name="对象 -2147482624"/>
          <p:cNvGraphicFramePr>
            <a:graphicFrameLocks noChangeAspect="1"/>
          </p:cNvGraphicFramePr>
          <p:nvPr/>
        </p:nvGraphicFramePr>
        <p:xfrm>
          <a:off x="3354070" y="774065"/>
          <a:ext cx="7406640" cy="4162425"/>
        </p:xfrm>
        <a:graphic>
          <a:graphicData uri="http://schemas.openxmlformats.org/presentationml/2006/ole">
            <mc:AlternateContent xmlns:mc="http://schemas.openxmlformats.org/markup-compatibility/2006">
              <mc:Choice xmlns:v="urn:schemas-microsoft-com:vml" Requires="v">
                <p:oleObj spid="_x0000_s3076" name="" r:id="rId3" imgW="6642735" imgH="4195445" progId="Visio.Drawing.15">
                  <p:embed/>
                </p:oleObj>
              </mc:Choice>
              <mc:Fallback>
                <p:oleObj name="" r:id="rId3" imgW="6642735" imgH="4195445" progId="Visio.Drawing.15">
                  <p:embed/>
                  <p:pic>
                    <p:nvPicPr>
                      <p:cNvPr id="0" name="图片 3075"/>
                      <p:cNvPicPr/>
                      <p:nvPr/>
                    </p:nvPicPr>
                    <p:blipFill>
                      <a:blip r:embed="rId4"/>
                      <a:stretch>
                        <a:fillRect/>
                      </a:stretch>
                    </p:blipFill>
                    <p:spPr>
                      <a:xfrm>
                        <a:off x="3354070" y="774065"/>
                        <a:ext cx="7406640" cy="4162425"/>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95998" y="0"/>
            <a:ext cx="6096000" cy="6858000"/>
          </a:xfrm>
          <a:prstGeom prst="rect">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custDataLst>
              <p:tags r:id="rId1"/>
            </p:custDataLst>
          </p:nvPr>
        </p:nvSpPr>
        <p:spPr>
          <a:xfrm>
            <a:off x="331470" y="695325"/>
            <a:ext cx="11119485" cy="5467350"/>
          </a:xfrm>
          <a:prstGeom prst="rect">
            <a:avLst/>
          </a:prstGeom>
          <a:blipFill dpi="0" rotWithShape="1">
            <a:blip r:embed="rId2" cstate="print"/>
            <a:srcRect/>
            <a:stretch>
              <a:fillRect/>
            </a:stretch>
          </a:blipFill>
          <a:ln>
            <a:noFill/>
          </a:ln>
          <a:effectLst>
            <a:outerShdw blurRad="127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695323" y="695323"/>
            <a:ext cx="2242686" cy="605757"/>
          </a:xfrm>
          <a:prstGeom prst="rect">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系统库设计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2" name="lab-flask_77311"/>
          <p:cNvSpPr>
            <a:spLocks noChangeAspect="1"/>
          </p:cNvSpPr>
          <p:nvPr/>
        </p:nvSpPr>
        <p:spPr bwMode="auto">
          <a:xfrm>
            <a:off x="4666032" y="2200626"/>
            <a:ext cx="380353" cy="529206"/>
          </a:xfrm>
          <a:custGeom>
            <a:avLst/>
            <a:gdLst>
              <a:gd name="connsiteX0" fmla="*/ 264916 w 435254"/>
              <a:gd name="connsiteY0" fmla="*/ 387002 h 605592"/>
              <a:gd name="connsiteX1" fmla="*/ 232980 w 435254"/>
              <a:gd name="connsiteY1" fmla="*/ 444284 h 605592"/>
              <a:gd name="connsiteX2" fmla="*/ 290446 w 435254"/>
              <a:gd name="connsiteY2" fmla="*/ 476076 h 605592"/>
              <a:gd name="connsiteX3" fmla="*/ 322289 w 435254"/>
              <a:gd name="connsiteY3" fmla="*/ 418794 h 605592"/>
              <a:gd name="connsiteX4" fmla="*/ 264916 w 435254"/>
              <a:gd name="connsiteY4" fmla="*/ 387002 h 605592"/>
              <a:gd name="connsiteX5" fmla="*/ 139402 w 435254"/>
              <a:gd name="connsiteY5" fmla="*/ 338432 h 605592"/>
              <a:gd name="connsiteX6" fmla="*/ 295830 w 435254"/>
              <a:gd name="connsiteY6" fmla="*/ 338432 h 605592"/>
              <a:gd name="connsiteX7" fmla="*/ 380961 w 435254"/>
              <a:gd name="connsiteY7" fmla="*/ 497395 h 605592"/>
              <a:gd name="connsiteX8" fmla="*/ 379940 w 435254"/>
              <a:gd name="connsiteY8" fmla="*/ 538271 h 605592"/>
              <a:gd name="connsiteX9" fmla="*/ 344291 w 435254"/>
              <a:gd name="connsiteY9" fmla="*/ 558384 h 605592"/>
              <a:gd name="connsiteX10" fmla="*/ 90941 w 435254"/>
              <a:gd name="connsiteY10" fmla="*/ 558384 h 605592"/>
              <a:gd name="connsiteX11" fmla="*/ 55385 w 435254"/>
              <a:gd name="connsiteY11" fmla="*/ 538271 h 605592"/>
              <a:gd name="connsiteX12" fmla="*/ 54364 w 435254"/>
              <a:gd name="connsiteY12" fmla="*/ 497395 h 605592"/>
              <a:gd name="connsiteX13" fmla="*/ 206517 w 435254"/>
              <a:gd name="connsiteY13" fmla="*/ 242939 h 605592"/>
              <a:gd name="connsiteX14" fmla="*/ 242338 w 435254"/>
              <a:gd name="connsiteY14" fmla="*/ 262869 h 605592"/>
              <a:gd name="connsiteX15" fmla="*/ 222386 w 435254"/>
              <a:gd name="connsiteY15" fmla="*/ 298651 h 605592"/>
              <a:gd name="connsiteX16" fmla="*/ 186565 w 435254"/>
              <a:gd name="connsiteY16" fmla="*/ 278813 h 605592"/>
              <a:gd name="connsiteX17" fmla="*/ 206517 w 435254"/>
              <a:gd name="connsiteY17" fmla="*/ 242939 h 605592"/>
              <a:gd name="connsiteX18" fmla="*/ 247634 w 435254"/>
              <a:gd name="connsiteY18" fmla="*/ 115529 h 605592"/>
              <a:gd name="connsiteX19" fmla="*/ 277725 w 435254"/>
              <a:gd name="connsiteY19" fmla="*/ 132203 h 605592"/>
              <a:gd name="connsiteX20" fmla="*/ 261007 w 435254"/>
              <a:gd name="connsiteY20" fmla="*/ 162123 h 605592"/>
              <a:gd name="connsiteX21" fmla="*/ 231009 w 435254"/>
              <a:gd name="connsiteY21" fmla="*/ 145542 h 605592"/>
              <a:gd name="connsiteX22" fmla="*/ 247634 w 435254"/>
              <a:gd name="connsiteY22" fmla="*/ 115529 h 605592"/>
              <a:gd name="connsiteX23" fmla="*/ 150273 w 435254"/>
              <a:gd name="connsiteY23" fmla="*/ 71748 h 605592"/>
              <a:gd name="connsiteX24" fmla="*/ 150273 w 435254"/>
              <a:gd name="connsiteY24" fmla="*/ 263353 h 605592"/>
              <a:gd name="connsiteX25" fmla="*/ 32555 w 435254"/>
              <a:gd name="connsiteY25" fmla="*/ 483510 h 605592"/>
              <a:gd name="connsiteX26" fmla="*/ 34134 w 435254"/>
              <a:gd name="connsiteY26" fmla="*/ 548769 h 605592"/>
              <a:gd name="connsiteX27" fmla="*/ 90950 w 435254"/>
              <a:gd name="connsiteY27" fmla="*/ 580935 h 605592"/>
              <a:gd name="connsiteX28" fmla="*/ 344304 w 435254"/>
              <a:gd name="connsiteY28" fmla="*/ 580935 h 605592"/>
              <a:gd name="connsiteX29" fmla="*/ 401120 w 435254"/>
              <a:gd name="connsiteY29" fmla="*/ 548769 h 605592"/>
              <a:gd name="connsiteX30" fmla="*/ 402791 w 435254"/>
              <a:gd name="connsiteY30" fmla="*/ 483510 h 605592"/>
              <a:gd name="connsiteX31" fmla="*/ 284981 w 435254"/>
              <a:gd name="connsiteY31" fmla="*/ 263353 h 605592"/>
              <a:gd name="connsiteX32" fmla="*/ 284981 w 435254"/>
              <a:gd name="connsiteY32" fmla="*/ 71748 h 605592"/>
              <a:gd name="connsiteX33" fmla="*/ 96799 w 435254"/>
              <a:gd name="connsiteY33" fmla="*/ 0 h 605592"/>
              <a:gd name="connsiteX34" fmla="*/ 337527 w 435254"/>
              <a:gd name="connsiteY34" fmla="*/ 0 h 605592"/>
              <a:gd name="connsiteX35" fmla="*/ 373548 w 435254"/>
              <a:gd name="connsiteY35" fmla="*/ 35874 h 605592"/>
              <a:gd name="connsiteX36" fmla="*/ 337527 w 435254"/>
              <a:gd name="connsiteY36" fmla="*/ 71748 h 605592"/>
              <a:gd name="connsiteX37" fmla="*/ 309768 w 435254"/>
              <a:gd name="connsiteY37" fmla="*/ 71748 h 605592"/>
              <a:gd name="connsiteX38" fmla="*/ 309768 w 435254"/>
              <a:gd name="connsiteY38" fmla="*/ 257235 h 605592"/>
              <a:gd name="connsiteX39" fmla="*/ 424608 w 435254"/>
              <a:gd name="connsiteY39" fmla="*/ 471923 h 605592"/>
              <a:gd name="connsiteX40" fmla="*/ 422380 w 435254"/>
              <a:gd name="connsiteY40" fmla="*/ 561468 h 605592"/>
              <a:gd name="connsiteX41" fmla="*/ 344304 w 435254"/>
              <a:gd name="connsiteY41" fmla="*/ 605592 h 605592"/>
              <a:gd name="connsiteX42" fmla="*/ 90950 w 435254"/>
              <a:gd name="connsiteY42" fmla="*/ 605592 h 605592"/>
              <a:gd name="connsiteX43" fmla="*/ 12874 w 435254"/>
              <a:gd name="connsiteY43" fmla="*/ 561468 h 605592"/>
              <a:gd name="connsiteX44" fmla="*/ 10646 w 435254"/>
              <a:gd name="connsiteY44" fmla="*/ 471923 h 605592"/>
              <a:gd name="connsiteX45" fmla="*/ 125579 w 435254"/>
              <a:gd name="connsiteY45" fmla="*/ 257235 h 605592"/>
              <a:gd name="connsiteX46" fmla="*/ 125579 w 435254"/>
              <a:gd name="connsiteY46" fmla="*/ 71748 h 605592"/>
              <a:gd name="connsiteX47" fmla="*/ 96799 w 435254"/>
              <a:gd name="connsiteY47" fmla="*/ 71748 h 605592"/>
              <a:gd name="connsiteX48" fmla="*/ 61799 w 435254"/>
              <a:gd name="connsiteY48" fmla="*/ 35874 h 605592"/>
              <a:gd name="connsiteX49" fmla="*/ 96799 w 435254"/>
              <a:gd name="connsiteY49"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5254" h="605592">
                <a:moveTo>
                  <a:pt x="264916" y="387002"/>
                </a:moveTo>
                <a:cubicBezTo>
                  <a:pt x="240222" y="393953"/>
                  <a:pt x="225925" y="419628"/>
                  <a:pt x="232980" y="444284"/>
                </a:cubicBezTo>
                <a:cubicBezTo>
                  <a:pt x="240036" y="468846"/>
                  <a:pt x="265752" y="483120"/>
                  <a:pt x="290446" y="476076"/>
                </a:cubicBezTo>
                <a:cubicBezTo>
                  <a:pt x="315048" y="469032"/>
                  <a:pt x="329344" y="443357"/>
                  <a:pt x="322289" y="418794"/>
                </a:cubicBezTo>
                <a:cubicBezTo>
                  <a:pt x="315233" y="394139"/>
                  <a:pt x="289518" y="379957"/>
                  <a:pt x="264916" y="387002"/>
                </a:cubicBezTo>
                <a:close/>
                <a:moveTo>
                  <a:pt x="139402" y="338432"/>
                </a:moveTo>
                <a:lnTo>
                  <a:pt x="295830" y="338432"/>
                </a:lnTo>
                <a:lnTo>
                  <a:pt x="380961" y="497395"/>
                </a:lnTo>
                <a:cubicBezTo>
                  <a:pt x="387831" y="510278"/>
                  <a:pt x="387367" y="525758"/>
                  <a:pt x="379940" y="538271"/>
                </a:cubicBezTo>
                <a:cubicBezTo>
                  <a:pt x="372420" y="550784"/>
                  <a:pt x="358866" y="558384"/>
                  <a:pt x="344291" y="558384"/>
                </a:cubicBezTo>
                <a:lnTo>
                  <a:pt x="90941" y="558384"/>
                </a:lnTo>
                <a:cubicBezTo>
                  <a:pt x="76366" y="558384"/>
                  <a:pt x="62905" y="550784"/>
                  <a:pt x="55385" y="538271"/>
                </a:cubicBezTo>
                <a:cubicBezTo>
                  <a:pt x="47865" y="525758"/>
                  <a:pt x="47494" y="510278"/>
                  <a:pt x="54364" y="497395"/>
                </a:cubicBezTo>
                <a:close/>
                <a:moveTo>
                  <a:pt x="206517" y="242939"/>
                </a:moveTo>
                <a:cubicBezTo>
                  <a:pt x="221829" y="238582"/>
                  <a:pt x="237884" y="247481"/>
                  <a:pt x="242338" y="262869"/>
                </a:cubicBezTo>
                <a:cubicBezTo>
                  <a:pt x="246700" y="278257"/>
                  <a:pt x="237791" y="294201"/>
                  <a:pt x="222386" y="298651"/>
                </a:cubicBezTo>
                <a:cubicBezTo>
                  <a:pt x="206981" y="303008"/>
                  <a:pt x="191019" y="294109"/>
                  <a:pt x="186565" y="278813"/>
                </a:cubicBezTo>
                <a:cubicBezTo>
                  <a:pt x="182203" y="263425"/>
                  <a:pt x="191112" y="247388"/>
                  <a:pt x="206517" y="242939"/>
                </a:cubicBezTo>
                <a:close/>
                <a:moveTo>
                  <a:pt x="247634" y="115529"/>
                </a:moveTo>
                <a:cubicBezTo>
                  <a:pt x="260543" y="111917"/>
                  <a:pt x="274010" y="119327"/>
                  <a:pt x="277725" y="132203"/>
                </a:cubicBezTo>
                <a:cubicBezTo>
                  <a:pt x="281347" y="145079"/>
                  <a:pt x="273917" y="158418"/>
                  <a:pt x="261007" y="162123"/>
                </a:cubicBezTo>
                <a:cubicBezTo>
                  <a:pt x="248191" y="165829"/>
                  <a:pt x="234724" y="158326"/>
                  <a:pt x="231009" y="145542"/>
                </a:cubicBezTo>
                <a:cubicBezTo>
                  <a:pt x="227294" y="132666"/>
                  <a:pt x="234817" y="119235"/>
                  <a:pt x="247634" y="115529"/>
                </a:cubicBezTo>
                <a:close/>
                <a:moveTo>
                  <a:pt x="150273" y="71748"/>
                </a:moveTo>
                <a:lnTo>
                  <a:pt x="150273" y="263353"/>
                </a:lnTo>
                <a:lnTo>
                  <a:pt x="32555" y="483510"/>
                </a:lnTo>
                <a:cubicBezTo>
                  <a:pt x="21601" y="503903"/>
                  <a:pt x="22251" y="528931"/>
                  <a:pt x="34134" y="548769"/>
                </a:cubicBezTo>
                <a:cubicBezTo>
                  <a:pt x="46017" y="568606"/>
                  <a:pt x="67834" y="580935"/>
                  <a:pt x="90950" y="580935"/>
                </a:cubicBezTo>
                <a:lnTo>
                  <a:pt x="344304" y="580935"/>
                </a:lnTo>
                <a:cubicBezTo>
                  <a:pt x="367420" y="580935"/>
                  <a:pt x="389237" y="568606"/>
                  <a:pt x="401120" y="548769"/>
                </a:cubicBezTo>
                <a:cubicBezTo>
                  <a:pt x="413096" y="528931"/>
                  <a:pt x="413653" y="503903"/>
                  <a:pt x="402791" y="483510"/>
                </a:cubicBezTo>
                <a:lnTo>
                  <a:pt x="284981" y="263353"/>
                </a:lnTo>
                <a:lnTo>
                  <a:pt x="284981" y="71748"/>
                </a:lnTo>
                <a:close/>
                <a:moveTo>
                  <a:pt x="96799" y="0"/>
                </a:moveTo>
                <a:lnTo>
                  <a:pt x="337527" y="0"/>
                </a:lnTo>
                <a:cubicBezTo>
                  <a:pt x="357394" y="0"/>
                  <a:pt x="373548" y="16036"/>
                  <a:pt x="373548" y="35874"/>
                </a:cubicBezTo>
                <a:cubicBezTo>
                  <a:pt x="373548" y="55711"/>
                  <a:pt x="357394" y="71748"/>
                  <a:pt x="337527" y="71748"/>
                </a:cubicBezTo>
                <a:lnTo>
                  <a:pt x="309768" y="71748"/>
                </a:lnTo>
                <a:lnTo>
                  <a:pt x="309768" y="257235"/>
                </a:lnTo>
                <a:lnTo>
                  <a:pt x="424608" y="471923"/>
                </a:lnTo>
                <a:cubicBezTo>
                  <a:pt x="439555" y="499917"/>
                  <a:pt x="438719" y="534215"/>
                  <a:pt x="422380" y="561468"/>
                </a:cubicBezTo>
                <a:cubicBezTo>
                  <a:pt x="406041" y="588721"/>
                  <a:pt x="376147" y="605592"/>
                  <a:pt x="344304" y="605592"/>
                </a:cubicBezTo>
                <a:lnTo>
                  <a:pt x="90950" y="605592"/>
                </a:lnTo>
                <a:cubicBezTo>
                  <a:pt x="59200" y="605592"/>
                  <a:pt x="29213" y="588721"/>
                  <a:pt x="12874" y="561468"/>
                </a:cubicBezTo>
                <a:cubicBezTo>
                  <a:pt x="-3465" y="534215"/>
                  <a:pt x="-4301" y="499917"/>
                  <a:pt x="10646" y="471923"/>
                </a:cubicBezTo>
                <a:lnTo>
                  <a:pt x="125579" y="257235"/>
                </a:lnTo>
                <a:lnTo>
                  <a:pt x="125579" y="71748"/>
                </a:lnTo>
                <a:lnTo>
                  <a:pt x="96799" y="71748"/>
                </a:lnTo>
                <a:cubicBezTo>
                  <a:pt x="77396" y="71284"/>
                  <a:pt x="61799" y="55433"/>
                  <a:pt x="61799" y="35874"/>
                </a:cubicBezTo>
                <a:cubicBezTo>
                  <a:pt x="61799" y="16407"/>
                  <a:pt x="77396" y="556"/>
                  <a:pt x="96799" y="0"/>
                </a:cubicBezTo>
                <a:close/>
              </a:path>
            </a:pathLst>
          </a:custGeom>
          <a:solidFill>
            <a:schemeClr val="bg1"/>
          </a:solidFill>
          <a:ln>
            <a:noFill/>
          </a:ln>
        </p:spPr>
      </p:sp>
      <p:sp>
        <p:nvSpPr>
          <p:cNvPr id="23" name="business-report-with-growth_28700"/>
          <p:cNvSpPr>
            <a:spLocks noChangeAspect="1"/>
          </p:cNvSpPr>
          <p:nvPr/>
        </p:nvSpPr>
        <p:spPr bwMode="auto">
          <a:xfrm>
            <a:off x="6993437" y="2237761"/>
            <a:ext cx="529205" cy="455767"/>
          </a:xfrm>
          <a:custGeom>
            <a:avLst/>
            <a:gdLst>
              <a:gd name="connsiteX0" fmla="*/ 234945 w 604604"/>
              <a:gd name="connsiteY0" fmla="*/ 497949 h 520702"/>
              <a:gd name="connsiteX1" fmla="*/ 234945 w 604604"/>
              <a:gd name="connsiteY1" fmla="*/ 506406 h 520702"/>
              <a:gd name="connsiteX2" fmla="*/ 369861 w 604604"/>
              <a:gd name="connsiteY2" fmla="*/ 506406 h 520702"/>
              <a:gd name="connsiteX3" fmla="*/ 369861 w 604604"/>
              <a:gd name="connsiteY3" fmla="*/ 497949 h 520702"/>
              <a:gd name="connsiteX4" fmla="*/ 234945 w 604604"/>
              <a:gd name="connsiteY4" fmla="*/ 474995 h 520702"/>
              <a:gd name="connsiteX5" fmla="*/ 234945 w 604604"/>
              <a:gd name="connsiteY5" fmla="*/ 483451 h 520702"/>
              <a:gd name="connsiteX6" fmla="*/ 369861 w 604604"/>
              <a:gd name="connsiteY6" fmla="*/ 483451 h 520702"/>
              <a:gd name="connsiteX7" fmla="*/ 369861 w 604604"/>
              <a:gd name="connsiteY7" fmla="*/ 474995 h 520702"/>
              <a:gd name="connsiteX8" fmla="*/ 332956 w 604604"/>
              <a:gd name="connsiteY8" fmla="*/ 474995 h 520702"/>
              <a:gd name="connsiteX9" fmla="*/ 271649 w 604604"/>
              <a:gd name="connsiteY9" fmla="*/ 474995 h 520702"/>
              <a:gd name="connsiteX10" fmla="*/ 278909 w 604604"/>
              <a:gd name="connsiteY10" fmla="*/ 412575 h 520702"/>
              <a:gd name="connsiteX11" fmla="*/ 278909 w 604604"/>
              <a:gd name="connsiteY11" fmla="*/ 460698 h 520702"/>
              <a:gd name="connsiteX12" fmla="*/ 325898 w 604604"/>
              <a:gd name="connsiteY12" fmla="*/ 460698 h 520702"/>
              <a:gd name="connsiteX13" fmla="*/ 325898 w 604604"/>
              <a:gd name="connsiteY13" fmla="*/ 412575 h 520702"/>
              <a:gd name="connsiteX14" fmla="*/ 514240 w 604604"/>
              <a:gd name="connsiteY14" fmla="*/ 83556 h 520702"/>
              <a:gd name="connsiteX15" fmla="*/ 515047 w 604604"/>
              <a:gd name="connsiteY15" fmla="*/ 93624 h 520702"/>
              <a:gd name="connsiteX16" fmla="*/ 416238 w 604604"/>
              <a:gd name="connsiteY16" fmla="*/ 210807 h 520702"/>
              <a:gd name="connsiteX17" fmla="*/ 415029 w 604604"/>
              <a:gd name="connsiteY17" fmla="*/ 211813 h 520702"/>
              <a:gd name="connsiteX18" fmla="*/ 414020 w 604604"/>
              <a:gd name="connsiteY18" fmla="*/ 212619 h 520702"/>
              <a:gd name="connsiteX19" fmla="*/ 410794 w 604604"/>
              <a:gd name="connsiteY19" fmla="*/ 213424 h 520702"/>
              <a:gd name="connsiteX20" fmla="*/ 407769 w 604604"/>
              <a:gd name="connsiteY20" fmla="*/ 212820 h 520702"/>
              <a:gd name="connsiteX21" fmla="*/ 407366 w 604604"/>
              <a:gd name="connsiteY21" fmla="*/ 212619 h 520702"/>
              <a:gd name="connsiteX22" fmla="*/ 348484 w 604604"/>
              <a:gd name="connsiteY22" fmla="*/ 182014 h 520702"/>
              <a:gd name="connsiteX23" fmla="*/ 272664 w 604604"/>
              <a:gd name="connsiteY23" fmla="*/ 261747 h 520702"/>
              <a:gd name="connsiteX24" fmla="*/ 272462 w 604604"/>
              <a:gd name="connsiteY24" fmla="*/ 261747 h 520702"/>
              <a:gd name="connsiteX25" fmla="*/ 272462 w 604604"/>
              <a:gd name="connsiteY25" fmla="*/ 261948 h 520702"/>
              <a:gd name="connsiteX26" fmla="*/ 271051 w 604604"/>
              <a:gd name="connsiteY26" fmla="*/ 262955 h 520702"/>
              <a:gd name="connsiteX27" fmla="*/ 270244 w 604604"/>
              <a:gd name="connsiteY27" fmla="*/ 263358 h 520702"/>
              <a:gd name="connsiteX28" fmla="*/ 267421 w 604604"/>
              <a:gd name="connsiteY28" fmla="*/ 263962 h 520702"/>
              <a:gd name="connsiteX29" fmla="*/ 264800 w 604604"/>
              <a:gd name="connsiteY29" fmla="*/ 263358 h 520702"/>
              <a:gd name="connsiteX30" fmla="*/ 263993 w 604604"/>
              <a:gd name="connsiteY30" fmla="*/ 262955 h 520702"/>
              <a:gd name="connsiteX31" fmla="*/ 262380 w 604604"/>
              <a:gd name="connsiteY31" fmla="*/ 261948 h 520702"/>
              <a:gd name="connsiteX32" fmla="*/ 262380 w 604604"/>
              <a:gd name="connsiteY32" fmla="*/ 261747 h 520702"/>
              <a:gd name="connsiteX33" fmla="*/ 262178 w 604604"/>
              <a:gd name="connsiteY33" fmla="*/ 261747 h 520702"/>
              <a:gd name="connsiteX34" fmla="*/ 212169 w 604604"/>
              <a:gd name="connsiteY34" fmla="*/ 210203 h 520702"/>
              <a:gd name="connsiteX35" fmla="*/ 116184 w 604604"/>
              <a:gd name="connsiteY35" fmla="*/ 318728 h 520702"/>
              <a:gd name="connsiteX36" fmla="*/ 110941 w 604604"/>
              <a:gd name="connsiteY36" fmla="*/ 321144 h 520702"/>
              <a:gd name="connsiteX37" fmla="*/ 106101 w 604604"/>
              <a:gd name="connsiteY37" fmla="*/ 319332 h 520702"/>
              <a:gd name="connsiteX38" fmla="*/ 105496 w 604604"/>
              <a:gd name="connsiteY38" fmla="*/ 309063 h 520702"/>
              <a:gd name="connsiteX39" fmla="*/ 206523 w 604604"/>
              <a:gd name="connsiteY39" fmla="*/ 194900 h 520702"/>
              <a:gd name="connsiteX40" fmla="*/ 206724 w 604604"/>
              <a:gd name="connsiteY40" fmla="*/ 194699 h 520702"/>
              <a:gd name="connsiteX41" fmla="*/ 206926 w 604604"/>
              <a:gd name="connsiteY41" fmla="*/ 194498 h 520702"/>
              <a:gd name="connsiteX42" fmla="*/ 207934 w 604604"/>
              <a:gd name="connsiteY42" fmla="*/ 193894 h 520702"/>
              <a:gd name="connsiteX43" fmla="*/ 209144 w 604604"/>
              <a:gd name="connsiteY43" fmla="*/ 193088 h 520702"/>
              <a:gd name="connsiteX44" fmla="*/ 210354 w 604604"/>
              <a:gd name="connsiteY44" fmla="*/ 192686 h 520702"/>
              <a:gd name="connsiteX45" fmla="*/ 211766 w 604604"/>
              <a:gd name="connsiteY45" fmla="*/ 192484 h 520702"/>
              <a:gd name="connsiteX46" fmla="*/ 213177 w 604604"/>
              <a:gd name="connsiteY46" fmla="*/ 192686 h 520702"/>
              <a:gd name="connsiteX47" fmla="*/ 214589 w 604604"/>
              <a:gd name="connsiteY47" fmla="*/ 192887 h 520702"/>
              <a:gd name="connsiteX48" fmla="*/ 215799 w 604604"/>
              <a:gd name="connsiteY48" fmla="*/ 193692 h 520702"/>
              <a:gd name="connsiteX49" fmla="*/ 216807 w 604604"/>
              <a:gd name="connsiteY49" fmla="*/ 194296 h 520702"/>
              <a:gd name="connsiteX50" fmla="*/ 217009 w 604604"/>
              <a:gd name="connsiteY50" fmla="*/ 194498 h 520702"/>
              <a:gd name="connsiteX51" fmla="*/ 217210 w 604604"/>
              <a:gd name="connsiteY51" fmla="*/ 194699 h 520702"/>
              <a:gd name="connsiteX52" fmla="*/ 267421 w 604604"/>
              <a:gd name="connsiteY52" fmla="*/ 246244 h 520702"/>
              <a:gd name="connsiteX53" fmla="*/ 341628 w 604604"/>
              <a:gd name="connsiteY53" fmla="*/ 168122 h 520702"/>
              <a:gd name="connsiteX54" fmla="*/ 342031 w 604604"/>
              <a:gd name="connsiteY54" fmla="*/ 167920 h 520702"/>
              <a:gd name="connsiteX55" fmla="*/ 343241 w 604604"/>
              <a:gd name="connsiteY55" fmla="*/ 167115 h 520702"/>
              <a:gd name="connsiteX56" fmla="*/ 344250 w 604604"/>
              <a:gd name="connsiteY56" fmla="*/ 166511 h 520702"/>
              <a:gd name="connsiteX57" fmla="*/ 345661 w 604604"/>
              <a:gd name="connsiteY57" fmla="*/ 166108 h 520702"/>
              <a:gd name="connsiteX58" fmla="*/ 347073 w 604604"/>
              <a:gd name="connsiteY58" fmla="*/ 165907 h 520702"/>
              <a:gd name="connsiteX59" fmla="*/ 348283 w 604604"/>
              <a:gd name="connsiteY59" fmla="*/ 166108 h 520702"/>
              <a:gd name="connsiteX60" fmla="*/ 349896 w 604604"/>
              <a:gd name="connsiteY60" fmla="*/ 166712 h 520702"/>
              <a:gd name="connsiteX61" fmla="*/ 350299 w 604604"/>
              <a:gd name="connsiteY61" fmla="*/ 166712 h 520702"/>
              <a:gd name="connsiteX62" fmla="*/ 408979 w 604604"/>
              <a:gd name="connsiteY62" fmla="*/ 197115 h 520702"/>
              <a:gd name="connsiteX63" fmla="*/ 503956 w 604604"/>
              <a:gd name="connsiteY63" fmla="*/ 84362 h 520702"/>
              <a:gd name="connsiteX64" fmla="*/ 514240 w 604604"/>
              <a:gd name="connsiteY64" fmla="*/ 83556 h 520702"/>
              <a:gd name="connsiteX65" fmla="*/ 36099 w 604604"/>
              <a:gd name="connsiteY65" fmla="*/ 14498 h 520702"/>
              <a:gd name="connsiteX66" fmla="*/ 14520 w 604604"/>
              <a:gd name="connsiteY66" fmla="*/ 36042 h 520702"/>
              <a:gd name="connsiteX67" fmla="*/ 14520 w 604604"/>
              <a:gd name="connsiteY67" fmla="*/ 336664 h 520702"/>
              <a:gd name="connsiteX68" fmla="*/ 590286 w 604604"/>
              <a:gd name="connsiteY68" fmla="*/ 336664 h 520702"/>
              <a:gd name="connsiteX69" fmla="*/ 590286 w 604604"/>
              <a:gd name="connsiteY69" fmla="*/ 36042 h 520702"/>
              <a:gd name="connsiteX70" fmla="*/ 568505 w 604604"/>
              <a:gd name="connsiteY70" fmla="*/ 14498 h 520702"/>
              <a:gd name="connsiteX71" fmla="*/ 36099 w 604604"/>
              <a:gd name="connsiteY71" fmla="*/ 0 h 520702"/>
              <a:gd name="connsiteX72" fmla="*/ 568505 w 604604"/>
              <a:gd name="connsiteY72" fmla="*/ 0 h 520702"/>
              <a:gd name="connsiteX73" fmla="*/ 604604 w 604604"/>
              <a:gd name="connsiteY73" fmla="*/ 36042 h 520702"/>
              <a:gd name="connsiteX74" fmla="*/ 604604 w 604604"/>
              <a:gd name="connsiteY74" fmla="*/ 376532 h 520702"/>
              <a:gd name="connsiteX75" fmla="*/ 568505 w 604604"/>
              <a:gd name="connsiteY75" fmla="*/ 412575 h 520702"/>
              <a:gd name="connsiteX76" fmla="*/ 340216 w 604604"/>
              <a:gd name="connsiteY76" fmla="*/ 412575 h 520702"/>
              <a:gd name="connsiteX77" fmla="*/ 340216 w 604604"/>
              <a:gd name="connsiteY77" fmla="*/ 460698 h 520702"/>
              <a:gd name="connsiteX78" fmla="*/ 376920 w 604604"/>
              <a:gd name="connsiteY78" fmla="*/ 460698 h 520702"/>
              <a:gd name="connsiteX79" fmla="*/ 384180 w 604604"/>
              <a:gd name="connsiteY79" fmla="*/ 467746 h 520702"/>
              <a:gd name="connsiteX80" fmla="*/ 384180 w 604604"/>
              <a:gd name="connsiteY80" fmla="*/ 513453 h 520702"/>
              <a:gd name="connsiteX81" fmla="*/ 376920 w 604604"/>
              <a:gd name="connsiteY81" fmla="*/ 520702 h 520702"/>
              <a:gd name="connsiteX82" fmla="*/ 227685 w 604604"/>
              <a:gd name="connsiteY82" fmla="*/ 520702 h 520702"/>
              <a:gd name="connsiteX83" fmla="*/ 220425 w 604604"/>
              <a:gd name="connsiteY83" fmla="*/ 513453 h 520702"/>
              <a:gd name="connsiteX84" fmla="*/ 220425 w 604604"/>
              <a:gd name="connsiteY84" fmla="*/ 467746 h 520702"/>
              <a:gd name="connsiteX85" fmla="*/ 227685 w 604604"/>
              <a:gd name="connsiteY85" fmla="*/ 460698 h 520702"/>
              <a:gd name="connsiteX86" fmla="*/ 264388 w 604604"/>
              <a:gd name="connsiteY86" fmla="*/ 460698 h 520702"/>
              <a:gd name="connsiteX87" fmla="*/ 264388 w 604604"/>
              <a:gd name="connsiteY87" fmla="*/ 412575 h 520702"/>
              <a:gd name="connsiteX88" fmla="*/ 36099 w 604604"/>
              <a:gd name="connsiteY88" fmla="*/ 412575 h 520702"/>
              <a:gd name="connsiteX89" fmla="*/ 0 w 604604"/>
              <a:gd name="connsiteY89" fmla="*/ 376331 h 520702"/>
              <a:gd name="connsiteX90" fmla="*/ 0 w 604604"/>
              <a:gd name="connsiteY90" fmla="*/ 36042 h 520702"/>
              <a:gd name="connsiteX91" fmla="*/ 36099 w 604604"/>
              <a:gd name="connsiteY91" fmla="*/ 0 h 52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4604" h="520702">
                <a:moveTo>
                  <a:pt x="234945" y="497949"/>
                </a:moveTo>
                <a:lnTo>
                  <a:pt x="234945" y="506406"/>
                </a:lnTo>
                <a:lnTo>
                  <a:pt x="369861" y="506406"/>
                </a:lnTo>
                <a:lnTo>
                  <a:pt x="369861" y="497949"/>
                </a:lnTo>
                <a:close/>
                <a:moveTo>
                  <a:pt x="234945" y="474995"/>
                </a:moveTo>
                <a:lnTo>
                  <a:pt x="234945" y="483451"/>
                </a:lnTo>
                <a:lnTo>
                  <a:pt x="369861" y="483451"/>
                </a:lnTo>
                <a:lnTo>
                  <a:pt x="369861" y="474995"/>
                </a:lnTo>
                <a:lnTo>
                  <a:pt x="332956" y="474995"/>
                </a:lnTo>
                <a:lnTo>
                  <a:pt x="271649" y="474995"/>
                </a:lnTo>
                <a:close/>
                <a:moveTo>
                  <a:pt x="278909" y="412575"/>
                </a:moveTo>
                <a:lnTo>
                  <a:pt x="278909" y="460698"/>
                </a:lnTo>
                <a:lnTo>
                  <a:pt x="325898" y="460698"/>
                </a:lnTo>
                <a:lnTo>
                  <a:pt x="325898" y="412575"/>
                </a:lnTo>
                <a:close/>
                <a:moveTo>
                  <a:pt x="514240" y="83556"/>
                </a:moveTo>
                <a:cubicBezTo>
                  <a:pt x="517265" y="85973"/>
                  <a:pt x="517668" y="90604"/>
                  <a:pt x="515047" y="93624"/>
                </a:cubicBezTo>
                <a:lnTo>
                  <a:pt x="416238" y="210807"/>
                </a:lnTo>
                <a:cubicBezTo>
                  <a:pt x="415835" y="211209"/>
                  <a:pt x="415432" y="211612"/>
                  <a:pt x="415029" y="211813"/>
                </a:cubicBezTo>
                <a:cubicBezTo>
                  <a:pt x="414625" y="212015"/>
                  <a:pt x="414424" y="212418"/>
                  <a:pt x="414020" y="212619"/>
                </a:cubicBezTo>
                <a:cubicBezTo>
                  <a:pt x="413012" y="213022"/>
                  <a:pt x="412004" y="213424"/>
                  <a:pt x="410794" y="213424"/>
                </a:cubicBezTo>
                <a:cubicBezTo>
                  <a:pt x="409786" y="213424"/>
                  <a:pt x="408777" y="213223"/>
                  <a:pt x="407769" y="212820"/>
                </a:cubicBezTo>
                <a:cubicBezTo>
                  <a:pt x="407769" y="212619"/>
                  <a:pt x="407568" y="212619"/>
                  <a:pt x="407366" y="212619"/>
                </a:cubicBezTo>
                <a:lnTo>
                  <a:pt x="348484" y="182014"/>
                </a:lnTo>
                <a:lnTo>
                  <a:pt x="272664" y="261747"/>
                </a:lnTo>
                <a:cubicBezTo>
                  <a:pt x="272664" y="261747"/>
                  <a:pt x="272664" y="261747"/>
                  <a:pt x="272462" y="261747"/>
                </a:cubicBezTo>
                <a:cubicBezTo>
                  <a:pt x="272462" y="261747"/>
                  <a:pt x="272462" y="261948"/>
                  <a:pt x="272462" y="261948"/>
                </a:cubicBezTo>
                <a:cubicBezTo>
                  <a:pt x="272059" y="262351"/>
                  <a:pt x="271454" y="262552"/>
                  <a:pt x="271051" y="262955"/>
                </a:cubicBezTo>
                <a:cubicBezTo>
                  <a:pt x="270647" y="262955"/>
                  <a:pt x="270446" y="263358"/>
                  <a:pt x="270244" y="263358"/>
                </a:cubicBezTo>
                <a:cubicBezTo>
                  <a:pt x="269236" y="263761"/>
                  <a:pt x="268429" y="263962"/>
                  <a:pt x="267421" y="263962"/>
                </a:cubicBezTo>
                <a:cubicBezTo>
                  <a:pt x="266413" y="263962"/>
                  <a:pt x="265606" y="263761"/>
                  <a:pt x="264800" y="263358"/>
                </a:cubicBezTo>
                <a:cubicBezTo>
                  <a:pt x="264396" y="263358"/>
                  <a:pt x="264195" y="263157"/>
                  <a:pt x="263993" y="262955"/>
                </a:cubicBezTo>
                <a:cubicBezTo>
                  <a:pt x="263388" y="262754"/>
                  <a:pt x="262985" y="262351"/>
                  <a:pt x="262380" y="261948"/>
                </a:cubicBezTo>
                <a:cubicBezTo>
                  <a:pt x="262380" y="261948"/>
                  <a:pt x="262380" y="261948"/>
                  <a:pt x="262380" y="261747"/>
                </a:cubicBezTo>
                <a:cubicBezTo>
                  <a:pt x="262380" y="261747"/>
                  <a:pt x="262178" y="261747"/>
                  <a:pt x="262178" y="261747"/>
                </a:cubicBezTo>
                <a:lnTo>
                  <a:pt x="212169" y="210203"/>
                </a:lnTo>
                <a:lnTo>
                  <a:pt x="116184" y="318728"/>
                </a:lnTo>
                <a:cubicBezTo>
                  <a:pt x="114772" y="320339"/>
                  <a:pt x="112756" y="321144"/>
                  <a:pt x="110941" y="321144"/>
                </a:cubicBezTo>
                <a:cubicBezTo>
                  <a:pt x="109126" y="321144"/>
                  <a:pt x="107513" y="320540"/>
                  <a:pt x="106101" y="319332"/>
                </a:cubicBezTo>
                <a:cubicBezTo>
                  <a:pt x="103077" y="316513"/>
                  <a:pt x="102673" y="312083"/>
                  <a:pt x="105496" y="309063"/>
                </a:cubicBezTo>
                <a:lnTo>
                  <a:pt x="206523" y="194900"/>
                </a:lnTo>
                <a:cubicBezTo>
                  <a:pt x="206724" y="194699"/>
                  <a:pt x="206724" y="194699"/>
                  <a:pt x="206724" y="194699"/>
                </a:cubicBezTo>
                <a:cubicBezTo>
                  <a:pt x="206926" y="194699"/>
                  <a:pt x="206926" y="194498"/>
                  <a:pt x="206926" y="194498"/>
                </a:cubicBezTo>
                <a:cubicBezTo>
                  <a:pt x="207329" y="194095"/>
                  <a:pt x="207531" y="194095"/>
                  <a:pt x="207934" y="193894"/>
                </a:cubicBezTo>
                <a:cubicBezTo>
                  <a:pt x="208338" y="193491"/>
                  <a:pt x="208741" y="193290"/>
                  <a:pt x="209144" y="193088"/>
                </a:cubicBezTo>
                <a:cubicBezTo>
                  <a:pt x="209548" y="192887"/>
                  <a:pt x="209951" y="192887"/>
                  <a:pt x="210354" y="192686"/>
                </a:cubicBezTo>
                <a:cubicBezTo>
                  <a:pt x="210959" y="192686"/>
                  <a:pt x="211362" y="192484"/>
                  <a:pt x="211766" y="192484"/>
                </a:cubicBezTo>
                <a:cubicBezTo>
                  <a:pt x="212371" y="192484"/>
                  <a:pt x="212774" y="192484"/>
                  <a:pt x="213177" y="192686"/>
                </a:cubicBezTo>
                <a:cubicBezTo>
                  <a:pt x="213581" y="192686"/>
                  <a:pt x="214186" y="192686"/>
                  <a:pt x="214589" y="192887"/>
                </a:cubicBezTo>
                <a:cubicBezTo>
                  <a:pt x="214992" y="193088"/>
                  <a:pt x="215395" y="193290"/>
                  <a:pt x="215799" y="193692"/>
                </a:cubicBezTo>
                <a:cubicBezTo>
                  <a:pt x="216202" y="193894"/>
                  <a:pt x="216404" y="193894"/>
                  <a:pt x="216807" y="194296"/>
                </a:cubicBezTo>
                <a:cubicBezTo>
                  <a:pt x="216807" y="194296"/>
                  <a:pt x="216807" y="194296"/>
                  <a:pt x="217009" y="194498"/>
                </a:cubicBezTo>
                <a:cubicBezTo>
                  <a:pt x="217009" y="194498"/>
                  <a:pt x="217210" y="194498"/>
                  <a:pt x="217210" y="194699"/>
                </a:cubicBezTo>
                <a:lnTo>
                  <a:pt x="267421" y="246244"/>
                </a:lnTo>
                <a:lnTo>
                  <a:pt x="341628" y="168122"/>
                </a:lnTo>
                <a:cubicBezTo>
                  <a:pt x="341628" y="168122"/>
                  <a:pt x="341830" y="168122"/>
                  <a:pt x="342031" y="167920"/>
                </a:cubicBezTo>
                <a:cubicBezTo>
                  <a:pt x="342233" y="167518"/>
                  <a:pt x="342838" y="167316"/>
                  <a:pt x="343241" y="167115"/>
                </a:cubicBezTo>
                <a:cubicBezTo>
                  <a:pt x="343645" y="166913"/>
                  <a:pt x="343846" y="166511"/>
                  <a:pt x="344250" y="166511"/>
                </a:cubicBezTo>
                <a:cubicBezTo>
                  <a:pt x="344854" y="166309"/>
                  <a:pt x="345258" y="166309"/>
                  <a:pt x="345661" y="166108"/>
                </a:cubicBezTo>
                <a:cubicBezTo>
                  <a:pt x="346064" y="166108"/>
                  <a:pt x="346669" y="165907"/>
                  <a:pt x="347073" y="165907"/>
                </a:cubicBezTo>
                <a:cubicBezTo>
                  <a:pt x="347476" y="165907"/>
                  <a:pt x="347879" y="166108"/>
                  <a:pt x="348283" y="166108"/>
                </a:cubicBezTo>
                <a:cubicBezTo>
                  <a:pt x="348887" y="166309"/>
                  <a:pt x="349291" y="166309"/>
                  <a:pt x="349896" y="166712"/>
                </a:cubicBezTo>
                <a:cubicBezTo>
                  <a:pt x="349896" y="166712"/>
                  <a:pt x="350097" y="166712"/>
                  <a:pt x="350299" y="166712"/>
                </a:cubicBezTo>
                <a:lnTo>
                  <a:pt x="408979" y="197115"/>
                </a:lnTo>
                <a:lnTo>
                  <a:pt x="503956" y="84362"/>
                </a:lnTo>
                <a:cubicBezTo>
                  <a:pt x="506578" y="81342"/>
                  <a:pt x="511014" y="80939"/>
                  <a:pt x="514240" y="83556"/>
                </a:cubicBezTo>
                <a:close/>
                <a:moveTo>
                  <a:pt x="36099" y="14498"/>
                </a:moveTo>
                <a:cubicBezTo>
                  <a:pt x="24200" y="14498"/>
                  <a:pt x="14520" y="24163"/>
                  <a:pt x="14520" y="36042"/>
                </a:cubicBezTo>
                <a:lnTo>
                  <a:pt x="14520" y="336664"/>
                </a:lnTo>
                <a:lnTo>
                  <a:pt x="590286" y="336664"/>
                </a:lnTo>
                <a:lnTo>
                  <a:pt x="590286" y="36042"/>
                </a:lnTo>
                <a:cubicBezTo>
                  <a:pt x="590286" y="24163"/>
                  <a:pt x="580404" y="14498"/>
                  <a:pt x="568505" y="14498"/>
                </a:cubicBezTo>
                <a:close/>
                <a:moveTo>
                  <a:pt x="36099" y="0"/>
                </a:moveTo>
                <a:lnTo>
                  <a:pt x="568505" y="0"/>
                </a:lnTo>
                <a:cubicBezTo>
                  <a:pt x="588471" y="0"/>
                  <a:pt x="604604" y="16108"/>
                  <a:pt x="604604" y="36042"/>
                </a:cubicBezTo>
                <a:lnTo>
                  <a:pt x="604604" y="376532"/>
                </a:lnTo>
                <a:cubicBezTo>
                  <a:pt x="604604" y="396265"/>
                  <a:pt x="588471" y="412575"/>
                  <a:pt x="568505" y="412575"/>
                </a:cubicBezTo>
                <a:lnTo>
                  <a:pt x="340216" y="412575"/>
                </a:lnTo>
                <a:lnTo>
                  <a:pt x="340216" y="460698"/>
                </a:lnTo>
                <a:lnTo>
                  <a:pt x="376920" y="460698"/>
                </a:lnTo>
                <a:cubicBezTo>
                  <a:pt x="380953" y="460698"/>
                  <a:pt x="384180" y="463920"/>
                  <a:pt x="384180" y="467746"/>
                </a:cubicBezTo>
                <a:lnTo>
                  <a:pt x="384180" y="513453"/>
                </a:lnTo>
                <a:cubicBezTo>
                  <a:pt x="384180" y="517480"/>
                  <a:pt x="380953" y="520702"/>
                  <a:pt x="376920" y="520702"/>
                </a:cubicBezTo>
                <a:lnTo>
                  <a:pt x="227685" y="520702"/>
                </a:lnTo>
                <a:cubicBezTo>
                  <a:pt x="223651" y="520702"/>
                  <a:pt x="220425" y="517480"/>
                  <a:pt x="220425" y="513453"/>
                </a:cubicBezTo>
                <a:lnTo>
                  <a:pt x="220425" y="467746"/>
                </a:lnTo>
                <a:cubicBezTo>
                  <a:pt x="220425" y="463920"/>
                  <a:pt x="223651" y="460698"/>
                  <a:pt x="227685" y="460698"/>
                </a:cubicBezTo>
                <a:lnTo>
                  <a:pt x="264388" y="460698"/>
                </a:lnTo>
                <a:lnTo>
                  <a:pt x="264388" y="412575"/>
                </a:lnTo>
                <a:lnTo>
                  <a:pt x="36099" y="412575"/>
                </a:lnTo>
                <a:cubicBezTo>
                  <a:pt x="16133" y="412575"/>
                  <a:pt x="0" y="396265"/>
                  <a:pt x="0" y="376331"/>
                </a:cubicBezTo>
                <a:lnTo>
                  <a:pt x="0" y="36042"/>
                </a:lnTo>
                <a:cubicBezTo>
                  <a:pt x="0" y="16108"/>
                  <a:pt x="16133" y="0"/>
                  <a:pt x="36099" y="0"/>
                </a:cubicBezTo>
                <a:close/>
              </a:path>
            </a:pathLst>
          </a:custGeom>
          <a:solidFill>
            <a:schemeClr val="bg1"/>
          </a:solidFill>
          <a:ln>
            <a:noFill/>
          </a:ln>
        </p:spPr>
      </p:sp>
      <p:sp>
        <p:nvSpPr>
          <p:cNvPr id="24" name="pencil-black-tool-in-diagonal-position_45416"/>
          <p:cNvSpPr>
            <a:spLocks noChangeAspect="1"/>
          </p:cNvSpPr>
          <p:nvPr/>
        </p:nvSpPr>
        <p:spPr bwMode="auto">
          <a:xfrm>
            <a:off x="9421889" y="2249914"/>
            <a:ext cx="433976" cy="445299"/>
          </a:xfrm>
          <a:custGeom>
            <a:avLst/>
            <a:gdLst>
              <a:gd name="connsiteX0" fmla="*/ 209513 w 592295"/>
              <a:gd name="connsiteY0" fmla="*/ 564563 h 607749"/>
              <a:gd name="connsiteX1" fmla="*/ 589151 w 592295"/>
              <a:gd name="connsiteY1" fmla="*/ 564563 h 607749"/>
              <a:gd name="connsiteX2" fmla="*/ 589151 w 592295"/>
              <a:gd name="connsiteY2" fmla="*/ 607749 h 607749"/>
              <a:gd name="connsiteX3" fmla="*/ 76352 w 592295"/>
              <a:gd name="connsiteY3" fmla="*/ 607749 h 607749"/>
              <a:gd name="connsiteX4" fmla="*/ 360865 w 592295"/>
              <a:gd name="connsiteY4" fmla="*/ 87329 h 607749"/>
              <a:gd name="connsiteX5" fmla="*/ 504331 w 592295"/>
              <a:gd name="connsiteY5" fmla="*/ 229003 h 607749"/>
              <a:gd name="connsiteX6" fmla="*/ 227919 w 592295"/>
              <a:gd name="connsiteY6" fmla="*/ 506019 h 607749"/>
              <a:gd name="connsiteX7" fmla="*/ 0 w 592295"/>
              <a:gd name="connsiteY7" fmla="*/ 591307 h 607749"/>
              <a:gd name="connsiteX8" fmla="*/ 84453 w 592295"/>
              <a:gd name="connsiteY8" fmla="*/ 364345 h 607749"/>
              <a:gd name="connsiteX9" fmla="*/ 475553 w 592295"/>
              <a:gd name="connsiteY9" fmla="*/ 28 h 607749"/>
              <a:gd name="connsiteX10" fmla="*/ 558936 w 592295"/>
              <a:gd name="connsiteY10" fmla="*/ 33361 h 607749"/>
              <a:gd name="connsiteX11" fmla="*/ 587359 w 592295"/>
              <a:gd name="connsiteY11" fmla="*/ 147148 h 607749"/>
              <a:gd name="connsiteX12" fmla="*/ 537301 w 592295"/>
              <a:gd name="connsiteY12" fmla="*/ 196000 h 607749"/>
              <a:gd name="connsiteX13" fmla="*/ 394884 w 592295"/>
              <a:gd name="connsiteY13" fmla="*/ 53765 h 607749"/>
              <a:gd name="connsiteX14" fmla="*/ 444943 w 592295"/>
              <a:gd name="connsiteY14" fmla="*/ 4914 h 607749"/>
              <a:gd name="connsiteX15" fmla="*/ 475553 w 592295"/>
              <a:gd name="connsiteY15" fmla="*/ 28 h 60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2295" h="607749">
                <a:moveTo>
                  <a:pt x="209513" y="564563"/>
                </a:moveTo>
                <a:lnTo>
                  <a:pt x="589151" y="564563"/>
                </a:lnTo>
                <a:lnTo>
                  <a:pt x="589151" y="607749"/>
                </a:lnTo>
                <a:lnTo>
                  <a:pt x="76352" y="607749"/>
                </a:lnTo>
                <a:close/>
                <a:moveTo>
                  <a:pt x="360865" y="87329"/>
                </a:moveTo>
                <a:lnTo>
                  <a:pt x="504331" y="229003"/>
                </a:lnTo>
                <a:lnTo>
                  <a:pt x="227919" y="506019"/>
                </a:lnTo>
                <a:lnTo>
                  <a:pt x="0" y="591307"/>
                </a:lnTo>
                <a:lnTo>
                  <a:pt x="84453" y="364345"/>
                </a:lnTo>
                <a:close/>
                <a:moveTo>
                  <a:pt x="475553" y="28"/>
                </a:moveTo>
                <a:cubicBezTo>
                  <a:pt x="506285" y="-653"/>
                  <a:pt x="536555" y="11076"/>
                  <a:pt x="558936" y="33361"/>
                </a:cubicBezTo>
                <a:cubicBezTo>
                  <a:pt x="588702" y="63073"/>
                  <a:pt x="599594" y="106861"/>
                  <a:pt x="587359" y="147148"/>
                </a:cubicBezTo>
                <a:lnTo>
                  <a:pt x="537301" y="196000"/>
                </a:lnTo>
                <a:lnTo>
                  <a:pt x="394884" y="53765"/>
                </a:lnTo>
                <a:lnTo>
                  <a:pt x="444943" y="4914"/>
                </a:lnTo>
                <a:cubicBezTo>
                  <a:pt x="455014" y="1861"/>
                  <a:pt x="465309" y="255"/>
                  <a:pt x="475553" y="28"/>
                </a:cubicBezTo>
                <a:close/>
              </a:path>
            </a:pathLst>
          </a:custGeom>
          <a:solidFill>
            <a:schemeClr val="bg1"/>
          </a:solidFill>
          <a:ln>
            <a:noFill/>
          </a:ln>
        </p:spPr>
      </p:sp>
      <p:sp>
        <p:nvSpPr>
          <p:cNvPr id="28" name="1"/>
          <p:cNvSpPr txBox="1">
            <a:spLocks noChangeArrowheads="1"/>
          </p:cNvSpPr>
          <p:nvPr/>
        </p:nvSpPr>
        <p:spPr bwMode="auto">
          <a:xfrm>
            <a:off x="893930" y="1591409"/>
            <a:ext cx="1825089" cy="332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lnSpc>
                <a:spcPct val="150000"/>
              </a:lnSpc>
            </a:pPr>
            <a:r>
              <a:rPr lang="en-US" altLang="zh-CN" sz="1600" dirty="0">
                <a:solidFill>
                  <a:schemeClr val="tx1">
                    <a:lumMod val="75000"/>
                    <a:lumOff val="25000"/>
                  </a:schemeClr>
                </a:solidFill>
                <a:latin typeface="微软雅黑" panose="020B0503020204020204" pitchFamily="34" charset="-122"/>
                <a:cs typeface="+mn-ea"/>
                <a:sym typeface="+mn-lt"/>
              </a:rPr>
              <a:t> </a:t>
            </a:r>
            <a:r>
              <a:rPr lang="zh-CN" altLang="en-US" sz="1600" dirty="0">
                <a:solidFill>
                  <a:schemeClr val="tx1">
                    <a:lumMod val="75000"/>
                    <a:lumOff val="25000"/>
                  </a:schemeClr>
                </a:solidFill>
                <a:latin typeface="微软雅黑" panose="020B0503020204020204" pitchFamily="34" charset="-122"/>
                <a:cs typeface="+mn-ea"/>
                <a:sym typeface="+mn-lt"/>
              </a:rPr>
              <a:t>E-R图，更加直观的告诉开发人员系统的各个数据的属性，各个数据之间的联系，各个数据的类型。能通过该模型更直观地了解数据库的设计，并根据对其逐渐改善。</a:t>
            </a:r>
            <a:endParaRPr lang="zh-CN" altLang="en-US" sz="1600" dirty="0">
              <a:solidFill>
                <a:schemeClr val="tx1">
                  <a:lumMod val="75000"/>
                  <a:lumOff val="25000"/>
                </a:schemeClr>
              </a:solidFill>
              <a:latin typeface="微软雅黑" panose="020B0503020204020204" pitchFamily="34" charset="-122"/>
              <a:cs typeface="+mn-ea"/>
              <a:sym typeface="+mn-lt"/>
            </a:endParaRPr>
          </a:p>
        </p:txBody>
      </p:sp>
      <p:graphicFrame>
        <p:nvGraphicFramePr>
          <p:cNvPr id="-2147482617" name="对象 -2147482618"/>
          <p:cNvGraphicFramePr/>
          <p:nvPr/>
        </p:nvGraphicFramePr>
        <p:xfrm>
          <a:off x="3596640" y="1584960"/>
          <a:ext cx="5621655" cy="4167505"/>
        </p:xfrm>
        <a:graphic>
          <a:graphicData uri="http://schemas.openxmlformats.org/presentationml/2006/ole">
            <mc:AlternateContent xmlns:mc="http://schemas.openxmlformats.org/markup-compatibility/2006">
              <mc:Choice xmlns:v="urn:schemas-microsoft-com:vml" Requires="v">
                <p:oleObj spid="_x0000_s3076" name="" r:id="rId3" imgW="5961380" imgH="4912360" progId="Visio.Drawing.15">
                  <p:embed/>
                </p:oleObj>
              </mc:Choice>
              <mc:Fallback>
                <p:oleObj name="" r:id="rId3" imgW="5961380" imgH="4912360" progId="Visio.Drawing.15">
                  <p:embed/>
                  <p:pic>
                    <p:nvPicPr>
                      <p:cNvPr id="0" name="图片 3075"/>
                      <p:cNvPicPr/>
                      <p:nvPr/>
                    </p:nvPicPr>
                    <p:blipFill>
                      <a:blip r:embed="rId4"/>
                      <a:stretch>
                        <a:fillRect/>
                      </a:stretch>
                    </p:blipFill>
                    <p:spPr>
                      <a:xfrm>
                        <a:off x="3596640" y="1584960"/>
                        <a:ext cx="5621655" cy="416750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95998" y="0"/>
            <a:ext cx="6096000" cy="6858000"/>
          </a:xfrm>
          <a:prstGeom prst="rect">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695958" y="593088"/>
            <a:ext cx="10801351" cy="5467351"/>
          </a:xfrm>
          <a:prstGeom prst="rect">
            <a:avLst/>
          </a:prstGeom>
          <a:blipFill dpi="0" rotWithShape="1">
            <a:blip r:embed="rId1" cstate="print"/>
            <a:srcRect/>
            <a:stretch>
              <a:fillRect/>
            </a:stretch>
          </a:blipFill>
          <a:ln>
            <a:noFill/>
          </a:ln>
          <a:effectLst>
            <a:outerShdw blurRad="127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695325" y="695325"/>
            <a:ext cx="3041015" cy="605790"/>
          </a:xfrm>
          <a:prstGeom prst="rect">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系统功能模块</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8" name="ïs1ïďè"/>
          <p:cNvSpPr/>
          <p:nvPr/>
        </p:nvSpPr>
        <p:spPr>
          <a:xfrm>
            <a:off x="3141131" y="4124427"/>
            <a:ext cx="2748714" cy="1374357"/>
          </a:xfrm>
          <a:prstGeom prst="diamon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0" name="îŝ1iďè"/>
          <p:cNvSpPr/>
          <p:nvPr/>
        </p:nvSpPr>
        <p:spPr>
          <a:xfrm>
            <a:off x="3141131" y="3986991"/>
            <a:ext cx="2748714" cy="1374357"/>
          </a:xfrm>
          <a:prstGeom prst="diamond">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endParaRPr>
          </a:p>
        </p:txBody>
      </p:sp>
      <p:sp>
        <p:nvSpPr>
          <p:cNvPr id="11" name="išḻiďê"/>
          <p:cNvSpPr/>
          <p:nvPr/>
        </p:nvSpPr>
        <p:spPr>
          <a:xfrm>
            <a:off x="4721641" y="3299812"/>
            <a:ext cx="2748714" cy="1374357"/>
          </a:xfrm>
          <a:prstGeom prst="diamon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2" name="îšļîdè"/>
          <p:cNvSpPr/>
          <p:nvPr/>
        </p:nvSpPr>
        <p:spPr>
          <a:xfrm>
            <a:off x="4721641" y="3162376"/>
            <a:ext cx="2748714" cy="1374357"/>
          </a:xfrm>
          <a:prstGeom prst="diamond">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endParaRPr>
          </a:p>
        </p:txBody>
      </p:sp>
      <p:sp>
        <p:nvSpPr>
          <p:cNvPr id="13" name="ïṩliḍê"/>
          <p:cNvSpPr/>
          <p:nvPr/>
        </p:nvSpPr>
        <p:spPr>
          <a:xfrm>
            <a:off x="6302151" y="4124427"/>
            <a:ext cx="2748714" cy="1374357"/>
          </a:xfrm>
          <a:prstGeom prst="diamon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4" name="ïṩļiḑe"/>
          <p:cNvSpPr/>
          <p:nvPr/>
        </p:nvSpPr>
        <p:spPr>
          <a:xfrm>
            <a:off x="6302151" y="3986991"/>
            <a:ext cx="2748714" cy="1374357"/>
          </a:xfrm>
          <a:prstGeom prst="diamond">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0" name="1"/>
          <p:cNvSpPr txBox="1">
            <a:spLocks noChangeArrowheads="1"/>
          </p:cNvSpPr>
          <p:nvPr/>
        </p:nvSpPr>
        <p:spPr bwMode="auto">
          <a:xfrm>
            <a:off x="802005" y="1653540"/>
            <a:ext cx="2339340" cy="332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indent="0"/>
            <a:r>
              <a:rPr lang="zh-CN" sz="2400">
                <a:latin typeface="汉仪青云简" panose="00020600040101010101" charset="-122"/>
                <a:ea typeface="汉仪青云简" panose="00020600040101010101" charset="-122"/>
                <a:sym typeface="+mn-ea"/>
              </a:rPr>
              <a:t>用户界面要尽量简洁大方，使用户能够方便找到需要的功能入口，浏览、，且要易于修改和维护，同时还要保证用户合法和系统安全。</a:t>
            </a:r>
            <a:endParaRPr lang="zh-CN" sz="2400" dirty="0">
              <a:solidFill>
                <a:schemeClr val="tx1">
                  <a:lumMod val="75000"/>
                  <a:lumOff val="25000"/>
                </a:schemeClr>
              </a:solidFill>
              <a:latin typeface="微软雅黑" panose="020B0503020204020204" pitchFamily="34" charset="-122"/>
              <a:cs typeface="+mn-ea"/>
              <a:sym typeface="Arial" panose="020B0604020202020204" pitchFamily="34" charset="0"/>
            </a:endParaRPr>
          </a:p>
        </p:txBody>
      </p:sp>
      <p:grpSp>
        <p:nvGrpSpPr>
          <p:cNvPr id="24" name="Group 51"/>
          <p:cNvGrpSpPr/>
          <p:nvPr/>
        </p:nvGrpSpPr>
        <p:grpSpPr>
          <a:xfrm>
            <a:off x="4289783" y="4447791"/>
            <a:ext cx="420662" cy="363814"/>
            <a:chOff x="2084388" y="3051175"/>
            <a:chExt cx="293688" cy="254001"/>
          </a:xfrm>
          <a:solidFill>
            <a:schemeClr val="bg1"/>
          </a:solidFill>
        </p:grpSpPr>
        <p:sp>
          <p:nvSpPr>
            <p:cNvPr id="25" name="Freeform 154"/>
            <p:cNvSpPr/>
            <p:nvPr/>
          </p:nvSpPr>
          <p:spPr bwMode="auto">
            <a:xfrm>
              <a:off x="2084388" y="3106738"/>
              <a:ext cx="36513" cy="198438"/>
            </a:xfrm>
            <a:custGeom>
              <a:avLst/>
              <a:gdLst/>
              <a:ahLst/>
              <a:cxnLst>
                <a:cxn ang="0">
                  <a:pos x="0" y="14"/>
                </a:cxn>
                <a:cxn ang="0">
                  <a:pos x="0" y="65"/>
                </a:cxn>
                <a:cxn ang="0">
                  <a:pos x="14" y="79"/>
                </a:cxn>
                <a:cxn ang="0">
                  <a:pos x="14" y="0"/>
                </a:cxn>
                <a:cxn ang="0">
                  <a:pos x="0" y="14"/>
                </a:cxn>
              </a:cxnLst>
              <a:rect l="0" t="0" r="r" b="b"/>
              <a:pathLst>
                <a:path w="14" h="79">
                  <a:moveTo>
                    <a:pt x="0" y="14"/>
                  </a:moveTo>
                  <a:cubicBezTo>
                    <a:pt x="0" y="65"/>
                    <a:pt x="0" y="65"/>
                    <a:pt x="0" y="65"/>
                  </a:cubicBezTo>
                  <a:cubicBezTo>
                    <a:pt x="0" y="73"/>
                    <a:pt x="6" y="79"/>
                    <a:pt x="14" y="79"/>
                  </a:cubicBezTo>
                  <a:cubicBezTo>
                    <a:pt x="14" y="0"/>
                    <a:pt x="14" y="0"/>
                    <a:pt x="14" y="0"/>
                  </a:cubicBezTo>
                  <a:cubicBezTo>
                    <a:pt x="6" y="0"/>
                    <a:pt x="0" y="6"/>
                    <a:pt x="0" y="14"/>
                  </a:cubicBezTo>
                  <a:close/>
                </a:path>
              </a:pathLst>
            </a:custGeom>
            <a:grpFill/>
            <a:ln w="9525">
              <a:noFill/>
              <a:round/>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sp>
          <p:nvSpPr>
            <p:cNvPr id="26" name="Freeform 155"/>
            <p:cNvSpPr>
              <a:spLocks noEditPoints="1"/>
            </p:cNvSpPr>
            <p:nvPr/>
          </p:nvSpPr>
          <p:spPr bwMode="auto">
            <a:xfrm>
              <a:off x="2139951" y="3051175"/>
              <a:ext cx="182563" cy="254000"/>
            </a:xfrm>
            <a:custGeom>
              <a:avLst/>
              <a:gdLst/>
              <a:ahLst/>
              <a:cxnLst>
                <a:cxn ang="0">
                  <a:pos x="58" y="7"/>
                </a:cxn>
                <a:cxn ang="0">
                  <a:pos x="50" y="0"/>
                </a:cxn>
                <a:cxn ang="0">
                  <a:pos x="21" y="0"/>
                </a:cxn>
                <a:cxn ang="0">
                  <a:pos x="14" y="7"/>
                </a:cxn>
                <a:cxn ang="0">
                  <a:pos x="14" y="22"/>
                </a:cxn>
                <a:cxn ang="0">
                  <a:pos x="0" y="22"/>
                </a:cxn>
                <a:cxn ang="0">
                  <a:pos x="0" y="101"/>
                </a:cxn>
                <a:cxn ang="0">
                  <a:pos x="72" y="101"/>
                </a:cxn>
                <a:cxn ang="0">
                  <a:pos x="72" y="22"/>
                </a:cxn>
                <a:cxn ang="0">
                  <a:pos x="58" y="22"/>
                </a:cxn>
                <a:cxn ang="0">
                  <a:pos x="58" y="7"/>
                </a:cxn>
                <a:cxn ang="0">
                  <a:pos x="50" y="22"/>
                </a:cxn>
                <a:cxn ang="0">
                  <a:pos x="21" y="22"/>
                </a:cxn>
                <a:cxn ang="0">
                  <a:pos x="21" y="7"/>
                </a:cxn>
                <a:cxn ang="0">
                  <a:pos x="50" y="7"/>
                </a:cxn>
                <a:cxn ang="0">
                  <a:pos x="50" y="22"/>
                </a:cxn>
              </a:cxnLst>
              <a:rect l="0" t="0" r="r" b="b"/>
              <a:pathLst>
                <a:path w="72" h="101">
                  <a:moveTo>
                    <a:pt x="58" y="7"/>
                  </a:moveTo>
                  <a:cubicBezTo>
                    <a:pt x="58" y="3"/>
                    <a:pt x="54" y="0"/>
                    <a:pt x="50" y="0"/>
                  </a:cubicBezTo>
                  <a:cubicBezTo>
                    <a:pt x="21" y="0"/>
                    <a:pt x="21" y="0"/>
                    <a:pt x="21" y="0"/>
                  </a:cubicBezTo>
                  <a:cubicBezTo>
                    <a:pt x="17" y="0"/>
                    <a:pt x="14" y="3"/>
                    <a:pt x="14" y="7"/>
                  </a:cubicBezTo>
                  <a:cubicBezTo>
                    <a:pt x="14" y="22"/>
                    <a:pt x="14" y="22"/>
                    <a:pt x="14" y="22"/>
                  </a:cubicBezTo>
                  <a:cubicBezTo>
                    <a:pt x="0" y="22"/>
                    <a:pt x="0" y="22"/>
                    <a:pt x="0" y="22"/>
                  </a:cubicBezTo>
                  <a:cubicBezTo>
                    <a:pt x="0" y="101"/>
                    <a:pt x="0" y="101"/>
                    <a:pt x="0" y="101"/>
                  </a:cubicBezTo>
                  <a:cubicBezTo>
                    <a:pt x="72" y="101"/>
                    <a:pt x="72" y="101"/>
                    <a:pt x="72" y="101"/>
                  </a:cubicBezTo>
                  <a:cubicBezTo>
                    <a:pt x="72" y="22"/>
                    <a:pt x="72" y="22"/>
                    <a:pt x="72" y="22"/>
                  </a:cubicBezTo>
                  <a:cubicBezTo>
                    <a:pt x="58" y="22"/>
                    <a:pt x="58" y="22"/>
                    <a:pt x="58" y="22"/>
                  </a:cubicBezTo>
                  <a:lnTo>
                    <a:pt x="58" y="7"/>
                  </a:lnTo>
                  <a:close/>
                  <a:moveTo>
                    <a:pt x="50" y="22"/>
                  </a:moveTo>
                  <a:cubicBezTo>
                    <a:pt x="21" y="22"/>
                    <a:pt x="21" y="22"/>
                    <a:pt x="21" y="22"/>
                  </a:cubicBezTo>
                  <a:cubicBezTo>
                    <a:pt x="21" y="7"/>
                    <a:pt x="21" y="7"/>
                    <a:pt x="21" y="7"/>
                  </a:cubicBezTo>
                  <a:cubicBezTo>
                    <a:pt x="50" y="7"/>
                    <a:pt x="50" y="7"/>
                    <a:pt x="50" y="7"/>
                  </a:cubicBezTo>
                  <a:lnTo>
                    <a:pt x="50" y="22"/>
                  </a:lnTo>
                  <a:close/>
                </a:path>
              </a:pathLst>
            </a:custGeom>
            <a:grpFill/>
            <a:ln w="9525">
              <a:noFill/>
              <a:round/>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sp>
          <p:nvSpPr>
            <p:cNvPr id="27" name="Freeform 156"/>
            <p:cNvSpPr/>
            <p:nvPr/>
          </p:nvSpPr>
          <p:spPr bwMode="auto">
            <a:xfrm>
              <a:off x="2339976" y="3106738"/>
              <a:ext cx="38100" cy="198438"/>
            </a:xfrm>
            <a:custGeom>
              <a:avLst/>
              <a:gdLst/>
              <a:ahLst/>
              <a:cxnLst>
                <a:cxn ang="0">
                  <a:pos x="0" y="0"/>
                </a:cxn>
                <a:cxn ang="0">
                  <a:pos x="0" y="79"/>
                </a:cxn>
                <a:cxn ang="0">
                  <a:pos x="15" y="65"/>
                </a:cxn>
                <a:cxn ang="0">
                  <a:pos x="15" y="14"/>
                </a:cxn>
                <a:cxn ang="0">
                  <a:pos x="0" y="0"/>
                </a:cxn>
              </a:cxnLst>
              <a:rect l="0" t="0" r="r" b="b"/>
              <a:pathLst>
                <a:path w="15" h="79">
                  <a:moveTo>
                    <a:pt x="0" y="0"/>
                  </a:moveTo>
                  <a:cubicBezTo>
                    <a:pt x="0" y="79"/>
                    <a:pt x="0" y="79"/>
                    <a:pt x="0" y="79"/>
                  </a:cubicBezTo>
                  <a:cubicBezTo>
                    <a:pt x="8" y="79"/>
                    <a:pt x="15" y="73"/>
                    <a:pt x="15" y="65"/>
                  </a:cubicBezTo>
                  <a:cubicBezTo>
                    <a:pt x="15" y="14"/>
                    <a:pt x="15" y="14"/>
                    <a:pt x="15" y="14"/>
                  </a:cubicBezTo>
                  <a:cubicBezTo>
                    <a:pt x="15" y="6"/>
                    <a:pt x="8" y="0"/>
                    <a:pt x="0" y="0"/>
                  </a:cubicBezTo>
                  <a:close/>
                </a:path>
              </a:pathLst>
            </a:custGeom>
            <a:grpFill/>
            <a:ln w="9525">
              <a:noFill/>
              <a:round/>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grpSp>
      <p:sp>
        <p:nvSpPr>
          <p:cNvPr id="28" name="specialist-user_80886"/>
          <p:cNvSpPr>
            <a:spLocks noChangeAspect="1"/>
          </p:cNvSpPr>
          <p:nvPr/>
        </p:nvSpPr>
        <p:spPr bwMode="auto">
          <a:xfrm>
            <a:off x="5901041" y="3622333"/>
            <a:ext cx="390887" cy="454441"/>
          </a:xfrm>
          <a:custGeom>
            <a:avLst/>
            <a:gdLst>
              <a:gd name="connsiteX0" fmla="*/ 327615 w 521993"/>
              <a:gd name="connsiteY0" fmla="*/ 466652 h 606863"/>
              <a:gd name="connsiteX1" fmla="*/ 327615 w 521993"/>
              <a:gd name="connsiteY1" fmla="*/ 490607 h 606863"/>
              <a:gd name="connsiteX2" fmla="*/ 372201 w 521993"/>
              <a:gd name="connsiteY2" fmla="*/ 504537 h 606863"/>
              <a:gd name="connsiteX3" fmla="*/ 416917 w 521993"/>
              <a:gd name="connsiteY3" fmla="*/ 490607 h 606863"/>
              <a:gd name="connsiteX4" fmla="*/ 416917 w 521993"/>
              <a:gd name="connsiteY4" fmla="*/ 466652 h 606863"/>
              <a:gd name="connsiteX5" fmla="*/ 173129 w 521993"/>
              <a:gd name="connsiteY5" fmla="*/ 327483 h 606863"/>
              <a:gd name="connsiteX6" fmla="*/ 183819 w 521993"/>
              <a:gd name="connsiteY6" fmla="*/ 328394 h 606863"/>
              <a:gd name="connsiteX7" fmla="*/ 235315 w 521993"/>
              <a:gd name="connsiteY7" fmla="*/ 353260 h 606863"/>
              <a:gd name="connsiteX8" fmla="*/ 242355 w 521993"/>
              <a:gd name="connsiteY8" fmla="*/ 359379 h 606863"/>
              <a:gd name="connsiteX9" fmla="*/ 260997 w 521993"/>
              <a:gd name="connsiteY9" fmla="*/ 408459 h 606863"/>
              <a:gd name="connsiteX10" fmla="*/ 279640 w 521993"/>
              <a:gd name="connsiteY10" fmla="*/ 359379 h 606863"/>
              <a:gd name="connsiteX11" fmla="*/ 286680 w 521993"/>
              <a:gd name="connsiteY11" fmla="*/ 353260 h 606863"/>
              <a:gd name="connsiteX12" fmla="*/ 338175 w 521993"/>
              <a:gd name="connsiteY12" fmla="*/ 328394 h 606863"/>
              <a:gd name="connsiteX13" fmla="*/ 348865 w 521993"/>
              <a:gd name="connsiteY13" fmla="*/ 327483 h 606863"/>
              <a:gd name="connsiteX14" fmla="*/ 349387 w 521993"/>
              <a:gd name="connsiteY14" fmla="*/ 327743 h 606863"/>
              <a:gd name="connsiteX15" fmla="*/ 470368 w 521993"/>
              <a:gd name="connsiteY15" fmla="*/ 395440 h 606863"/>
              <a:gd name="connsiteX16" fmla="*/ 521863 w 521993"/>
              <a:gd name="connsiteY16" fmla="*/ 517816 h 606863"/>
              <a:gd name="connsiteX17" fmla="*/ 521472 w 521993"/>
              <a:gd name="connsiteY17" fmla="*/ 522633 h 606863"/>
              <a:gd name="connsiteX18" fmla="*/ 260997 w 521993"/>
              <a:gd name="connsiteY18" fmla="*/ 606863 h 606863"/>
              <a:gd name="connsiteX19" fmla="*/ 522 w 521993"/>
              <a:gd name="connsiteY19" fmla="*/ 522633 h 606863"/>
              <a:gd name="connsiteX20" fmla="*/ 131 w 521993"/>
              <a:gd name="connsiteY20" fmla="*/ 517816 h 606863"/>
              <a:gd name="connsiteX21" fmla="*/ 51757 w 521993"/>
              <a:gd name="connsiteY21" fmla="*/ 395440 h 606863"/>
              <a:gd name="connsiteX22" fmla="*/ 173129 w 521993"/>
              <a:gd name="connsiteY22" fmla="*/ 327483 h 606863"/>
              <a:gd name="connsiteX23" fmla="*/ 218629 w 521993"/>
              <a:gd name="connsiteY23" fmla="*/ 102451 h 606863"/>
              <a:gd name="connsiteX24" fmla="*/ 141455 w 521993"/>
              <a:gd name="connsiteY24" fmla="*/ 142547 h 606863"/>
              <a:gd name="connsiteX25" fmla="*/ 140933 w 521993"/>
              <a:gd name="connsiteY25" fmla="*/ 171186 h 606863"/>
              <a:gd name="connsiteX26" fmla="*/ 188907 w 521993"/>
              <a:gd name="connsiteY26" fmla="*/ 287046 h 606863"/>
              <a:gd name="connsiteX27" fmla="*/ 260997 w 521993"/>
              <a:gd name="connsiteY27" fmla="*/ 321805 h 606863"/>
              <a:gd name="connsiteX28" fmla="*/ 333088 w 521993"/>
              <a:gd name="connsiteY28" fmla="*/ 287046 h 606863"/>
              <a:gd name="connsiteX29" fmla="*/ 381061 w 521993"/>
              <a:gd name="connsiteY29" fmla="*/ 171186 h 606863"/>
              <a:gd name="connsiteX30" fmla="*/ 380409 w 521993"/>
              <a:gd name="connsiteY30" fmla="*/ 139032 h 606863"/>
              <a:gd name="connsiteX31" fmla="*/ 218629 w 521993"/>
              <a:gd name="connsiteY31" fmla="*/ 102451 h 606863"/>
              <a:gd name="connsiteX32" fmla="*/ 260997 w 521993"/>
              <a:gd name="connsiteY32" fmla="*/ 0 h 606863"/>
              <a:gd name="connsiteX33" fmla="*/ 401528 w 521993"/>
              <a:gd name="connsiteY33" fmla="*/ 171186 h 606863"/>
              <a:gd name="connsiteX34" fmla="*/ 260997 w 521993"/>
              <a:gd name="connsiteY34" fmla="*/ 342243 h 606863"/>
              <a:gd name="connsiteX35" fmla="*/ 120466 w 521993"/>
              <a:gd name="connsiteY35" fmla="*/ 171186 h 606863"/>
              <a:gd name="connsiteX36" fmla="*/ 260997 w 521993"/>
              <a:gd name="connsiteY36"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1993" h="606863">
                <a:moveTo>
                  <a:pt x="327615" y="466652"/>
                </a:moveTo>
                <a:lnTo>
                  <a:pt x="327615" y="490607"/>
                </a:lnTo>
                <a:lnTo>
                  <a:pt x="372201" y="504537"/>
                </a:lnTo>
                <a:lnTo>
                  <a:pt x="416917" y="490607"/>
                </a:lnTo>
                <a:lnTo>
                  <a:pt x="416917" y="466652"/>
                </a:lnTo>
                <a:close/>
                <a:moveTo>
                  <a:pt x="173129" y="327483"/>
                </a:moveTo>
                <a:cubicBezTo>
                  <a:pt x="176649" y="325660"/>
                  <a:pt x="180821" y="326051"/>
                  <a:pt x="183819" y="328394"/>
                </a:cubicBezTo>
                <a:cubicBezTo>
                  <a:pt x="199724" y="340762"/>
                  <a:pt x="216933" y="349224"/>
                  <a:pt x="235315" y="353260"/>
                </a:cubicBezTo>
                <a:cubicBezTo>
                  <a:pt x="238574" y="353911"/>
                  <a:pt x="241181" y="356254"/>
                  <a:pt x="242355" y="359379"/>
                </a:cubicBezTo>
                <a:lnTo>
                  <a:pt x="260997" y="408459"/>
                </a:lnTo>
                <a:lnTo>
                  <a:pt x="279640" y="359379"/>
                </a:lnTo>
                <a:cubicBezTo>
                  <a:pt x="280813" y="356254"/>
                  <a:pt x="283551" y="353911"/>
                  <a:pt x="286680" y="353260"/>
                </a:cubicBezTo>
                <a:cubicBezTo>
                  <a:pt x="305062" y="349224"/>
                  <a:pt x="322401" y="340762"/>
                  <a:pt x="338175" y="328394"/>
                </a:cubicBezTo>
                <a:cubicBezTo>
                  <a:pt x="341174" y="326051"/>
                  <a:pt x="345476" y="325660"/>
                  <a:pt x="348865" y="327483"/>
                </a:cubicBezTo>
                <a:lnTo>
                  <a:pt x="349387" y="327743"/>
                </a:lnTo>
                <a:cubicBezTo>
                  <a:pt x="379502" y="343886"/>
                  <a:pt x="450161" y="381510"/>
                  <a:pt x="470368" y="395440"/>
                </a:cubicBezTo>
                <a:cubicBezTo>
                  <a:pt x="499962" y="415880"/>
                  <a:pt x="514693" y="473162"/>
                  <a:pt x="521863" y="517816"/>
                </a:cubicBezTo>
                <a:cubicBezTo>
                  <a:pt x="522124" y="519378"/>
                  <a:pt x="521994" y="521070"/>
                  <a:pt x="521472" y="522633"/>
                </a:cubicBezTo>
                <a:cubicBezTo>
                  <a:pt x="520299" y="526017"/>
                  <a:pt x="489011" y="606863"/>
                  <a:pt x="260997" y="606863"/>
                </a:cubicBezTo>
                <a:cubicBezTo>
                  <a:pt x="33114" y="606863"/>
                  <a:pt x="1826" y="526017"/>
                  <a:pt x="522" y="522633"/>
                </a:cubicBezTo>
                <a:cubicBezTo>
                  <a:pt x="1" y="521070"/>
                  <a:pt x="-130" y="519378"/>
                  <a:pt x="131" y="517816"/>
                </a:cubicBezTo>
                <a:cubicBezTo>
                  <a:pt x="2738" y="501412"/>
                  <a:pt x="17731" y="418353"/>
                  <a:pt x="51757" y="395440"/>
                </a:cubicBezTo>
                <a:cubicBezTo>
                  <a:pt x="71964" y="381771"/>
                  <a:pt x="143405" y="343366"/>
                  <a:pt x="173129" y="327483"/>
                </a:cubicBezTo>
                <a:close/>
                <a:moveTo>
                  <a:pt x="218629" y="102451"/>
                </a:moveTo>
                <a:cubicBezTo>
                  <a:pt x="172742" y="101540"/>
                  <a:pt x="151362" y="123540"/>
                  <a:pt x="141455" y="142547"/>
                </a:cubicBezTo>
                <a:cubicBezTo>
                  <a:pt x="141064" y="152050"/>
                  <a:pt x="140933" y="161553"/>
                  <a:pt x="140933" y="171186"/>
                </a:cubicBezTo>
                <a:cubicBezTo>
                  <a:pt x="140933" y="230158"/>
                  <a:pt x="167006" y="266738"/>
                  <a:pt x="188907" y="287046"/>
                </a:cubicBezTo>
                <a:cubicBezTo>
                  <a:pt x="216544" y="312562"/>
                  <a:pt x="247179" y="321805"/>
                  <a:pt x="260997" y="321805"/>
                </a:cubicBezTo>
                <a:cubicBezTo>
                  <a:pt x="274816" y="321805"/>
                  <a:pt x="305451" y="312562"/>
                  <a:pt x="333088" y="287046"/>
                </a:cubicBezTo>
                <a:cubicBezTo>
                  <a:pt x="354989" y="266738"/>
                  <a:pt x="381061" y="230158"/>
                  <a:pt x="381061" y="171186"/>
                </a:cubicBezTo>
                <a:cubicBezTo>
                  <a:pt x="381061" y="160381"/>
                  <a:pt x="380931" y="149576"/>
                  <a:pt x="380409" y="139032"/>
                </a:cubicBezTo>
                <a:cubicBezTo>
                  <a:pt x="246006" y="168713"/>
                  <a:pt x="218629" y="102451"/>
                  <a:pt x="218629" y="102451"/>
                </a:cubicBezTo>
                <a:close/>
                <a:moveTo>
                  <a:pt x="260997" y="0"/>
                </a:moveTo>
                <a:cubicBezTo>
                  <a:pt x="388753" y="0"/>
                  <a:pt x="401528" y="76676"/>
                  <a:pt x="401528" y="171186"/>
                </a:cubicBezTo>
                <a:cubicBezTo>
                  <a:pt x="401528" y="291863"/>
                  <a:pt x="302974" y="342243"/>
                  <a:pt x="260997" y="342243"/>
                </a:cubicBezTo>
                <a:cubicBezTo>
                  <a:pt x="219020" y="342243"/>
                  <a:pt x="120466" y="291863"/>
                  <a:pt x="120466" y="171186"/>
                </a:cubicBezTo>
                <a:cubicBezTo>
                  <a:pt x="120466" y="76676"/>
                  <a:pt x="133242" y="0"/>
                  <a:pt x="260997" y="0"/>
                </a:cubicBezTo>
                <a:close/>
              </a:path>
            </a:pathLst>
          </a:custGeom>
          <a:solidFill>
            <a:schemeClr val="bg1"/>
          </a:solidFill>
          <a:ln>
            <a:noFill/>
          </a:ln>
        </p:spPr>
      </p:sp>
      <p:sp>
        <p:nvSpPr>
          <p:cNvPr id="29" name="heart-shape-rounded-edges-variant-with-white-details_31414"/>
          <p:cNvSpPr>
            <a:spLocks noChangeAspect="1"/>
          </p:cNvSpPr>
          <p:nvPr/>
        </p:nvSpPr>
        <p:spPr bwMode="auto">
          <a:xfrm>
            <a:off x="7448563" y="4504158"/>
            <a:ext cx="454441" cy="376164"/>
          </a:xfrm>
          <a:custGeom>
            <a:avLst/>
            <a:gdLst>
              <a:gd name="T0" fmla="*/ 1914 w 2241"/>
              <a:gd name="T1" fmla="*/ 76 h 1858"/>
              <a:gd name="T2" fmla="*/ 1608 w 2241"/>
              <a:gd name="T3" fmla="*/ 0 h 1858"/>
              <a:gd name="T4" fmla="*/ 1121 w 2241"/>
              <a:gd name="T5" fmla="*/ 220 h 1858"/>
              <a:gd name="T6" fmla="*/ 633 w 2241"/>
              <a:gd name="T7" fmla="*/ 0 h 1858"/>
              <a:gd name="T8" fmla="*/ 327 w 2241"/>
              <a:gd name="T9" fmla="*/ 76 h 1858"/>
              <a:gd name="T10" fmla="*/ 0 w 2241"/>
              <a:gd name="T11" fmla="*/ 608 h 1858"/>
              <a:gd name="T12" fmla="*/ 31 w 2241"/>
              <a:gd name="T13" fmla="*/ 796 h 1858"/>
              <a:gd name="T14" fmla="*/ 1121 w 2241"/>
              <a:gd name="T15" fmla="*/ 1858 h 1858"/>
              <a:gd name="T16" fmla="*/ 2210 w 2241"/>
              <a:gd name="T17" fmla="*/ 796 h 1858"/>
              <a:gd name="T18" fmla="*/ 2241 w 2241"/>
              <a:gd name="T19" fmla="*/ 608 h 1858"/>
              <a:gd name="T20" fmla="*/ 1914 w 2241"/>
              <a:gd name="T21" fmla="*/ 76 h 1858"/>
              <a:gd name="T22" fmla="*/ 2037 w 2241"/>
              <a:gd name="T23" fmla="*/ 743 h 1858"/>
              <a:gd name="T24" fmla="*/ 1997 w 2241"/>
              <a:gd name="T25" fmla="*/ 771 h 1858"/>
              <a:gd name="T26" fmla="*/ 1983 w 2241"/>
              <a:gd name="T27" fmla="*/ 770 h 1858"/>
              <a:gd name="T28" fmla="*/ 1957 w 2241"/>
              <a:gd name="T29" fmla="*/ 715 h 1858"/>
              <a:gd name="T30" fmla="*/ 1975 w 2241"/>
              <a:gd name="T31" fmla="*/ 608 h 1858"/>
              <a:gd name="T32" fmla="*/ 1786 w 2241"/>
              <a:gd name="T33" fmla="*/ 302 h 1858"/>
              <a:gd name="T34" fmla="*/ 1608 w 2241"/>
              <a:gd name="T35" fmla="*/ 257 h 1858"/>
              <a:gd name="T36" fmla="*/ 1566 w 2241"/>
              <a:gd name="T37" fmla="*/ 215 h 1858"/>
              <a:gd name="T38" fmla="*/ 1608 w 2241"/>
              <a:gd name="T39" fmla="*/ 172 h 1858"/>
              <a:gd name="T40" fmla="*/ 1826 w 2241"/>
              <a:gd name="T41" fmla="*/ 227 h 1858"/>
              <a:gd name="T42" fmla="*/ 2060 w 2241"/>
              <a:gd name="T43" fmla="*/ 608 h 1858"/>
              <a:gd name="T44" fmla="*/ 2037 w 2241"/>
              <a:gd name="T45" fmla="*/ 743 h 1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1" h="1858">
                <a:moveTo>
                  <a:pt x="1914" y="76"/>
                </a:moveTo>
                <a:cubicBezTo>
                  <a:pt x="1823" y="27"/>
                  <a:pt x="1719" y="0"/>
                  <a:pt x="1608" y="0"/>
                </a:cubicBezTo>
                <a:cubicBezTo>
                  <a:pt x="1413" y="0"/>
                  <a:pt x="1237" y="86"/>
                  <a:pt x="1121" y="220"/>
                </a:cubicBezTo>
                <a:cubicBezTo>
                  <a:pt x="1004" y="86"/>
                  <a:pt x="829" y="0"/>
                  <a:pt x="633" y="0"/>
                </a:cubicBezTo>
                <a:cubicBezTo>
                  <a:pt x="522" y="0"/>
                  <a:pt x="418" y="27"/>
                  <a:pt x="327" y="76"/>
                </a:cubicBezTo>
                <a:cubicBezTo>
                  <a:pt x="132" y="179"/>
                  <a:pt x="0" y="378"/>
                  <a:pt x="0" y="608"/>
                </a:cubicBezTo>
                <a:cubicBezTo>
                  <a:pt x="0" y="674"/>
                  <a:pt x="11" y="737"/>
                  <a:pt x="31" y="796"/>
                </a:cubicBezTo>
                <a:cubicBezTo>
                  <a:pt x="140" y="1266"/>
                  <a:pt x="833" y="1858"/>
                  <a:pt x="1121" y="1858"/>
                </a:cubicBezTo>
                <a:cubicBezTo>
                  <a:pt x="1401" y="1858"/>
                  <a:pt x="2101" y="1266"/>
                  <a:pt x="2210" y="796"/>
                </a:cubicBezTo>
                <a:cubicBezTo>
                  <a:pt x="2230" y="737"/>
                  <a:pt x="2241" y="674"/>
                  <a:pt x="2241" y="608"/>
                </a:cubicBezTo>
                <a:cubicBezTo>
                  <a:pt x="2241" y="378"/>
                  <a:pt x="2109" y="179"/>
                  <a:pt x="1914" y="76"/>
                </a:cubicBezTo>
                <a:close/>
                <a:moveTo>
                  <a:pt x="2037" y="743"/>
                </a:moveTo>
                <a:cubicBezTo>
                  <a:pt x="2031" y="760"/>
                  <a:pt x="2015" y="771"/>
                  <a:pt x="1997" y="771"/>
                </a:cubicBezTo>
                <a:cubicBezTo>
                  <a:pt x="1992" y="771"/>
                  <a:pt x="1988" y="771"/>
                  <a:pt x="1983" y="770"/>
                </a:cubicBezTo>
                <a:cubicBezTo>
                  <a:pt x="1961" y="762"/>
                  <a:pt x="1949" y="738"/>
                  <a:pt x="1957" y="715"/>
                </a:cubicBezTo>
                <a:cubicBezTo>
                  <a:pt x="1969" y="679"/>
                  <a:pt x="1975" y="644"/>
                  <a:pt x="1975" y="608"/>
                </a:cubicBezTo>
                <a:cubicBezTo>
                  <a:pt x="1975" y="481"/>
                  <a:pt x="1902" y="363"/>
                  <a:pt x="1786" y="302"/>
                </a:cubicBezTo>
                <a:cubicBezTo>
                  <a:pt x="1731" y="272"/>
                  <a:pt x="1671" y="257"/>
                  <a:pt x="1608" y="257"/>
                </a:cubicBezTo>
                <a:cubicBezTo>
                  <a:pt x="1584" y="257"/>
                  <a:pt x="1566" y="239"/>
                  <a:pt x="1566" y="215"/>
                </a:cubicBezTo>
                <a:cubicBezTo>
                  <a:pt x="1566" y="191"/>
                  <a:pt x="1584" y="172"/>
                  <a:pt x="1608" y="172"/>
                </a:cubicBezTo>
                <a:cubicBezTo>
                  <a:pt x="1685" y="172"/>
                  <a:pt x="1758" y="191"/>
                  <a:pt x="1826" y="227"/>
                </a:cubicBezTo>
                <a:cubicBezTo>
                  <a:pt x="1970" y="303"/>
                  <a:pt x="2060" y="449"/>
                  <a:pt x="2060" y="608"/>
                </a:cubicBezTo>
                <a:cubicBezTo>
                  <a:pt x="2060" y="653"/>
                  <a:pt x="2053" y="699"/>
                  <a:pt x="2037" y="743"/>
                </a:cubicBezTo>
                <a:close/>
              </a:path>
            </a:pathLst>
          </a:custGeom>
          <a:solidFill>
            <a:schemeClr val="bg1"/>
          </a:solidFill>
          <a:ln>
            <a:noFill/>
          </a:ln>
        </p:spPr>
      </p:sp>
      <p:pic>
        <p:nvPicPr>
          <p:cNvPr id="3" name="图片 3" descr="f5480f2cfce3f0bc28c64b219e40062"/>
          <p:cNvPicPr>
            <a:picLocks noChangeAspect="1"/>
          </p:cNvPicPr>
          <p:nvPr/>
        </p:nvPicPr>
        <p:blipFill>
          <a:blip r:embed="rId2"/>
          <a:stretch>
            <a:fillRect/>
          </a:stretch>
        </p:blipFill>
        <p:spPr>
          <a:xfrm>
            <a:off x="4783138" y="946785"/>
            <a:ext cx="2625725" cy="4964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95998" y="0"/>
            <a:ext cx="6096000" cy="6858000"/>
          </a:xfrm>
          <a:prstGeom prst="rect">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695323" y="695323"/>
            <a:ext cx="10801351" cy="5467351"/>
          </a:xfrm>
          <a:prstGeom prst="rect">
            <a:avLst/>
          </a:prstGeom>
          <a:blipFill dpi="0" rotWithShape="1">
            <a:blip r:embed="rId1" cstate="print"/>
            <a:srcRect/>
            <a:stretch>
              <a:fillRect/>
            </a:stretch>
          </a:blipFill>
          <a:ln>
            <a:noFill/>
          </a:ln>
          <a:effectLst>
            <a:outerShdw blurRad="127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695323" y="695323"/>
            <a:ext cx="2242686" cy="605757"/>
          </a:xfrm>
          <a:prstGeom prst="rect">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结论</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5458517" y="695323"/>
            <a:ext cx="6038156" cy="5231344"/>
          </a:xfrm>
          <a:custGeom>
            <a:avLst/>
            <a:gdLst>
              <a:gd name="connsiteX0" fmla="*/ 1858400 w 7863068"/>
              <a:gd name="connsiteY0" fmla="*/ 0 h 6812414"/>
              <a:gd name="connsiteX1" fmla="*/ 7863068 w 7863068"/>
              <a:gd name="connsiteY1" fmla="*/ 0 h 6812414"/>
              <a:gd name="connsiteX2" fmla="*/ 7863068 w 7863068"/>
              <a:gd name="connsiteY2" fmla="*/ 6812414 h 6812414"/>
              <a:gd name="connsiteX3" fmla="*/ 0 w 7863068"/>
              <a:gd name="connsiteY3" fmla="*/ 2847372 h 6812414"/>
              <a:gd name="connsiteX4" fmla="*/ 1858400 w 7863068"/>
              <a:gd name="connsiteY4" fmla="*/ 0 h 6812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3068" h="6812414">
                <a:moveTo>
                  <a:pt x="1858400" y="0"/>
                </a:moveTo>
                <a:lnTo>
                  <a:pt x="7863068" y="0"/>
                </a:lnTo>
                <a:lnTo>
                  <a:pt x="7863068" y="6812414"/>
                </a:lnTo>
                <a:lnTo>
                  <a:pt x="0" y="2847372"/>
                </a:lnTo>
                <a:lnTo>
                  <a:pt x="1858400" y="0"/>
                </a:lnTo>
                <a:close/>
              </a:path>
            </a:pathLst>
          </a:cu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任意多边形 9"/>
          <p:cNvSpPr/>
          <p:nvPr/>
        </p:nvSpPr>
        <p:spPr>
          <a:xfrm>
            <a:off x="5800719" y="695323"/>
            <a:ext cx="5695955" cy="4960466"/>
          </a:xfrm>
          <a:custGeom>
            <a:avLst/>
            <a:gdLst>
              <a:gd name="connsiteX0" fmla="*/ 1774835 w 7417443"/>
              <a:gd name="connsiteY0" fmla="*/ 0 h 6459668"/>
              <a:gd name="connsiteX1" fmla="*/ 7417443 w 7417443"/>
              <a:gd name="connsiteY1" fmla="*/ 0 h 6459668"/>
              <a:gd name="connsiteX2" fmla="*/ 7417443 w 7417443"/>
              <a:gd name="connsiteY2" fmla="*/ 6459668 h 6459668"/>
              <a:gd name="connsiteX3" fmla="*/ 0 w 7417443"/>
              <a:gd name="connsiteY3" fmla="*/ 2719337 h 6459668"/>
              <a:gd name="connsiteX4" fmla="*/ 1774835 w 7417443"/>
              <a:gd name="connsiteY4" fmla="*/ 0 h 6459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7443" h="6459668">
                <a:moveTo>
                  <a:pt x="1774835" y="0"/>
                </a:moveTo>
                <a:lnTo>
                  <a:pt x="7417443" y="0"/>
                </a:lnTo>
                <a:lnTo>
                  <a:pt x="7417443" y="6459668"/>
                </a:lnTo>
                <a:lnTo>
                  <a:pt x="0" y="2719337"/>
                </a:lnTo>
                <a:lnTo>
                  <a:pt x="1774835" y="0"/>
                </a:lnTo>
                <a:close/>
              </a:path>
            </a:pathLst>
          </a:cu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1"/>
          <p:cNvSpPr txBox="1">
            <a:spLocks noChangeArrowheads="1"/>
          </p:cNvSpPr>
          <p:nvPr/>
        </p:nvSpPr>
        <p:spPr bwMode="auto">
          <a:xfrm>
            <a:off x="769620" y="1402080"/>
            <a:ext cx="10727055" cy="406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en-US" sz="1600" dirty="0">
                <a:solidFill>
                  <a:schemeClr val="tx1">
                    <a:lumMod val="75000"/>
                    <a:lumOff val="25000"/>
                  </a:schemeClr>
                </a:solidFill>
                <a:latin typeface="微软雅黑" panose="020B0503020204020204" pitchFamily="34" charset="-122"/>
                <a:cs typeface="+mn-ea"/>
                <a:sym typeface="+mn-lt"/>
              </a:rPr>
              <a:t>     </a:t>
            </a:r>
            <a:r>
              <a:rPr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2022年的今天，计算机技术已经相当成熟。它的发展推动了许多行业改头换面，计算机的出现使人类社会有了进一步降低人力物力和资源的方法，提高了人类社会的生产力，转变了社会生产方式。目前各大餐饮店都在积极备战，发展计算机和互联网，结合自身优势进军互联网行业成为各大企业的重点项目。</a:t>
            </a:r>
            <a:endParaRPr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a:p>
            <a:pPr>
              <a:lnSpc>
                <a:spcPct val="150000"/>
              </a:lnSpc>
            </a:pPr>
            <a:r>
              <a:rPr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本文利用JAVA语言、springboot框架和MySQL数据库技术，通过分析现实餐饮业的点餐业务流程的基础上，并完成了校园点餐系统小程序。经调试结果显示，本系统基本可以满足一个在线校园点餐系统小程序的业务需要。系统界面简洁而有美感， 易操作，做出了自己的特色，然而因为时间仓促再加上缺乏系统开发经验和仅依靠少数问卷调查方式，因此本系统还存在不少缺陷、不足，比如：</a:t>
            </a:r>
            <a:endParaRPr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a:p>
            <a:pPr>
              <a:lnSpc>
                <a:spcPct val="150000"/>
              </a:lnSpc>
            </a:pPr>
            <a:r>
              <a:rPr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1. 数据输入的格式并没有全部检验，所以很难保证数据的准确，可能有一些不符合规则的数据也可以通过检验。</a:t>
            </a:r>
            <a:endParaRPr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a:p>
            <a:pPr>
              <a:lnSpc>
                <a:spcPct val="150000"/>
              </a:lnSpc>
            </a:pPr>
            <a:r>
              <a:rPr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2. 系统功能还不够完善，无法提供丰富多彩的在线功能，只能实现购买、注册和订单管理等一系列功能。</a:t>
            </a:r>
            <a:endParaRPr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a:p>
            <a:pPr>
              <a:lnSpc>
                <a:spcPct val="150000"/>
              </a:lnSpc>
            </a:pPr>
            <a:r>
              <a:rPr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本系统还存在一些漏洞没有解决，在现实应用情境中很难保证完全不出错，但相信通过再次完善，可以调试出真正符合实际的校园点餐系统小程序。</a:t>
            </a:r>
            <a:endParaRPr sz="16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26093" y="0"/>
            <a:ext cx="6939814" cy="6858000"/>
          </a:xfrm>
          <a:prstGeom prst="rect">
            <a:avLst/>
          </a:prstGeom>
          <a:solidFill>
            <a:srgbClr val="6B8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9153" y="922867"/>
            <a:ext cx="10086474" cy="5039850"/>
          </a:xfrm>
          <a:prstGeom prst="rect">
            <a:avLst/>
          </a:prstGeom>
          <a:blipFill dpi="0" rotWithShape="1">
            <a:blip r:embed="rId1" cstate="print"/>
            <a:srcRect/>
            <a:stretch>
              <a:fillRect/>
            </a:stretch>
          </a:blipFill>
          <a:ln>
            <a:noFill/>
          </a:ln>
          <a:effectLst>
            <a:outerShdw blurRad="127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Lst>
          </a:blip>
          <a:srcRect/>
          <a:stretch>
            <a:fillRect/>
          </a:stretch>
        </p:blipFill>
        <p:spPr>
          <a:xfrm>
            <a:off x="1049153" y="4455423"/>
            <a:ext cx="3709114" cy="1507293"/>
          </a:xfrm>
          <a:prstGeom prst="rect">
            <a:avLst/>
          </a:prstGeom>
        </p:spPr>
      </p:pic>
      <p:pic>
        <p:nvPicPr>
          <p:cNvPr id="13" name="图片 12"/>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66000"/>
                    </a14:imgEffect>
                  </a14:imgLayer>
                </a14:imgProps>
              </a:ext>
            </a:extLst>
          </a:blip>
          <a:srcRect/>
          <a:stretch>
            <a:fillRect/>
          </a:stretch>
        </p:blipFill>
        <p:spPr>
          <a:xfrm>
            <a:off x="7705657" y="4519210"/>
            <a:ext cx="3428224" cy="1443506"/>
          </a:xfrm>
          <a:prstGeom prst="rect">
            <a:avLst/>
          </a:prstGeom>
        </p:spPr>
      </p:pic>
      <p:sp>
        <p:nvSpPr>
          <p:cNvPr id="18" name="矩形 17"/>
          <p:cNvSpPr/>
          <p:nvPr/>
        </p:nvSpPr>
        <p:spPr>
          <a:xfrm>
            <a:off x="4762471" y="4621596"/>
            <a:ext cx="792480" cy="337185"/>
          </a:xfrm>
          <a:prstGeom prst="rect">
            <a:avLst/>
          </a:prstGeom>
        </p:spPr>
        <p:txBody>
          <a:bodyPr wrap="none">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学生</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7119585" y="4621596"/>
            <a:ext cx="792480" cy="583565"/>
          </a:xfrm>
          <a:prstGeom prst="rect">
            <a:avLst/>
          </a:prstGeom>
        </p:spPr>
        <p:txBody>
          <a:bodyPr wrap="none">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导师</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6401283" y="4616873"/>
            <a:ext cx="339738" cy="339738"/>
            <a:chOff x="6335783" y="3698570"/>
            <a:chExt cx="339738" cy="339738"/>
          </a:xfrm>
        </p:grpSpPr>
        <p:sp>
          <p:nvSpPr>
            <p:cNvPr id="21" name="椭圆 20"/>
            <p:cNvSpPr/>
            <p:nvPr/>
          </p:nvSpPr>
          <p:spPr>
            <a:xfrm>
              <a:off x="6335783" y="3698570"/>
              <a:ext cx="339738" cy="339738"/>
            </a:xfrm>
            <a:prstGeom prst="ellipse">
              <a:avLst/>
            </a:prstGeom>
            <a:solidFill>
              <a:srgbClr val="618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businessman_57134"/>
            <p:cNvSpPr>
              <a:spLocks noChangeAspect="1"/>
            </p:cNvSpPr>
            <p:nvPr/>
          </p:nvSpPr>
          <p:spPr bwMode="auto">
            <a:xfrm>
              <a:off x="6395636" y="3741388"/>
              <a:ext cx="220032" cy="240154"/>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grpSp>
      <p:grpSp>
        <p:nvGrpSpPr>
          <p:cNvPr id="23" name="组合 22"/>
          <p:cNvGrpSpPr/>
          <p:nvPr/>
        </p:nvGrpSpPr>
        <p:grpSpPr>
          <a:xfrm>
            <a:off x="4113433" y="4619565"/>
            <a:ext cx="339738" cy="339738"/>
            <a:chOff x="4354694" y="3701262"/>
            <a:chExt cx="339738" cy="339738"/>
          </a:xfrm>
        </p:grpSpPr>
        <p:sp>
          <p:nvSpPr>
            <p:cNvPr id="24" name="椭圆 23"/>
            <p:cNvSpPr/>
            <p:nvPr/>
          </p:nvSpPr>
          <p:spPr>
            <a:xfrm>
              <a:off x="4354694" y="3701262"/>
              <a:ext cx="339738" cy="339738"/>
            </a:xfrm>
            <a:prstGeom prst="ellipse">
              <a:avLst/>
            </a:prstGeom>
            <a:solidFill>
              <a:srgbClr val="618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student-with-graduation-cap_57073"/>
            <p:cNvSpPr>
              <a:spLocks noChangeAspect="1"/>
            </p:cNvSpPr>
            <p:nvPr/>
          </p:nvSpPr>
          <p:spPr bwMode="auto">
            <a:xfrm>
              <a:off x="4424477" y="3738438"/>
              <a:ext cx="201712" cy="240155"/>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a:noFill/>
            </a:ln>
          </p:spPr>
        </p:sp>
      </p:grpSp>
      <p:grpSp>
        <p:nvGrpSpPr>
          <p:cNvPr id="28" name="组合 27"/>
          <p:cNvGrpSpPr/>
          <p:nvPr/>
        </p:nvGrpSpPr>
        <p:grpSpPr>
          <a:xfrm>
            <a:off x="5526971" y="1264427"/>
            <a:ext cx="1154197" cy="1154197"/>
            <a:chOff x="5462031" y="1223992"/>
            <a:chExt cx="1267938" cy="1267938"/>
          </a:xfrm>
        </p:grpSpPr>
        <p:sp>
          <p:nvSpPr>
            <p:cNvPr id="27" name="椭圆 26"/>
            <p:cNvSpPr/>
            <p:nvPr/>
          </p:nvSpPr>
          <p:spPr>
            <a:xfrm>
              <a:off x="5462031" y="1223992"/>
              <a:ext cx="1267938" cy="1267938"/>
            </a:xfrm>
            <a:prstGeom prst="ellipse">
              <a:avLst/>
            </a:prstGeom>
            <a:solidFill>
              <a:srgbClr val="83A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students-graduation-hat_21534"/>
            <p:cNvSpPr>
              <a:spLocks noChangeAspect="1"/>
            </p:cNvSpPr>
            <p:nvPr/>
          </p:nvSpPr>
          <p:spPr bwMode="auto">
            <a:xfrm>
              <a:off x="5527559" y="1583210"/>
              <a:ext cx="1147188" cy="531718"/>
            </a:xfrm>
            <a:custGeom>
              <a:avLst/>
              <a:gdLst>
                <a:gd name="T0" fmla="*/ 496 w 989"/>
                <a:gd name="T1" fmla="*/ 397 h 459"/>
                <a:gd name="T2" fmla="*/ 781 w 989"/>
                <a:gd name="T3" fmla="*/ 291 h 459"/>
                <a:gd name="T4" fmla="*/ 781 w 989"/>
                <a:gd name="T5" fmla="*/ 459 h 459"/>
                <a:gd name="T6" fmla="*/ 208 w 989"/>
                <a:gd name="T7" fmla="*/ 459 h 459"/>
                <a:gd name="T8" fmla="*/ 208 w 989"/>
                <a:gd name="T9" fmla="*/ 294 h 459"/>
                <a:gd name="T10" fmla="*/ 496 w 989"/>
                <a:gd name="T11" fmla="*/ 397 h 459"/>
                <a:gd name="T12" fmla="*/ 874 w 989"/>
                <a:gd name="T13" fmla="*/ 347 h 459"/>
                <a:gd name="T14" fmla="*/ 874 w 989"/>
                <a:gd name="T15" fmla="*/ 221 h 459"/>
                <a:gd name="T16" fmla="*/ 989 w 989"/>
                <a:gd name="T17" fmla="*/ 178 h 459"/>
                <a:gd name="T18" fmla="*/ 493 w 989"/>
                <a:gd name="T19" fmla="*/ 0 h 459"/>
                <a:gd name="T20" fmla="*/ 0 w 989"/>
                <a:gd name="T21" fmla="*/ 184 h 459"/>
                <a:gd name="T22" fmla="*/ 496 w 989"/>
                <a:gd name="T23" fmla="*/ 362 h 459"/>
                <a:gd name="T24" fmla="*/ 839 w 989"/>
                <a:gd name="T25" fmla="*/ 234 h 459"/>
                <a:gd name="T26" fmla="*/ 839 w 989"/>
                <a:gd name="T27" fmla="*/ 347 h 459"/>
                <a:gd name="T28" fmla="*/ 819 w 989"/>
                <a:gd name="T29" fmla="*/ 380 h 459"/>
                <a:gd name="T30" fmla="*/ 856 w 989"/>
                <a:gd name="T31" fmla="*/ 417 h 459"/>
                <a:gd name="T32" fmla="*/ 894 w 989"/>
                <a:gd name="T33" fmla="*/ 380 h 459"/>
                <a:gd name="T34" fmla="*/ 874 w 989"/>
                <a:gd name="T35" fmla="*/ 34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9" h="459">
                  <a:moveTo>
                    <a:pt x="496" y="397"/>
                  </a:moveTo>
                  <a:lnTo>
                    <a:pt x="781" y="291"/>
                  </a:lnTo>
                  <a:lnTo>
                    <a:pt x="781" y="459"/>
                  </a:lnTo>
                  <a:lnTo>
                    <a:pt x="208" y="459"/>
                  </a:lnTo>
                  <a:lnTo>
                    <a:pt x="208" y="294"/>
                  </a:lnTo>
                  <a:lnTo>
                    <a:pt x="496" y="397"/>
                  </a:lnTo>
                  <a:close/>
                  <a:moveTo>
                    <a:pt x="874" y="347"/>
                  </a:moveTo>
                  <a:lnTo>
                    <a:pt x="874" y="221"/>
                  </a:lnTo>
                  <a:lnTo>
                    <a:pt x="989" y="178"/>
                  </a:lnTo>
                  <a:lnTo>
                    <a:pt x="493" y="0"/>
                  </a:lnTo>
                  <a:lnTo>
                    <a:pt x="0" y="184"/>
                  </a:lnTo>
                  <a:lnTo>
                    <a:pt x="496" y="362"/>
                  </a:lnTo>
                  <a:lnTo>
                    <a:pt x="839" y="234"/>
                  </a:lnTo>
                  <a:lnTo>
                    <a:pt x="839" y="347"/>
                  </a:lnTo>
                  <a:cubicBezTo>
                    <a:pt x="827" y="353"/>
                    <a:pt x="819" y="365"/>
                    <a:pt x="819" y="380"/>
                  </a:cubicBezTo>
                  <a:cubicBezTo>
                    <a:pt x="819" y="400"/>
                    <a:pt x="836" y="417"/>
                    <a:pt x="856" y="417"/>
                  </a:cubicBezTo>
                  <a:cubicBezTo>
                    <a:pt x="877" y="417"/>
                    <a:pt x="894" y="400"/>
                    <a:pt x="894" y="380"/>
                  </a:cubicBezTo>
                  <a:cubicBezTo>
                    <a:pt x="894" y="365"/>
                    <a:pt x="886" y="353"/>
                    <a:pt x="874" y="347"/>
                  </a:cubicBezTo>
                  <a:close/>
                </a:path>
              </a:pathLst>
            </a:custGeom>
            <a:solidFill>
              <a:schemeClr val="bg1"/>
            </a:solidFill>
            <a:ln>
              <a:noFill/>
            </a:ln>
          </p:spPr>
        </p:sp>
      </p:grpSp>
      <p:sp>
        <p:nvSpPr>
          <p:cNvPr id="29" name="PA_文本框 2"/>
          <p:cNvSpPr txBox="1"/>
          <p:nvPr>
            <p:custDataLst>
              <p:tags r:id="rId6"/>
            </p:custDataLst>
          </p:nvPr>
        </p:nvSpPr>
        <p:spPr>
          <a:xfrm>
            <a:off x="4002957" y="2479078"/>
            <a:ext cx="4199338" cy="1005596"/>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pitchFamily="34" charset="-122"/>
              </a:defRPr>
            </a:lvl1pPr>
          </a:lstStyle>
          <a:p>
            <a:pPr algn="ctr"/>
            <a:r>
              <a:rPr lang="zh-CN" altLang="en-US" b="0" dirty="0" smtClean="0">
                <a:solidFill>
                  <a:srgbClr val="6B8F83"/>
                </a:solidFill>
                <a:latin typeface="思源宋体 Heavy" panose="02020900000000000000" pitchFamily="18" charset="-122"/>
                <a:ea typeface="思源宋体 Heavy" panose="02020900000000000000" pitchFamily="18" charset="-122"/>
              </a:rPr>
              <a:t>谢谢观看</a:t>
            </a:r>
            <a:endParaRPr lang="zh-CN" altLang="en-US" b="0" dirty="0">
              <a:solidFill>
                <a:srgbClr val="6B8F83"/>
              </a:solidFill>
              <a:latin typeface="思源宋体 Heavy" panose="02020900000000000000" pitchFamily="18" charset="-122"/>
              <a:ea typeface="思源宋体 Heavy" panose="02020900000000000000" pitchFamily="18" charset="-122"/>
            </a:endParaRPr>
          </a:p>
        </p:txBody>
      </p:sp>
      <p:sp>
        <p:nvSpPr>
          <p:cNvPr id="30" name="PA_文本框 2"/>
          <p:cNvSpPr txBox="1"/>
          <p:nvPr>
            <p:custDataLst>
              <p:tags r:id="rId7"/>
            </p:custDataLst>
          </p:nvPr>
        </p:nvSpPr>
        <p:spPr>
          <a:xfrm>
            <a:off x="2249221" y="3292287"/>
            <a:ext cx="7683981" cy="1005596"/>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pitchFamily="34" charset="-122"/>
              </a:defRPr>
            </a:lvl1pPr>
          </a:lstStyle>
          <a:p>
            <a:pPr algn="ctr"/>
            <a:r>
              <a:rPr lang="zh-CN" altLang="en-US" b="0" dirty="0" smtClean="0">
                <a:solidFill>
                  <a:schemeClr val="tx1">
                    <a:lumMod val="65000"/>
                    <a:lumOff val="35000"/>
                  </a:schemeClr>
                </a:solidFill>
                <a:latin typeface="思源宋体 Heavy" panose="02020900000000000000" pitchFamily="18" charset="-122"/>
                <a:ea typeface="思源宋体 Heavy" panose="02020900000000000000" pitchFamily="18" charset="-122"/>
              </a:rPr>
              <a:t>恳请各位导师指正</a:t>
            </a:r>
            <a:endParaRPr lang="zh-CN" altLang="en-US" b="0" dirty="0">
              <a:solidFill>
                <a:schemeClr val="tx1">
                  <a:lumMod val="65000"/>
                  <a:lumOff val="35000"/>
                </a:schemeClr>
              </a:solidFill>
              <a:latin typeface="思源宋体 Heavy" panose="02020900000000000000" pitchFamily="18" charset="-122"/>
              <a:ea typeface="思源宋体 Heavy" panose="02020900000000000000" pitchFamily="18" charset="-122"/>
            </a:endParaRPr>
          </a:p>
        </p:txBody>
      </p:sp>
    </p:spTree>
  </p:cSld>
  <p:clrMapOvr>
    <a:masterClrMapping/>
  </p:clrMapOvr>
</p:sld>
</file>

<file path=ppt/tags/tag1.xml><?xml version="1.0" encoding="utf-8"?>
<p:tagLst xmlns:p="http://schemas.openxmlformats.org/presentationml/2006/main">
  <p:tag name="PA" val="v4.1.3"/>
</p:tagLst>
</file>

<file path=ppt/tags/tag2.xml><?xml version="1.0" encoding="utf-8"?>
<p:tagLst xmlns:p="http://schemas.openxmlformats.org/presentationml/2006/main">
  <p:tag name="KSO_WM_UNIT_PLACING_PICTURE_USER_VIEWPORT" val="{&quot;height&quot;:8610,&quot;width&quot;:17511}"/>
</p:tagLst>
</file>

<file path=ppt/tags/tag3.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3231</Words>
  <Application>WPS 演示</Application>
  <PresentationFormat>宽屏</PresentationFormat>
  <Paragraphs>48</Paragraphs>
  <Slides>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22" baseType="lpstr">
      <vt:lpstr>Arial</vt:lpstr>
      <vt:lpstr>宋体</vt:lpstr>
      <vt:lpstr>Wingdings</vt:lpstr>
      <vt:lpstr>Arial</vt:lpstr>
      <vt:lpstr>微软雅黑</vt:lpstr>
      <vt:lpstr>思源宋体 Heavy</vt:lpstr>
      <vt:lpstr>汉仪青云简</vt:lpstr>
      <vt:lpstr>等线</vt:lpstr>
      <vt:lpstr>Arial Unicode MS</vt:lpstr>
      <vt:lpstr>等线 Light</vt:lpstr>
      <vt:lpstr>Calibri</vt:lpstr>
      <vt:lpstr>Office 主题​​</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BMI</dc:creator>
  <cp:lastModifiedBy>刘丹</cp:lastModifiedBy>
  <cp:revision>103</cp:revision>
  <dcterms:created xsi:type="dcterms:W3CDTF">2020-05-04T15:48:00Z</dcterms:created>
  <dcterms:modified xsi:type="dcterms:W3CDTF">2023-04-24T09:55:44Z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TemplateUUID">
    <vt:lpwstr>v1.0_mb_ZQB0SkXEzfbseRuxLwXlJg==</vt:lpwstr>
  </property>
  <property fmtid="{D5CDD505-2E9C-101B-9397-08002B2CF9AE}" pid="4" name="ICV">
    <vt:lpwstr>C5E6352C65504FAE9E3F5FE76E2AFC12</vt:lpwstr>
  </property>
</Properties>
</file>