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89" r:id="rId3"/>
    <p:sldId id="292" r:id="rId5"/>
    <p:sldId id="259" r:id="rId6"/>
    <p:sldId id="265" r:id="rId7"/>
    <p:sldId id="268" r:id="rId8"/>
    <p:sldId id="266" r:id="rId9"/>
    <p:sldId id="284" r:id="rId10"/>
    <p:sldId id="299"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4D6"/>
    <a:srgbClr val="9FD5ED"/>
    <a:srgbClr val="F8D158"/>
    <a:srgbClr val="FFB3A8"/>
    <a:srgbClr val="FF8271"/>
    <a:srgbClr val="F2A0C4"/>
    <a:srgbClr val="0070C0"/>
    <a:srgbClr val="E3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showGuides="1">
      <p:cViewPr varScale="1">
        <p:scale>
          <a:sx n="110" d="100"/>
          <a:sy n="110" d="100"/>
        </p:scale>
        <p:origin x="756" y="84"/>
      </p:cViewPr>
      <p:guideLst>
        <p:guide orient="horz" pos="2193"/>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聆听视觉出品定制加Q9931002,定制只需10元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5035426" y="4811443"/>
            <a:ext cx="2544445" cy="8953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sz="5400" b="1" kern="1800" cap="small" spc="300" dirty="0">
                <a:solidFill>
                  <a:srgbClr val="267FAB"/>
                </a:solidFill>
                <a:cs typeface="+mn-ea"/>
                <a:sym typeface="+mn-lt"/>
              </a:rPr>
              <a:t>答辩</a:t>
            </a:r>
            <a:r>
              <a:rPr lang="en-US" altLang="zh-CN" sz="5400" b="1" kern="1800" cap="small" spc="300" dirty="0">
                <a:solidFill>
                  <a:srgbClr val="267FAB"/>
                </a:solidFill>
                <a:cs typeface="+mn-ea"/>
                <a:sym typeface="+mn-lt"/>
              </a:rPr>
              <a:t>ppt</a:t>
            </a:r>
            <a:endParaRPr lang="en-US" altLang="zh-CN"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337586" y="147286"/>
            <a:ext cx="8500978" cy="398780"/>
          </a:xfrm>
          <a:prstGeom prst="rect">
            <a:avLst/>
          </a:prstGeom>
          <a:noFill/>
        </p:spPr>
        <p:txBody>
          <a:bodyPr wrap="square" rtlCol="0">
            <a:spAutoFit/>
          </a:bodyPr>
          <a:lstStyle/>
          <a:p>
            <a:r>
              <a:rPr lang="en-US" altLang="zh-CN" sz="2000" b="1" spc="1400" dirty="0">
                <a:solidFill>
                  <a:srgbClr val="FFB3A8"/>
                </a:solidFill>
                <a:cs typeface="+mn-ea"/>
                <a:sym typeface="+mn-lt"/>
              </a:rPr>
              <a:t>2</a:t>
            </a:r>
            <a:r>
              <a:rPr lang="en-US" altLang="zh-CN" sz="2000" b="1" spc="1400" dirty="0">
                <a:solidFill>
                  <a:srgbClr val="F8D158"/>
                </a:solidFill>
                <a:cs typeface="+mn-ea"/>
                <a:sym typeface="+mn-lt"/>
              </a:rPr>
              <a:t>0</a:t>
            </a:r>
            <a:r>
              <a:rPr lang="en-US" altLang="zh-CN" sz="2000" b="1" spc="1400" dirty="0">
                <a:solidFill>
                  <a:srgbClr val="9FD5ED"/>
                </a:solidFill>
                <a:cs typeface="+mn-ea"/>
                <a:sym typeface="+mn-lt"/>
              </a:rPr>
              <a:t>2</a:t>
            </a:r>
            <a:r>
              <a:rPr lang="en-US" altLang="zh-CN" sz="2000" b="1" spc="1400" dirty="0">
                <a:solidFill>
                  <a:srgbClr val="A9E4D6"/>
                </a:solidFill>
                <a:cs typeface="+mn-ea"/>
                <a:sym typeface="+mn-lt"/>
              </a:rPr>
              <a:t>2</a:t>
            </a:r>
            <a:endParaRPr lang="zh-CN" altLang="en-US" sz="2000" b="1" spc="1400" dirty="0">
              <a:solidFill>
                <a:srgbClr val="A9E4D6"/>
              </a:solidFill>
              <a:cs typeface="+mn-ea"/>
              <a:sym typeface="+mn-lt"/>
            </a:endParaRPr>
          </a:p>
        </p:txBody>
      </p:sp>
      <p:sp>
        <p:nvSpPr>
          <p:cNvPr id="3" name="文本框 2"/>
          <p:cNvSpPr txBox="1"/>
          <p:nvPr/>
        </p:nvSpPr>
        <p:spPr>
          <a:xfrm>
            <a:off x="1385570" y="2263140"/>
            <a:ext cx="9077960" cy="1445260"/>
          </a:xfrm>
          <a:prstGeom prst="rect">
            <a:avLst/>
          </a:prstGeom>
          <a:noFill/>
          <a:ln w="9525">
            <a:noFill/>
          </a:ln>
        </p:spPr>
        <p:txBody>
          <a:bodyPr wrap="square">
            <a:spAutoFit/>
          </a:bodyPr>
          <a:p>
            <a:pPr indent="0" algn="ctr"/>
            <a:r>
              <a:rPr sz="4400" b="0">
                <a:ea typeface="宋体" panose="02010600030101010101" pitchFamily="2" charset="-122"/>
              </a:rPr>
              <a:t>springboot百货中心供应链管理系统小程序</a:t>
            </a:r>
            <a:endParaRPr sz="4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7150" y="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4000" y="24384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flipV="1">
            <a:off x="7334250" y="3482340"/>
            <a:ext cx="4667250" cy="3368040"/>
            <a:chOff x="7334250" y="3078480"/>
            <a:chExt cx="4667250" cy="3368040"/>
          </a:xfrm>
        </p:grpSpPr>
        <p:sp>
          <p:nvSpPr>
            <p:cNvPr id="11" name="椭圆 10"/>
            <p:cNvSpPr/>
            <p:nvPr/>
          </p:nvSpPr>
          <p:spPr>
            <a:xfrm>
              <a:off x="7334250" y="307848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877300" y="332232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096250" y="488442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Copyright Notice"/>
          <p:cNvSpPr/>
          <p:nvPr/>
        </p:nvSpPr>
        <p:spPr bwMode="auto">
          <a:xfrm>
            <a:off x="572882" y="165298"/>
            <a:ext cx="265891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cap="small" dirty="0">
                <a:solidFill>
                  <a:srgbClr val="267FAB"/>
                </a:solidFill>
                <a:cs typeface="+mn-ea"/>
                <a:sym typeface="+mn-lt"/>
              </a:rPr>
              <a:t>研究背景及意义</a:t>
            </a:r>
            <a:endParaRPr lang="zh-CN" altLang="en-US" sz="2800" b="1" cap="small" dirty="0">
              <a:solidFill>
                <a:srgbClr val="267FAB"/>
              </a:solidFill>
              <a:cs typeface="+mn-ea"/>
              <a:sym typeface="+mn-lt"/>
            </a:endParaRPr>
          </a:p>
        </p:txBody>
      </p:sp>
      <p:sp>
        <p:nvSpPr>
          <p:cNvPr id="19" name="文本框 18"/>
          <p:cNvSpPr txBox="1"/>
          <p:nvPr/>
        </p:nvSpPr>
        <p:spPr>
          <a:xfrm>
            <a:off x="0" y="454660"/>
            <a:ext cx="12021820" cy="6760210"/>
          </a:xfrm>
          <a:prstGeom prst="rect">
            <a:avLst/>
          </a:prstGeom>
          <a:noFill/>
        </p:spPr>
        <p:txBody>
          <a:bodyPr wrap="square" rtlCol="0">
            <a:noAutofit/>
          </a:bodyPr>
          <a:lstStyle/>
          <a:p>
            <a:pPr>
              <a:lnSpc>
                <a:spcPct val="150000"/>
              </a:lnSpc>
            </a:pPr>
            <a:r>
              <a:rPr lang="en-US" altLang="zh-CN" sz="2000" b="1" dirty="0">
                <a:solidFill>
                  <a:srgbClr val="E33884"/>
                </a:solidFill>
                <a:cs typeface="+mn-ea"/>
                <a:sym typeface="+mn-lt"/>
              </a:rPr>
              <a:t>    随着网络不断的普及发展，百货中心供应链管理系统依靠网络技术的支持得到了快速的发展，首先要从管理员和用户的实际需求出发，通过了解管理员和用户的需求开发出具有针对性的百货中心供应链管理功能，利用目前网络给管理员和用户带来的方便快捷这一特点对系统进行调整，设计的系统让用户的使用起来更加方便，本系统的主要目的就是给管理员和用户带来方便，管理员足不出户只要通过计算机就可以进行百货中心供应链管理。同时随着电子商务的发展百货中心供应链管理系统已经受到广大用户的喜爱。</a:t>
            </a:r>
            <a:endParaRPr lang="en-US" altLang="zh-CN" sz="2000" b="1" dirty="0">
              <a:solidFill>
                <a:srgbClr val="E33884"/>
              </a:solidFill>
              <a:cs typeface="+mn-ea"/>
              <a:sym typeface="+mn-lt"/>
            </a:endParaRPr>
          </a:p>
          <a:p>
            <a:pPr>
              <a:lnSpc>
                <a:spcPct val="150000"/>
              </a:lnSpc>
            </a:pPr>
            <a:r>
              <a:rPr lang="en-US" altLang="zh-CN" sz="2000" b="1" dirty="0">
                <a:solidFill>
                  <a:srgbClr val="E33884"/>
                </a:solidFill>
                <a:cs typeface="+mn-ea"/>
                <a:sym typeface="+mn-lt"/>
              </a:rPr>
              <a:t>    互联网发展至今，已经解决了很多我们解决不了的难题，使得我们工作更加便捷，提高了我们的工作效率。目前各行各业都在运用网络信息管理程序，不同的人群也都接触到信息管理，特别是在各大电商行业广泛的应运起来。通过对当前网络环境发展的分析与总结，开发百货中心供应链管理系统可以改变以往的百货中心供应链管理方式，改变传统线下百货中心供应链管理的状态，由于人群的不断增多，使用传统的百货中心供应链管理模式已经远远不能满足于用户需求了，而且越来越多的百货也在开通线上管理，所以开发一个百货中心供应链管理系统可以解决百货中心供应链不利于线下管理的问题，同时可以利用网络对百货中心供应链信息进行管理，设计的网站保证信息的完整安全，这样才能提高工作效率，保证系统安全正常的运行。</a:t>
            </a:r>
            <a:endParaRPr lang="en-US" altLang="zh-CN" sz="2000" b="1" dirty="0">
              <a:solidFill>
                <a:srgbClr val="E3388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9522" name="Group 66"/>
          <p:cNvGrpSpPr/>
          <p:nvPr/>
        </p:nvGrpSpPr>
        <p:grpSpPr bwMode="auto">
          <a:xfrm>
            <a:off x="-1479" y="1329671"/>
            <a:ext cx="2148417" cy="4312980"/>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FF8271"/>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grpSp>
      <p:sp>
        <p:nvSpPr>
          <p:cNvPr id="47" name="Rectangle 39"/>
          <p:cNvSpPr>
            <a:spLocks noChangeArrowheads="1"/>
          </p:cNvSpPr>
          <p:nvPr/>
        </p:nvSpPr>
        <p:spPr bwMode="auto">
          <a:xfrm>
            <a:off x="306070" y="203200"/>
            <a:ext cx="395287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开发技术</a:t>
            </a:r>
            <a:endParaRPr lang="zh-CN" altLang="en-US" sz="2665" dirty="0">
              <a:cs typeface="+mn-ea"/>
              <a:sym typeface="+mn-lt"/>
            </a:endParaRPr>
          </a:p>
          <a:p>
            <a:pPr defTabSz="1218565"/>
            <a:endParaRPr sz="2665" dirty="0">
              <a:cs typeface="+mn-ea"/>
              <a:sym typeface="+mn-lt"/>
            </a:endParaRPr>
          </a:p>
        </p:txBody>
      </p:sp>
      <p:sp>
        <p:nvSpPr>
          <p:cNvPr id="2" name="文本框 1"/>
          <p:cNvSpPr txBox="1"/>
          <p:nvPr/>
        </p:nvSpPr>
        <p:spPr>
          <a:xfrm>
            <a:off x="182880" y="462280"/>
            <a:ext cx="11826875" cy="6000750"/>
          </a:xfrm>
          <a:prstGeom prst="rect">
            <a:avLst/>
          </a:prstGeom>
          <a:noFill/>
          <a:ln w="9525">
            <a:noFill/>
          </a:ln>
        </p:spPr>
        <p:txBody>
          <a:bodyPr wrap="square">
            <a:spAutoFit/>
          </a:bodyPr>
          <a:p>
            <a:pPr indent="304800">
              <a:lnSpc>
                <a:spcPct val="100000"/>
              </a:lnSpc>
            </a:pPr>
            <a:r>
              <a:rPr sz="2400" b="0">
                <a:latin typeface="Times New Roman" panose="02020603050405020304" charset="0"/>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400" b="0">
              <a:latin typeface="Times New Roman" panose="02020603050405020304" charset="0"/>
            </a:endParaRPr>
          </a:p>
          <a:p>
            <a:pPr indent="304800">
              <a:lnSpc>
                <a:spcPct val="100000"/>
              </a:lnSpc>
            </a:pPr>
            <a:r>
              <a:rPr sz="2400" b="0">
                <a:latin typeface="Times New Roman" panose="02020603050405020304" charset="0"/>
              </a:rPr>
              <a:t>机型选择：小程序以智能手机的屏幕尺寸为设计标准，进行切图。</a:t>
            </a:r>
            <a:endParaRPr sz="2400" b="0">
              <a:latin typeface="Times New Roman" panose="02020603050405020304" charset="0"/>
            </a:endParaRPr>
          </a:p>
          <a:p>
            <a:pPr indent="304800">
              <a:lnSpc>
                <a:spcPct val="100000"/>
              </a:lnSpc>
            </a:pPr>
            <a:r>
              <a:rPr sz="2400" b="0">
                <a:latin typeface="Times New Roman" panose="02020603050405020304" charset="0"/>
              </a:rPr>
              <a:t>预览界面：写好视图布局后点击编译，用来刷新视图界面。</a:t>
            </a:r>
            <a:endParaRPr sz="2400" b="0">
              <a:latin typeface="Times New Roman" panose="02020603050405020304" charset="0"/>
            </a:endParaRPr>
          </a:p>
          <a:p>
            <a:pPr indent="304800">
              <a:lnSpc>
                <a:spcPct val="100000"/>
              </a:lnSpc>
            </a:pPr>
            <a:r>
              <a:rPr sz="2400" b="0">
                <a:latin typeface="Times New Roman" panose="02020603050405020304" charset="0"/>
              </a:rPr>
              <a:t>控制台：方便调试打印输出信息。</a:t>
            </a:r>
            <a:endParaRPr sz="2400" b="0">
              <a:latin typeface="Times New Roman" panose="02020603050405020304" charset="0"/>
            </a:endParaRPr>
          </a:p>
          <a:p>
            <a:pPr indent="304800">
              <a:lnSpc>
                <a:spcPct val="100000"/>
              </a:lnSpc>
            </a:pPr>
            <a:r>
              <a:rPr sz="2400" b="0">
                <a:latin typeface="Times New Roman" panose="02020603050405020304" charset="0"/>
              </a:rPr>
              <a:t>上传代码：上传到腾讯服务器，提交审核必经步骤。上传代码时可以填写版本号和备注信息。</a:t>
            </a:r>
            <a:endParaRPr sz="2400" b="0">
              <a:latin typeface="Times New Roman" panose="02020603050405020304" charset="0"/>
            </a:endParaRPr>
          </a:p>
          <a:p>
            <a:pPr indent="304800">
              <a:lnSpc>
                <a:spcPct val="100000"/>
              </a:lnSpc>
            </a:pPr>
            <a:r>
              <a:rPr sz="2400" b="0">
                <a:latin typeface="Times New Roman" panose="02020603050405020304" charset="0"/>
              </a:rPr>
              <a:t>资源文件：一般可以在资源文件进行对应项目的文件目录的断点调试。</a:t>
            </a:r>
            <a:endParaRPr sz="2400" b="0">
              <a:latin typeface="Times New Roman" panose="02020603050405020304" charset="0"/>
            </a:endParaRPr>
          </a:p>
          <a:p>
            <a:pPr indent="304800">
              <a:lnSpc>
                <a:spcPct val="100000"/>
              </a:lnSpc>
            </a:pPr>
            <a:r>
              <a:rPr sz="2400" b="0">
                <a:latin typeface="Times New Roman" panose="02020603050405020304" charset="0"/>
              </a:rPr>
              <a:t>显示远程调试：手机端和PC端开发工具联调对用户而言是非常实用的。</a:t>
            </a:r>
            <a:endParaRPr sz="2400" b="0">
              <a:latin typeface="Times New Roman" panose="02020603050405020304" charset="0"/>
            </a:endParaRPr>
          </a:p>
          <a:p>
            <a:pPr indent="304800">
              <a:lnSpc>
                <a:spcPct val="100000"/>
              </a:lnSpc>
            </a:pPr>
            <a:r>
              <a:rPr sz="2400" b="0">
                <a:latin typeface="Times New Roman" panose="02020603050405020304" charset="0"/>
              </a:rPr>
              <a:t>本地数据存储：显示的是本地存储的数据。</a:t>
            </a:r>
            <a:endParaRPr sz="2400" b="0">
              <a:latin typeface="Times New Roman" panose="02020603050405020304" charset="0"/>
            </a:endParaRPr>
          </a:p>
          <a:p>
            <a:pPr indent="304800">
              <a:lnSpc>
                <a:spcPct val="100000"/>
              </a:lnSpc>
            </a:pPr>
            <a:r>
              <a:rPr sz="2400" b="0">
                <a:latin typeface="Times New Roman" panose="02020603050405020304" charset="0"/>
              </a:rPr>
              <a:t>视图调试：标组件以子父层级结构呈现，方便调试。</a:t>
            </a:r>
            <a:endParaRPr sz="2400" b="0">
              <a:latin typeface="Times New Roman" panose="02020603050405020304" charset="0"/>
            </a:endParaRPr>
          </a:p>
          <a:p>
            <a:pPr indent="304800">
              <a:lnSpc>
                <a:spcPct val="100000"/>
              </a:lnSpc>
            </a:pPr>
            <a:r>
              <a:rPr sz="2400" b="0">
                <a:latin typeface="Times New Roman" panose="02020603050405020304" charset="0"/>
              </a:rPr>
              <a:t>微信限制在2M 以内的代码体积；开发中一般不校验合法域名信息；小程序后台要做配置服务器域名。</a:t>
            </a:r>
            <a:endParaRPr sz="2400" b="0">
              <a:latin typeface="Times New Roman" panose="02020603050405020304" charset="0"/>
            </a:endParaRPr>
          </a:p>
          <a:p>
            <a:pPr indent="304800">
              <a:lnSpc>
                <a:spcPct val="100000"/>
              </a:lnSpc>
            </a:pPr>
            <a:r>
              <a:rPr sz="2400" b="0">
                <a:latin typeface="Times New Roman" panose="02020603050405020304" charset="0"/>
              </a:rPr>
              <a:t>以上就是在开发过程中微信开发者工具常用到的功能，微信开发者工具也在不断的完善。</a:t>
            </a:r>
            <a:endParaRPr sz="2400" b="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22"/>
                                        </p:tgtEl>
                                        <p:attrNameLst>
                                          <p:attrName>style.visibility</p:attrName>
                                        </p:attrNameLst>
                                      </p:cBhvr>
                                      <p:to>
                                        <p:strVal val="visible"/>
                                      </p:to>
                                    </p:set>
                                    <p:animEffect transition="in" filter="fade">
                                      <p:cBhvr>
                                        <p:cTn id="12"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59115" y="2145316"/>
            <a:ext cx="1023512" cy="10255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Oval 6"/>
          <p:cNvSpPr>
            <a:spLocks noChangeArrowheads="1"/>
          </p:cNvSpPr>
          <p:nvPr/>
        </p:nvSpPr>
        <p:spPr bwMode="auto">
          <a:xfrm>
            <a:off x="6108749" y="2327291"/>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Oval 7"/>
          <p:cNvSpPr>
            <a:spLocks noChangeArrowheads="1"/>
          </p:cNvSpPr>
          <p:nvPr/>
        </p:nvSpPr>
        <p:spPr bwMode="auto">
          <a:xfrm>
            <a:off x="5481381" y="2849409"/>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Oval 8"/>
          <p:cNvSpPr>
            <a:spLocks noChangeArrowheads="1"/>
          </p:cNvSpPr>
          <p:nvPr/>
        </p:nvSpPr>
        <p:spPr bwMode="auto">
          <a:xfrm>
            <a:off x="6135952" y="282900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Oval 9"/>
          <p:cNvSpPr>
            <a:spLocks noChangeArrowheads="1"/>
          </p:cNvSpPr>
          <p:nvPr/>
        </p:nvSpPr>
        <p:spPr bwMode="auto">
          <a:xfrm>
            <a:off x="6521895" y="3215062"/>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Oval 10"/>
          <p:cNvSpPr>
            <a:spLocks noChangeArrowheads="1"/>
          </p:cNvSpPr>
          <p:nvPr/>
        </p:nvSpPr>
        <p:spPr bwMode="auto">
          <a:xfrm>
            <a:off x="5092039" y="352459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Oval 11"/>
          <p:cNvSpPr>
            <a:spLocks noChangeArrowheads="1"/>
          </p:cNvSpPr>
          <p:nvPr/>
        </p:nvSpPr>
        <p:spPr bwMode="auto">
          <a:xfrm>
            <a:off x="4264052" y="3259279"/>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2" name="Freeform 12"/>
          <p:cNvSpPr/>
          <p:nvPr/>
        </p:nvSpPr>
        <p:spPr bwMode="auto">
          <a:xfrm>
            <a:off x="195580" y="1115695"/>
            <a:ext cx="2390775" cy="53378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000">
              <a:solidFill>
                <a:srgbClr val="333333"/>
              </a:solidFill>
              <a:cs typeface="+mn-ea"/>
              <a:sym typeface="+mn-lt"/>
            </a:endParaRPr>
          </a:p>
        </p:txBody>
      </p:sp>
      <p:sp>
        <p:nvSpPr>
          <p:cNvPr id="17" name="Freeform 17"/>
          <p:cNvSpPr>
            <a:spLocks noEditPoints="1"/>
          </p:cNvSpPr>
          <p:nvPr/>
        </p:nvSpPr>
        <p:spPr bwMode="auto">
          <a:xfrm>
            <a:off x="9411081" y="1836521"/>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8" name="Freeform 18"/>
          <p:cNvSpPr>
            <a:spLocks noEditPoints="1"/>
          </p:cNvSpPr>
          <p:nvPr/>
        </p:nvSpPr>
        <p:spPr bwMode="auto">
          <a:xfrm>
            <a:off x="8697469" y="4747620"/>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9" name="Freeform 19"/>
          <p:cNvSpPr>
            <a:spLocks noEditPoints="1"/>
          </p:cNvSpPr>
          <p:nvPr/>
        </p:nvSpPr>
        <p:spPr bwMode="auto">
          <a:xfrm>
            <a:off x="3415304" y="472205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0" name="Freeform 20"/>
          <p:cNvSpPr>
            <a:spLocks noEditPoints="1"/>
          </p:cNvSpPr>
          <p:nvPr/>
        </p:nvSpPr>
        <p:spPr bwMode="auto">
          <a:xfrm>
            <a:off x="2480252" y="1814147"/>
            <a:ext cx="332299" cy="37395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9" name="Rectangle 39"/>
          <p:cNvSpPr>
            <a:spLocks noChangeArrowheads="1"/>
          </p:cNvSpPr>
          <p:nvPr/>
        </p:nvSpPr>
        <p:spPr bwMode="auto">
          <a:xfrm>
            <a:off x="1759474" y="104977"/>
            <a:ext cx="3704079"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4000" dirty="0">
                <a:cs typeface="+mn-ea"/>
                <a:sym typeface="+mn-lt"/>
              </a:rPr>
              <a:t>系统功能</a:t>
            </a:r>
            <a:endParaRPr lang="zh-CN" altLang="en-US" sz="4000" dirty="0">
              <a:cs typeface="+mn-ea"/>
              <a:sym typeface="+mn-lt"/>
            </a:endParaRPr>
          </a:p>
        </p:txBody>
      </p:sp>
      <p:sp>
        <p:nvSpPr>
          <p:cNvPr id="2" name="文本框 1"/>
          <p:cNvSpPr txBox="1"/>
          <p:nvPr/>
        </p:nvSpPr>
        <p:spPr>
          <a:xfrm>
            <a:off x="349250" y="720090"/>
            <a:ext cx="2684145" cy="3046095"/>
          </a:xfrm>
          <a:prstGeom prst="rect">
            <a:avLst/>
          </a:prstGeom>
          <a:noFill/>
          <a:ln w="9525">
            <a:noFill/>
          </a:ln>
        </p:spPr>
        <p:txBody>
          <a:bodyPr wrap="square">
            <a:spAutoFit/>
          </a:bodyPr>
          <a:p>
            <a:pPr indent="0"/>
            <a:r>
              <a:rPr lang="en-US" sz="2400" b="0">
                <a:ea typeface="宋体" panose="02010600030101010101" pitchFamily="2" charset="-122"/>
              </a:rPr>
              <a:t> </a:t>
            </a:r>
            <a:r>
              <a:rPr sz="2400" b="0">
                <a:ea typeface="宋体" panose="02010600030101010101" pitchFamily="2" charset="-122"/>
              </a:rPr>
              <a:t>通过软件的需求分析已经获得了系统的基本功能需求。根据各大功能模块的不同，将系统分为各种功能大块。系统功能结构如图所示</a:t>
            </a:r>
            <a:endParaRPr sz="2400" b="0">
              <a:ea typeface="宋体" panose="02010600030101010101" pitchFamily="2" charset="-122"/>
            </a:endParaRPr>
          </a:p>
        </p:txBody>
      </p:sp>
      <p:graphicFrame>
        <p:nvGraphicFramePr>
          <p:cNvPr id="-2147482517" name="Object 107"/>
          <p:cNvGraphicFramePr>
            <a:graphicFrameLocks noChangeAspect="1"/>
          </p:cNvGraphicFramePr>
          <p:nvPr>
            <p:custDataLst>
              <p:tags r:id="rId1"/>
            </p:custDataLst>
          </p:nvPr>
        </p:nvGraphicFramePr>
        <p:xfrm>
          <a:off x="2812415" y="2037715"/>
          <a:ext cx="8469630" cy="3768090"/>
        </p:xfrm>
        <a:graphic>
          <a:graphicData uri="http://schemas.openxmlformats.org/presentationml/2006/ole">
            <mc:AlternateContent xmlns:mc="http://schemas.openxmlformats.org/markup-compatibility/2006">
              <mc:Choice xmlns:v="urn:schemas-microsoft-com:vml" Requires="v">
                <p:oleObj spid="_x0000_s4" name="" r:id="rId2" imgW="5016500" imgH="2247265" progId="Visio.Drawing.15">
                  <p:embed/>
                </p:oleObj>
              </mc:Choice>
              <mc:Fallback>
                <p:oleObj name="" r:id="rId2" imgW="5016500" imgH="2247265" progId="Visio.Drawing.15">
                  <p:embed/>
                  <p:pic>
                    <p:nvPicPr>
                      <p:cNvPr id="0" name="图片 3"/>
                      <p:cNvPicPr/>
                      <p:nvPr/>
                    </p:nvPicPr>
                    <p:blipFill>
                      <a:blip r:embed="rId3"/>
                      <a:stretch>
                        <a:fillRect/>
                      </a:stretch>
                    </p:blipFill>
                    <p:spPr>
                      <a:xfrm>
                        <a:off x="2812415" y="2037715"/>
                        <a:ext cx="8469630" cy="37680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bldLvl="0" animBg="1"/>
      <p:bldP spid="17" grpId="0" animBg="1"/>
      <p:bldP spid="18" grpId="0" animBg="1"/>
      <p:bldP spid="19" grpId="0" animBg="1"/>
      <p:bldP spid="20"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 name="Rectangle 24"/>
          <p:cNvSpPr>
            <a:spLocks noChangeArrowheads="1"/>
          </p:cNvSpPr>
          <p:nvPr/>
        </p:nvSpPr>
        <p:spPr bwMode="auto">
          <a:xfrm>
            <a:off x="1552955"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1</a:t>
            </a:r>
            <a:endParaRPr lang="en-US" altLang="zh-CN" sz="2665" dirty="0">
              <a:solidFill>
                <a:srgbClr val="FFFFFF"/>
              </a:solidFill>
              <a:cs typeface="+mn-ea"/>
              <a:sym typeface="+mn-lt"/>
            </a:endParaRPr>
          </a:p>
        </p:txBody>
      </p:sp>
      <p:sp>
        <p:nvSpPr>
          <p:cNvPr id="3862" name="Rectangle 24"/>
          <p:cNvSpPr>
            <a:spLocks noChangeArrowheads="1"/>
          </p:cNvSpPr>
          <p:nvPr/>
        </p:nvSpPr>
        <p:spPr bwMode="auto">
          <a:xfrm>
            <a:off x="4341321"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2</a:t>
            </a:r>
            <a:endParaRPr lang="en-US" altLang="zh-CN" sz="2665" dirty="0">
              <a:solidFill>
                <a:srgbClr val="FFFFFF"/>
              </a:solidFill>
              <a:cs typeface="+mn-ea"/>
              <a:sym typeface="+mn-lt"/>
            </a:endParaRPr>
          </a:p>
        </p:txBody>
      </p:sp>
      <p:sp>
        <p:nvSpPr>
          <p:cNvPr id="3864" name="Rectangle 24"/>
          <p:cNvSpPr>
            <a:spLocks noChangeArrowheads="1"/>
          </p:cNvSpPr>
          <p:nvPr/>
        </p:nvSpPr>
        <p:spPr bwMode="auto">
          <a:xfrm>
            <a:off x="7118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3</a:t>
            </a:r>
            <a:endParaRPr lang="en-US" altLang="zh-CN" sz="2665" dirty="0">
              <a:solidFill>
                <a:srgbClr val="FFFFFF"/>
              </a:solidFill>
              <a:cs typeface="+mn-ea"/>
              <a:sym typeface="+mn-lt"/>
            </a:endParaRPr>
          </a:p>
        </p:txBody>
      </p:sp>
      <p:sp>
        <p:nvSpPr>
          <p:cNvPr id="3866" name="Rectangle 24"/>
          <p:cNvSpPr>
            <a:spLocks noChangeArrowheads="1"/>
          </p:cNvSpPr>
          <p:nvPr/>
        </p:nvSpPr>
        <p:spPr bwMode="auto">
          <a:xfrm>
            <a:off x="9912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4</a:t>
            </a:r>
            <a:endParaRPr lang="en-US" altLang="zh-CN" sz="2665" dirty="0">
              <a:solidFill>
                <a:srgbClr val="FFFFFF"/>
              </a:solidFill>
              <a:cs typeface="+mn-ea"/>
              <a:sym typeface="+mn-lt"/>
            </a:endParaRPr>
          </a:p>
        </p:txBody>
      </p:sp>
      <p:sp>
        <p:nvSpPr>
          <p:cNvPr id="145" name="Rectangle 39"/>
          <p:cNvSpPr>
            <a:spLocks noChangeArrowheads="1"/>
          </p:cNvSpPr>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系统</a:t>
            </a:r>
            <a:r>
              <a:rPr lang="en-US" altLang="zh-CN" sz="2665" dirty="0">
                <a:cs typeface="+mn-ea"/>
                <a:sym typeface="+mn-lt"/>
              </a:rPr>
              <a:t>ER</a:t>
            </a:r>
            <a:r>
              <a:rPr lang="zh-CN" altLang="en-US" sz="2665" dirty="0">
                <a:cs typeface="+mn-ea"/>
                <a:sym typeface="+mn-lt"/>
              </a:rPr>
              <a:t>图</a:t>
            </a:r>
            <a:endParaRPr lang="zh-CN" altLang="en-US" sz="2665" dirty="0">
              <a:cs typeface="+mn-ea"/>
              <a:sym typeface="+mn-lt"/>
            </a:endParaRPr>
          </a:p>
        </p:txBody>
      </p:sp>
      <p:sp>
        <p:nvSpPr>
          <p:cNvPr id="103" name="文本框 102"/>
          <p:cNvSpPr txBox="1"/>
          <p:nvPr/>
        </p:nvSpPr>
        <p:spPr>
          <a:xfrm>
            <a:off x="6569710" y="4404360"/>
            <a:ext cx="8605520"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147482499" name="Object 125"/>
          <p:cNvGraphicFramePr>
            <a:graphicFrameLocks noChangeAspect="1"/>
          </p:cNvGraphicFramePr>
          <p:nvPr>
            <p:custDataLst>
              <p:tags r:id="rId1"/>
            </p:custDataLst>
          </p:nvPr>
        </p:nvGraphicFramePr>
        <p:xfrm>
          <a:off x="2712720" y="1045210"/>
          <a:ext cx="8730615" cy="5024755"/>
        </p:xfrm>
        <a:graphic>
          <a:graphicData uri="http://schemas.openxmlformats.org/presentationml/2006/ole">
            <mc:AlternateContent xmlns:mc="http://schemas.openxmlformats.org/markup-compatibility/2006">
              <mc:Choice xmlns:v="urn:schemas-microsoft-com:vml" Requires="v">
                <p:oleObj spid="_x0000_s4" name="" r:id="rId2" imgW="7315200" imgH="3464560" progId="Visio.Drawing.11">
                  <p:embed/>
                </p:oleObj>
              </mc:Choice>
              <mc:Fallback>
                <p:oleObj name="" r:id="rId2" imgW="7315200" imgH="3464560" progId="Visio.Drawing.11">
                  <p:embed/>
                  <p:pic>
                    <p:nvPicPr>
                      <p:cNvPr id="0" name="图片 3"/>
                      <p:cNvPicPr/>
                      <p:nvPr/>
                    </p:nvPicPr>
                    <p:blipFill>
                      <a:blip r:embed="rId3"/>
                      <a:stretch>
                        <a:fillRect/>
                      </a:stretch>
                    </p:blipFill>
                    <p:spPr>
                      <a:xfrm>
                        <a:off x="2712720" y="1045210"/>
                        <a:ext cx="8730615" cy="502475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60"/>
                                        </p:tgtEl>
                                        <p:attrNameLst>
                                          <p:attrName>style.visibility</p:attrName>
                                        </p:attrNameLst>
                                      </p:cBhvr>
                                      <p:to>
                                        <p:strVal val="visible"/>
                                      </p:to>
                                    </p:set>
                                    <p:animEffect transition="in" filter="wipe(down)">
                                      <p:cBhvr>
                                        <p:cTn id="10" dur="500"/>
                                        <p:tgtEl>
                                          <p:spTgt spid="38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62"/>
                                        </p:tgtEl>
                                        <p:attrNameLst>
                                          <p:attrName>style.visibility</p:attrName>
                                        </p:attrNameLst>
                                      </p:cBhvr>
                                      <p:to>
                                        <p:strVal val="visible"/>
                                      </p:to>
                                    </p:set>
                                    <p:animEffect transition="in" filter="wipe(down)">
                                      <p:cBhvr>
                                        <p:cTn id="13" dur="500"/>
                                        <p:tgtEl>
                                          <p:spTgt spid="38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64"/>
                                        </p:tgtEl>
                                        <p:attrNameLst>
                                          <p:attrName>style.visibility</p:attrName>
                                        </p:attrNameLst>
                                      </p:cBhvr>
                                      <p:to>
                                        <p:strVal val="visible"/>
                                      </p:to>
                                    </p:set>
                                    <p:animEffect transition="in" filter="wipe(down)">
                                      <p:cBhvr>
                                        <p:cTn id="16" dur="500"/>
                                        <p:tgtEl>
                                          <p:spTgt spid="38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66"/>
                                        </p:tgtEl>
                                        <p:attrNameLst>
                                          <p:attrName>style.visibility</p:attrName>
                                        </p:attrNameLst>
                                      </p:cBhvr>
                                      <p:to>
                                        <p:strVal val="visible"/>
                                      </p:to>
                                    </p:set>
                                    <p:animEffect transition="in" filter="wipe(down)">
                                      <p:cBhvr>
                                        <p:cTn id="19" dur="500"/>
                                        <p:tgtEl>
                                          <p:spTgt spid="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 grpId="0"/>
      <p:bldP spid="3862" grpId="0"/>
      <p:bldP spid="3864" grpId="0"/>
      <p:bldP spid="3866"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Rectangle 39"/>
          <p:cNvSpPr>
            <a:spLocks noChangeArrowheads="1"/>
          </p:cNvSpPr>
          <p:nvPr/>
        </p:nvSpPr>
        <p:spPr bwMode="auto">
          <a:xfrm>
            <a:off x="554990" y="370840"/>
            <a:ext cx="435102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系统实现</a:t>
            </a:r>
            <a:endParaRPr lang="zh-CN" altLang="en-US" sz="3200" dirty="0">
              <a:cs typeface="+mn-ea"/>
              <a:sym typeface="+mn-lt"/>
            </a:endParaRPr>
          </a:p>
        </p:txBody>
      </p:sp>
      <p:sp>
        <p:nvSpPr>
          <p:cNvPr id="3" name="文本框 2"/>
          <p:cNvSpPr txBox="1"/>
          <p:nvPr/>
        </p:nvSpPr>
        <p:spPr>
          <a:xfrm>
            <a:off x="456565" y="949325"/>
            <a:ext cx="1602740" cy="4799965"/>
          </a:xfrm>
          <a:prstGeom prst="rect">
            <a:avLst/>
          </a:prstGeom>
          <a:noFill/>
        </p:spPr>
        <p:txBody>
          <a:bodyPr wrap="square" rtlCol="0" anchor="t">
            <a:spAutoFit/>
          </a:bodyPr>
          <a:p>
            <a:pPr indent="0"/>
            <a:r>
              <a:rPr lang="zh-CN" sz="2400">
                <a:latin typeface="汉仪青云简" panose="00020600040101010101" charset="-122"/>
                <a:ea typeface="汉仪青云简" panose="00020600040101010101" charset="-122"/>
                <a:sym typeface="+mn-ea"/>
              </a:rPr>
              <a:t>系统首页展示</a:t>
            </a:r>
            <a:endParaRPr lang="zh-CN" sz="2400">
              <a:latin typeface="汉仪青云简" panose="00020600040101010101" charset="-122"/>
              <a:ea typeface="汉仪青云简" panose="00020600040101010101" charset="-122"/>
              <a:sym typeface="+mn-ea"/>
            </a:endParaRPr>
          </a:p>
          <a:p>
            <a:pPr indent="0"/>
            <a:endParaRPr lang="zh-CN">
              <a:latin typeface="汉仪青云简" panose="00020600040101010101" charset="-122"/>
              <a:ea typeface="汉仪青云简" panose="00020600040101010101" charset="-122"/>
              <a:sym typeface="+mn-ea"/>
            </a:endParaRPr>
          </a:p>
          <a:p>
            <a:pPr indent="0"/>
            <a:r>
              <a:rPr lang="zh-CN" sz="2000">
                <a:latin typeface="汉仪青云简" panose="00020600040101010101" charset="-122"/>
                <a:ea typeface="汉仪青云简" panose="00020600040101010101" charset="-122"/>
                <a:sym typeface="+mn-ea"/>
              </a:rPr>
              <a:t>用户界面要尽量简洁大方，使用户能够方便找到需要的功能入口，浏览、且要易于修改和维护，同时还要保证用户合法和系统安全。</a:t>
            </a:r>
            <a:endParaRPr lang="zh-CN" altLang="en-US" sz="2000"/>
          </a:p>
        </p:txBody>
      </p:sp>
      <p:pic>
        <p:nvPicPr>
          <p:cNvPr id="-2147482490" name="图片 -2147482491"/>
          <p:cNvPicPr>
            <a:picLocks noChangeAspect="1"/>
          </p:cNvPicPr>
          <p:nvPr>
            <p:custDataLst>
              <p:tags r:id="rId1"/>
            </p:custDataLst>
          </p:nvPr>
        </p:nvPicPr>
        <p:blipFill>
          <a:blip r:embed="rId2"/>
          <a:stretch>
            <a:fillRect/>
          </a:stretch>
        </p:blipFill>
        <p:spPr>
          <a:xfrm>
            <a:off x="4418330" y="370840"/>
            <a:ext cx="3355340" cy="61487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5118147" y="1911643"/>
            <a:ext cx="1955708" cy="1960351"/>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5" name="Freeform 7"/>
          <p:cNvSpPr/>
          <p:nvPr/>
        </p:nvSpPr>
        <p:spPr bwMode="auto">
          <a:xfrm>
            <a:off x="6093980" y="2893165"/>
            <a:ext cx="1958400" cy="1960351"/>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Freeform 8"/>
          <p:cNvSpPr/>
          <p:nvPr/>
        </p:nvSpPr>
        <p:spPr bwMode="auto">
          <a:xfrm>
            <a:off x="4138274" y="2893165"/>
            <a:ext cx="1955708" cy="1960351"/>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rgbClr val="FFB3A8"/>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Freeform 9"/>
          <p:cNvSpPr/>
          <p:nvPr/>
        </p:nvSpPr>
        <p:spPr bwMode="auto">
          <a:xfrm>
            <a:off x="5118147" y="3871992"/>
            <a:ext cx="1955708" cy="1963043"/>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rgbClr val="9FD5ED"/>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Freeform 10"/>
          <p:cNvSpPr>
            <a:spLocks noEditPoints="1"/>
          </p:cNvSpPr>
          <p:nvPr/>
        </p:nvSpPr>
        <p:spPr bwMode="auto">
          <a:xfrm>
            <a:off x="2322779" y="1791815"/>
            <a:ext cx="326432" cy="43874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B3A8"/>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Freeform 11"/>
          <p:cNvSpPr>
            <a:spLocks noEditPoints="1"/>
          </p:cNvSpPr>
          <p:nvPr/>
        </p:nvSpPr>
        <p:spPr bwMode="auto">
          <a:xfrm>
            <a:off x="9447022" y="1793835"/>
            <a:ext cx="364573" cy="432011"/>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Freeform 12"/>
          <p:cNvSpPr>
            <a:spLocks noEditPoints="1"/>
          </p:cNvSpPr>
          <p:nvPr/>
        </p:nvSpPr>
        <p:spPr bwMode="auto">
          <a:xfrm>
            <a:off x="9442534" y="4251666"/>
            <a:ext cx="373549" cy="49260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Freeform 13"/>
          <p:cNvSpPr>
            <a:spLocks noEditPoints="1"/>
          </p:cNvSpPr>
          <p:nvPr/>
        </p:nvSpPr>
        <p:spPr bwMode="auto">
          <a:xfrm>
            <a:off x="2270055" y="4301937"/>
            <a:ext cx="431880" cy="40283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4" name="矩形 13"/>
          <p:cNvSpPr/>
          <p:nvPr/>
        </p:nvSpPr>
        <p:spPr>
          <a:xfrm>
            <a:off x="5168694" y="3256250"/>
            <a:ext cx="559769" cy="584775"/>
          </a:xfrm>
          <a:prstGeom prst="rect">
            <a:avLst/>
          </a:prstGeom>
        </p:spPr>
        <p:txBody>
          <a:bodyPr wrap="none">
            <a:spAutoFit/>
          </a:bodyPr>
          <a:lstStyle/>
          <a:p>
            <a:pPr algn="ctr" defTabSz="1218565"/>
            <a:r>
              <a:rPr lang="en-US" altLang="zh-CN" sz="3200" b="1" dirty="0">
                <a:solidFill>
                  <a:srgbClr val="FFFFFF"/>
                </a:solidFill>
                <a:cs typeface="+mn-ea"/>
                <a:sym typeface="+mn-lt"/>
              </a:rPr>
              <a:t>01</a:t>
            </a:r>
            <a:endParaRPr lang="en-US" altLang="zh-CN" sz="3200" b="1" dirty="0">
              <a:solidFill>
                <a:srgbClr val="FFFFFF"/>
              </a:solidFill>
              <a:cs typeface="+mn-ea"/>
              <a:sym typeface="+mn-lt"/>
            </a:endParaRPr>
          </a:p>
        </p:txBody>
      </p:sp>
      <p:sp>
        <p:nvSpPr>
          <p:cNvPr id="16" name="矩形 15"/>
          <p:cNvSpPr/>
          <p:nvPr/>
        </p:nvSpPr>
        <p:spPr>
          <a:xfrm>
            <a:off x="4276599" y="3873340"/>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7" name="矩形 16"/>
          <p:cNvSpPr/>
          <p:nvPr/>
        </p:nvSpPr>
        <p:spPr>
          <a:xfrm>
            <a:off x="6102283" y="3010035"/>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02</a:t>
            </a:r>
            <a:endParaRPr lang="en-US" altLang="zh-CN" sz="3200" b="1" dirty="0">
              <a:solidFill>
                <a:srgbClr val="FFFFFF"/>
              </a:solidFill>
              <a:cs typeface="+mn-ea"/>
              <a:sym typeface="+mn-lt"/>
            </a:endParaRPr>
          </a:p>
        </p:txBody>
      </p:sp>
      <p:sp>
        <p:nvSpPr>
          <p:cNvPr id="18" name="矩形 17"/>
          <p:cNvSpPr/>
          <p:nvPr/>
        </p:nvSpPr>
        <p:spPr>
          <a:xfrm>
            <a:off x="5591512" y="2417846"/>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9" name="矩形 18"/>
          <p:cNvSpPr/>
          <p:nvPr/>
        </p:nvSpPr>
        <p:spPr>
          <a:xfrm>
            <a:off x="6422787" y="387334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03</a:t>
            </a:r>
            <a:endParaRPr lang="en-US" altLang="zh-CN" sz="3200" b="1" dirty="0">
              <a:solidFill>
                <a:srgbClr val="FFFFFF"/>
              </a:solidFill>
              <a:cs typeface="+mn-ea"/>
              <a:sym typeface="+mn-lt"/>
            </a:endParaRPr>
          </a:p>
        </p:txBody>
      </p:sp>
      <p:sp>
        <p:nvSpPr>
          <p:cNvPr id="20" name="矩形 19"/>
          <p:cNvSpPr/>
          <p:nvPr/>
        </p:nvSpPr>
        <p:spPr>
          <a:xfrm>
            <a:off x="6905817" y="3533011"/>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21" name="矩形 20"/>
          <p:cNvSpPr/>
          <p:nvPr/>
        </p:nvSpPr>
        <p:spPr>
          <a:xfrm>
            <a:off x="5464641" y="418121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04</a:t>
            </a:r>
            <a:endParaRPr lang="en-US" altLang="zh-CN" sz="3200" b="1" dirty="0">
              <a:solidFill>
                <a:srgbClr val="FFFFFF"/>
              </a:solidFill>
              <a:cs typeface="+mn-ea"/>
              <a:sym typeface="+mn-lt"/>
            </a:endParaRPr>
          </a:p>
        </p:txBody>
      </p:sp>
      <p:sp>
        <p:nvSpPr>
          <p:cNvPr id="22" name="矩形 21"/>
          <p:cNvSpPr/>
          <p:nvPr/>
        </p:nvSpPr>
        <p:spPr>
          <a:xfrm>
            <a:off x="5591512" y="5026882"/>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30" name="Rectangle 39"/>
          <p:cNvSpPr>
            <a:spLocks noChangeArrowheads="1"/>
          </p:cNvSpPr>
          <p:nvPr/>
        </p:nvSpPr>
        <p:spPr bwMode="auto">
          <a:xfrm>
            <a:off x="4979035" y="346710"/>
            <a:ext cx="24504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总结与展望</a:t>
            </a:r>
            <a:endParaRPr lang="zh-CN" altLang="en-US" sz="3200" dirty="0">
              <a:cs typeface="+mn-ea"/>
              <a:sym typeface="+mn-lt"/>
            </a:endParaRPr>
          </a:p>
        </p:txBody>
      </p:sp>
      <p:sp>
        <p:nvSpPr>
          <p:cNvPr id="102" name="文本框 101"/>
          <p:cNvSpPr txBox="1"/>
          <p:nvPr/>
        </p:nvSpPr>
        <p:spPr>
          <a:xfrm>
            <a:off x="499110" y="838835"/>
            <a:ext cx="11185525" cy="5631180"/>
          </a:xfrm>
          <a:prstGeom prst="rect">
            <a:avLst/>
          </a:prstGeom>
          <a:noFill/>
          <a:ln w="9525">
            <a:noFill/>
          </a:ln>
        </p:spPr>
        <p:txBody>
          <a:bodyPr wrap="square">
            <a:spAutoFit/>
          </a:bodyPr>
          <a:p>
            <a:pPr indent="304800">
              <a:lnSpc>
                <a:spcPct val="120000"/>
              </a:lnSpc>
            </a:pPr>
            <a:r>
              <a:rPr lang="zh-CN" sz="2000" b="0">
                <a:solidFill>
                  <a:srgbClr val="000000"/>
                </a:solidFill>
                <a:ea typeface="宋体" panose="02010600030101010101" pitchFamily="2" charset="-122"/>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p:bldP spid="16" grpId="0"/>
      <p:bldP spid="17" grpId="0"/>
      <p:bldP spid="18" grpId="0"/>
      <p:bldP spid="19" grpId="0"/>
      <p:bldP spid="20" grpId="0"/>
      <p:bldP spid="21" grpId="0"/>
      <p:bldP spid="22"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4773006" y="4811443"/>
            <a:ext cx="3069285"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altLang="en-US" sz="5400" b="1" kern="1800" cap="small" spc="300">
                <a:solidFill>
                  <a:srgbClr val="267FAB"/>
                </a:solidFill>
                <a:cs typeface="+mn-ea"/>
                <a:sym typeface="+mn-lt"/>
              </a:rPr>
              <a:t>谢谢观看</a:t>
            </a:r>
            <a:endParaRPr lang="en-US"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2342281" y="784191"/>
            <a:ext cx="8500978" cy="3938270"/>
          </a:xfrm>
          <a:prstGeom prst="rect">
            <a:avLst/>
          </a:prstGeom>
          <a:noFill/>
        </p:spPr>
        <p:txBody>
          <a:bodyPr wrap="square" rtlCol="0">
            <a:spAutoFit/>
          </a:bodyPr>
          <a:lstStyle/>
          <a:p>
            <a:r>
              <a:rPr lang="en-US" altLang="zh-CN" sz="25000" b="1" spc="1400" dirty="0">
                <a:solidFill>
                  <a:srgbClr val="FFB3A8"/>
                </a:solidFill>
                <a:cs typeface="+mn-ea"/>
                <a:sym typeface="+mn-lt"/>
              </a:rPr>
              <a:t>2</a:t>
            </a:r>
            <a:r>
              <a:rPr lang="en-US" altLang="zh-CN" sz="25000" b="1" spc="1400" dirty="0">
                <a:solidFill>
                  <a:srgbClr val="F8D158"/>
                </a:solidFill>
                <a:cs typeface="+mn-ea"/>
                <a:sym typeface="+mn-lt"/>
              </a:rPr>
              <a:t>02</a:t>
            </a:r>
            <a:r>
              <a:rPr lang="en-US" altLang="zh-CN" sz="25000" b="1" spc="1400" dirty="0">
                <a:solidFill>
                  <a:srgbClr val="A9E4D6"/>
                </a:solidFill>
                <a:cs typeface="+mn-ea"/>
                <a:sym typeface="+mn-lt"/>
              </a:rPr>
              <a:t>3</a:t>
            </a:r>
            <a:endParaRPr lang="zh-CN" altLang="en-US" sz="25000" b="1" spc="1400" dirty="0">
              <a:solidFill>
                <a:srgbClr val="A9E4D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PRESENTATION_TITLE" val="毕业答辩模板PPT模板"/>
  <p:tag name="ISPRING_FIRST_PUBLISH" val="1"/>
  <p:tag name="KSO_WPP_MARK_KEY" val="ccb309fe-51fc-4833-a09d-d4f525b8de20"/>
  <p:tag name="COMMONDATA" val="eyJoZGlkIjoiN2Q4NGE2ODFlOTVlMjQwNDM1MzZmYWU0YzAyNzUwYmIifQ=="/>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b4deahkk">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Words>
  <Application>WPS 演示</Application>
  <PresentationFormat>宽屏</PresentationFormat>
  <Paragraphs>77</Paragraphs>
  <Slides>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3" baseType="lpstr">
      <vt:lpstr>Arial</vt:lpstr>
      <vt:lpstr>宋体</vt:lpstr>
      <vt:lpstr>Wingdings</vt:lpstr>
      <vt:lpstr>Times New Roman</vt:lpstr>
      <vt:lpstr>Calibri</vt:lpstr>
      <vt:lpstr>汉仪青云简</vt:lpstr>
      <vt:lpstr>Calibri</vt:lpstr>
      <vt:lpstr>字魂59号-创粗黑</vt:lpstr>
      <vt:lpstr>黑体</vt:lpstr>
      <vt:lpstr>微软雅黑</vt:lpstr>
      <vt:lpstr>Arial Unicode MS</vt:lpstr>
      <vt:lpstr>等线</vt:lpstr>
      <vt:lpstr>1_Office 主题​​</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毕业答辩模板PPT模板</dc:title>
  <dc:creator>锐旗设计; https://9ppt.taobao.com</dc:creator>
  <cp:keywords>锐旗设计; https:/9ppt.taobao.com</cp:keywords>
  <cp:category>锐旗设计; https://9ppt.taobao.com</cp:category>
  <cp:lastModifiedBy>猪寶寶</cp:lastModifiedBy>
  <cp:revision>83</cp:revision>
  <dcterms:created xsi:type="dcterms:W3CDTF">2016-08-30T15:34:00Z</dcterms:created>
  <dcterms:modified xsi:type="dcterms:W3CDTF">2023-04-26T16:21:40Z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F03A3DE5BB204EA0AEAB705777D0856F</vt:lpwstr>
  </property>
</Properties>
</file>