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89" r:id="rId3"/>
    <p:sldId id="292" r:id="rId5"/>
    <p:sldId id="259" r:id="rId6"/>
    <p:sldId id="300" r:id="rId7"/>
    <p:sldId id="302" r:id="rId8"/>
    <p:sldId id="265" r:id="rId9"/>
    <p:sldId id="268" r:id="rId10"/>
    <p:sldId id="266" r:id="rId11"/>
    <p:sldId id="308" r:id="rId12"/>
    <p:sldId id="284" r:id="rId13"/>
    <p:sldId id="299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E4D6"/>
    <a:srgbClr val="9FD5ED"/>
    <a:srgbClr val="F8D158"/>
    <a:srgbClr val="FFB3A8"/>
    <a:srgbClr val="FF8271"/>
    <a:srgbClr val="F2A0C4"/>
    <a:srgbClr val="0070C0"/>
    <a:srgbClr val="E33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56" y="84"/>
      </p:cViewPr>
      <p:guideLst>
        <p:guide orient="horz" pos="2225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聆听视觉出品定制加Q9931002,定制只需10元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聆听视觉出品定制加Q9931002,定制只需10元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5F91-34D3-4597-8FBD-0A7760D44F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6CA82-AF0A-4194-B863-548DAC8A8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15937" y="-18351"/>
            <a:ext cx="2400300" cy="2400300"/>
          </a:xfrm>
          <a:prstGeom prst="ellipse">
            <a:avLst/>
          </a:prstGeom>
          <a:solidFill>
            <a:srgbClr val="A9E4D6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526202" y="147050"/>
            <a:ext cx="1755615" cy="1714721"/>
          </a:xfrm>
          <a:prstGeom prst="ellipse">
            <a:avLst/>
          </a:prstGeom>
          <a:solidFill>
            <a:srgbClr val="F8D15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558838" y="1897670"/>
            <a:ext cx="2295032" cy="2191596"/>
          </a:xfrm>
          <a:prstGeom prst="ellipse">
            <a:avLst/>
          </a:prstGeom>
          <a:solidFill>
            <a:srgbClr val="FFB3A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827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39689" y="2345676"/>
            <a:ext cx="2748997" cy="2738943"/>
          </a:xfrm>
          <a:prstGeom prst="ellipse">
            <a:avLst/>
          </a:prstGeom>
          <a:solidFill>
            <a:srgbClr val="9FD5E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81701" y="439761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463640" y="408276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73349" y="2166020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009854" y="218487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130310" y="381127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998919" y="160367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1029475" y="1843925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443762" y="2660449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552355" y="3708670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 flipV="1">
            <a:off x="11160316" y="1414106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Copyright Notice"/>
          <p:cNvSpPr/>
          <p:nvPr/>
        </p:nvSpPr>
        <p:spPr bwMode="auto">
          <a:xfrm>
            <a:off x="5035426" y="4811443"/>
            <a:ext cx="2544445" cy="89535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zh-CN" sz="5400" b="1" kern="1800" cap="small" spc="300" dirty="0">
                <a:solidFill>
                  <a:srgbClr val="267FAB"/>
                </a:solidFill>
                <a:cs typeface="+mn-ea"/>
                <a:sym typeface="+mn-lt"/>
              </a:rPr>
              <a:t>答辩</a:t>
            </a:r>
            <a:r>
              <a:rPr lang="en-US" altLang="zh-CN" sz="5400" b="1" kern="1800" cap="small" spc="300" dirty="0">
                <a:solidFill>
                  <a:srgbClr val="267FAB"/>
                </a:solidFill>
                <a:cs typeface="+mn-ea"/>
                <a:sym typeface="+mn-lt"/>
              </a:rPr>
              <a:t>ppt</a:t>
            </a:r>
            <a:endParaRPr lang="en-US" altLang="zh-CN" sz="5400" b="1" kern="1800" cap="small" spc="300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032195" y="6121873"/>
            <a:ext cx="8595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586" y="147286"/>
            <a:ext cx="850097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1400" dirty="0">
                <a:solidFill>
                  <a:srgbClr val="FFB3A8"/>
                </a:solidFill>
                <a:cs typeface="+mn-ea"/>
                <a:sym typeface="+mn-lt"/>
              </a:rPr>
              <a:t>2</a:t>
            </a:r>
            <a:r>
              <a:rPr lang="en-US" altLang="zh-CN" sz="2000" b="1" spc="1400" dirty="0">
                <a:solidFill>
                  <a:srgbClr val="F8D158"/>
                </a:solidFill>
                <a:cs typeface="+mn-ea"/>
                <a:sym typeface="+mn-lt"/>
              </a:rPr>
              <a:t>0</a:t>
            </a:r>
            <a:r>
              <a:rPr lang="en-US" altLang="zh-CN" sz="2000" b="1" spc="1400" dirty="0">
                <a:solidFill>
                  <a:srgbClr val="9FD5ED"/>
                </a:solidFill>
                <a:cs typeface="+mn-ea"/>
                <a:sym typeface="+mn-lt"/>
              </a:rPr>
              <a:t>2</a:t>
            </a:r>
            <a:r>
              <a:rPr lang="en-US" altLang="zh-CN" sz="2000" b="1" spc="1400" dirty="0">
                <a:solidFill>
                  <a:srgbClr val="A9E4D6"/>
                </a:solidFill>
                <a:cs typeface="+mn-ea"/>
                <a:sym typeface="+mn-lt"/>
              </a:rPr>
              <a:t>2</a:t>
            </a:r>
            <a:endParaRPr lang="zh-CN" altLang="en-US" sz="2000" b="1" spc="1400" dirty="0">
              <a:solidFill>
                <a:srgbClr val="A9E4D6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8250" y="2187575"/>
            <a:ext cx="1001585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sz="4400" b="0">
                <a:ea typeface="宋体" panose="02010600030101010101" pitchFamily="2" charset="-122"/>
              </a:rPr>
              <a:t>Springboot 高校报修与互助平台小程序</a:t>
            </a:r>
            <a:endParaRPr sz="4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5118147" y="1911643"/>
            <a:ext cx="1955708" cy="1960351"/>
          </a:xfrm>
          <a:custGeom>
            <a:avLst/>
            <a:gdLst>
              <a:gd name="T0" fmla="*/ 362 w 725"/>
              <a:gd name="T1" fmla="*/ 0 h 725"/>
              <a:gd name="T2" fmla="*/ 0 w 725"/>
              <a:gd name="T3" fmla="*/ 363 h 725"/>
              <a:gd name="T4" fmla="*/ 362 w 725"/>
              <a:gd name="T5" fmla="*/ 725 h 725"/>
              <a:gd name="T6" fmla="*/ 725 w 725"/>
              <a:gd name="T7" fmla="*/ 363 h 725"/>
              <a:gd name="T8" fmla="*/ 362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2" y="0"/>
                </a:moveTo>
                <a:cubicBezTo>
                  <a:pt x="162" y="0"/>
                  <a:pt x="0" y="162"/>
                  <a:pt x="0" y="363"/>
                </a:cubicBezTo>
                <a:cubicBezTo>
                  <a:pt x="200" y="363"/>
                  <a:pt x="362" y="525"/>
                  <a:pt x="362" y="725"/>
                </a:cubicBezTo>
                <a:cubicBezTo>
                  <a:pt x="563" y="725"/>
                  <a:pt x="725" y="563"/>
                  <a:pt x="725" y="363"/>
                </a:cubicBezTo>
                <a:cubicBezTo>
                  <a:pt x="725" y="162"/>
                  <a:pt x="563" y="0"/>
                  <a:pt x="362" y="0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093980" y="2893165"/>
            <a:ext cx="1958400" cy="1960351"/>
          </a:xfrm>
          <a:custGeom>
            <a:avLst/>
            <a:gdLst>
              <a:gd name="T0" fmla="*/ 363 w 726"/>
              <a:gd name="T1" fmla="*/ 0 h 725"/>
              <a:gd name="T2" fmla="*/ 0 w 726"/>
              <a:gd name="T3" fmla="*/ 362 h 725"/>
              <a:gd name="T4" fmla="*/ 363 w 726"/>
              <a:gd name="T5" fmla="*/ 725 h 725"/>
              <a:gd name="T6" fmla="*/ 726 w 726"/>
              <a:gd name="T7" fmla="*/ 362 h 725"/>
              <a:gd name="T8" fmla="*/ 363 w 726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6" h="725">
                <a:moveTo>
                  <a:pt x="363" y="0"/>
                </a:moveTo>
                <a:cubicBezTo>
                  <a:pt x="363" y="200"/>
                  <a:pt x="201" y="362"/>
                  <a:pt x="0" y="362"/>
                </a:cubicBezTo>
                <a:cubicBezTo>
                  <a:pt x="0" y="562"/>
                  <a:pt x="163" y="725"/>
                  <a:pt x="363" y="725"/>
                </a:cubicBezTo>
                <a:cubicBezTo>
                  <a:pt x="563" y="725"/>
                  <a:pt x="726" y="562"/>
                  <a:pt x="726" y="362"/>
                </a:cubicBezTo>
                <a:cubicBezTo>
                  <a:pt x="726" y="162"/>
                  <a:pt x="563" y="0"/>
                  <a:pt x="363" y="0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6" name="Freeform 8"/>
          <p:cNvSpPr/>
          <p:nvPr/>
        </p:nvSpPr>
        <p:spPr bwMode="auto">
          <a:xfrm>
            <a:off x="4138274" y="2893165"/>
            <a:ext cx="1955708" cy="1960351"/>
          </a:xfrm>
          <a:custGeom>
            <a:avLst/>
            <a:gdLst>
              <a:gd name="T0" fmla="*/ 363 w 725"/>
              <a:gd name="T1" fmla="*/ 0 h 725"/>
              <a:gd name="T2" fmla="*/ 0 w 725"/>
              <a:gd name="T3" fmla="*/ 362 h 725"/>
              <a:gd name="T4" fmla="*/ 363 w 725"/>
              <a:gd name="T5" fmla="*/ 725 h 725"/>
              <a:gd name="T6" fmla="*/ 725 w 725"/>
              <a:gd name="T7" fmla="*/ 362 h 725"/>
              <a:gd name="T8" fmla="*/ 363 w 725"/>
              <a:gd name="T9" fmla="*/ 0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5">
                <a:moveTo>
                  <a:pt x="363" y="0"/>
                </a:moveTo>
                <a:cubicBezTo>
                  <a:pt x="162" y="0"/>
                  <a:pt x="0" y="162"/>
                  <a:pt x="0" y="362"/>
                </a:cubicBezTo>
                <a:cubicBezTo>
                  <a:pt x="0" y="562"/>
                  <a:pt x="162" y="725"/>
                  <a:pt x="363" y="725"/>
                </a:cubicBezTo>
                <a:cubicBezTo>
                  <a:pt x="363" y="525"/>
                  <a:pt x="525" y="362"/>
                  <a:pt x="725" y="362"/>
                </a:cubicBezTo>
                <a:cubicBezTo>
                  <a:pt x="725" y="162"/>
                  <a:pt x="563" y="0"/>
                  <a:pt x="363" y="0"/>
                </a:cubicBezTo>
                <a:close/>
              </a:path>
            </a:pathLst>
          </a:custGeom>
          <a:solidFill>
            <a:srgbClr val="FFB3A8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7" name="Freeform 9"/>
          <p:cNvSpPr/>
          <p:nvPr/>
        </p:nvSpPr>
        <p:spPr bwMode="auto">
          <a:xfrm>
            <a:off x="5118147" y="3871992"/>
            <a:ext cx="1955708" cy="1963043"/>
          </a:xfrm>
          <a:custGeom>
            <a:avLst/>
            <a:gdLst>
              <a:gd name="T0" fmla="*/ 362 w 725"/>
              <a:gd name="T1" fmla="*/ 0 h 726"/>
              <a:gd name="T2" fmla="*/ 0 w 725"/>
              <a:gd name="T3" fmla="*/ 363 h 726"/>
              <a:gd name="T4" fmla="*/ 362 w 725"/>
              <a:gd name="T5" fmla="*/ 726 h 726"/>
              <a:gd name="T6" fmla="*/ 725 w 725"/>
              <a:gd name="T7" fmla="*/ 363 h 726"/>
              <a:gd name="T8" fmla="*/ 362 w 725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5" h="726">
                <a:moveTo>
                  <a:pt x="362" y="0"/>
                </a:moveTo>
                <a:cubicBezTo>
                  <a:pt x="162" y="0"/>
                  <a:pt x="0" y="163"/>
                  <a:pt x="0" y="363"/>
                </a:cubicBezTo>
                <a:cubicBezTo>
                  <a:pt x="0" y="563"/>
                  <a:pt x="162" y="726"/>
                  <a:pt x="362" y="726"/>
                </a:cubicBezTo>
                <a:cubicBezTo>
                  <a:pt x="563" y="726"/>
                  <a:pt x="725" y="563"/>
                  <a:pt x="725" y="363"/>
                </a:cubicBezTo>
                <a:cubicBezTo>
                  <a:pt x="525" y="363"/>
                  <a:pt x="362" y="200"/>
                  <a:pt x="362" y="0"/>
                </a:cubicBezTo>
                <a:close/>
              </a:path>
            </a:pathLst>
          </a:custGeom>
          <a:solidFill>
            <a:srgbClr val="9FD5ED"/>
          </a:solidFill>
          <a:ln w="25400" cap="flat">
            <a:solidFill>
              <a:srgbClr val="FFFFFF"/>
            </a:solidFill>
            <a:prstDash val="solid"/>
            <a:miter lim="800000"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2322779" y="1791815"/>
            <a:ext cx="326432" cy="438744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rgbClr val="FFB3A8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>
            <a:off x="9447022" y="1793835"/>
            <a:ext cx="364573" cy="432011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0" name="Freeform 12"/>
          <p:cNvSpPr>
            <a:spLocks noEditPoints="1"/>
          </p:cNvSpPr>
          <p:nvPr/>
        </p:nvSpPr>
        <p:spPr bwMode="auto">
          <a:xfrm>
            <a:off x="9442534" y="4251666"/>
            <a:ext cx="373549" cy="492605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>
            <a:off x="2270055" y="4301937"/>
            <a:ext cx="431880" cy="402836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68694" y="3256250"/>
            <a:ext cx="5597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76599" y="3873340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02283" y="3010035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91512" y="2417846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22787" y="387334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905817" y="3533011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64641" y="4181211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3200" b="1" dirty="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en-US" altLang="zh-CN" sz="32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91512" y="5026882"/>
            <a:ext cx="1000594" cy="297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335" dirty="0">
                <a:solidFill>
                  <a:srgbClr val="FFFFFF"/>
                </a:solidFill>
                <a:cs typeface="+mn-ea"/>
                <a:sym typeface="+mn-lt"/>
              </a:rPr>
              <a:t>Option here</a:t>
            </a:r>
            <a:endParaRPr lang="zh-CN" altLang="en-US" sz="133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4979035" y="346710"/>
            <a:ext cx="245046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3200" dirty="0">
                <a:cs typeface="+mn-ea"/>
                <a:sym typeface="+mn-lt"/>
              </a:rPr>
              <a:t>结</a:t>
            </a:r>
            <a:r>
              <a:rPr lang="en-US" altLang="zh-CN" sz="3200" dirty="0">
                <a:cs typeface="+mn-ea"/>
                <a:sym typeface="+mn-lt"/>
              </a:rPr>
              <a:t>   </a:t>
            </a:r>
            <a:r>
              <a:rPr lang="zh-CN" altLang="en-US" sz="3200" dirty="0">
                <a:cs typeface="+mn-ea"/>
                <a:sym typeface="+mn-lt"/>
              </a:rPr>
              <a:t>论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499110" y="838835"/>
            <a:ext cx="11185525" cy="58464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本系统通过对java和Mysql数据库的简介，从硬件和软件两反面说明了高校报修与互助平台小程序的可行性，本文结论及研究成果如下：实现了java与Mysql相结合构建的高校报修与互助平台小程序，网站可以响应式展示。通过本次高校报修与互助平台小程序的研究与实现，我感到学海无涯，学习是没有终点的，而且实践出真知，只有多动手才能尽快掌握它，经验对系统的开发非常重要，经验不足，就难免会有许多考虑不周之处。比如要有美观的界面，更完善的功能，才能吸引更多的用户。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在此之前对于java知识没有深入了解，所以从一开始就碰到许多困难，例如一开始的页面显示不规范、数据库连接有问题已经无法实现参数的传递等等，不过通过在网上寻找有关资料以及同学的帮助下最后都得到了解决，在此过程中，我不仅学到了很多知识，也提高了自己解决问题的能力，尤其是学会如何从大量的信息中筛选出所需有用的信息，同时我更加深刻的体会到了，虽然书本上的大部分知识都是有价值，正确的，但实际上每个人编程的思路和对数据处理的方法、思想都是不同的，这就要求我们一定要通过实践才能找到解决问题的方案。在此次毕业设计活动中，我不断的提高了自己，也得到了宝贵的经验，我相信这些对我以后的发展都会有很大帮助。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通过这次高校报修与互助平台小程序的开发，我参考了很多相关系统的例子，取长补短，吸取了其他系统的长处，逐步对该系统进行了完善，但是该系统还是有很多的不足之处，有待以后进一步学习。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实践证明，高校报修与互助平台小程序有着非常好的发展前景，经过测试运行，系统各项功能都十分完善，界面漂亮，使用方便，操作容易，在技术理论上已经成熟。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15937" y="-18351"/>
            <a:ext cx="2400300" cy="2400300"/>
          </a:xfrm>
          <a:prstGeom prst="ellipse">
            <a:avLst/>
          </a:prstGeom>
          <a:solidFill>
            <a:srgbClr val="A9E4D6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2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526202" y="147050"/>
            <a:ext cx="1755615" cy="1714721"/>
          </a:xfrm>
          <a:prstGeom prst="ellipse">
            <a:avLst/>
          </a:prstGeom>
          <a:solidFill>
            <a:srgbClr val="F8D15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558838" y="1897670"/>
            <a:ext cx="2295032" cy="2191596"/>
          </a:xfrm>
          <a:prstGeom prst="ellipse">
            <a:avLst/>
          </a:prstGeom>
          <a:solidFill>
            <a:srgbClr val="FFB3A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rgbClr val="FF8271"/>
              </a:solidFill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939689" y="2345676"/>
            <a:ext cx="2748997" cy="2738943"/>
          </a:xfrm>
          <a:prstGeom prst="ellipse">
            <a:avLst/>
          </a:prstGeom>
          <a:solidFill>
            <a:srgbClr val="9FD5ED">
              <a:alpha val="3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600" b="1" dirty="0">
              <a:solidFill>
                <a:schemeClr val="accent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581701" y="439761"/>
            <a:ext cx="330428" cy="330428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463640" y="4082761"/>
            <a:ext cx="546214" cy="54621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73349" y="2166020"/>
            <a:ext cx="546214" cy="546214"/>
          </a:xfrm>
          <a:prstGeom prst="ellipse">
            <a:avLst/>
          </a:prstGeom>
          <a:solidFill>
            <a:srgbClr val="37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1009854" y="2184871"/>
            <a:ext cx="394156" cy="394156"/>
          </a:xfrm>
          <a:prstGeom prst="ellipse">
            <a:avLst/>
          </a:prstGeom>
          <a:solidFill>
            <a:srgbClr val="FE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130310" y="381127"/>
            <a:ext cx="432256" cy="432256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flipH="1">
            <a:off x="1998919" y="1603675"/>
            <a:ext cx="228245" cy="228245"/>
          </a:xfrm>
          <a:prstGeom prst="ellipse">
            <a:avLst/>
          </a:prstGeom>
          <a:solidFill>
            <a:srgbClr val="E33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 flipH="1">
            <a:off x="1029475" y="1843925"/>
            <a:ext cx="93232" cy="93232"/>
          </a:xfrm>
          <a:prstGeom prst="ellipse">
            <a:avLst/>
          </a:prstGeom>
          <a:solidFill>
            <a:srgbClr val="F69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 flipH="1">
            <a:off x="443762" y="2660449"/>
            <a:ext cx="93232" cy="9323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 flipH="1">
            <a:off x="1552355" y="3708670"/>
            <a:ext cx="228245" cy="228245"/>
          </a:xfrm>
          <a:prstGeom prst="ellipse">
            <a:avLst/>
          </a:prstGeom>
          <a:solidFill>
            <a:srgbClr val="26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 flipV="1">
            <a:off x="11160316" y="1414106"/>
            <a:ext cx="664294" cy="773419"/>
            <a:chOff x="280875" y="2330441"/>
            <a:chExt cx="664294" cy="773419"/>
          </a:xfrm>
          <a:solidFill>
            <a:schemeClr val="bg1">
              <a:lumMod val="50000"/>
            </a:schemeClr>
          </a:solidFill>
        </p:grpSpPr>
        <p:sp>
          <p:nvSpPr>
            <p:cNvPr id="27" name="椭圆 26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Copyright Notice"/>
          <p:cNvSpPr/>
          <p:nvPr/>
        </p:nvSpPr>
        <p:spPr bwMode="auto">
          <a:xfrm>
            <a:off x="4773006" y="4811443"/>
            <a:ext cx="3069285" cy="89643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zh-CN" altLang="en-US" sz="5400" b="1" kern="1800" cap="small" spc="300">
                <a:solidFill>
                  <a:srgbClr val="267FAB"/>
                </a:solidFill>
                <a:cs typeface="+mn-ea"/>
                <a:sym typeface="+mn-lt"/>
              </a:rPr>
              <a:t>谢谢观看</a:t>
            </a:r>
            <a:endParaRPr lang="en-US" sz="5400" b="1" kern="1800" cap="small" spc="300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35" name="文本框 12"/>
          <p:cNvSpPr txBox="1"/>
          <p:nvPr/>
        </p:nvSpPr>
        <p:spPr>
          <a:xfrm>
            <a:off x="2032195" y="6121873"/>
            <a:ext cx="85957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汇报人：</a:t>
            </a:r>
            <a:endParaRPr lang="zh-CN" altLang="en-US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42281" y="784191"/>
            <a:ext cx="8500978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0" b="1" spc="1400" dirty="0">
                <a:solidFill>
                  <a:srgbClr val="FFB3A8"/>
                </a:solidFill>
                <a:cs typeface="+mn-ea"/>
                <a:sym typeface="+mn-lt"/>
              </a:rPr>
              <a:t>2</a:t>
            </a:r>
            <a:r>
              <a:rPr lang="en-US" altLang="zh-CN" sz="25000" b="1" spc="1400" dirty="0">
                <a:solidFill>
                  <a:srgbClr val="F8D158"/>
                </a:solidFill>
                <a:cs typeface="+mn-ea"/>
                <a:sym typeface="+mn-lt"/>
              </a:rPr>
              <a:t>02</a:t>
            </a:r>
            <a:r>
              <a:rPr lang="en-US" altLang="zh-CN" sz="25000" b="1" spc="1400" dirty="0">
                <a:solidFill>
                  <a:srgbClr val="A9E4D6"/>
                </a:solidFill>
                <a:cs typeface="+mn-ea"/>
                <a:sym typeface="+mn-lt"/>
              </a:rPr>
              <a:t>3</a:t>
            </a:r>
            <a:endParaRPr lang="zh-CN" altLang="en-US" sz="25000" b="1" spc="1400" dirty="0">
              <a:solidFill>
                <a:srgbClr val="A9E4D6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-57150" y="0"/>
            <a:ext cx="2362200" cy="2362200"/>
          </a:xfrm>
          <a:prstGeom prst="ellipse">
            <a:avLst/>
          </a:prstGeom>
          <a:solidFill>
            <a:srgbClr val="4CC7A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13385" y="243840"/>
            <a:ext cx="3124200" cy="3124200"/>
          </a:xfrm>
          <a:prstGeom prst="ellipse">
            <a:avLst/>
          </a:prstGeom>
          <a:solidFill>
            <a:srgbClr val="37A7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42950" y="1805940"/>
            <a:ext cx="1562100" cy="1562100"/>
          </a:xfrm>
          <a:prstGeom prst="ellipse">
            <a:avLst/>
          </a:prstGeom>
          <a:solidFill>
            <a:srgbClr val="FE604A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 flipV="1">
            <a:off x="7334250" y="3482340"/>
            <a:ext cx="4667250" cy="3368040"/>
            <a:chOff x="7334250" y="3078480"/>
            <a:chExt cx="4667250" cy="3368040"/>
          </a:xfrm>
        </p:grpSpPr>
        <p:sp>
          <p:nvSpPr>
            <p:cNvPr id="11" name="椭圆 10"/>
            <p:cNvSpPr/>
            <p:nvPr/>
          </p:nvSpPr>
          <p:spPr>
            <a:xfrm>
              <a:off x="7334250" y="3078480"/>
              <a:ext cx="2362200" cy="2362200"/>
            </a:xfrm>
            <a:prstGeom prst="ellipse">
              <a:avLst/>
            </a:prstGeom>
            <a:solidFill>
              <a:srgbClr val="4CC7A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77300" y="3322320"/>
              <a:ext cx="3124200" cy="3124200"/>
            </a:xfrm>
            <a:prstGeom prst="ellipse">
              <a:avLst/>
            </a:prstGeom>
            <a:solidFill>
              <a:srgbClr val="37A7D9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096250" y="4884420"/>
              <a:ext cx="1562100" cy="1562100"/>
            </a:xfrm>
            <a:prstGeom prst="ellipse">
              <a:avLst/>
            </a:prstGeom>
            <a:solidFill>
              <a:srgbClr val="FE604A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Copyright Notice"/>
          <p:cNvSpPr/>
          <p:nvPr/>
        </p:nvSpPr>
        <p:spPr bwMode="auto">
          <a:xfrm>
            <a:off x="572882" y="165298"/>
            <a:ext cx="2658915" cy="49530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研究背景及意义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4470" y="660400"/>
            <a:ext cx="11817350" cy="457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 随着网络时代的到来，互联网的优势和普及时刻影响并改变着人们的生活方式。在信息技术迅速发展的今天，计算机技术已经遍及全球，使社会发生了巨大的变革。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>
              <a:lnSpc>
                <a:spcPct val="180000"/>
              </a:lnSpc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为了不受时间和地点的限制，智能手机用户可以通过移动网络访问网站和处理各种业务和互联网，这是一个有效的将应用系统的功能扩展到手机终端的方法。现今各种智能手机层出不穷，各类基于手机平台的软件应运而生，其中，在众多交流软件中，微信备受人们青睐。近年来，微信发展规模越来越大，越来越多的人开始使用微信，目前随着智能手机系统的普及，人人手机上基本都有了微信。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>
              <a:lnSpc>
                <a:spcPct val="180000"/>
              </a:lnSpc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所以，微信推出小程序广告支持公众号关注，而这就意味着小程序跟公众号之间的通道被彻底打通了。本论文高校报修与互助平台信息系统小程序主要牵扯到的程序，数据库与计算机技术等。覆盖知识面大，可以大大的提高系统人员工作效率。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ldLvl="0" animBg="1"/>
      <p:bldP spid="10" grpId="0" animBg="1"/>
      <p:bldP spid="17" grpId="0" bldLvl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-1479" y="1329671"/>
            <a:ext cx="2148417" cy="4312980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rgbClr val="FFB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rgbClr val="FFB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rgbClr val="FF8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306070" y="203200"/>
            <a:ext cx="39528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本课题主要工作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1195070"/>
            <a:ext cx="10789920" cy="444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04800">
              <a:lnSpc>
                <a:spcPct val="130000"/>
              </a:lnSpc>
            </a:pPr>
            <a:endParaRPr sz="1600" b="0">
              <a:latin typeface="Times New Roman" panose="02020603050405020304" charset="0"/>
            </a:endParaRPr>
          </a:p>
          <a:p>
            <a:pPr indent="304800">
              <a:lnSpc>
                <a:spcPct val="19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开始，本文就对系统内谈到的基本知识，从整体上进行了描述，并在此基础上进行了系统分析。为了能够使本系统较好、较为完善的被设计实现出来，就必须先进行分析调查。基于之前相关的基础，在功能上，对新系统进行了细致的分析。然后通过详细的分析，进行系统设计，其次，系统在实施的可行性上，我选择了小程序技术来进行开发设计，在数据存储上，采用 Mysql数据库来进行设计。由于小程序和Mysql都已经非常成熟，因此无论在各个方面，都非常可靠安全实用。最后对系统进行测试完善并发布。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-1479" y="1329671"/>
            <a:ext cx="2148417" cy="4312980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rgbClr val="FFB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rgbClr val="FFB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rgbClr val="FF8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306070" y="203200"/>
            <a:ext cx="39528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研究现状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830" y="759460"/>
            <a:ext cx="10789920" cy="444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04800">
              <a:lnSpc>
                <a:spcPct val="130000"/>
              </a:lnSpc>
            </a:pPr>
            <a:endParaRPr sz="1600" b="0">
              <a:latin typeface="Times New Roman" panose="02020603050405020304" charset="0"/>
            </a:endParaRPr>
          </a:p>
          <a:p>
            <a:pPr indent="304800" algn="l">
              <a:lnSpc>
                <a:spcPct val="190000"/>
              </a:lnSpc>
              <a:buClrTx/>
              <a:buSzTx/>
              <a:buFontTx/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着计算机网络的不断渗透，人们的生活与工作、学习的方式也在慢慢发生变化。传统的用户相关信息管理方式一般都采取人工的方式，信息的获取、整理、修改、存储等工作还停留在人工阶段。这种方式一方面需要花费大量的人力、物力和金钱，交互起来比较困难，而且会浪费时间；另一方面对用户等信息的管理，特别是随着用户数量的递增，查询、修改起来特别困难；最后由于用户等其他信息的不断增加，信息的存储也成为了难题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l">
              <a:lnSpc>
                <a:spcPct val="190000"/>
              </a:lnSpc>
              <a:buClrTx/>
              <a:buSzTx/>
              <a:buFontTx/>
            </a:pP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22" name="Group 66"/>
          <p:cNvGrpSpPr/>
          <p:nvPr/>
        </p:nvGrpSpPr>
        <p:grpSpPr bwMode="auto">
          <a:xfrm>
            <a:off x="-1479" y="1329671"/>
            <a:ext cx="2148417" cy="4312980"/>
            <a:chOff x="2372" y="898"/>
            <a:chExt cx="1015" cy="2037"/>
          </a:xfrm>
        </p:grpSpPr>
        <p:sp>
          <p:nvSpPr>
            <p:cNvPr id="19503" name="Freeform 47"/>
            <p:cNvSpPr/>
            <p:nvPr/>
          </p:nvSpPr>
          <p:spPr bwMode="auto">
            <a:xfrm>
              <a:off x="2372" y="898"/>
              <a:ext cx="223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rgbClr val="FFB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4" name="Freeform 48"/>
            <p:cNvSpPr/>
            <p:nvPr/>
          </p:nvSpPr>
          <p:spPr bwMode="auto">
            <a:xfrm>
              <a:off x="2635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5" name="Freeform 49"/>
            <p:cNvSpPr/>
            <p:nvPr/>
          </p:nvSpPr>
          <p:spPr bwMode="auto">
            <a:xfrm>
              <a:off x="2899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6" name="Freeform 50"/>
            <p:cNvSpPr/>
            <p:nvPr/>
          </p:nvSpPr>
          <p:spPr bwMode="auto">
            <a:xfrm>
              <a:off x="3163" y="898"/>
              <a:ext cx="224" cy="845"/>
            </a:xfrm>
            <a:custGeom>
              <a:avLst/>
              <a:gdLst>
                <a:gd name="T0" fmla="*/ 123 w 123"/>
                <a:gd name="T1" fmla="*/ 464 h 464"/>
                <a:gd name="T2" fmla="*/ 123 w 123"/>
                <a:gd name="T3" fmla="*/ 11 h 464"/>
                <a:gd name="T4" fmla="*/ 111 w 123"/>
                <a:gd name="T5" fmla="*/ 0 h 464"/>
                <a:gd name="T6" fmla="*/ 11 w 123"/>
                <a:gd name="T7" fmla="*/ 0 h 464"/>
                <a:gd name="T8" fmla="*/ 0 w 123"/>
                <a:gd name="T9" fmla="*/ 11 h 464"/>
                <a:gd name="T10" fmla="*/ 0 w 123"/>
                <a:gd name="T11" fmla="*/ 464 h 464"/>
                <a:gd name="T12" fmla="*/ 123 w 123"/>
                <a:gd name="T13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464">
                  <a:moveTo>
                    <a:pt x="123" y="464"/>
                  </a:moveTo>
                  <a:cubicBezTo>
                    <a:pt x="123" y="11"/>
                    <a:pt x="123" y="11"/>
                    <a:pt x="123" y="11"/>
                  </a:cubicBezTo>
                  <a:cubicBezTo>
                    <a:pt x="123" y="5"/>
                    <a:pt x="118" y="0"/>
                    <a:pt x="1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4"/>
                    <a:pt x="0" y="464"/>
                    <a:pt x="0" y="464"/>
                  </a:cubicBezTo>
                  <a:lnTo>
                    <a:pt x="123" y="4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7" name="Freeform 51"/>
            <p:cNvSpPr/>
            <p:nvPr/>
          </p:nvSpPr>
          <p:spPr bwMode="auto">
            <a:xfrm>
              <a:off x="261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6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rgbClr val="FFB3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8" name="Freeform 52"/>
            <p:cNvSpPr/>
            <p:nvPr/>
          </p:nvSpPr>
          <p:spPr bwMode="auto">
            <a:xfrm>
              <a:off x="2750" y="2036"/>
              <a:ext cx="129" cy="526"/>
            </a:xfrm>
            <a:custGeom>
              <a:avLst/>
              <a:gdLst>
                <a:gd name="T0" fmla="*/ 129 w 129"/>
                <a:gd name="T1" fmla="*/ 462 h 526"/>
                <a:gd name="T2" fmla="*/ 64 w 129"/>
                <a:gd name="T3" fmla="*/ 526 h 526"/>
                <a:gd name="T4" fmla="*/ 0 w 129"/>
                <a:gd name="T5" fmla="*/ 462 h 526"/>
                <a:gd name="T6" fmla="*/ 0 w 129"/>
                <a:gd name="T7" fmla="*/ 0 h 526"/>
                <a:gd name="T8" fmla="*/ 129 w 129"/>
                <a:gd name="T9" fmla="*/ 0 h 526"/>
                <a:gd name="T10" fmla="*/ 129 w 129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26">
                  <a:moveTo>
                    <a:pt x="129" y="462"/>
                  </a:moveTo>
                  <a:lnTo>
                    <a:pt x="64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09" name="Freeform 53"/>
            <p:cNvSpPr/>
            <p:nvPr/>
          </p:nvSpPr>
          <p:spPr bwMode="auto">
            <a:xfrm>
              <a:off x="2879" y="2036"/>
              <a:ext cx="130" cy="526"/>
            </a:xfrm>
            <a:custGeom>
              <a:avLst/>
              <a:gdLst>
                <a:gd name="T0" fmla="*/ 130 w 130"/>
                <a:gd name="T1" fmla="*/ 462 h 526"/>
                <a:gd name="T2" fmla="*/ 66 w 130"/>
                <a:gd name="T3" fmla="*/ 526 h 526"/>
                <a:gd name="T4" fmla="*/ 0 w 130"/>
                <a:gd name="T5" fmla="*/ 462 h 526"/>
                <a:gd name="T6" fmla="*/ 0 w 130"/>
                <a:gd name="T7" fmla="*/ 0 h 526"/>
                <a:gd name="T8" fmla="*/ 130 w 130"/>
                <a:gd name="T9" fmla="*/ 0 h 526"/>
                <a:gd name="T10" fmla="*/ 130 w 130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526">
                  <a:moveTo>
                    <a:pt x="130" y="462"/>
                  </a:moveTo>
                  <a:lnTo>
                    <a:pt x="66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0" name="Freeform 54"/>
            <p:cNvSpPr/>
            <p:nvPr/>
          </p:nvSpPr>
          <p:spPr bwMode="auto">
            <a:xfrm>
              <a:off x="3009" y="2036"/>
              <a:ext cx="131" cy="526"/>
            </a:xfrm>
            <a:custGeom>
              <a:avLst/>
              <a:gdLst>
                <a:gd name="T0" fmla="*/ 131 w 131"/>
                <a:gd name="T1" fmla="*/ 462 h 526"/>
                <a:gd name="T2" fmla="*/ 65 w 131"/>
                <a:gd name="T3" fmla="*/ 526 h 526"/>
                <a:gd name="T4" fmla="*/ 0 w 131"/>
                <a:gd name="T5" fmla="*/ 462 h 526"/>
                <a:gd name="T6" fmla="*/ 0 w 131"/>
                <a:gd name="T7" fmla="*/ 0 h 526"/>
                <a:gd name="T8" fmla="*/ 131 w 131"/>
                <a:gd name="T9" fmla="*/ 0 h 526"/>
                <a:gd name="T10" fmla="*/ 131 w 131"/>
                <a:gd name="T11" fmla="*/ 462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" h="526">
                  <a:moveTo>
                    <a:pt x="131" y="462"/>
                  </a:moveTo>
                  <a:lnTo>
                    <a:pt x="65" y="526"/>
                  </a:lnTo>
                  <a:lnTo>
                    <a:pt x="0" y="46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31" y="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1" name="Freeform 55"/>
            <p:cNvSpPr/>
            <p:nvPr/>
          </p:nvSpPr>
          <p:spPr bwMode="auto">
            <a:xfrm>
              <a:off x="2372" y="1741"/>
              <a:ext cx="378" cy="297"/>
            </a:xfrm>
            <a:custGeom>
              <a:avLst/>
              <a:gdLst>
                <a:gd name="T0" fmla="*/ 378 w 378"/>
                <a:gd name="T1" fmla="*/ 297 h 297"/>
                <a:gd name="T2" fmla="*/ 247 w 378"/>
                <a:gd name="T3" fmla="*/ 297 h 297"/>
                <a:gd name="T4" fmla="*/ 0 w 378"/>
                <a:gd name="T5" fmla="*/ 0 h 297"/>
                <a:gd name="T6" fmla="*/ 223 w 378"/>
                <a:gd name="T7" fmla="*/ 0 h 297"/>
                <a:gd name="T8" fmla="*/ 378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378" y="297"/>
                  </a:moveTo>
                  <a:lnTo>
                    <a:pt x="247" y="297"/>
                  </a:lnTo>
                  <a:lnTo>
                    <a:pt x="0" y="0"/>
                  </a:lnTo>
                  <a:lnTo>
                    <a:pt x="223" y="0"/>
                  </a:lnTo>
                  <a:lnTo>
                    <a:pt x="378" y="297"/>
                  </a:lnTo>
                  <a:close/>
                </a:path>
              </a:pathLst>
            </a:custGeom>
            <a:solidFill>
              <a:srgbClr val="FF82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2" name="Freeform 56"/>
            <p:cNvSpPr/>
            <p:nvPr/>
          </p:nvSpPr>
          <p:spPr bwMode="auto">
            <a:xfrm>
              <a:off x="2635" y="1741"/>
              <a:ext cx="244" cy="297"/>
            </a:xfrm>
            <a:custGeom>
              <a:avLst/>
              <a:gdLst>
                <a:gd name="T0" fmla="*/ 244 w 244"/>
                <a:gd name="T1" fmla="*/ 297 h 297"/>
                <a:gd name="T2" fmla="*/ 115 w 244"/>
                <a:gd name="T3" fmla="*/ 297 h 297"/>
                <a:gd name="T4" fmla="*/ 0 w 244"/>
                <a:gd name="T5" fmla="*/ 0 h 297"/>
                <a:gd name="T6" fmla="*/ 224 w 244"/>
                <a:gd name="T7" fmla="*/ 0 h 297"/>
                <a:gd name="T8" fmla="*/ 244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244" y="297"/>
                  </a:moveTo>
                  <a:lnTo>
                    <a:pt x="115" y="297"/>
                  </a:lnTo>
                  <a:lnTo>
                    <a:pt x="0" y="0"/>
                  </a:lnTo>
                  <a:lnTo>
                    <a:pt x="224" y="0"/>
                  </a:lnTo>
                  <a:lnTo>
                    <a:pt x="244" y="29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3" name="Freeform 57"/>
            <p:cNvSpPr/>
            <p:nvPr/>
          </p:nvSpPr>
          <p:spPr bwMode="auto">
            <a:xfrm>
              <a:off x="2879" y="1741"/>
              <a:ext cx="244" cy="297"/>
            </a:xfrm>
            <a:custGeom>
              <a:avLst/>
              <a:gdLst>
                <a:gd name="T0" fmla="*/ 130 w 244"/>
                <a:gd name="T1" fmla="*/ 297 h 297"/>
                <a:gd name="T2" fmla="*/ 0 w 244"/>
                <a:gd name="T3" fmla="*/ 297 h 297"/>
                <a:gd name="T4" fmla="*/ 20 w 244"/>
                <a:gd name="T5" fmla="*/ 0 h 297"/>
                <a:gd name="T6" fmla="*/ 244 w 244"/>
                <a:gd name="T7" fmla="*/ 0 h 297"/>
                <a:gd name="T8" fmla="*/ 130 w 244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97">
                  <a:moveTo>
                    <a:pt x="130" y="297"/>
                  </a:moveTo>
                  <a:lnTo>
                    <a:pt x="0" y="297"/>
                  </a:lnTo>
                  <a:lnTo>
                    <a:pt x="20" y="0"/>
                  </a:lnTo>
                  <a:lnTo>
                    <a:pt x="244" y="0"/>
                  </a:lnTo>
                  <a:lnTo>
                    <a:pt x="130" y="297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4" name="Freeform 58"/>
            <p:cNvSpPr/>
            <p:nvPr/>
          </p:nvSpPr>
          <p:spPr bwMode="auto">
            <a:xfrm>
              <a:off x="3009" y="1741"/>
              <a:ext cx="378" cy="297"/>
            </a:xfrm>
            <a:custGeom>
              <a:avLst/>
              <a:gdLst>
                <a:gd name="T0" fmla="*/ 131 w 378"/>
                <a:gd name="T1" fmla="*/ 297 h 297"/>
                <a:gd name="T2" fmla="*/ 0 w 378"/>
                <a:gd name="T3" fmla="*/ 297 h 297"/>
                <a:gd name="T4" fmla="*/ 154 w 378"/>
                <a:gd name="T5" fmla="*/ 0 h 297"/>
                <a:gd name="T6" fmla="*/ 378 w 378"/>
                <a:gd name="T7" fmla="*/ 0 h 297"/>
                <a:gd name="T8" fmla="*/ 131 w 378"/>
                <a:gd name="T9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297">
                  <a:moveTo>
                    <a:pt x="131" y="297"/>
                  </a:moveTo>
                  <a:lnTo>
                    <a:pt x="0" y="297"/>
                  </a:lnTo>
                  <a:lnTo>
                    <a:pt x="154" y="0"/>
                  </a:lnTo>
                  <a:lnTo>
                    <a:pt x="378" y="0"/>
                  </a:lnTo>
                  <a:lnTo>
                    <a:pt x="131" y="29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5" name="Freeform 59"/>
            <p:cNvSpPr/>
            <p:nvPr/>
          </p:nvSpPr>
          <p:spPr bwMode="auto">
            <a:xfrm>
              <a:off x="2619" y="2498"/>
              <a:ext cx="521" cy="321"/>
            </a:xfrm>
            <a:custGeom>
              <a:avLst/>
              <a:gdLst>
                <a:gd name="T0" fmla="*/ 521 w 521"/>
                <a:gd name="T1" fmla="*/ 0 h 321"/>
                <a:gd name="T2" fmla="*/ 0 w 521"/>
                <a:gd name="T3" fmla="*/ 0 h 321"/>
                <a:gd name="T4" fmla="*/ 191 w 521"/>
                <a:gd name="T5" fmla="*/ 321 h 321"/>
                <a:gd name="T6" fmla="*/ 330 w 521"/>
                <a:gd name="T7" fmla="*/ 321 h 321"/>
                <a:gd name="T8" fmla="*/ 521 w 521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321">
                  <a:moveTo>
                    <a:pt x="521" y="0"/>
                  </a:moveTo>
                  <a:lnTo>
                    <a:pt x="0" y="0"/>
                  </a:lnTo>
                  <a:lnTo>
                    <a:pt x="191" y="321"/>
                  </a:lnTo>
                  <a:lnTo>
                    <a:pt x="330" y="32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  <p:sp>
          <p:nvSpPr>
            <p:cNvPr id="19516" name="Freeform 60"/>
            <p:cNvSpPr/>
            <p:nvPr/>
          </p:nvSpPr>
          <p:spPr bwMode="auto">
            <a:xfrm>
              <a:off x="2810" y="2819"/>
              <a:ext cx="139" cy="116"/>
            </a:xfrm>
            <a:custGeom>
              <a:avLst/>
              <a:gdLst>
                <a:gd name="T0" fmla="*/ 139 w 139"/>
                <a:gd name="T1" fmla="*/ 0 h 116"/>
                <a:gd name="T2" fmla="*/ 0 w 139"/>
                <a:gd name="T3" fmla="*/ 0 h 116"/>
                <a:gd name="T4" fmla="*/ 69 w 139"/>
                <a:gd name="T5" fmla="*/ 116 h 116"/>
                <a:gd name="T6" fmla="*/ 139 w 139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9" h="116">
                  <a:moveTo>
                    <a:pt x="139" y="0"/>
                  </a:moveTo>
                  <a:lnTo>
                    <a:pt x="0" y="0"/>
                  </a:lnTo>
                  <a:lnTo>
                    <a:pt x="69" y="116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srgbClr val="333333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306070" y="203200"/>
            <a:ext cx="39528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微信开发者工具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1195070"/>
            <a:ext cx="10789920" cy="4445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304800">
              <a:lnSpc>
                <a:spcPct val="110000"/>
              </a:lnSpc>
            </a:pPr>
            <a:endParaRPr sz="1600" b="0">
              <a:latin typeface="Times New Roman" panose="02020603050405020304" charset="0"/>
            </a:endParaRPr>
          </a:p>
          <a:p>
            <a:pPr indent="304800">
              <a:lnSpc>
                <a:spcPct val="14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开发者工具现在已经被小程序开发团队开发运行，目前微信开发者工具任然在不断的完善中，在开发小程序时经常要不断的更新。可以使用微信扫码登陆开发者工具，开发者工具将使用这个微信帐号的信息进行小程序的开发和调试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>
              <a:lnSpc>
                <a:spcPct val="14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机型选择：小程序以智能手机的屏幕尺寸为设计标准，进行切图。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>
              <a:lnSpc>
                <a:spcPct val="14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预览界面：写好视图布局后点击编译，用来刷新视图界面。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>
              <a:lnSpc>
                <a:spcPct val="14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控制台：方便调试打印输出信息。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>
              <a:lnSpc>
                <a:spcPct val="14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上传代码：上传到腾讯服务器，提交审核必经步骤。上传代码时可以填写版本号和备注信息。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>
              <a:lnSpc>
                <a:spcPct val="14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资源文件：一般可以在资源文件进行对应项目的文件目录的断点调试。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>
              <a:lnSpc>
                <a:spcPct val="14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显示远程调试：手机端和PC端开发工具联调对用户而言是非常实用的。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>
              <a:lnSpc>
                <a:spcPct val="14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本地数据存储：显示的是本地存储的数据。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>
              <a:lnSpc>
                <a:spcPct val="14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视图调试：标组件以子父层级结构呈现，方便调试。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>
              <a:lnSpc>
                <a:spcPct val="14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微信限制在2M 以内的代码体积；开发中一般不校验合法域名信息；小程序后台要做配置服务器域名。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>
              <a:lnSpc>
                <a:spcPct val="14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以上就是在开发过程中微信开发者工具常用到的功能，微信开发者工具也在不断的完善。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4859115" y="2145316"/>
            <a:ext cx="1023512" cy="1025528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108749" y="2327291"/>
            <a:ext cx="790587" cy="790831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81381" y="2849409"/>
            <a:ext cx="1023512" cy="1023828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135952" y="2829001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521895" y="3215062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092039" y="3524591"/>
            <a:ext cx="964005" cy="964303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264052" y="3259279"/>
            <a:ext cx="751481" cy="74661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2" name="Freeform 12"/>
          <p:cNvSpPr/>
          <p:nvPr/>
        </p:nvSpPr>
        <p:spPr bwMode="auto">
          <a:xfrm>
            <a:off x="195580" y="1115695"/>
            <a:ext cx="2390775" cy="5337810"/>
          </a:xfrm>
          <a:custGeom>
            <a:avLst/>
            <a:gdLst>
              <a:gd name="T0" fmla="*/ 203 w 595"/>
              <a:gd name="T1" fmla="*/ 800 h 800"/>
              <a:gd name="T2" fmla="*/ 419 w 595"/>
              <a:gd name="T3" fmla="*/ 800 h 800"/>
              <a:gd name="T4" fmla="*/ 335 w 595"/>
              <a:gd name="T5" fmla="*/ 556 h 800"/>
              <a:gd name="T6" fmla="*/ 473 w 595"/>
              <a:gd name="T7" fmla="*/ 332 h 800"/>
              <a:gd name="T8" fmla="*/ 587 w 595"/>
              <a:gd name="T9" fmla="*/ 344 h 800"/>
              <a:gd name="T10" fmla="*/ 388 w 595"/>
              <a:gd name="T11" fmla="*/ 338 h 800"/>
              <a:gd name="T12" fmla="*/ 463 w 595"/>
              <a:gd name="T13" fmla="*/ 247 h 800"/>
              <a:gd name="T14" fmla="*/ 595 w 595"/>
              <a:gd name="T15" fmla="*/ 210 h 800"/>
              <a:gd name="T16" fmla="*/ 484 w 595"/>
              <a:gd name="T17" fmla="*/ 219 h 800"/>
              <a:gd name="T18" fmla="*/ 498 w 595"/>
              <a:gd name="T19" fmla="*/ 102 h 800"/>
              <a:gd name="T20" fmla="*/ 476 w 595"/>
              <a:gd name="T21" fmla="*/ 209 h 800"/>
              <a:gd name="T22" fmla="*/ 324 w 595"/>
              <a:gd name="T23" fmla="*/ 342 h 800"/>
              <a:gd name="T24" fmla="*/ 322 w 595"/>
              <a:gd name="T25" fmla="*/ 187 h 800"/>
              <a:gd name="T26" fmla="*/ 394 w 595"/>
              <a:gd name="T27" fmla="*/ 95 h 800"/>
              <a:gd name="T28" fmla="*/ 309 w 595"/>
              <a:gd name="T29" fmla="*/ 170 h 800"/>
              <a:gd name="T30" fmla="*/ 272 w 595"/>
              <a:gd name="T31" fmla="*/ 61 h 800"/>
              <a:gd name="T32" fmla="*/ 178 w 595"/>
              <a:gd name="T33" fmla="*/ 0 h 800"/>
              <a:gd name="T34" fmla="*/ 273 w 595"/>
              <a:gd name="T35" fmla="*/ 135 h 800"/>
              <a:gd name="T36" fmla="*/ 207 w 595"/>
              <a:gd name="T37" fmla="*/ 96 h 800"/>
              <a:gd name="T38" fmla="*/ 108 w 595"/>
              <a:gd name="T39" fmla="*/ 91 h 800"/>
              <a:gd name="T40" fmla="*/ 59 w 595"/>
              <a:gd name="T41" fmla="*/ 60 h 800"/>
              <a:gd name="T42" fmla="*/ 115 w 595"/>
              <a:gd name="T43" fmla="*/ 102 h 800"/>
              <a:gd name="T44" fmla="*/ 227 w 595"/>
              <a:gd name="T45" fmla="*/ 124 h 800"/>
              <a:gd name="T46" fmla="*/ 282 w 595"/>
              <a:gd name="T47" fmla="*/ 203 h 800"/>
              <a:gd name="T48" fmla="*/ 274 w 595"/>
              <a:gd name="T49" fmla="*/ 424 h 800"/>
              <a:gd name="T50" fmla="*/ 217 w 595"/>
              <a:gd name="T51" fmla="*/ 372 h 800"/>
              <a:gd name="T52" fmla="*/ 136 w 595"/>
              <a:gd name="T53" fmla="*/ 299 h 800"/>
              <a:gd name="T54" fmla="*/ 123 w 595"/>
              <a:gd name="T55" fmla="*/ 209 h 800"/>
              <a:gd name="T56" fmla="*/ 130 w 595"/>
              <a:gd name="T57" fmla="*/ 312 h 800"/>
              <a:gd name="T58" fmla="*/ 0 w 595"/>
              <a:gd name="T59" fmla="*/ 318 h 800"/>
              <a:gd name="T60" fmla="*/ 131 w 595"/>
              <a:gd name="T61" fmla="*/ 330 h 800"/>
              <a:gd name="T62" fmla="*/ 230 w 595"/>
              <a:gd name="T63" fmla="*/ 430 h 800"/>
              <a:gd name="T64" fmla="*/ 257 w 595"/>
              <a:gd name="T65" fmla="*/ 485 h 800"/>
              <a:gd name="T66" fmla="*/ 92 w 595"/>
              <a:gd name="T67" fmla="*/ 502 h 800"/>
              <a:gd name="T68" fmla="*/ 190 w 595"/>
              <a:gd name="T69" fmla="*/ 482 h 800"/>
              <a:gd name="T70" fmla="*/ 275 w 595"/>
              <a:gd name="T71" fmla="*/ 605 h 800"/>
              <a:gd name="T72" fmla="*/ 203 w 595"/>
              <a:gd name="T73" fmla="*/ 80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5" h="800">
                <a:moveTo>
                  <a:pt x="203" y="800"/>
                </a:moveTo>
                <a:cubicBezTo>
                  <a:pt x="442" y="800"/>
                  <a:pt x="419" y="800"/>
                  <a:pt x="419" y="800"/>
                </a:cubicBezTo>
                <a:cubicBezTo>
                  <a:pt x="419" y="800"/>
                  <a:pt x="335" y="782"/>
                  <a:pt x="335" y="556"/>
                </a:cubicBezTo>
                <a:cubicBezTo>
                  <a:pt x="335" y="462"/>
                  <a:pt x="400" y="338"/>
                  <a:pt x="473" y="332"/>
                </a:cubicBezTo>
                <a:cubicBezTo>
                  <a:pt x="545" y="327"/>
                  <a:pt x="587" y="344"/>
                  <a:pt x="587" y="344"/>
                </a:cubicBezTo>
                <a:cubicBezTo>
                  <a:pt x="587" y="344"/>
                  <a:pt x="497" y="284"/>
                  <a:pt x="388" y="338"/>
                </a:cubicBezTo>
                <a:cubicBezTo>
                  <a:pt x="388" y="338"/>
                  <a:pt x="416" y="282"/>
                  <a:pt x="463" y="247"/>
                </a:cubicBezTo>
                <a:cubicBezTo>
                  <a:pt x="510" y="212"/>
                  <a:pt x="578" y="209"/>
                  <a:pt x="595" y="210"/>
                </a:cubicBezTo>
                <a:cubicBezTo>
                  <a:pt x="595" y="210"/>
                  <a:pt x="542" y="192"/>
                  <a:pt x="484" y="219"/>
                </a:cubicBezTo>
                <a:cubicBezTo>
                  <a:pt x="484" y="219"/>
                  <a:pt x="528" y="188"/>
                  <a:pt x="498" y="102"/>
                </a:cubicBezTo>
                <a:cubicBezTo>
                  <a:pt x="498" y="102"/>
                  <a:pt x="507" y="178"/>
                  <a:pt x="476" y="209"/>
                </a:cubicBezTo>
                <a:cubicBezTo>
                  <a:pt x="445" y="241"/>
                  <a:pt x="349" y="297"/>
                  <a:pt x="324" y="342"/>
                </a:cubicBezTo>
                <a:cubicBezTo>
                  <a:pt x="324" y="342"/>
                  <a:pt x="304" y="256"/>
                  <a:pt x="322" y="187"/>
                </a:cubicBezTo>
                <a:cubicBezTo>
                  <a:pt x="338" y="127"/>
                  <a:pt x="383" y="98"/>
                  <a:pt x="394" y="95"/>
                </a:cubicBezTo>
                <a:cubicBezTo>
                  <a:pt x="394" y="95"/>
                  <a:pt x="336" y="103"/>
                  <a:pt x="309" y="170"/>
                </a:cubicBezTo>
                <a:cubicBezTo>
                  <a:pt x="309" y="170"/>
                  <a:pt x="309" y="112"/>
                  <a:pt x="272" y="61"/>
                </a:cubicBezTo>
                <a:cubicBezTo>
                  <a:pt x="234" y="11"/>
                  <a:pt x="192" y="3"/>
                  <a:pt x="178" y="0"/>
                </a:cubicBezTo>
                <a:cubicBezTo>
                  <a:pt x="178" y="0"/>
                  <a:pt x="270" y="33"/>
                  <a:pt x="273" y="135"/>
                </a:cubicBezTo>
                <a:cubicBezTo>
                  <a:pt x="273" y="135"/>
                  <a:pt x="248" y="105"/>
                  <a:pt x="207" y="96"/>
                </a:cubicBezTo>
                <a:cubicBezTo>
                  <a:pt x="166" y="88"/>
                  <a:pt x="128" y="95"/>
                  <a:pt x="108" y="91"/>
                </a:cubicBezTo>
                <a:cubicBezTo>
                  <a:pt x="87" y="87"/>
                  <a:pt x="63" y="69"/>
                  <a:pt x="59" y="60"/>
                </a:cubicBezTo>
                <a:cubicBezTo>
                  <a:pt x="59" y="60"/>
                  <a:pt x="71" y="88"/>
                  <a:pt x="115" y="102"/>
                </a:cubicBezTo>
                <a:cubicBezTo>
                  <a:pt x="154" y="114"/>
                  <a:pt x="197" y="104"/>
                  <a:pt x="227" y="124"/>
                </a:cubicBezTo>
                <a:cubicBezTo>
                  <a:pt x="257" y="144"/>
                  <a:pt x="277" y="172"/>
                  <a:pt x="282" y="203"/>
                </a:cubicBezTo>
                <a:cubicBezTo>
                  <a:pt x="287" y="231"/>
                  <a:pt x="295" y="335"/>
                  <a:pt x="274" y="424"/>
                </a:cubicBezTo>
                <a:cubicBezTo>
                  <a:pt x="274" y="424"/>
                  <a:pt x="250" y="393"/>
                  <a:pt x="217" y="372"/>
                </a:cubicBezTo>
                <a:cubicBezTo>
                  <a:pt x="183" y="349"/>
                  <a:pt x="148" y="318"/>
                  <a:pt x="136" y="299"/>
                </a:cubicBezTo>
                <a:cubicBezTo>
                  <a:pt x="124" y="281"/>
                  <a:pt x="121" y="234"/>
                  <a:pt x="123" y="209"/>
                </a:cubicBezTo>
                <a:cubicBezTo>
                  <a:pt x="123" y="209"/>
                  <a:pt x="105" y="271"/>
                  <a:pt x="130" y="312"/>
                </a:cubicBezTo>
                <a:cubicBezTo>
                  <a:pt x="130" y="312"/>
                  <a:pt x="70" y="282"/>
                  <a:pt x="0" y="318"/>
                </a:cubicBezTo>
                <a:cubicBezTo>
                  <a:pt x="0" y="318"/>
                  <a:pt x="83" y="298"/>
                  <a:pt x="131" y="330"/>
                </a:cubicBezTo>
                <a:cubicBezTo>
                  <a:pt x="183" y="364"/>
                  <a:pt x="216" y="408"/>
                  <a:pt x="230" y="430"/>
                </a:cubicBezTo>
                <a:cubicBezTo>
                  <a:pt x="244" y="453"/>
                  <a:pt x="257" y="485"/>
                  <a:pt x="257" y="485"/>
                </a:cubicBezTo>
                <a:cubicBezTo>
                  <a:pt x="257" y="485"/>
                  <a:pt x="182" y="437"/>
                  <a:pt x="92" y="502"/>
                </a:cubicBezTo>
                <a:cubicBezTo>
                  <a:pt x="92" y="502"/>
                  <a:pt x="145" y="475"/>
                  <a:pt x="190" y="482"/>
                </a:cubicBezTo>
                <a:cubicBezTo>
                  <a:pt x="235" y="489"/>
                  <a:pt x="275" y="528"/>
                  <a:pt x="275" y="605"/>
                </a:cubicBezTo>
                <a:cubicBezTo>
                  <a:pt x="275" y="681"/>
                  <a:pt x="257" y="753"/>
                  <a:pt x="203" y="80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0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7" name="Freeform 17"/>
          <p:cNvSpPr>
            <a:spLocks noEditPoints="1"/>
          </p:cNvSpPr>
          <p:nvPr/>
        </p:nvSpPr>
        <p:spPr bwMode="auto">
          <a:xfrm>
            <a:off x="9411081" y="1836521"/>
            <a:ext cx="244432" cy="329203"/>
          </a:xfrm>
          <a:custGeom>
            <a:avLst/>
            <a:gdLst>
              <a:gd name="T0" fmla="*/ 47 w 65"/>
              <a:gd name="T1" fmla="*/ 6 h 87"/>
              <a:gd name="T2" fmla="*/ 53 w 65"/>
              <a:gd name="T3" fmla="*/ 40 h 87"/>
              <a:gd name="T4" fmla="*/ 47 w 65"/>
              <a:gd name="T5" fmla="*/ 55 h 87"/>
              <a:gd name="T6" fmla="*/ 17 w 65"/>
              <a:gd name="T7" fmla="*/ 55 h 87"/>
              <a:gd name="T8" fmla="*/ 11 w 65"/>
              <a:gd name="T9" fmla="*/ 40 h 87"/>
              <a:gd name="T10" fmla="*/ 17 w 65"/>
              <a:gd name="T11" fmla="*/ 6 h 87"/>
              <a:gd name="T12" fmla="*/ 18 w 65"/>
              <a:gd name="T13" fmla="*/ 28 h 87"/>
              <a:gd name="T14" fmla="*/ 47 w 65"/>
              <a:gd name="T15" fmla="*/ 28 h 87"/>
              <a:gd name="T16" fmla="*/ 42 w 65"/>
              <a:gd name="T17" fmla="*/ 11 h 87"/>
              <a:gd name="T18" fmla="*/ 22 w 65"/>
              <a:gd name="T19" fmla="*/ 11 h 87"/>
              <a:gd name="T20" fmla="*/ 18 w 65"/>
              <a:gd name="T21" fmla="*/ 28 h 87"/>
              <a:gd name="T22" fmla="*/ 47 w 65"/>
              <a:gd name="T23" fmla="*/ 32 h 87"/>
              <a:gd name="T24" fmla="*/ 18 w 65"/>
              <a:gd name="T25" fmla="*/ 40 h 87"/>
              <a:gd name="T26" fmla="*/ 22 w 65"/>
              <a:gd name="T27" fmla="*/ 50 h 87"/>
              <a:gd name="T28" fmla="*/ 42 w 65"/>
              <a:gd name="T29" fmla="*/ 50 h 87"/>
              <a:gd name="T30" fmla="*/ 47 w 65"/>
              <a:gd name="T31" fmla="*/ 32 h 87"/>
              <a:gd name="T32" fmla="*/ 12 w 65"/>
              <a:gd name="T33" fmla="*/ 87 h 87"/>
              <a:gd name="T34" fmla="*/ 32 w 65"/>
              <a:gd name="T35" fmla="*/ 87 h 87"/>
              <a:gd name="T36" fmla="*/ 52 w 65"/>
              <a:gd name="T37" fmla="*/ 87 h 87"/>
              <a:gd name="T38" fmla="*/ 52 w 65"/>
              <a:gd name="T39" fmla="*/ 80 h 87"/>
              <a:gd name="T40" fmla="*/ 35 w 65"/>
              <a:gd name="T41" fmla="*/ 72 h 87"/>
              <a:gd name="T42" fmla="*/ 62 w 65"/>
              <a:gd name="T43" fmla="*/ 52 h 87"/>
              <a:gd name="T44" fmla="*/ 65 w 65"/>
              <a:gd name="T45" fmla="*/ 30 h 87"/>
              <a:gd name="T46" fmla="*/ 58 w 65"/>
              <a:gd name="T47" fmla="*/ 30 h 87"/>
              <a:gd name="T48" fmla="*/ 56 w 65"/>
              <a:gd name="T49" fmla="*/ 50 h 87"/>
              <a:gd name="T50" fmla="*/ 32 w 65"/>
              <a:gd name="T51" fmla="*/ 66 h 87"/>
              <a:gd name="T52" fmla="*/ 14 w 65"/>
              <a:gd name="T53" fmla="*/ 58 h 87"/>
              <a:gd name="T54" fmla="*/ 6 w 65"/>
              <a:gd name="T55" fmla="*/ 40 h 87"/>
              <a:gd name="T56" fmla="*/ 3 w 65"/>
              <a:gd name="T57" fmla="*/ 27 h 87"/>
              <a:gd name="T58" fmla="*/ 0 w 65"/>
              <a:gd name="T59" fmla="*/ 40 h 87"/>
              <a:gd name="T60" fmla="*/ 9 w 65"/>
              <a:gd name="T61" fmla="*/ 63 h 87"/>
              <a:gd name="T62" fmla="*/ 29 w 65"/>
              <a:gd name="T63" fmla="*/ 72 h 87"/>
              <a:gd name="T64" fmla="*/ 12 w 65"/>
              <a:gd name="T65" fmla="*/ 80 h 87"/>
              <a:gd name="T66" fmla="*/ 12 w 65"/>
              <a:gd name="T67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5" h="87">
                <a:moveTo>
                  <a:pt x="32" y="0"/>
                </a:moveTo>
                <a:cubicBezTo>
                  <a:pt x="38" y="0"/>
                  <a:pt x="43" y="2"/>
                  <a:pt x="47" y="6"/>
                </a:cubicBezTo>
                <a:cubicBezTo>
                  <a:pt x="51" y="10"/>
                  <a:pt x="53" y="15"/>
                  <a:pt x="53" y="21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6"/>
                  <a:pt x="51" y="51"/>
                  <a:pt x="47" y="55"/>
                </a:cubicBezTo>
                <a:cubicBezTo>
                  <a:pt x="47" y="55"/>
                  <a:pt x="47" y="55"/>
                  <a:pt x="47" y="55"/>
                </a:cubicBezTo>
                <a:cubicBezTo>
                  <a:pt x="43" y="59"/>
                  <a:pt x="38" y="61"/>
                  <a:pt x="32" y="61"/>
                </a:cubicBezTo>
                <a:cubicBezTo>
                  <a:pt x="26" y="61"/>
                  <a:pt x="21" y="59"/>
                  <a:pt x="17" y="55"/>
                </a:cubicBezTo>
                <a:cubicBezTo>
                  <a:pt x="17" y="55"/>
                  <a:pt x="17" y="55"/>
                  <a:pt x="17" y="55"/>
                </a:cubicBezTo>
                <a:cubicBezTo>
                  <a:pt x="13" y="51"/>
                  <a:pt x="11" y="46"/>
                  <a:pt x="11" y="40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15"/>
                  <a:pt x="13" y="10"/>
                  <a:pt x="17" y="6"/>
                </a:cubicBezTo>
                <a:cubicBezTo>
                  <a:pt x="21" y="2"/>
                  <a:pt x="26" y="0"/>
                  <a:pt x="32" y="0"/>
                </a:cubicBezTo>
                <a:close/>
                <a:moveTo>
                  <a:pt x="18" y="28"/>
                </a:moveTo>
                <a:cubicBezTo>
                  <a:pt x="18" y="28"/>
                  <a:pt x="18" y="28"/>
                  <a:pt x="1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21"/>
                  <a:pt x="47" y="21"/>
                  <a:pt x="47" y="21"/>
                </a:cubicBezTo>
                <a:cubicBezTo>
                  <a:pt x="47" y="17"/>
                  <a:pt x="45" y="13"/>
                  <a:pt x="42" y="11"/>
                </a:cubicBezTo>
                <a:cubicBezTo>
                  <a:pt x="40" y="8"/>
                  <a:pt x="36" y="6"/>
                  <a:pt x="32" y="6"/>
                </a:cubicBezTo>
                <a:cubicBezTo>
                  <a:pt x="28" y="6"/>
                  <a:pt x="25" y="8"/>
                  <a:pt x="22" y="11"/>
                </a:cubicBezTo>
                <a:cubicBezTo>
                  <a:pt x="19" y="13"/>
                  <a:pt x="18" y="17"/>
                  <a:pt x="18" y="21"/>
                </a:cubicBezTo>
                <a:cubicBezTo>
                  <a:pt x="18" y="28"/>
                  <a:pt x="18" y="28"/>
                  <a:pt x="18" y="28"/>
                </a:cubicBezTo>
                <a:close/>
                <a:moveTo>
                  <a:pt x="47" y="32"/>
                </a:moveTo>
                <a:cubicBezTo>
                  <a:pt x="47" y="32"/>
                  <a:pt x="47" y="32"/>
                  <a:pt x="47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4"/>
                  <a:pt x="19" y="47"/>
                  <a:pt x="22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5" y="53"/>
                  <a:pt x="28" y="54"/>
                  <a:pt x="32" y="54"/>
                </a:cubicBezTo>
                <a:cubicBezTo>
                  <a:pt x="36" y="54"/>
                  <a:pt x="40" y="53"/>
                  <a:pt x="42" y="50"/>
                </a:cubicBezTo>
                <a:cubicBezTo>
                  <a:pt x="45" y="48"/>
                  <a:pt x="47" y="44"/>
                  <a:pt x="47" y="40"/>
                </a:cubicBezTo>
                <a:cubicBezTo>
                  <a:pt x="47" y="32"/>
                  <a:pt x="47" y="32"/>
                  <a:pt x="47" y="32"/>
                </a:cubicBezTo>
                <a:close/>
                <a:moveTo>
                  <a:pt x="12" y="87"/>
                </a:moveTo>
                <a:cubicBezTo>
                  <a:pt x="12" y="87"/>
                  <a:pt x="12" y="87"/>
                  <a:pt x="1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87"/>
                  <a:pt x="32" y="87"/>
                  <a:pt x="32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4" y="87"/>
                  <a:pt x="55" y="86"/>
                  <a:pt x="55" y="84"/>
                </a:cubicBezTo>
                <a:cubicBezTo>
                  <a:pt x="55" y="82"/>
                  <a:pt x="54" y="80"/>
                  <a:pt x="52" y="80"/>
                </a:cubicBezTo>
                <a:cubicBezTo>
                  <a:pt x="35" y="80"/>
                  <a:pt x="35" y="80"/>
                  <a:pt x="35" y="80"/>
                </a:cubicBezTo>
                <a:cubicBezTo>
                  <a:pt x="35" y="72"/>
                  <a:pt x="35" y="72"/>
                  <a:pt x="35" y="72"/>
                </a:cubicBezTo>
                <a:cubicBezTo>
                  <a:pt x="43" y="71"/>
                  <a:pt x="50" y="68"/>
                  <a:pt x="55" y="63"/>
                </a:cubicBezTo>
                <a:cubicBezTo>
                  <a:pt x="58" y="60"/>
                  <a:pt x="60" y="56"/>
                  <a:pt x="62" y="52"/>
                </a:cubicBezTo>
                <a:cubicBezTo>
                  <a:pt x="64" y="49"/>
                  <a:pt x="65" y="44"/>
                  <a:pt x="65" y="40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28"/>
                  <a:pt x="63" y="27"/>
                  <a:pt x="61" y="27"/>
                </a:cubicBezTo>
                <a:cubicBezTo>
                  <a:pt x="59" y="27"/>
                  <a:pt x="58" y="28"/>
                  <a:pt x="58" y="30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3"/>
                  <a:pt x="57" y="47"/>
                  <a:pt x="56" y="50"/>
                </a:cubicBezTo>
                <a:cubicBezTo>
                  <a:pt x="55" y="53"/>
                  <a:pt x="53" y="56"/>
                  <a:pt x="50" y="58"/>
                </a:cubicBezTo>
                <a:cubicBezTo>
                  <a:pt x="46" y="63"/>
                  <a:pt x="39" y="66"/>
                  <a:pt x="32" y="66"/>
                </a:cubicBezTo>
                <a:cubicBezTo>
                  <a:pt x="29" y="66"/>
                  <a:pt x="25" y="65"/>
                  <a:pt x="22" y="64"/>
                </a:cubicBezTo>
                <a:cubicBezTo>
                  <a:pt x="19" y="62"/>
                  <a:pt x="16" y="61"/>
                  <a:pt x="14" y="58"/>
                </a:cubicBezTo>
                <a:cubicBezTo>
                  <a:pt x="12" y="56"/>
                  <a:pt x="10" y="53"/>
                  <a:pt x="8" y="50"/>
                </a:cubicBezTo>
                <a:cubicBezTo>
                  <a:pt x="7" y="47"/>
                  <a:pt x="6" y="43"/>
                  <a:pt x="6" y="4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28"/>
                  <a:pt x="5" y="27"/>
                  <a:pt x="3" y="27"/>
                </a:cubicBezTo>
                <a:cubicBezTo>
                  <a:pt x="1" y="27"/>
                  <a:pt x="0" y="28"/>
                  <a:pt x="0" y="3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4"/>
                  <a:pt x="1" y="49"/>
                  <a:pt x="2" y="52"/>
                </a:cubicBezTo>
                <a:cubicBezTo>
                  <a:pt x="4" y="56"/>
                  <a:pt x="6" y="60"/>
                  <a:pt x="9" y="63"/>
                </a:cubicBezTo>
                <a:cubicBezTo>
                  <a:pt x="12" y="66"/>
                  <a:pt x="16" y="68"/>
                  <a:pt x="20" y="70"/>
                </a:cubicBezTo>
                <a:cubicBezTo>
                  <a:pt x="23" y="71"/>
                  <a:pt x="26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12" y="80"/>
                  <a:pt x="12" y="80"/>
                  <a:pt x="12" y="80"/>
                </a:cubicBezTo>
                <a:cubicBezTo>
                  <a:pt x="10" y="80"/>
                  <a:pt x="9" y="82"/>
                  <a:pt x="9" y="84"/>
                </a:cubicBezTo>
                <a:cubicBezTo>
                  <a:pt x="9" y="86"/>
                  <a:pt x="10" y="87"/>
                  <a:pt x="12" y="8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8697469" y="4747620"/>
            <a:ext cx="327507" cy="268477"/>
          </a:xfrm>
          <a:custGeom>
            <a:avLst/>
            <a:gdLst>
              <a:gd name="T0" fmla="*/ 76 w 87"/>
              <a:gd name="T1" fmla="*/ 27 h 71"/>
              <a:gd name="T2" fmla="*/ 69 w 87"/>
              <a:gd name="T3" fmla="*/ 27 h 71"/>
              <a:gd name="T4" fmla="*/ 21 w 87"/>
              <a:gd name="T5" fmla="*/ 11 h 71"/>
              <a:gd name="T6" fmla="*/ 10 w 87"/>
              <a:gd name="T7" fmla="*/ 11 h 71"/>
              <a:gd name="T8" fmla="*/ 20 w 87"/>
              <a:gd name="T9" fmla="*/ 12 h 71"/>
              <a:gd name="T10" fmla="*/ 6 w 87"/>
              <a:gd name="T11" fmla="*/ 12 h 71"/>
              <a:gd name="T12" fmla="*/ 6 w 87"/>
              <a:gd name="T13" fmla="*/ 9 h 71"/>
              <a:gd name="T14" fmla="*/ 8 w 87"/>
              <a:gd name="T15" fmla="*/ 7 h 71"/>
              <a:gd name="T16" fmla="*/ 24 w 87"/>
              <a:gd name="T17" fmla="*/ 2 h 71"/>
              <a:gd name="T18" fmla="*/ 60 w 87"/>
              <a:gd name="T19" fmla="*/ 0 h 71"/>
              <a:gd name="T20" fmla="*/ 67 w 87"/>
              <a:gd name="T21" fmla="*/ 12 h 71"/>
              <a:gd name="T22" fmla="*/ 87 w 87"/>
              <a:gd name="T23" fmla="*/ 16 h 71"/>
              <a:gd name="T24" fmla="*/ 87 w 87"/>
              <a:gd name="T25" fmla="*/ 68 h 71"/>
              <a:gd name="T26" fmla="*/ 84 w 87"/>
              <a:gd name="T27" fmla="*/ 71 h 71"/>
              <a:gd name="T28" fmla="*/ 0 w 87"/>
              <a:gd name="T29" fmla="*/ 68 h 71"/>
              <a:gd name="T30" fmla="*/ 0 w 87"/>
              <a:gd name="T31" fmla="*/ 16 h 71"/>
              <a:gd name="T32" fmla="*/ 3 w 87"/>
              <a:gd name="T33" fmla="*/ 12 h 71"/>
              <a:gd name="T34" fmla="*/ 44 w 87"/>
              <a:gd name="T35" fmla="*/ 26 h 71"/>
              <a:gd name="T36" fmla="*/ 52 w 87"/>
              <a:gd name="T37" fmla="*/ 29 h 71"/>
              <a:gd name="T38" fmla="*/ 44 w 87"/>
              <a:gd name="T39" fmla="*/ 48 h 71"/>
              <a:gd name="T40" fmla="*/ 44 w 87"/>
              <a:gd name="T41" fmla="*/ 26 h 71"/>
              <a:gd name="T42" fmla="*/ 49 w 87"/>
              <a:gd name="T43" fmla="*/ 32 h 71"/>
              <a:gd name="T44" fmla="*/ 36 w 87"/>
              <a:gd name="T45" fmla="*/ 37 h 71"/>
              <a:gd name="T46" fmla="*/ 51 w 87"/>
              <a:gd name="T47" fmla="*/ 37 h 71"/>
              <a:gd name="T48" fmla="*/ 49 w 87"/>
              <a:gd name="T49" fmla="*/ 32 h 71"/>
              <a:gd name="T50" fmla="*/ 23 w 87"/>
              <a:gd name="T51" fmla="*/ 19 h 71"/>
              <a:gd name="T52" fmla="*/ 7 w 87"/>
              <a:gd name="T53" fmla="*/ 64 h 71"/>
              <a:gd name="T54" fmla="*/ 81 w 87"/>
              <a:gd name="T55" fmla="*/ 19 h 71"/>
              <a:gd name="T56" fmla="*/ 65 w 87"/>
              <a:gd name="T57" fmla="*/ 19 h 71"/>
              <a:gd name="T58" fmla="*/ 58 w 87"/>
              <a:gd name="T59" fmla="*/ 7 h 71"/>
              <a:gd name="T60" fmla="*/ 26 w 87"/>
              <a:gd name="T61" fmla="*/ 17 h 71"/>
              <a:gd name="T62" fmla="*/ 44 w 87"/>
              <a:gd name="T63" fmla="*/ 14 h 71"/>
              <a:gd name="T64" fmla="*/ 67 w 87"/>
              <a:gd name="T65" fmla="*/ 37 h 71"/>
              <a:gd name="T66" fmla="*/ 20 w 87"/>
              <a:gd name="T67" fmla="*/ 37 h 71"/>
              <a:gd name="T68" fmla="*/ 44 w 87"/>
              <a:gd name="T69" fmla="*/ 21 h 71"/>
              <a:gd name="T70" fmla="*/ 27 w 87"/>
              <a:gd name="T71" fmla="*/ 37 h 71"/>
              <a:gd name="T72" fmla="*/ 60 w 87"/>
              <a:gd name="T73" fmla="*/ 3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7" h="71">
                <a:moveTo>
                  <a:pt x="72" y="24"/>
                </a:moveTo>
                <a:cubicBezTo>
                  <a:pt x="74" y="24"/>
                  <a:pt x="76" y="25"/>
                  <a:pt x="76" y="27"/>
                </a:cubicBezTo>
                <a:cubicBezTo>
                  <a:pt x="76" y="28"/>
                  <a:pt x="74" y="30"/>
                  <a:pt x="72" y="30"/>
                </a:cubicBezTo>
                <a:cubicBezTo>
                  <a:pt x="71" y="30"/>
                  <a:pt x="69" y="28"/>
                  <a:pt x="69" y="27"/>
                </a:cubicBezTo>
                <a:cubicBezTo>
                  <a:pt x="69" y="25"/>
                  <a:pt x="71" y="24"/>
                  <a:pt x="72" y="2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2"/>
                  <a:pt x="10" y="12"/>
                  <a:pt x="1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1" y="11"/>
                  <a:pt x="21" y="11"/>
                  <a:pt x="21" y="11"/>
                </a:cubicBezTo>
                <a:close/>
                <a:moveTo>
                  <a:pt x="6" y="12"/>
                </a:moveTo>
                <a:cubicBezTo>
                  <a:pt x="6" y="12"/>
                  <a:pt x="6" y="12"/>
                  <a:pt x="6" y="12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8"/>
                  <a:pt x="7" y="7"/>
                  <a:pt x="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4" y="2"/>
                  <a:pt x="24" y="2"/>
                  <a:pt x="24" y="2"/>
                </a:cubicBezTo>
                <a:cubicBezTo>
                  <a:pt x="25" y="1"/>
                  <a:pt x="26" y="0"/>
                  <a:pt x="27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2" y="0"/>
                  <a:pt x="63" y="1"/>
                  <a:pt x="63" y="3"/>
                </a:cubicBezTo>
                <a:cubicBezTo>
                  <a:pt x="67" y="12"/>
                  <a:pt x="67" y="12"/>
                  <a:pt x="67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6" y="12"/>
                  <a:pt x="87" y="14"/>
                  <a:pt x="87" y="16"/>
                </a:cubicBezTo>
                <a:cubicBezTo>
                  <a:pt x="87" y="16"/>
                  <a:pt x="87" y="16"/>
                  <a:pt x="87" y="16"/>
                </a:cubicBezTo>
                <a:cubicBezTo>
                  <a:pt x="87" y="68"/>
                  <a:pt x="87" y="68"/>
                  <a:pt x="87" y="68"/>
                </a:cubicBezTo>
                <a:cubicBezTo>
                  <a:pt x="87" y="69"/>
                  <a:pt x="86" y="71"/>
                  <a:pt x="84" y="71"/>
                </a:cubicBezTo>
                <a:cubicBezTo>
                  <a:pt x="84" y="71"/>
                  <a:pt x="84" y="71"/>
                  <a:pt x="84" y="71"/>
                </a:cubicBezTo>
                <a:cubicBezTo>
                  <a:pt x="3" y="71"/>
                  <a:pt x="3" y="71"/>
                  <a:pt x="3" y="71"/>
                </a:cubicBezTo>
                <a:cubicBezTo>
                  <a:pt x="1" y="71"/>
                  <a:pt x="0" y="69"/>
                  <a:pt x="0" y="68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1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6" y="12"/>
                  <a:pt x="6" y="12"/>
                  <a:pt x="6" y="12"/>
                </a:cubicBezTo>
                <a:close/>
                <a:moveTo>
                  <a:pt x="44" y="26"/>
                </a:moveTo>
                <a:cubicBezTo>
                  <a:pt x="44" y="26"/>
                  <a:pt x="44" y="26"/>
                  <a:pt x="44" y="26"/>
                </a:cubicBezTo>
                <a:cubicBezTo>
                  <a:pt x="47" y="26"/>
                  <a:pt x="50" y="27"/>
                  <a:pt x="52" y="29"/>
                </a:cubicBezTo>
                <a:cubicBezTo>
                  <a:pt x="54" y="31"/>
                  <a:pt x="55" y="34"/>
                  <a:pt x="55" y="37"/>
                </a:cubicBezTo>
                <a:cubicBezTo>
                  <a:pt x="55" y="43"/>
                  <a:pt x="50" y="48"/>
                  <a:pt x="44" y="48"/>
                </a:cubicBezTo>
                <a:cubicBezTo>
                  <a:pt x="37" y="48"/>
                  <a:pt x="32" y="43"/>
                  <a:pt x="32" y="37"/>
                </a:cubicBezTo>
                <a:cubicBezTo>
                  <a:pt x="32" y="31"/>
                  <a:pt x="37" y="26"/>
                  <a:pt x="44" y="26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8" y="31"/>
                  <a:pt x="46" y="30"/>
                  <a:pt x="44" y="30"/>
                </a:cubicBezTo>
                <a:cubicBezTo>
                  <a:pt x="40" y="30"/>
                  <a:pt x="36" y="33"/>
                  <a:pt x="36" y="37"/>
                </a:cubicBezTo>
                <a:cubicBezTo>
                  <a:pt x="36" y="41"/>
                  <a:pt x="40" y="44"/>
                  <a:pt x="44" y="44"/>
                </a:cubicBezTo>
                <a:cubicBezTo>
                  <a:pt x="48" y="44"/>
                  <a:pt x="51" y="41"/>
                  <a:pt x="51" y="37"/>
                </a:cubicBezTo>
                <a:cubicBezTo>
                  <a:pt x="51" y="35"/>
                  <a:pt x="50" y="33"/>
                  <a:pt x="49" y="32"/>
                </a:cubicBezTo>
                <a:cubicBezTo>
                  <a:pt x="49" y="32"/>
                  <a:pt x="49" y="32"/>
                  <a:pt x="49" y="32"/>
                </a:cubicBezTo>
                <a:close/>
                <a:moveTo>
                  <a:pt x="23" y="19"/>
                </a:moveTo>
                <a:cubicBezTo>
                  <a:pt x="23" y="19"/>
                  <a:pt x="23" y="19"/>
                  <a:pt x="23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64"/>
                  <a:pt x="7" y="64"/>
                  <a:pt x="7" y="64"/>
                </a:cubicBezTo>
                <a:cubicBezTo>
                  <a:pt x="81" y="64"/>
                  <a:pt x="81" y="64"/>
                  <a:pt x="81" y="64"/>
                </a:cubicBezTo>
                <a:cubicBezTo>
                  <a:pt x="81" y="19"/>
                  <a:pt x="81" y="19"/>
                  <a:pt x="81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5" y="19"/>
                  <a:pt x="65" y="19"/>
                  <a:pt x="65" y="19"/>
                </a:cubicBezTo>
                <a:cubicBezTo>
                  <a:pt x="63" y="19"/>
                  <a:pt x="62" y="18"/>
                  <a:pt x="61" y="17"/>
                </a:cubicBezTo>
                <a:cubicBezTo>
                  <a:pt x="58" y="7"/>
                  <a:pt x="58" y="7"/>
                  <a:pt x="58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8"/>
                  <a:pt x="24" y="19"/>
                  <a:pt x="23" y="19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56" y="14"/>
                  <a:pt x="67" y="24"/>
                  <a:pt x="67" y="37"/>
                </a:cubicBezTo>
                <a:cubicBezTo>
                  <a:pt x="67" y="50"/>
                  <a:pt x="56" y="60"/>
                  <a:pt x="44" y="60"/>
                </a:cubicBezTo>
                <a:cubicBezTo>
                  <a:pt x="31" y="60"/>
                  <a:pt x="20" y="50"/>
                  <a:pt x="20" y="37"/>
                </a:cubicBezTo>
                <a:cubicBezTo>
                  <a:pt x="20" y="24"/>
                  <a:pt x="31" y="14"/>
                  <a:pt x="44" y="14"/>
                </a:cubicBezTo>
                <a:close/>
                <a:moveTo>
                  <a:pt x="44" y="21"/>
                </a:moveTo>
                <a:cubicBezTo>
                  <a:pt x="44" y="21"/>
                  <a:pt x="44" y="21"/>
                  <a:pt x="44" y="21"/>
                </a:cubicBezTo>
                <a:cubicBezTo>
                  <a:pt x="35" y="21"/>
                  <a:pt x="27" y="28"/>
                  <a:pt x="27" y="37"/>
                </a:cubicBezTo>
                <a:cubicBezTo>
                  <a:pt x="27" y="46"/>
                  <a:pt x="35" y="54"/>
                  <a:pt x="44" y="54"/>
                </a:cubicBezTo>
                <a:cubicBezTo>
                  <a:pt x="53" y="54"/>
                  <a:pt x="60" y="46"/>
                  <a:pt x="60" y="37"/>
                </a:cubicBezTo>
                <a:cubicBezTo>
                  <a:pt x="60" y="28"/>
                  <a:pt x="53" y="21"/>
                  <a:pt x="44" y="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19" name="Freeform 19"/>
          <p:cNvSpPr>
            <a:spLocks noEditPoints="1"/>
          </p:cNvSpPr>
          <p:nvPr/>
        </p:nvSpPr>
        <p:spPr bwMode="auto">
          <a:xfrm>
            <a:off x="3415304" y="4722051"/>
            <a:ext cx="393008" cy="319616"/>
          </a:xfrm>
          <a:custGeom>
            <a:avLst/>
            <a:gdLst>
              <a:gd name="T0" fmla="*/ 80 w 104"/>
              <a:gd name="T1" fmla="*/ 19 h 85"/>
              <a:gd name="T2" fmla="*/ 93 w 104"/>
              <a:gd name="T3" fmla="*/ 50 h 85"/>
              <a:gd name="T4" fmla="*/ 104 w 104"/>
              <a:gd name="T5" fmla="*/ 68 h 85"/>
              <a:gd name="T6" fmla="*/ 98 w 104"/>
              <a:gd name="T7" fmla="*/ 80 h 85"/>
              <a:gd name="T8" fmla="*/ 94 w 104"/>
              <a:gd name="T9" fmla="*/ 82 h 85"/>
              <a:gd name="T10" fmla="*/ 13 w 104"/>
              <a:gd name="T11" fmla="*/ 85 h 85"/>
              <a:gd name="T12" fmla="*/ 10 w 104"/>
              <a:gd name="T13" fmla="*/ 80 h 85"/>
              <a:gd name="T14" fmla="*/ 1 w 104"/>
              <a:gd name="T15" fmla="*/ 78 h 85"/>
              <a:gd name="T16" fmla="*/ 1 w 104"/>
              <a:gd name="T17" fmla="*/ 60 h 85"/>
              <a:gd name="T18" fmla="*/ 5 w 104"/>
              <a:gd name="T19" fmla="*/ 37 h 85"/>
              <a:gd name="T20" fmla="*/ 29 w 104"/>
              <a:gd name="T21" fmla="*/ 20 h 85"/>
              <a:gd name="T22" fmla="*/ 62 w 104"/>
              <a:gd name="T23" fmla="*/ 78 h 85"/>
              <a:gd name="T24" fmla="*/ 62 w 104"/>
              <a:gd name="T25" fmla="*/ 75 h 85"/>
              <a:gd name="T26" fmla="*/ 66 w 104"/>
              <a:gd name="T27" fmla="*/ 63 h 85"/>
              <a:gd name="T28" fmla="*/ 75 w 104"/>
              <a:gd name="T29" fmla="*/ 71 h 85"/>
              <a:gd name="T30" fmla="*/ 74 w 104"/>
              <a:gd name="T31" fmla="*/ 57 h 85"/>
              <a:gd name="T32" fmla="*/ 72 w 104"/>
              <a:gd name="T33" fmla="*/ 53 h 85"/>
              <a:gd name="T34" fmla="*/ 71 w 104"/>
              <a:gd name="T35" fmla="*/ 53 h 85"/>
              <a:gd name="T36" fmla="*/ 70 w 104"/>
              <a:gd name="T37" fmla="*/ 51 h 85"/>
              <a:gd name="T38" fmla="*/ 41 w 104"/>
              <a:gd name="T39" fmla="*/ 44 h 85"/>
              <a:gd name="T40" fmla="*/ 32 w 104"/>
              <a:gd name="T41" fmla="*/ 53 h 85"/>
              <a:gd name="T42" fmla="*/ 32 w 104"/>
              <a:gd name="T43" fmla="*/ 53 h 85"/>
              <a:gd name="T44" fmla="*/ 29 w 104"/>
              <a:gd name="T45" fmla="*/ 64 h 85"/>
              <a:gd name="T46" fmla="*/ 37 w 104"/>
              <a:gd name="T47" fmla="*/ 72 h 85"/>
              <a:gd name="T48" fmla="*/ 41 w 104"/>
              <a:gd name="T49" fmla="*/ 63 h 85"/>
              <a:gd name="T50" fmla="*/ 41 w 104"/>
              <a:gd name="T51" fmla="*/ 75 h 85"/>
              <a:gd name="T52" fmla="*/ 52 w 104"/>
              <a:gd name="T53" fmla="*/ 40 h 85"/>
              <a:gd name="T54" fmla="*/ 52 w 104"/>
              <a:gd name="T55" fmla="*/ 7 h 85"/>
              <a:gd name="T56" fmla="*/ 17 w 104"/>
              <a:gd name="T57" fmla="*/ 78 h 85"/>
              <a:gd name="T58" fmla="*/ 23 w 104"/>
              <a:gd name="T59" fmla="*/ 76 h 85"/>
              <a:gd name="T60" fmla="*/ 23 w 104"/>
              <a:gd name="T61" fmla="*/ 56 h 85"/>
              <a:gd name="T62" fmla="*/ 8 w 104"/>
              <a:gd name="T63" fmla="*/ 63 h 85"/>
              <a:gd name="T64" fmla="*/ 7 w 104"/>
              <a:gd name="T65" fmla="*/ 73 h 85"/>
              <a:gd name="T66" fmla="*/ 15 w 104"/>
              <a:gd name="T67" fmla="*/ 65 h 85"/>
              <a:gd name="T68" fmla="*/ 29 w 104"/>
              <a:gd name="T69" fmla="*/ 27 h 85"/>
              <a:gd name="T70" fmla="*/ 24 w 104"/>
              <a:gd name="T71" fmla="*/ 25 h 85"/>
              <a:gd name="T72" fmla="*/ 15 w 104"/>
              <a:gd name="T73" fmla="*/ 45 h 85"/>
              <a:gd name="T74" fmla="*/ 26 w 104"/>
              <a:gd name="T75" fmla="*/ 49 h 85"/>
              <a:gd name="T76" fmla="*/ 36 w 104"/>
              <a:gd name="T77" fmla="*/ 40 h 85"/>
              <a:gd name="T78" fmla="*/ 35 w 104"/>
              <a:gd name="T79" fmla="*/ 39 h 85"/>
              <a:gd name="T80" fmla="*/ 29 w 104"/>
              <a:gd name="T81" fmla="*/ 27 h 85"/>
              <a:gd name="T82" fmla="*/ 87 w 104"/>
              <a:gd name="T83" fmla="*/ 78 h 85"/>
              <a:gd name="T84" fmla="*/ 89 w 104"/>
              <a:gd name="T85" fmla="*/ 65 h 85"/>
              <a:gd name="T86" fmla="*/ 97 w 104"/>
              <a:gd name="T87" fmla="*/ 73 h 85"/>
              <a:gd name="T88" fmla="*/ 96 w 104"/>
              <a:gd name="T89" fmla="*/ 63 h 85"/>
              <a:gd name="T90" fmla="*/ 88 w 104"/>
              <a:gd name="T91" fmla="*/ 54 h 85"/>
              <a:gd name="T92" fmla="*/ 82 w 104"/>
              <a:gd name="T93" fmla="*/ 71 h 85"/>
              <a:gd name="T94" fmla="*/ 87 w 104"/>
              <a:gd name="T95" fmla="*/ 78 h 85"/>
              <a:gd name="T96" fmla="*/ 75 w 104"/>
              <a:gd name="T97" fmla="*/ 27 h 85"/>
              <a:gd name="T98" fmla="*/ 75 w 104"/>
              <a:gd name="T99" fmla="*/ 27 h 85"/>
              <a:gd name="T100" fmla="*/ 68 w 104"/>
              <a:gd name="T101" fmla="*/ 39 h 85"/>
              <a:gd name="T102" fmla="*/ 74 w 104"/>
              <a:gd name="T103" fmla="*/ 46 h 85"/>
              <a:gd name="T104" fmla="*/ 78 w 104"/>
              <a:gd name="T105" fmla="*/ 49 h 85"/>
              <a:gd name="T106" fmla="*/ 88 w 104"/>
              <a:gd name="T107" fmla="*/ 45 h 85"/>
              <a:gd name="T108" fmla="*/ 80 w 104"/>
              <a:gd name="T109" fmla="*/ 2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4" h="85">
                <a:moveTo>
                  <a:pt x="52" y="0"/>
                </a:moveTo>
                <a:cubicBezTo>
                  <a:pt x="63" y="0"/>
                  <a:pt x="73" y="8"/>
                  <a:pt x="75" y="20"/>
                </a:cubicBezTo>
                <a:cubicBezTo>
                  <a:pt x="76" y="19"/>
                  <a:pt x="78" y="19"/>
                  <a:pt x="80" y="19"/>
                </a:cubicBezTo>
                <a:cubicBezTo>
                  <a:pt x="85" y="19"/>
                  <a:pt x="90" y="21"/>
                  <a:pt x="93" y="24"/>
                </a:cubicBezTo>
                <a:cubicBezTo>
                  <a:pt x="96" y="27"/>
                  <a:pt x="98" y="32"/>
                  <a:pt x="98" y="37"/>
                </a:cubicBezTo>
                <a:cubicBezTo>
                  <a:pt x="98" y="42"/>
                  <a:pt x="97" y="46"/>
                  <a:pt x="93" y="50"/>
                </a:cubicBezTo>
                <a:cubicBezTo>
                  <a:pt x="98" y="54"/>
                  <a:pt x="98" y="54"/>
                  <a:pt x="98" y="54"/>
                </a:cubicBezTo>
                <a:cubicBezTo>
                  <a:pt x="100" y="56"/>
                  <a:pt x="101" y="58"/>
                  <a:pt x="102" y="60"/>
                </a:cubicBezTo>
                <a:cubicBezTo>
                  <a:pt x="103" y="63"/>
                  <a:pt x="104" y="65"/>
                  <a:pt x="104" y="6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5"/>
                  <a:pt x="103" y="77"/>
                  <a:pt x="102" y="78"/>
                </a:cubicBezTo>
                <a:cubicBezTo>
                  <a:pt x="102" y="79"/>
                  <a:pt x="100" y="80"/>
                  <a:pt x="98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4"/>
                  <a:pt x="92" y="85"/>
                  <a:pt x="90" y="85"/>
                </a:cubicBezTo>
                <a:cubicBezTo>
                  <a:pt x="90" y="85"/>
                  <a:pt x="90" y="85"/>
                  <a:pt x="90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85"/>
                  <a:pt x="13" y="85"/>
                  <a:pt x="13" y="85"/>
                </a:cubicBezTo>
                <a:cubicBezTo>
                  <a:pt x="11" y="85"/>
                  <a:pt x="10" y="84"/>
                  <a:pt x="10" y="82"/>
                </a:cubicBezTo>
                <a:cubicBezTo>
                  <a:pt x="10" y="80"/>
                  <a:pt x="10" y="80"/>
                  <a:pt x="10" y="80"/>
                </a:cubicBezTo>
                <a:cubicBezTo>
                  <a:pt x="6" y="80"/>
                  <a:pt x="6" y="80"/>
                  <a:pt x="6" y="80"/>
                </a:cubicBezTo>
                <a:cubicBezTo>
                  <a:pt x="5" y="80"/>
                  <a:pt x="5" y="80"/>
                  <a:pt x="5" y="80"/>
                </a:cubicBezTo>
                <a:cubicBezTo>
                  <a:pt x="3" y="80"/>
                  <a:pt x="2" y="79"/>
                  <a:pt x="1" y="78"/>
                </a:cubicBezTo>
                <a:cubicBezTo>
                  <a:pt x="0" y="77"/>
                  <a:pt x="0" y="75"/>
                  <a:pt x="0" y="74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5"/>
                  <a:pt x="0" y="63"/>
                  <a:pt x="1" y="60"/>
                </a:cubicBezTo>
                <a:cubicBezTo>
                  <a:pt x="2" y="58"/>
                  <a:pt x="4" y="56"/>
                  <a:pt x="6" y="54"/>
                </a:cubicBezTo>
                <a:cubicBezTo>
                  <a:pt x="10" y="50"/>
                  <a:pt x="10" y="50"/>
                  <a:pt x="10" y="50"/>
                </a:cubicBezTo>
                <a:cubicBezTo>
                  <a:pt x="7" y="46"/>
                  <a:pt x="5" y="42"/>
                  <a:pt x="5" y="37"/>
                </a:cubicBezTo>
                <a:cubicBezTo>
                  <a:pt x="5" y="32"/>
                  <a:pt x="7" y="27"/>
                  <a:pt x="11" y="24"/>
                </a:cubicBezTo>
                <a:cubicBezTo>
                  <a:pt x="14" y="21"/>
                  <a:pt x="19" y="19"/>
                  <a:pt x="24" y="19"/>
                </a:cubicBezTo>
                <a:cubicBezTo>
                  <a:pt x="25" y="19"/>
                  <a:pt x="27" y="19"/>
                  <a:pt x="29" y="20"/>
                </a:cubicBezTo>
                <a:cubicBezTo>
                  <a:pt x="31" y="8"/>
                  <a:pt x="40" y="0"/>
                  <a:pt x="52" y="0"/>
                </a:cubicBezTo>
                <a:close/>
                <a:moveTo>
                  <a:pt x="62" y="78"/>
                </a:moveTo>
                <a:cubicBezTo>
                  <a:pt x="62" y="78"/>
                  <a:pt x="62" y="78"/>
                  <a:pt x="62" y="78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2" y="63"/>
                  <a:pt x="62" y="63"/>
                  <a:pt x="62" y="63"/>
                </a:cubicBezTo>
                <a:cubicBezTo>
                  <a:pt x="62" y="62"/>
                  <a:pt x="63" y="61"/>
                  <a:pt x="64" y="61"/>
                </a:cubicBezTo>
                <a:cubicBezTo>
                  <a:pt x="65" y="61"/>
                  <a:pt x="66" y="62"/>
                  <a:pt x="66" y="63"/>
                </a:cubicBezTo>
                <a:cubicBezTo>
                  <a:pt x="66" y="72"/>
                  <a:pt x="66" y="72"/>
                  <a:pt x="66" y="72"/>
                </a:cubicBezTo>
                <a:cubicBezTo>
                  <a:pt x="75" y="72"/>
                  <a:pt x="75" y="72"/>
                  <a:pt x="75" y="72"/>
                </a:cubicBezTo>
                <a:cubicBezTo>
                  <a:pt x="75" y="72"/>
                  <a:pt x="75" y="71"/>
                  <a:pt x="75" y="71"/>
                </a:cubicBezTo>
                <a:cubicBezTo>
                  <a:pt x="75" y="64"/>
                  <a:pt x="75" y="64"/>
                  <a:pt x="75" y="64"/>
                </a:cubicBezTo>
                <a:cubicBezTo>
                  <a:pt x="75" y="61"/>
                  <a:pt x="75" y="59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4" y="57"/>
                  <a:pt x="74" y="57"/>
                  <a:pt x="74" y="57"/>
                </a:cubicBezTo>
                <a:cubicBezTo>
                  <a:pt x="73" y="56"/>
                  <a:pt x="72" y="54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62" y="44"/>
                  <a:pt x="62" y="44"/>
                  <a:pt x="62" y="44"/>
                </a:cubicBezTo>
                <a:cubicBezTo>
                  <a:pt x="59" y="45"/>
                  <a:pt x="56" y="46"/>
                  <a:pt x="52" y="46"/>
                </a:cubicBezTo>
                <a:cubicBezTo>
                  <a:pt x="48" y="46"/>
                  <a:pt x="44" y="45"/>
                  <a:pt x="41" y="44"/>
                </a:cubicBez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3" y="51"/>
                  <a:pt x="33" y="52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2" y="53"/>
                  <a:pt x="32" y="53"/>
                  <a:pt x="32" y="53"/>
                </a:cubicBezTo>
                <a:cubicBezTo>
                  <a:pt x="31" y="54"/>
                  <a:pt x="30" y="56"/>
                  <a:pt x="30" y="57"/>
                </a:cubicBezTo>
                <a:cubicBezTo>
                  <a:pt x="29" y="59"/>
                  <a:pt x="29" y="61"/>
                  <a:pt x="29" y="64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2"/>
                  <a:pt x="29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7" y="63"/>
                  <a:pt x="37" y="63"/>
                  <a:pt x="37" y="63"/>
                </a:cubicBezTo>
                <a:cubicBezTo>
                  <a:pt x="37" y="62"/>
                  <a:pt x="38" y="61"/>
                  <a:pt x="39" y="61"/>
                </a:cubicBezTo>
                <a:cubicBezTo>
                  <a:pt x="41" y="61"/>
                  <a:pt x="41" y="62"/>
                  <a:pt x="41" y="63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5"/>
                  <a:pt x="41" y="75"/>
                  <a:pt x="41" y="75"/>
                </a:cubicBezTo>
                <a:cubicBezTo>
                  <a:pt x="41" y="78"/>
                  <a:pt x="41" y="78"/>
                  <a:pt x="41" y="78"/>
                </a:cubicBezTo>
                <a:cubicBezTo>
                  <a:pt x="62" y="78"/>
                  <a:pt x="62" y="78"/>
                  <a:pt x="62" y="78"/>
                </a:cubicBezTo>
                <a:close/>
                <a:moveTo>
                  <a:pt x="52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61" y="40"/>
                  <a:pt x="68" y="32"/>
                  <a:pt x="68" y="23"/>
                </a:cubicBezTo>
                <a:cubicBezTo>
                  <a:pt x="68" y="14"/>
                  <a:pt x="61" y="7"/>
                  <a:pt x="52" y="7"/>
                </a:cubicBezTo>
                <a:cubicBezTo>
                  <a:pt x="43" y="7"/>
                  <a:pt x="35" y="14"/>
                  <a:pt x="35" y="23"/>
                </a:cubicBezTo>
                <a:cubicBezTo>
                  <a:pt x="35" y="32"/>
                  <a:pt x="43" y="40"/>
                  <a:pt x="52" y="40"/>
                </a:cubicBezTo>
                <a:close/>
                <a:moveTo>
                  <a:pt x="17" y="78"/>
                </a:moveTo>
                <a:cubicBezTo>
                  <a:pt x="17" y="78"/>
                  <a:pt x="17" y="78"/>
                  <a:pt x="17" y="78"/>
                </a:cubicBezTo>
                <a:cubicBezTo>
                  <a:pt x="26" y="78"/>
                  <a:pt x="26" y="78"/>
                  <a:pt x="26" y="78"/>
                </a:cubicBezTo>
                <a:cubicBezTo>
                  <a:pt x="25" y="78"/>
                  <a:pt x="24" y="77"/>
                  <a:pt x="23" y="76"/>
                </a:cubicBezTo>
                <a:cubicBezTo>
                  <a:pt x="22" y="75"/>
                  <a:pt x="22" y="73"/>
                  <a:pt x="22" y="71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1"/>
                  <a:pt x="22" y="58"/>
                  <a:pt x="23" y="56"/>
                </a:cubicBezTo>
                <a:cubicBezTo>
                  <a:pt x="21" y="55"/>
                  <a:pt x="18" y="55"/>
                  <a:pt x="16" y="54"/>
                </a:cubicBezTo>
                <a:cubicBezTo>
                  <a:pt x="11" y="59"/>
                  <a:pt x="11" y="59"/>
                  <a:pt x="11" y="59"/>
                </a:cubicBezTo>
                <a:cubicBezTo>
                  <a:pt x="9" y="60"/>
                  <a:pt x="8" y="61"/>
                  <a:pt x="8" y="63"/>
                </a:cubicBezTo>
                <a:cubicBezTo>
                  <a:pt x="8" y="63"/>
                  <a:pt x="8" y="63"/>
                  <a:pt x="8" y="63"/>
                </a:cubicBezTo>
                <a:cubicBezTo>
                  <a:pt x="7" y="65"/>
                  <a:pt x="7" y="66"/>
                  <a:pt x="7" y="68"/>
                </a:cubicBezTo>
                <a:cubicBezTo>
                  <a:pt x="7" y="73"/>
                  <a:pt x="7" y="73"/>
                  <a:pt x="7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67"/>
                  <a:pt x="13" y="67"/>
                  <a:pt x="13" y="67"/>
                </a:cubicBezTo>
                <a:cubicBezTo>
                  <a:pt x="13" y="66"/>
                  <a:pt x="13" y="65"/>
                  <a:pt x="15" y="65"/>
                </a:cubicBezTo>
                <a:cubicBezTo>
                  <a:pt x="16" y="65"/>
                  <a:pt x="17" y="66"/>
                  <a:pt x="17" y="67"/>
                </a:cubicBezTo>
                <a:cubicBezTo>
                  <a:pt x="17" y="78"/>
                  <a:pt x="17" y="78"/>
                  <a:pt x="17" y="78"/>
                </a:cubicBezTo>
                <a:close/>
                <a:moveTo>
                  <a:pt x="29" y="27"/>
                </a:moveTo>
                <a:cubicBezTo>
                  <a:pt x="29" y="27"/>
                  <a:pt x="29" y="27"/>
                  <a:pt x="29" y="27"/>
                </a:cubicBezTo>
                <a:cubicBezTo>
                  <a:pt x="28" y="27"/>
                  <a:pt x="28" y="26"/>
                  <a:pt x="27" y="26"/>
                </a:cubicBezTo>
                <a:cubicBezTo>
                  <a:pt x="26" y="26"/>
                  <a:pt x="25" y="25"/>
                  <a:pt x="24" y="25"/>
                </a:cubicBezTo>
                <a:cubicBezTo>
                  <a:pt x="20" y="25"/>
                  <a:pt x="17" y="27"/>
                  <a:pt x="15" y="29"/>
                </a:cubicBezTo>
                <a:cubicBezTo>
                  <a:pt x="13" y="31"/>
                  <a:pt x="12" y="34"/>
                  <a:pt x="12" y="37"/>
                </a:cubicBezTo>
                <a:cubicBezTo>
                  <a:pt x="12" y="40"/>
                  <a:pt x="13" y="43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7"/>
                  <a:pt x="20" y="49"/>
                  <a:pt x="24" y="49"/>
                </a:cubicBezTo>
                <a:cubicBezTo>
                  <a:pt x="24" y="49"/>
                  <a:pt x="25" y="49"/>
                  <a:pt x="26" y="49"/>
                </a:cubicBezTo>
                <a:cubicBezTo>
                  <a:pt x="26" y="48"/>
                  <a:pt x="27" y="48"/>
                  <a:pt x="27" y="48"/>
                </a:cubicBezTo>
                <a:cubicBezTo>
                  <a:pt x="28" y="47"/>
                  <a:pt x="29" y="47"/>
                  <a:pt x="29" y="46"/>
                </a:cubicBezTo>
                <a:cubicBezTo>
                  <a:pt x="36" y="40"/>
                  <a:pt x="36" y="40"/>
                  <a:pt x="36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39"/>
                  <a:pt x="36" y="39"/>
                  <a:pt x="36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2" y="36"/>
                  <a:pt x="30" y="33"/>
                  <a:pt x="29" y="28"/>
                </a:cubicBezTo>
                <a:cubicBezTo>
                  <a:pt x="29" y="28"/>
                  <a:pt x="29" y="28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lose/>
                <a:moveTo>
                  <a:pt x="87" y="78"/>
                </a:moveTo>
                <a:cubicBezTo>
                  <a:pt x="87" y="78"/>
                  <a:pt x="87" y="78"/>
                  <a:pt x="87" y="78"/>
                </a:cubicBezTo>
                <a:cubicBezTo>
                  <a:pt x="87" y="67"/>
                  <a:pt x="87" y="67"/>
                  <a:pt x="87" y="67"/>
                </a:cubicBezTo>
                <a:cubicBezTo>
                  <a:pt x="87" y="66"/>
                  <a:pt x="88" y="65"/>
                  <a:pt x="89" y="65"/>
                </a:cubicBezTo>
                <a:cubicBezTo>
                  <a:pt x="90" y="65"/>
                  <a:pt x="91" y="66"/>
                  <a:pt x="91" y="67"/>
                </a:cubicBezTo>
                <a:cubicBezTo>
                  <a:pt x="91" y="73"/>
                  <a:pt x="91" y="73"/>
                  <a:pt x="91" y="73"/>
                </a:cubicBezTo>
                <a:cubicBezTo>
                  <a:pt x="97" y="73"/>
                  <a:pt x="97" y="73"/>
                  <a:pt x="97" y="73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6"/>
                  <a:pt x="97" y="65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5" y="61"/>
                  <a:pt x="94" y="60"/>
                  <a:pt x="93" y="59"/>
                </a:cubicBezTo>
                <a:cubicBezTo>
                  <a:pt x="88" y="54"/>
                  <a:pt x="88" y="54"/>
                  <a:pt x="88" y="54"/>
                </a:cubicBezTo>
                <a:cubicBezTo>
                  <a:pt x="86" y="55"/>
                  <a:pt x="83" y="55"/>
                  <a:pt x="80" y="56"/>
                </a:cubicBezTo>
                <a:cubicBezTo>
                  <a:pt x="81" y="58"/>
                  <a:pt x="82" y="61"/>
                  <a:pt x="82" y="64"/>
                </a:cubicBezTo>
                <a:cubicBezTo>
                  <a:pt x="82" y="71"/>
                  <a:pt x="82" y="71"/>
                  <a:pt x="82" y="71"/>
                </a:cubicBezTo>
                <a:cubicBezTo>
                  <a:pt x="82" y="73"/>
                  <a:pt x="81" y="75"/>
                  <a:pt x="80" y="76"/>
                </a:cubicBezTo>
                <a:cubicBezTo>
                  <a:pt x="80" y="77"/>
                  <a:pt x="79" y="78"/>
                  <a:pt x="77" y="78"/>
                </a:cubicBezTo>
                <a:cubicBezTo>
                  <a:pt x="87" y="78"/>
                  <a:pt x="87" y="78"/>
                  <a:pt x="87" y="78"/>
                </a:cubicBezTo>
                <a:close/>
                <a:moveTo>
                  <a:pt x="75" y="27"/>
                </a:move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4" y="32"/>
                  <a:pt x="71" y="36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0"/>
                  <a:pt x="68" y="40"/>
                  <a:pt x="68" y="40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5" y="47"/>
                  <a:pt x="76" y="47"/>
                  <a:pt x="76" y="48"/>
                </a:cubicBezTo>
                <a:cubicBezTo>
                  <a:pt x="77" y="48"/>
                  <a:pt x="77" y="48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8" y="49"/>
                  <a:pt x="78" y="49"/>
                </a:cubicBezTo>
                <a:cubicBezTo>
                  <a:pt x="78" y="49"/>
                  <a:pt x="79" y="49"/>
                  <a:pt x="80" y="49"/>
                </a:cubicBezTo>
                <a:cubicBezTo>
                  <a:pt x="83" y="49"/>
                  <a:pt x="86" y="47"/>
                  <a:pt x="88" y="45"/>
                </a:cubicBezTo>
                <a:cubicBezTo>
                  <a:pt x="90" y="43"/>
                  <a:pt x="92" y="40"/>
                  <a:pt x="92" y="37"/>
                </a:cubicBezTo>
                <a:cubicBezTo>
                  <a:pt x="92" y="34"/>
                  <a:pt x="90" y="31"/>
                  <a:pt x="88" y="29"/>
                </a:cubicBezTo>
                <a:cubicBezTo>
                  <a:pt x="86" y="27"/>
                  <a:pt x="83" y="25"/>
                  <a:pt x="80" y="25"/>
                </a:cubicBezTo>
                <a:cubicBezTo>
                  <a:pt x="79" y="25"/>
                  <a:pt x="78" y="26"/>
                  <a:pt x="77" y="26"/>
                </a:cubicBezTo>
                <a:cubicBezTo>
                  <a:pt x="76" y="26"/>
                  <a:pt x="75" y="27"/>
                  <a:pt x="75" y="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480252" y="1814147"/>
            <a:ext cx="332299" cy="373951"/>
          </a:xfrm>
          <a:custGeom>
            <a:avLst/>
            <a:gdLst>
              <a:gd name="T0" fmla="*/ 73 w 88"/>
              <a:gd name="T1" fmla="*/ 22 h 99"/>
              <a:gd name="T2" fmla="*/ 81 w 88"/>
              <a:gd name="T3" fmla="*/ 18 h 99"/>
              <a:gd name="T4" fmla="*/ 77 w 88"/>
              <a:gd name="T5" fmla="*/ 27 h 99"/>
              <a:gd name="T6" fmla="*/ 75 w 88"/>
              <a:gd name="T7" fmla="*/ 86 h 99"/>
              <a:gd name="T8" fmla="*/ 44 w 88"/>
              <a:gd name="T9" fmla="*/ 99 h 99"/>
              <a:gd name="T10" fmla="*/ 13 w 88"/>
              <a:gd name="T11" fmla="*/ 86 h 99"/>
              <a:gd name="T12" fmla="*/ 13 w 88"/>
              <a:gd name="T13" fmla="*/ 24 h 99"/>
              <a:gd name="T14" fmla="*/ 13 w 88"/>
              <a:gd name="T15" fmla="*/ 24 h 99"/>
              <a:gd name="T16" fmla="*/ 41 w 88"/>
              <a:gd name="T17" fmla="*/ 6 h 99"/>
              <a:gd name="T18" fmla="*/ 34 w 88"/>
              <a:gd name="T19" fmla="*/ 3 h 99"/>
              <a:gd name="T20" fmla="*/ 51 w 88"/>
              <a:gd name="T21" fmla="*/ 0 h 99"/>
              <a:gd name="T22" fmla="*/ 51 w 88"/>
              <a:gd name="T23" fmla="*/ 6 h 99"/>
              <a:gd name="T24" fmla="*/ 48 w 88"/>
              <a:gd name="T25" fmla="*/ 12 h 99"/>
              <a:gd name="T26" fmla="*/ 56 w 88"/>
              <a:gd name="T27" fmla="*/ 57 h 99"/>
              <a:gd name="T28" fmla="*/ 60 w 88"/>
              <a:gd name="T29" fmla="*/ 31 h 99"/>
              <a:gd name="T30" fmla="*/ 37 w 88"/>
              <a:gd name="T31" fmla="*/ 46 h 99"/>
              <a:gd name="T32" fmla="*/ 36 w 88"/>
              <a:gd name="T33" fmla="*/ 47 h 99"/>
              <a:gd name="T34" fmla="*/ 33 w 88"/>
              <a:gd name="T35" fmla="*/ 56 h 99"/>
              <a:gd name="T36" fmla="*/ 33 w 88"/>
              <a:gd name="T37" fmla="*/ 58 h 99"/>
              <a:gd name="T38" fmla="*/ 34 w 88"/>
              <a:gd name="T39" fmla="*/ 60 h 99"/>
              <a:gd name="T40" fmla="*/ 39 w 88"/>
              <a:gd name="T41" fmla="*/ 65 h 99"/>
              <a:gd name="T42" fmla="*/ 41 w 88"/>
              <a:gd name="T43" fmla="*/ 66 h 99"/>
              <a:gd name="T44" fmla="*/ 43 w 88"/>
              <a:gd name="T45" fmla="*/ 67 h 99"/>
              <a:gd name="T46" fmla="*/ 44 w 88"/>
              <a:gd name="T47" fmla="*/ 67 h 99"/>
              <a:gd name="T48" fmla="*/ 45 w 88"/>
              <a:gd name="T49" fmla="*/ 67 h 99"/>
              <a:gd name="T50" fmla="*/ 47 w 88"/>
              <a:gd name="T51" fmla="*/ 66 h 99"/>
              <a:gd name="T52" fmla="*/ 54 w 88"/>
              <a:gd name="T53" fmla="*/ 61 h 99"/>
              <a:gd name="T54" fmla="*/ 56 w 88"/>
              <a:gd name="T55" fmla="*/ 57 h 99"/>
              <a:gd name="T56" fmla="*/ 48 w 88"/>
              <a:gd name="T57" fmla="*/ 49 h 99"/>
              <a:gd name="T58" fmla="*/ 40 w 88"/>
              <a:gd name="T59" fmla="*/ 62 h 99"/>
              <a:gd name="T60" fmla="*/ 48 w 88"/>
              <a:gd name="T61" fmla="*/ 49 h 99"/>
              <a:gd name="T62" fmla="*/ 46 w 88"/>
              <a:gd name="T63" fmla="*/ 52 h 99"/>
              <a:gd name="T64" fmla="*/ 43 w 88"/>
              <a:gd name="T65" fmla="*/ 58 h 99"/>
              <a:gd name="T66" fmla="*/ 46 w 88"/>
              <a:gd name="T67" fmla="*/ 52 h 99"/>
              <a:gd name="T68" fmla="*/ 64 w 88"/>
              <a:gd name="T69" fmla="*/ 32 h 99"/>
              <a:gd name="T70" fmla="*/ 58 w 88"/>
              <a:gd name="T71" fmla="*/ 61 h 99"/>
              <a:gd name="T72" fmla="*/ 45 w 88"/>
              <a:gd name="T73" fmla="*/ 71 h 99"/>
              <a:gd name="T74" fmla="*/ 44 w 88"/>
              <a:gd name="T75" fmla="*/ 71 h 99"/>
              <a:gd name="T76" fmla="*/ 42 w 88"/>
              <a:gd name="T77" fmla="*/ 71 h 99"/>
              <a:gd name="T78" fmla="*/ 39 w 88"/>
              <a:gd name="T79" fmla="*/ 70 h 99"/>
              <a:gd name="T80" fmla="*/ 29 w 88"/>
              <a:gd name="T81" fmla="*/ 59 h 99"/>
              <a:gd name="T82" fmla="*/ 29 w 88"/>
              <a:gd name="T83" fmla="*/ 56 h 99"/>
              <a:gd name="T84" fmla="*/ 33 w 88"/>
              <a:gd name="T85" fmla="*/ 45 h 99"/>
              <a:gd name="T86" fmla="*/ 34 w 88"/>
              <a:gd name="T87" fmla="*/ 44 h 99"/>
              <a:gd name="T88" fmla="*/ 35 w 88"/>
              <a:gd name="T89" fmla="*/ 43 h 99"/>
              <a:gd name="T90" fmla="*/ 55 w 88"/>
              <a:gd name="T91" fmla="*/ 26 h 99"/>
              <a:gd name="T92" fmla="*/ 60 w 88"/>
              <a:gd name="T93" fmla="*/ 26 h 99"/>
              <a:gd name="T94" fmla="*/ 61 w 88"/>
              <a:gd name="T95" fmla="*/ 26 h 99"/>
              <a:gd name="T96" fmla="*/ 62 w 88"/>
              <a:gd name="T97" fmla="*/ 27 h 99"/>
              <a:gd name="T98" fmla="*/ 64 w 88"/>
              <a:gd name="T99" fmla="*/ 32 h 99"/>
              <a:gd name="T100" fmla="*/ 70 w 88"/>
              <a:gd name="T101" fmla="*/ 29 h 99"/>
              <a:gd name="T102" fmla="*/ 18 w 88"/>
              <a:gd name="T103" fmla="*/ 29 h 99"/>
              <a:gd name="T104" fmla="*/ 18 w 88"/>
              <a:gd name="T105" fmla="*/ 81 h 99"/>
              <a:gd name="T106" fmla="*/ 70 w 88"/>
              <a:gd name="T107" fmla="*/ 82 h 99"/>
              <a:gd name="T108" fmla="*/ 81 w 88"/>
              <a:gd name="T109" fmla="*/ 55 h 99"/>
              <a:gd name="T110" fmla="*/ 70 w 88"/>
              <a:gd name="T111" fmla="*/ 29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8" h="99">
                <a:moveTo>
                  <a:pt x="48" y="12"/>
                </a:moveTo>
                <a:cubicBezTo>
                  <a:pt x="57" y="12"/>
                  <a:pt x="66" y="16"/>
                  <a:pt x="73" y="22"/>
                </a:cubicBezTo>
                <a:cubicBezTo>
                  <a:pt x="76" y="18"/>
                  <a:pt x="76" y="18"/>
                  <a:pt x="76" y="18"/>
                </a:cubicBezTo>
                <a:cubicBezTo>
                  <a:pt x="78" y="17"/>
                  <a:pt x="80" y="17"/>
                  <a:pt x="81" y="18"/>
                </a:cubicBezTo>
                <a:cubicBezTo>
                  <a:pt x="83" y="20"/>
                  <a:pt x="83" y="22"/>
                  <a:pt x="81" y="23"/>
                </a:cubicBezTo>
                <a:cubicBezTo>
                  <a:pt x="77" y="27"/>
                  <a:pt x="77" y="27"/>
                  <a:pt x="77" y="27"/>
                </a:cubicBezTo>
                <a:cubicBezTo>
                  <a:pt x="84" y="34"/>
                  <a:pt x="88" y="44"/>
                  <a:pt x="88" y="55"/>
                </a:cubicBezTo>
                <a:cubicBezTo>
                  <a:pt x="88" y="67"/>
                  <a:pt x="83" y="78"/>
                  <a:pt x="75" y="86"/>
                </a:cubicBezTo>
                <a:cubicBezTo>
                  <a:pt x="75" y="86"/>
                  <a:pt x="75" y="86"/>
                  <a:pt x="75" y="86"/>
                </a:cubicBezTo>
                <a:cubicBezTo>
                  <a:pt x="67" y="94"/>
                  <a:pt x="56" y="99"/>
                  <a:pt x="44" y="99"/>
                </a:cubicBezTo>
                <a:cubicBezTo>
                  <a:pt x="32" y="99"/>
                  <a:pt x="21" y="94"/>
                  <a:pt x="13" y="86"/>
                </a:cubicBezTo>
                <a:cubicBezTo>
                  <a:pt x="13" y="86"/>
                  <a:pt x="13" y="86"/>
                  <a:pt x="13" y="86"/>
                </a:cubicBezTo>
                <a:cubicBezTo>
                  <a:pt x="5" y="78"/>
                  <a:pt x="0" y="67"/>
                  <a:pt x="0" y="55"/>
                </a:cubicBezTo>
                <a:cubicBezTo>
                  <a:pt x="0" y="43"/>
                  <a:pt x="5" y="32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20" y="17"/>
                  <a:pt x="30" y="12"/>
                  <a:pt x="41" y="12"/>
                </a:cubicBezTo>
                <a:cubicBezTo>
                  <a:pt x="41" y="6"/>
                  <a:pt x="41" y="6"/>
                  <a:pt x="41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5" y="6"/>
                  <a:pt x="34" y="5"/>
                  <a:pt x="34" y="3"/>
                </a:cubicBezTo>
                <a:cubicBezTo>
                  <a:pt x="34" y="1"/>
                  <a:pt x="35" y="0"/>
                  <a:pt x="37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5" y="1"/>
                  <a:pt x="55" y="3"/>
                </a:cubicBezTo>
                <a:cubicBezTo>
                  <a:pt x="55" y="5"/>
                  <a:pt x="53" y="6"/>
                  <a:pt x="51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12"/>
                  <a:pt x="48" y="12"/>
                  <a:pt x="48" y="12"/>
                </a:cubicBezTo>
                <a:close/>
                <a:moveTo>
                  <a:pt x="56" y="57"/>
                </a:moveTo>
                <a:cubicBezTo>
                  <a:pt x="56" y="57"/>
                  <a:pt x="56" y="57"/>
                  <a:pt x="56" y="57"/>
                </a:cubicBezTo>
                <a:cubicBezTo>
                  <a:pt x="56" y="56"/>
                  <a:pt x="56" y="56"/>
                  <a:pt x="56" y="56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0"/>
                  <a:pt x="58" y="29"/>
                  <a:pt x="57" y="30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6"/>
                  <a:pt x="37" y="46"/>
                </a:cubicBezTo>
                <a:cubicBezTo>
                  <a:pt x="37" y="46"/>
                  <a:pt x="37" y="47"/>
                  <a:pt x="36" y="47"/>
                </a:cubicBezTo>
                <a:cubicBezTo>
                  <a:pt x="36" y="47"/>
                  <a:pt x="36" y="47"/>
                  <a:pt x="36" y="47"/>
                </a:cubicBezTo>
                <a:cubicBezTo>
                  <a:pt x="34" y="49"/>
                  <a:pt x="33" y="53"/>
                  <a:pt x="33" y="56"/>
                </a:cubicBezTo>
                <a:cubicBezTo>
                  <a:pt x="33" y="56"/>
                  <a:pt x="33" y="57"/>
                  <a:pt x="33" y="57"/>
                </a:cubicBezTo>
                <a:cubicBezTo>
                  <a:pt x="33" y="57"/>
                  <a:pt x="33" y="58"/>
                  <a:pt x="33" y="58"/>
                </a:cubicBezTo>
                <a:cubicBezTo>
                  <a:pt x="33" y="59"/>
                  <a:pt x="33" y="59"/>
                  <a:pt x="33" y="59"/>
                </a:cubicBezTo>
                <a:cubicBezTo>
                  <a:pt x="34" y="59"/>
                  <a:pt x="34" y="60"/>
                  <a:pt x="34" y="60"/>
                </a:cubicBezTo>
                <a:cubicBezTo>
                  <a:pt x="34" y="60"/>
                  <a:pt x="34" y="61"/>
                  <a:pt x="34" y="61"/>
                </a:cubicBezTo>
                <a:cubicBezTo>
                  <a:pt x="35" y="63"/>
                  <a:pt x="37" y="64"/>
                  <a:pt x="39" y="65"/>
                </a:cubicBezTo>
                <a:cubicBezTo>
                  <a:pt x="39" y="65"/>
                  <a:pt x="39" y="65"/>
                  <a:pt x="40" y="66"/>
                </a:cubicBezTo>
                <a:cubicBezTo>
                  <a:pt x="40" y="66"/>
                  <a:pt x="40" y="66"/>
                  <a:pt x="41" y="66"/>
                </a:cubicBezTo>
                <a:cubicBezTo>
                  <a:pt x="41" y="66"/>
                  <a:pt x="41" y="66"/>
                  <a:pt x="42" y="66"/>
                </a:cubicBezTo>
                <a:cubicBezTo>
                  <a:pt x="42" y="66"/>
                  <a:pt x="42" y="66"/>
                  <a:pt x="43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3" y="67"/>
                  <a:pt x="44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44" y="67"/>
                  <a:pt x="45" y="67"/>
                  <a:pt x="45" y="67"/>
                </a:cubicBezTo>
                <a:cubicBezTo>
                  <a:pt x="45" y="67"/>
                  <a:pt x="46" y="67"/>
                  <a:pt x="46" y="66"/>
                </a:cubicBezTo>
                <a:cubicBezTo>
                  <a:pt x="46" y="66"/>
                  <a:pt x="47" y="66"/>
                  <a:pt x="47" y="66"/>
                </a:cubicBezTo>
                <a:cubicBezTo>
                  <a:pt x="50" y="66"/>
                  <a:pt x="52" y="64"/>
                  <a:pt x="53" y="62"/>
                </a:cubicBezTo>
                <a:cubicBezTo>
                  <a:pt x="54" y="62"/>
                  <a:pt x="54" y="61"/>
                  <a:pt x="54" y="61"/>
                </a:cubicBezTo>
                <a:cubicBezTo>
                  <a:pt x="55" y="60"/>
                  <a:pt x="55" y="58"/>
                  <a:pt x="56" y="57"/>
                </a:cubicBezTo>
                <a:cubicBezTo>
                  <a:pt x="56" y="57"/>
                  <a:pt x="56" y="57"/>
                  <a:pt x="56" y="57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51" y="51"/>
                  <a:pt x="53" y="55"/>
                  <a:pt x="51" y="59"/>
                </a:cubicBezTo>
                <a:cubicBezTo>
                  <a:pt x="49" y="62"/>
                  <a:pt x="44" y="64"/>
                  <a:pt x="40" y="62"/>
                </a:cubicBezTo>
                <a:cubicBezTo>
                  <a:pt x="37" y="60"/>
                  <a:pt x="36" y="55"/>
                  <a:pt x="38" y="51"/>
                </a:cubicBezTo>
                <a:cubicBezTo>
                  <a:pt x="40" y="48"/>
                  <a:pt x="44" y="47"/>
                  <a:pt x="48" y="49"/>
                </a:cubicBezTo>
                <a:close/>
                <a:moveTo>
                  <a:pt x="46" y="52"/>
                </a:moveTo>
                <a:cubicBezTo>
                  <a:pt x="46" y="52"/>
                  <a:pt x="46" y="52"/>
                  <a:pt x="46" y="52"/>
                </a:cubicBezTo>
                <a:cubicBezTo>
                  <a:pt x="44" y="51"/>
                  <a:pt x="42" y="52"/>
                  <a:pt x="41" y="53"/>
                </a:cubicBezTo>
                <a:cubicBezTo>
                  <a:pt x="40" y="55"/>
                  <a:pt x="41" y="57"/>
                  <a:pt x="43" y="58"/>
                </a:cubicBezTo>
                <a:cubicBezTo>
                  <a:pt x="44" y="59"/>
                  <a:pt x="46" y="58"/>
                  <a:pt x="47" y="57"/>
                </a:cubicBezTo>
                <a:cubicBezTo>
                  <a:pt x="48" y="55"/>
                  <a:pt x="47" y="53"/>
                  <a:pt x="46" y="52"/>
                </a:cubicBezTo>
                <a:close/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0" y="57"/>
                  <a:pt x="60" y="57"/>
                  <a:pt x="60" y="57"/>
                </a:cubicBezTo>
                <a:cubicBezTo>
                  <a:pt x="59" y="59"/>
                  <a:pt x="59" y="60"/>
                  <a:pt x="58" y="61"/>
                </a:cubicBezTo>
                <a:cubicBezTo>
                  <a:pt x="56" y="66"/>
                  <a:pt x="52" y="70"/>
                  <a:pt x="47" y="70"/>
                </a:cubicBezTo>
                <a:cubicBezTo>
                  <a:pt x="46" y="71"/>
                  <a:pt x="46" y="71"/>
                  <a:pt x="45" y="71"/>
                </a:cubicBezTo>
                <a:cubicBezTo>
                  <a:pt x="45" y="71"/>
                  <a:pt x="44" y="71"/>
                  <a:pt x="44" y="71"/>
                </a:cubicBezTo>
                <a:cubicBezTo>
                  <a:pt x="44" y="71"/>
                  <a:pt x="44" y="71"/>
                  <a:pt x="44" y="71"/>
                </a:cubicBezTo>
                <a:cubicBezTo>
                  <a:pt x="43" y="71"/>
                  <a:pt x="43" y="71"/>
                  <a:pt x="42" y="71"/>
                </a:cubicBezTo>
                <a:cubicBezTo>
                  <a:pt x="42" y="71"/>
                  <a:pt x="42" y="71"/>
                  <a:pt x="42" y="71"/>
                </a:cubicBezTo>
                <a:cubicBezTo>
                  <a:pt x="42" y="71"/>
                  <a:pt x="41" y="70"/>
                  <a:pt x="41" y="70"/>
                </a:cubicBezTo>
                <a:cubicBezTo>
                  <a:pt x="40" y="70"/>
                  <a:pt x="40" y="70"/>
                  <a:pt x="39" y="70"/>
                </a:cubicBezTo>
                <a:cubicBezTo>
                  <a:pt x="35" y="68"/>
                  <a:pt x="31" y="65"/>
                  <a:pt x="30" y="61"/>
                </a:cubicBezTo>
                <a:cubicBezTo>
                  <a:pt x="30" y="60"/>
                  <a:pt x="29" y="60"/>
                  <a:pt x="29" y="59"/>
                </a:cubicBezTo>
                <a:cubicBezTo>
                  <a:pt x="29" y="59"/>
                  <a:pt x="29" y="58"/>
                  <a:pt x="29" y="58"/>
                </a:cubicBezTo>
                <a:cubicBezTo>
                  <a:pt x="29" y="57"/>
                  <a:pt x="29" y="57"/>
                  <a:pt x="29" y="56"/>
                </a:cubicBezTo>
                <a:cubicBezTo>
                  <a:pt x="28" y="53"/>
                  <a:pt x="30" y="49"/>
                  <a:pt x="32" y="46"/>
                </a:cubicBezTo>
                <a:cubicBezTo>
                  <a:pt x="32" y="46"/>
                  <a:pt x="32" y="45"/>
                  <a:pt x="33" y="45"/>
                </a:cubicBezTo>
                <a:cubicBezTo>
                  <a:pt x="33" y="45"/>
                  <a:pt x="33" y="44"/>
                  <a:pt x="34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5" y="43"/>
                </a:cubicBezTo>
                <a:cubicBezTo>
                  <a:pt x="35" y="43"/>
                  <a:pt x="35" y="43"/>
                  <a:pt x="35" y="43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5"/>
                  <a:pt x="58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7"/>
                  <a:pt x="62" y="27"/>
                  <a:pt x="62" y="27"/>
                </a:cubicBezTo>
                <a:cubicBezTo>
                  <a:pt x="63" y="28"/>
                  <a:pt x="64" y="30"/>
                  <a:pt x="64" y="32"/>
                </a:cubicBezTo>
                <a:close/>
                <a:moveTo>
                  <a:pt x="70" y="29"/>
                </a:moveTo>
                <a:cubicBezTo>
                  <a:pt x="70" y="29"/>
                  <a:pt x="70" y="29"/>
                  <a:pt x="70" y="29"/>
                </a:cubicBezTo>
                <a:cubicBezTo>
                  <a:pt x="64" y="22"/>
                  <a:pt x="54" y="18"/>
                  <a:pt x="44" y="18"/>
                </a:cubicBezTo>
                <a:cubicBezTo>
                  <a:pt x="34" y="18"/>
                  <a:pt x="25" y="22"/>
                  <a:pt x="18" y="29"/>
                </a:cubicBezTo>
                <a:cubicBezTo>
                  <a:pt x="11" y="36"/>
                  <a:pt x="7" y="45"/>
                  <a:pt x="7" y="55"/>
                </a:cubicBezTo>
                <a:cubicBezTo>
                  <a:pt x="7" y="65"/>
                  <a:pt x="11" y="75"/>
                  <a:pt x="18" y="81"/>
                </a:cubicBezTo>
                <a:cubicBezTo>
                  <a:pt x="25" y="88"/>
                  <a:pt x="34" y="92"/>
                  <a:pt x="44" y="92"/>
                </a:cubicBezTo>
                <a:cubicBezTo>
                  <a:pt x="54" y="92"/>
                  <a:pt x="64" y="88"/>
                  <a:pt x="70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7" y="75"/>
                  <a:pt x="81" y="65"/>
                  <a:pt x="81" y="55"/>
                </a:cubicBezTo>
                <a:cubicBezTo>
                  <a:pt x="81" y="45"/>
                  <a:pt x="77" y="36"/>
                  <a:pt x="71" y="29"/>
                </a:cubicBezTo>
                <a:cubicBezTo>
                  <a:pt x="70" y="29"/>
                  <a:pt x="70" y="29"/>
                  <a:pt x="70" y="2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1759474" y="104977"/>
            <a:ext cx="3704079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系统功能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9250" y="720090"/>
            <a:ext cx="268414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通过软件的需求分析已经获得了系统的基本功能需求。根据各大功能模块的不同，将系统分为各种功能大块。系统功能结构如图所示：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-2147482610" name="对象 -214748261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596640" y="1185545"/>
          <a:ext cx="7783830" cy="502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213215" imgH="5052060" progId="Visio.Drawing.15">
                  <p:embed/>
                </p:oleObj>
              </mc:Choice>
              <mc:Fallback>
                <p:oleObj name="" r:id="rId2" imgW="9213215" imgH="505206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96640" y="1185545"/>
                        <a:ext cx="7783830" cy="5024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bldLvl="0" animBg="1"/>
      <p:bldP spid="17" grpId="0" animBg="1"/>
      <p:bldP spid="18" grpId="0" animBg="1"/>
      <p:bldP spid="19" grpId="0" animBg="1"/>
      <p:bldP spid="20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Rectangle 24"/>
          <p:cNvSpPr>
            <a:spLocks noChangeArrowheads="1"/>
          </p:cNvSpPr>
          <p:nvPr/>
        </p:nvSpPr>
        <p:spPr bwMode="auto">
          <a:xfrm>
            <a:off x="1552955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62" name="Rectangle 24"/>
          <p:cNvSpPr>
            <a:spLocks noChangeArrowheads="1"/>
          </p:cNvSpPr>
          <p:nvPr/>
        </p:nvSpPr>
        <p:spPr bwMode="auto">
          <a:xfrm>
            <a:off x="4341321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64" name="Rectangle 24"/>
          <p:cNvSpPr>
            <a:spLocks noChangeArrowheads="1"/>
          </p:cNvSpPr>
          <p:nvPr/>
        </p:nvSpPr>
        <p:spPr bwMode="auto">
          <a:xfrm>
            <a:off x="7118388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3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866" name="Rectangle 24"/>
          <p:cNvSpPr>
            <a:spLocks noChangeArrowheads="1"/>
          </p:cNvSpPr>
          <p:nvPr/>
        </p:nvSpPr>
        <p:spPr bwMode="auto">
          <a:xfrm>
            <a:off x="9912388" y="2117495"/>
            <a:ext cx="724395" cy="66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8565">
              <a:lnSpc>
                <a:spcPct val="120000"/>
              </a:lnSpc>
              <a:spcBef>
                <a:spcPts val="400"/>
              </a:spcBef>
            </a:pPr>
            <a:r>
              <a:rPr lang="en-US" altLang="zh-CN" sz="3735" b="1" dirty="0">
                <a:solidFill>
                  <a:srgbClr val="FFFFFF"/>
                </a:solidFill>
                <a:cs typeface="+mn-ea"/>
                <a:sym typeface="+mn-lt"/>
              </a:rPr>
              <a:t>4</a:t>
            </a:r>
            <a:endParaRPr lang="en-US" altLang="zh-CN" sz="2665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5" name="Rectangle 39"/>
          <p:cNvSpPr>
            <a:spLocks noChangeArrowheads="1"/>
          </p:cNvSpPr>
          <p:nvPr/>
        </p:nvSpPr>
        <p:spPr bwMode="auto">
          <a:xfrm>
            <a:off x="554879" y="371042"/>
            <a:ext cx="3704079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系统ER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2250" y="854075"/>
            <a:ext cx="2066290" cy="2784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40000"/>
              </a:lnSpc>
              <a:buClrTx/>
              <a:buSzTx/>
              <a:buNone/>
            </a:pP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根据前面的数据流程图，结合系统的功能模块设计，设计出符合系统的各信息实体。系统ER图如图所示：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533400"/>
            <a:r>
              <a:rPr lang="en-US" sz="1200" b="0">
                <a:latin typeface="宋体" panose="02010600030101010101" pitchFamily="2" charset="-122"/>
              </a:rPr>
              <a:t> </a:t>
            </a:r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6569710" y="4404360"/>
            <a:ext cx="860552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lang="en-US" sz="1200" b="0"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lang="zh-CN" altLang="en-US"/>
          </a:p>
        </p:txBody>
      </p:sp>
      <p:graphicFrame>
        <p:nvGraphicFramePr>
          <p:cNvPr id="-2147482613" name="对象 -2147482614"/>
          <p:cNvGraphicFramePr/>
          <p:nvPr>
            <p:custDataLst>
              <p:tags r:id="rId1"/>
            </p:custDataLst>
          </p:nvPr>
        </p:nvGraphicFramePr>
        <p:xfrm>
          <a:off x="2972435" y="654685"/>
          <a:ext cx="7958455" cy="563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868670" imgH="4757420" progId="Visio.Drawing.11">
                  <p:embed/>
                </p:oleObj>
              </mc:Choice>
              <mc:Fallback>
                <p:oleObj name="" r:id="rId2" imgW="5868670" imgH="475742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2435" y="654685"/>
                        <a:ext cx="7958455" cy="5630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" grpId="0"/>
      <p:bldP spid="3862" grpId="0"/>
      <p:bldP spid="3864" grpId="0"/>
      <p:bldP spid="3866" grpId="0"/>
      <p:bldP spid="1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554990" y="370840"/>
            <a:ext cx="43510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218565">
              <a:buClrTx/>
              <a:buSzTx/>
              <a:buFontTx/>
            </a:pPr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系统实现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565" y="949325"/>
            <a:ext cx="22498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系统首页展示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ClrTx/>
              <a:buSzTx/>
              <a:buFontTx/>
            </a:pP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用户界面要尽量简洁大方，使用户能够方便找到需要的功能入口，浏览、且要易于修改和维护，同时还要保证用户合法和系统安全。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14850" y="660400"/>
            <a:ext cx="3162300" cy="5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554990" y="370840"/>
            <a:ext cx="435102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l" defTabSz="1218565">
              <a:buClrTx/>
              <a:buSzTx/>
              <a:buFontTx/>
            </a:pPr>
            <a:r>
              <a:rPr lang="zh-CN" altLang="en-US" sz="2800" b="1" cap="small" dirty="0">
                <a:solidFill>
                  <a:srgbClr val="267FAB"/>
                </a:solidFill>
                <a:cs typeface="+mn-ea"/>
                <a:sym typeface="+mn-lt"/>
              </a:rPr>
              <a:t>系统实现</a:t>
            </a:r>
            <a:endParaRPr lang="zh-CN" altLang="en-US" sz="2800" b="1" cap="small" dirty="0">
              <a:solidFill>
                <a:srgbClr val="267FAB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565" y="949325"/>
            <a:ext cx="22498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系统首页展示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800" b="1" dirty="0">
                <a:solidFill>
                  <a:schemeClr val="tx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用户界面要尽量简洁大方，使用户能够方便找到需要的功能入口，浏览、且要易于修改和维护，同时还要保证用户合法和系统安全。</a:t>
            </a:r>
            <a:endParaRPr lang="en-US" altLang="zh-CN" sz="1800" b="1" dirty="0">
              <a:solidFill>
                <a:schemeClr val="tx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1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85135" y="801370"/>
            <a:ext cx="8879840" cy="5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pan dir="u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ISPRING_PRESENTATION_TITLE" val="毕业答辩模板PPT模板"/>
  <p:tag name="ISPRING_FIRST_PUBLISH" val="1"/>
  <p:tag name="KSO_WPP_MARK_KEY" val="e65c0278-b6b4-460d-8d0c-334f6d1bf292"/>
  <p:tag name="COMMONDATA" val="eyJoZGlkIjoiNWEyMDA5YTMwZDA1ODg5MzJhNzVkYjAyOTA0YWY2MzMifQ==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b4deahkk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2265</Words>
  <Application>WPS 演示</Application>
  <PresentationFormat>宽屏</PresentationFormat>
  <Paragraphs>98</Paragraphs>
  <Slides>11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Calibri</vt:lpstr>
      <vt:lpstr>Calibri</vt:lpstr>
      <vt:lpstr>字魂59号-创粗黑</vt:lpstr>
      <vt:lpstr>黑体</vt:lpstr>
      <vt:lpstr>微软雅黑</vt:lpstr>
      <vt:lpstr>Arial Unicode MS</vt:lpstr>
      <vt:lpstr>等线</vt:lpstr>
      <vt:lpstr>1_Office 主题​​</vt:lpstr>
      <vt:lpstr>Visio.Drawing.15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毕业答辩模板PPT模板</dc:title>
  <dc:creator>锐旗设计; https://9ppt.taobao.com</dc:creator>
  <cp:keywords>锐旗设计; https:/9ppt.taobao.com</cp:keywords>
  <cp:category>锐旗设计; https://9ppt.taobao.com</cp:category>
  <cp:lastModifiedBy>管管</cp:lastModifiedBy>
  <cp:revision>88</cp:revision>
  <dcterms:created xsi:type="dcterms:W3CDTF">2016-08-30T15:34:00Z</dcterms:created>
  <dcterms:modified xsi:type="dcterms:W3CDTF">2023-05-13T17:46:56Z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KSORubyTemplateID">
    <vt:lpwstr>8</vt:lpwstr>
  </property>
  <property fmtid="{D5CDD505-2E9C-101B-9397-08002B2CF9AE}" pid="4" name="ICV">
    <vt:lpwstr>F03A3DE5BB204EA0AEAB705777D0856F</vt:lpwstr>
  </property>
</Properties>
</file>