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89" r:id="rId3"/>
    <p:sldId id="292" r:id="rId5"/>
    <p:sldId id="259" r:id="rId6"/>
    <p:sldId id="265" r:id="rId7"/>
    <p:sldId id="268" r:id="rId8"/>
    <p:sldId id="266" r:id="rId9"/>
    <p:sldId id="284" r:id="rId10"/>
    <p:sldId id="29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4D6"/>
    <a:srgbClr val="9FD5ED"/>
    <a:srgbClr val="F8D158"/>
    <a:srgbClr val="FFB3A8"/>
    <a:srgbClr val="FF8271"/>
    <a:srgbClr val="F2A0C4"/>
    <a:srgbClr val="0070C0"/>
    <a:srgbClr val="E33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6" y="84"/>
      </p:cViewPr>
      <p:guideLst>
        <p:guide orient="horz" pos="2193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聆听视觉出品定制加Q9931002,定制只需10元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5035426" y="4811443"/>
            <a:ext cx="2544445" cy="8953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答辩</a:t>
            </a:r>
            <a:r>
              <a:rPr lang="en-US" alt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ppt</a:t>
            </a:r>
            <a:endParaRPr lang="en-US" altLang="zh-CN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586" y="147286"/>
            <a:ext cx="85009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F8D158"/>
                </a:solidFill>
                <a:cs typeface="+mn-ea"/>
                <a:sym typeface="+mn-lt"/>
              </a:rPr>
              <a:t>0</a:t>
            </a:r>
            <a:r>
              <a:rPr lang="en-US" altLang="zh-CN" sz="2000" b="1" spc="1400" dirty="0">
                <a:solidFill>
                  <a:srgbClr val="9FD5ED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A9E4D6"/>
                </a:solidFill>
                <a:cs typeface="+mn-ea"/>
                <a:sym typeface="+mn-lt"/>
              </a:rPr>
              <a:t>2</a:t>
            </a:r>
            <a:endParaRPr lang="zh-CN" altLang="en-US" sz="2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4195" y="2753995"/>
            <a:ext cx="934593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sz="4400" b="0">
                <a:ea typeface="宋体" panose="02010600030101010101" pitchFamily="2" charset="-122"/>
              </a:rPr>
              <a:t>Springboot社区养老保险系统小程序</a:t>
            </a:r>
            <a:endParaRPr sz="4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571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Copyright Notice"/>
          <p:cNvSpPr/>
          <p:nvPr/>
        </p:nvSpPr>
        <p:spPr bwMode="auto">
          <a:xfrm>
            <a:off x="572882" y="165298"/>
            <a:ext cx="2658915" cy="4953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研究背景及意义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4470" y="660400"/>
            <a:ext cx="118173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 随着网络时代的到来，互联网的优势和普及时刻影响并改变着人们的生活方式。在信息技术迅速发展的今天，计算机技术已经遍及全球，使社会发生了巨大的变革。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为了不受时间和地点的限制，智能手机用户可以通过移动网络访问网站和处理各种业务和互联网，这是一个有效的将应用系统的功能扩展到手机终端的方法。现今各种智能手机层出不穷，各类基于手机平台的软件应运而生，其中，在众多交流软件中，微信备受人们青睐。近年来，微信发展规模越来越大，越来越多的人开始使用微信，目前随着智能手机系统的普及，人人手机上基本都有了微信。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所以，微信推出小程序广告支持公众号关注，而这就意味着小程序跟公众号之间的通道被彻底打通了。本论文社区养老保险系统小程序主要牵扯到的程序、数据库与计算机技术等，覆盖知识面大，可以大大的提高系统人员工作效率。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-1479" y="1329671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rgbClr val="FF8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06070" y="203200"/>
            <a:ext cx="3952875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cs typeface="+mn-ea"/>
                <a:sym typeface="+mn-lt"/>
              </a:rPr>
              <a:t>开发技术</a:t>
            </a:r>
            <a:endParaRPr lang="zh-CN" altLang="en-US" sz="2665" dirty="0">
              <a:cs typeface="+mn-ea"/>
              <a:sym typeface="+mn-lt"/>
            </a:endParaRPr>
          </a:p>
          <a:p>
            <a:pPr defTabSz="1218565"/>
            <a:endParaRPr sz="2665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80" y="614680"/>
            <a:ext cx="1182687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微信开发者工具现在已经被小程序开发团队开发运行，目前微信开发者工具任然在不断的完善中，在开发小程序时经常要不断的更新。可以使用微信扫码登陆开发者工具，开发者工具将使用这个微信帐号的信息进行小程序的开发和调试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机型选择：小程序以智能手机的屏幕尺寸为设计标准，进行切图。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预览界面：写好视图布局后点击编译，用来刷新视图界面。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控制台：方便调试打印输出信息。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上传代码：上传到腾讯服务器，提交审核必经步骤。上传代码时可以填写版本号和备注信息。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资源文件：一般可以在资源文件进行对应项目的文件目录的断点调试。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显示远程调试：手机端和PC端开发工具联调对用户而言是非常实用的。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本地数据存储：显示的是本地存储的数据。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视图调试：标组件以子父层级结构呈现，方便调试。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微信限制在2M 以内的代码体积；开发中一般不校验合法域名信息；小程序后台要做配置服务器域名。</a:t>
            </a:r>
            <a:endParaRPr sz="2400" b="0">
              <a:latin typeface="Times New Roman" panose="02020603050405020304" charset="0"/>
            </a:endParaRPr>
          </a:p>
          <a:p>
            <a:pPr indent="304800">
              <a:lnSpc>
                <a:spcPct val="100000"/>
              </a:lnSpc>
            </a:pPr>
            <a:r>
              <a:rPr sz="2400" b="0">
                <a:latin typeface="Times New Roman" panose="02020603050405020304" charset="0"/>
              </a:rPr>
              <a:t>以上就是在开发过程中微信开发者工具常用到的功能，微信开发者工具也在不断的完善。</a:t>
            </a:r>
            <a:endParaRPr sz="2400" b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59115" y="2145316"/>
            <a:ext cx="1023512" cy="10255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108749" y="2327291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81381" y="2849409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35952" y="282900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21895" y="3215062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092039" y="352459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264052" y="3259279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95580" y="1115695"/>
            <a:ext cx="2390775" cy="5337810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0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9411081" y="1836521"/>
            <a:ext cx="244432" cy="329203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8697469" y="4747620"/>
            <a:ext cx="327507" cy="268477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415304" y="4722051"/>
            <a:ext cx="393008" cy="319616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480252" y="1814147"/>
            <a:ext cx="332299" cy="373951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759474" y="104977"/>
            <a:ext cx="3704079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4000" dirty="0">
                <a:cs typeface="+mn-ea"/>
                <a:sym typeface="+mn-lt"/>
              </a:rPr>
              <a:t>系统功能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720090"/>
            <a:ext cx="26841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ea typeface="宋体" panose="02010600030101010101" pitchFamily="2" charset="-122"/>
              </a:rPr>
              <a:t> </a:t>
            </a:r>
            <a:r>
              <a:rPr sz="2400" b="0">
                <a:ea typeface="宋体" panose="02010600030101010101" pitchFamily="2" charset="-122"/>
              </a:rPr>
              <a:t>通过软件的需求分析已经获得了系统的基本功能需求。根据各大功能模块的不同，将系统分为各种功能大块。系统功能结构如图所示</a:t>
            </a:r>
            <a:endParaRPr sz="2400" b="0">
              <a:ea typeface="宋体" panose="02010600030101010101" pitchFamily="2" charset="-122"/>
            </a:endParaRPr>
          </a:p>
        </p:txBody>
      </p:sp>
      <p:graphicFrame>
        <p:nvGraphicFramePr>
          <p:cNvPr id="-2147482617" name="Object 7"/>
          <p:cNvGraphicFramePr>
            <a:graphicFrameLocks noChangeAspect="1"/>
          </p:cNvGraphicFramePr>
          <p:nvPr/>
        </p:nvGraphicFramePr>
        <p:xfrm>
          <a:off x="3000375" y="1692275"/>
          <a:ext cx="9191625" cy="323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0703560" imgH="3774440" progId="Visio.Drawing.15">
                  <p:embed/>
                </p:oleObj>
              </mc:Choice>
              <mc:Fallback>
                <p:oleObj name="" r:id="rId1" imgW="10703560" imgH="377444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1692275"/>
                        <a:ext cx="9191625" cy="323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ldLvl="0" animBg="1"/>
      <p:bldP spid="17" grpId="0" animBg="1"/>
      <p:bldP spid="18" grpId="0" animBg="1"/>
      <p:bldP spid="19" grpId="0" animBg="1"/>
      <p:bldP spid="20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Rectangle 24"/>
          <p:cNvSpPr>
            <a:spLocks noChangeArrowheads="1"/>
          </p:cNvSpPr>
          <p:nvPr/>
        </p:nvSpPr>
        <p:spPr bwMode="auto">
          <a:xfrm>
            <a:off x="1552955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2" name="Rectangle 24"/>
          <p:cNvSpPr>
            <a:spLocks noChangeArrowheads="1"/>
          </p:cNvSpPr>
          <p:nvPr/>
        </p:nvSpPr>
        <p:spPr bwMode="auto">
          <a:xfrm>
            <a:off x="4341321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4" name="Rectangle 24"/>
          <p:cNvSpPr>
            <a:spLocks noChangeArrowheads="1"/>
          </p:cNvSpPr>
          <p:nvPr/>
        </p:nvSpPr>
        <p:spPr bwMode="auto">
          <a:xfrm>
            <a:off x="7118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6" name="Rectangle 24"/>
          <p:cNvSpPr>
            <a:spLocks noChangeArrowheads="1"/>
          </p:cNvSpPr>
          <p:nvPr/>
        </p:nvSpPr>
        <p:spPr bwMode="auto">
          <a:xfrm>
            <a:off x="9912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cs typeface="+mn-ea"/>
                <a:sym typeface="+mn-lt"/>
              </a:rPr>
              <a:t>系统</a:t>
            </a:r>
            <a:r>
              <a:rPr lang="en-US" altLang="zh-CN" sz="2665" dirty="0">
                <a:cs typeface="+mn-ea"/>
                <a:sym typeface="+mn-lt"/>
              </a:rPr>
              <a:t>ER</a:t>
            </a:r>
            <a:endParaRPr lang="en-US" altLang="zh-CN" sz="2665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0" y="854075"/>
            <a:ext cx="20662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/>
            <a:r>
              <a:rPr lang="zh-CN" sz="2400" b="0">
                <a:ea typeface="宋体" panose="02010600030101010101" pitchFamily="2" charset="-122"/>
              </a:rPr>
              <a:t>根据前面的数据流程图，结合系统的功能模块设计，设计出符合系统的各信息实体。系统ER图如图所示</a:t>
            </a:r>
            <a:endParaRPr lang="zh-CN" sz="2400" b="0">
              <a:ea typeface="宋体" panose="02010600030101010101" pitchFamily="2" charset="-122"/>
            </a:endParaRPr>
          </a:p>
          <a:p>
            <a:pPr indent="53340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6569710" y="4404360"/>
            <a:ext cx="86055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-2147482531" name="对象 -2147482532"/>
          <p:cNvGraphicFramePr/>
          <p:nvPr/>
        </p:nvGraphicFramePr>
        <p:xfrm>
          <a:off x="3654425" y="937895"/>
          <a:ext cx="6446520" cy="49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61380" imgH="4912360" progId="Visio.Drawing.15">
                  <p:embed/>
                </p:oleObj>
              </mc:Choice>
              <mc:Fallback>
                <p:oleObj name="" r:id="rId1" imgW="5961380" imgH="49123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4425" y="937895"/>
                        <a:ext cx="6446520" cy="4982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" grpId="0"/>
      <p:bldP spid="3862" grpId="0"/>
      <p:bldP spid="3864" grpId="0"/>
      <p:bldP spid="3866" grpId="0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54990" y="370840"/>
            <a:ext cx="435102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3200" dirty="0">
                <a:cs typeface="+mn-ea"/>
                <a:sym typeface="+mn-lt"/>
              </a:rPr>
              <a:t>系统实现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949325"/>
            <a:ext cx="160274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400">
                <a:latin typeface="汉仪青云简" panose="00020600040101010101" charset="-122"/>
                <a:ea typeface="汉仪青云简" panose="00020600040101010101" charset="-122"/>
                <a:sym typeface="+mn-ea"/>
              </a:rPr>
              <a:t>系统首页展示</a:t>
            </a:r>
            <a:endParaRPr lang="zh-CN" sz="2400">
              <a:latin typeface="汉仪青云简" panose="00020600040101010101" charset="-122"/>
              <a:ea typeface="汉仪青云简" panose="00020600040101010101" charset="-122"/>
              <a:sym typeface="+mn-ea"/>
            </a:endParaRPr>
          </a:p>
          <a:p>
            <a:pPr indent="0"/>
            <a:endParaRPr lang="zh-CN">
              <a:latin typeface="汉仪青云简" panose="00020600040101010101" charset="-122"/>
              <a:ea typeface="汉仪青云简" panose="00020600040101010101" charset="-122"/>
              <a:sym typeface="+mn-ea"/>
            </a:endParaRPr>
          </a:p>
          <a:p>
            <a:pPr indent="0"/>
            <a:r>
              <a:rPr lang="zh-CN" sz="2000">
                <a:latin typeface="汉仪青云简" panose="00020600040101010101" charset="-122"/>
                <a:ea typeface="汉仪青云简" panose="00020600040101010101" charset="-122"/>
                <a:sym typeface="+mn-ea"/>
              </a:rPr>
              <a:t>用户界面要尽量简洁大方，使用户能够方便找到需要的功能入口，浏览、且要易于修改和维护，同时还要保证用户合法和系统安全。</a:t>
            </a:r>
            <a:endParaRPr lang="zh-CN" altLang="en-US" sz="2000"/>
          </a:p>
        </p:txBody>
      </p:sp>
      <p:pic>
        <p:nvPicPr>
          <p:cNvPr id="-2147482528" name="图片 -21474825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3325" y="719455"/>
            <a:ext cx="3056890" cy="5419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5118147" y="1911643"/>
            <a:ext cx="1955708" cy="1960351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093980" y="2893165"/>
            <a:ext cx="1958400" cy="1960351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4138274" y="2893165"/>
            <a:ext cx="1955708" cy="1960351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rgbClr val="FFB3A8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Freeform 9"/>
          <p:cNvSpPr/>
          <p:nvPr/>
        </p:nvSpPr>
        <p:spPr bwMode="auto">
          <a:xfrm>
            <a:off x="5118147" y="3871992"/>
            <a:ext cx="1955708" cy="1963043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rgbClr val="9FD5ED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2322779" y="1791815"/>
            <a:ext cx="326432" cy="43874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rgbClr val="FFB3A8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9447022" y="1793835"/>
            <a:ext cx="364573" cy="432011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9442534" y="4251666"/>
            <a:ext cx="373549" cy="492605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270055" y="4301937"/>
            <a:ext cx="431880" cy="402836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8694" y="325625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6599" y="3873340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02283" y="3010035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512" y="2417846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2787" y="38733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817" y="3533011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64641" y="418121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91512" y="5026882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979035" y="346710"/>
            <a:ext cx="245046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3200" dirty="0">
                <a:cs typeface="+mn-ea"/>
                <a:sym typeface="+mn-lt"/>
              </a:rPr>
              <a:t>总结与展望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99110" y="838835"/>
            <a:ext cx="111855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20000"/>
              </a:lnSpc>
            </a:pPr>
            <a:r>
              <a:rPr 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在这个设计中，我花了大量的时间去理解系统开发中使用的知识，经过这段时间的努力工作最终完成了系统设计。通过这一阶段的学习，我发现了自己的不足，充分掌握了必要的应用技能，进一步的学习使我充实了自己的知识基础，完成了这个艰巨的任务。当遇到问题时，我很及时的寻求老师的帮助，通过专业的网站和论坛来解决，他们的帮助让我一步一步的成功克服了困难的问题。系统设计过程不容易，你需要不断充实自己，有勇气克服困难。系统开发的一些功能还不完善，需要继续改善后，通过用户体验来修改设计完美的系统，让用户得到更好的体验，我觉得很高兴，因为这是我第一次通过自己的努力实现这个系统，但绝不是我的最后一个，在未来我将努力实现更多的优秀的系统。</a:t>
            </a:r>
            <a:endParaRPr lang="zh-CN" sz="20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304800">
              <a:lnSpc>
                <a:spcPct val="120000"/>
              </a:lnSpc>
            </a:pPr>
            <a:r>
              <a:rPr 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在一些编程语言的系统实现中，对词汇表不太熟悉，导致了开发的困难，但是我通过了合适的字典软件来解决这个大问题。由此，我学会了自己的英语缺陷。在那之后，我不断地提高自己的英语知识，这样我就不会有任何未来的工作和生活。毕业设计过程我感觉很深刻，从一开始就不熟悉开发技术，一步一步的使用，接触到文献和信息，不难理解，系统是一次又一次的实现，系统本身对于在线学习是有用的。我从这个设计中获益良多，论文的编写需要有自己的意愿去实现一点，学习生活中所有的问题的勇气，学习的过程就是学习的过程。毕业设计，我学会了将理论知识应用于实践。让我知道该怎么做，我们必须认真对待。勇于克服困难，相信未来，我会做得更好。</a:t>
            </a:r>
            <a:endParaRPr lang="zh-CN" sz="20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4773006" y="4811443"/>
            <a:ext cx="3069285" cy="8964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5400" b="1" kern="1800" cap="small" spc="300">
                <a:solidFill>
                  <a:srgbClr val="267FAB"/>
                </a:solidFill>
                <a:cs typeface="+mn-ea"/>
                <a:sym typeface="+mn-lt"/>
              </a:rPr>
              <a:t>谢谢观看</a:t>
            </a:r>
            <a:endParaRPr lang="en-US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2281" y="784191"/>
            <a:ext cx="8500978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5000" b="1" spc="1400" dirty="0">
                <a:solidFill>
                  <a:srgbClr val="F8D158"/>
                </a:solidFill>
                <a:cs typeface="+mn-ea"/>
                <a:sym typeface="+mn-lt"/>
              </a:rPr>
              <a:t>02</a:t>
            </a:r>
            <a:r>
              <a:rPr lang="en-US" altLang="zh-CN" sz="25000" b="1" spc="1400" dirty="0">
                <a:solidFill>
                  <a:srgbClr val="A9E4D6"/>
                </a:solidFill>
                <a:cs typeface="+mn-ea"/>
                <a:sym typeface="+mn-lt"/>
              </a:rPr>
              <a:t>2</a:t>
            </a:r>
            <a:endParaRPr lang="zh-CN" altLang="en-US" sz="25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171,&quot;width&quot;:4045}"/>
</p:tagLst>
</file>

<file path=ppt/tags/tag2.xml><?xml version="1.0" encoding="utf-8"?>
<p:tagLst xmlns:p="http://schemas.openxmlformats.org/presentationml/2006/main">
  <p:tag name="ISPRING_PRESENTATION_TITLE" val="毕业答辩模板PPT模板"/>
  <p:tag name="ISPRING_FIRST_PUBLISH" val="1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b4deahkk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演示</Application>
  <PresentationFormat>宽屏</PresentationFormat>
  <Paragraphs>82</Paragraphs>
  <Slides>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</vt:lpstr>
      <vt:lpstr>汉仪青云简</vt:lpstr>
      <vt:lpstr>Calibri</vt:lpstr>
      <vt:lpstr>字魂59号-创粗黑</vt:lpstr>
      <vt:lpstr>黑体</vt:lpstr>
      <vt:lpstr>微软雅黑</vt:lpstr>
      <vt:lpstr>Arial Unicode MS</vt:lpstr>
      <vt:lpstr>等线</vt:lpstr>
      <vt:lpstr>1_Office 主题​​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毕业答辩模板PPT模板</dc:title>
  <dc:creator>锐旗设计; https://9ppt.taobao.com</dc:creator>
  <cp:keywords>锐旗设计; https:/9ppt.taobao.com</cp:keywords>
  <cp:category>锐旗设计; https://9ppt.taobao.com</cp:category>
  <cp:lastModifiedBy>刘丹</cp:lastModifiedBy>
  <cp:revision>81</cp:revision>
  <dcterms:created xsi:type="dcterms:W3CDTF">2016-08-30T15:34:00Z</dcterms:created>
  <dcterms:modified xsi:type="dcterms:W3CDTF">2023-04-23T09:42:48Z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RubyTemplateID">
    <vt:lpwstr>8</vt:lpwstr>
  </property>
  <property fmtid="{D5CDD505-2E9C-101B-9397-08002B2CF9AE}" pid="4" name="ICV">
    <vt:lpwstr>F03A3DE5BB204EA0AEAB705777D0856F</vt:lpwstr>
  </property>
</Properties>
</file>