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2"/>
  </p:handoutMasterIdLst>
  <p:sldIdLst>
    <p:sldId id="289" r:id="rId3"/>
    <p:sldId id="292" r:id="rId5"/>
    <p:sldId id="259" r:id="rId6"/>
    <p:sldId id="265" r:id="rId7"/>
    <p:sldId id="268" r:id="rId8"/>
    <p:sldId id="266" r:id="rId9"/>
    <p:sldId id="284" r:id="rId10"/>
    <p:sldId id="299" r:id="rId11"/>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3" userDrawn="1">
          <p15:clr>
            <a:srgbClr val="A4A3A4"/>
          </p15:clr>
        </p15:guide>
        <p15:guide id="2" pos="38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E4D6"/>
    <a:srgbClr val="9FD5ED"/>
    <a:srgbClr val="F8D158"/>
    <a:srgbClr val="FFB3A8"/>
    <a:srgbClr val="FF8271"/>
    <a:srgbClr val="F2A0C4"/>
    <a:srgbClr val="0070C0"/>
    <a:srgbClr val="E338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94660"/>
  </p:normalViewPr>
  <p:slideViewPr>
    <p:cSldViewPr snapToGrid="0" showGuides="1">
      <p:cViewPr varScale="1">
        <p:scale>
          <a:sx n="110" d="100"/>
          <a:sy n="110" d="100"/>
        </p:scale>
        <p:origin x="756" y="84"/>
      </p:cViewPr>
      <p:guideLst>
        <p:guide orient="horz" pos="2193"/>
        <p:guide pos="385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4.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版权声明：</a:t>
            </a:r>
            <a:r>
              <a:rPr lang="en-US" altLang="zh-CN" dirty="0"/>
              <a:t>聆听视觉出品定制加Q9931002,定制只需10元</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155F91-34D3-4597-8FBD-0A7760D44F4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46CA82-AF0A-4194-B863-548DAC8A8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p:cNvSpPr/>
          <p:nvPr/>
        </p:nvSpPr>
        <p:spPr>
          <a:xfrm>
            <a:off x="115937" y="-18351"/>
            <a:ext cx="2400300" cy="2400300"/>
          </a:xfrm>
          <a:prstGeom prst="ellipse">
            <a:avLst/>
          </a:prstGeom>
          <a:solidFill>
            <a:srgbClr val="A9E4D6">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chemeClr val="accent2">
                  <a:lumMod val="75000"/>
                </a:schemeClr>
              </a:solidFill>
              <a:cs typeface="+mn-ea"/>
              <a:sym typeface="+mn-lt"/>
            </a:endParaRPr>
          </a:p>
        </p:txBody>
      </p:sp>
      <p:sp>
        <p:nvSpPr>
          <p:cNvPr id="13" name="椭圆 12"/>
          <p:cNvSpPr/>
          <p:nvPr/>
        </p:nvSpPr>
        <p:spPr>
          <a:xfrm>
            <a:off x="10526202" y="147050"/>
            <a:ext cx="1755615" cy="1714721"/>
          </a:xfrm>
          <a:prstGeom prst="ellipse">
            <a:avLst/>
          </a:prstGeom>
          <a:solidFill>
            <a:srgbClr val="F8D15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rgbClr val="FFC000"/>
              </a:solidFill>
              <a:cs typeface="+mn-ea"/>
              <a:sym typeface="+mn-lt"/>
            </a:endParaRPr>
          </a:p>
        </p:txBody>
      </p:sp>
      <p:sp>
        <p:nvSpPr>
          <p:cNvPr id="14" name="椭圆 13"/>
          <p:cNvSpPr/>
          <p:nvPr/>
        </p:nvSpPr>
        <p:spPr>
          <a:xfrm>
            <a:off x="-558838" y="1897670"/>
            <a:ext cx="2295032" cy="2191596"/>
          </a:xfrm>
          <a:prstGeom prst="ellipse">
            <a:avLst/>
          </a:prstGeom>
          <a:solidFill>
            <a:srgbClr val="FFB3A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rgbClr val="FF8271"/>
              </a:solidFill>
              <a:cs typeface="+mn-ea"/>
              <a:sym typeface="+mn-lt"/>
            </a:endParaRPr>
          </a:p>
        </p:txBody>
      </p:sp>
      <p:sp>
        <p:nvSpPr>
          <p:cNvPr id="15" name="椭圆 14"/>
          <p:cNvSpPr/>
          <p:nvPr/>
        </p:nvSpPr>
        <p:spPr>
          <a:xfrm>
            <a:off x="9939689" y="2345676"/>
            <a:ext cx="2748997" cy="2738943"/>
          </a:xfrm>
          <a:prstGeom prst="ellipse">
            <a:avLst/>
          </a:prstGeom>
          <a:solidFill>
            <a:srgbClr val="9FD5E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chemeClr val="accent1">
                  <a:lumMod val="60000"/>
                  <a:lumOff val="40000"/>
                </a:schemeClr>
              </a:solidFill>
              <a:cs typeface="+mn-ea"/>
              <a:sym typeface="+mn-lt"/>
            </a:endParaRPr>
          </a:p>
        </p:txBody>
      </p:sp>
      <p:sp>
        <p:nvSpPr>
          <p:cNvPr id="17" name="椭圆 16"/>
          <p:cNvSpPr/>
          <p:nvPr/>
        </p:nvSpPr>
        <p:spPr>
          <a:xfrm>
            <a:off x="2581701" y="439761"/>
            <a:ext cx="330428" cy="330428"/>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0463640" y="4082761"/>
            <a:ext cx="546214" cy="54621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9973349" y="2166020"/>
            <a:ext cx="546214" cy="546214"/>
          </a:xfrm>
          <a:prstGeom prst="ellipse">
            <a:avLst/>
          </a:prstGeom>
          <a:solidFill>
            <a:srgbClr val="37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1009854" y="2184871"/>
            <a:ext cx="394156" cy="394156"/>
          </a:xfrm>
          <a:prstGeom prst="ellipse">
            <a:avLst/>
          </a:prstGeom>
          <a:solidFill>
            <a:srgbClr val="FE60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10130310" y="381127"/>
            <a:ext cx="432256" cy="432256"/>
          </a:xfrm>
          <a:prstGeom prst="ellipse">
            <a:avLst/>
          </a:prstGeom>
          <a:solidFill>
            <a:srgbClr val="F69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flipH="1">
            <a:off x="1998919" y="1603675"/>
            <a:ext cx="228245" cy="228245"/>
          </a:xfrm>
          <a:prstGeom prst="ellipse">
            <a:avLst/>
          </a:prstGeom>
          <a:solidFill>
            <a:srgbClr val="E33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flipH="1">
            <a:off x="1029475" y="1843925"/>
            <a:ext cx="93232" cy="93232"/>
          </a:xfrm>
          <a:prstGeom prst="ellipse">
            <a:avLst/>
          </a:prstGeom>
          <a:solidFill>
            <a:srgbClr val="F69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flipH="1">
            <a:off x="443762" y="2660449"/>
            <a:ext cx="93232" cy="932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flipH="1">
            <a:off x="1552355" y="3708670"/>
            <a:ext cx="228245" cy="228245"/>
          </a:xfrm>
          <a:prstGeom prst="ellipse">
            <a:avLst/>
          </a:prstGeom>
          <a:solidFill>
            <a:srgbClr val="267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9" name="组合 28"/>
          <p:cNvGrpSpPr/>
          <p:nvPr/>
        </p:nvGrpSpPr>
        <p:grpSpPr>
          <a:xfrm flipV="1">
            <a:off x="11160316" y="1414106"/>
            <a:ext cx="664294" cy="773419"/>
            <a:chOff x="280875" y="2330441"/>
            <a:chExt cx="664294" cy="773419"/>
          </a:xfrm>
          <a:solidFill>
            <a:schemeClr val="bg1">
              <a:lumMod val="50000"/>
            </a:schemeClr>
          </a:solidFill>
        </p:grpSpPr>
        <p:sp>
          <p:nvSpPr>
            <p:cNvPr id="27" name="椭圆 26"/>
            <p:cNvSpPr/>
            <p:nvPr/>
          </p:nvSpPr>
          <p:spPr>
            <a:xfrm flipH="1">
              <a:off x="851937" y="2330441"/>
              <a:ext cx="93232" cy="932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flipH="1">
              <a:off x="280875" y="3010628"/>
              <a:ext cx="93232" cy="932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4" name="Copyright Notice"/>
          <p:cNvSpPr/>
          <p:nvPr/>
        </p:nvSpPr>
        <p:spPr bwMode="auto">
          <a:xfrm>
            <a:off x="5035426" y="4811443"/>
            <a:ext cx="2544445" cy="89535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600"/>
              </a:spcBef>
            </a:pPr>
            <a:r>
              <a:rPr lang="zh-CN" sz="5400" b="1" kern="1800" cap="small" spc="300" dirty="0">
                <a:solidFill>
                  <a:srgbClr val="267FAB"/>
                </a:solidFill>
                <a:cs typeface="+mn-ea"/>
                <a:sym typeface="+mn-lt"/>
              </a:rPr>
              <a:t>答辩</a:t>
            </a:r>
            <a:r>
              <a:rPr lang="en-US" altLang="zh-CN" sz="5400" b="1" kern="1800" cap="small" spc="300" dirty="0">
                <a:solidFill>
                  <a:srgbClr val="267FAB"/>
                </a:solidFill>
                <a:cs typeface="+mn-ea"/>
                <a:sym typeface="+mn-lt"/>
              </a:rPr>
              <a:t>ppt</a:t>
            </a:r>
            <a:endParaRPr lang="en-US" altLang="zh-CN" sz="5400" b="1" kern="1800" cap="small" spc="300" dirty="0">
              <a:solidFill>
                <a:srgbClr val="267FAB"/>
              </a:solidFill>
              <a:cs typeface="+mn-ea"/>
              <a:sym typeface="+mn-lt"/>
            </a:endParaRPr>
          </a:p>
        </p:txBody>
      </p:sp>
      <p:sp>
        <p:nvSpPr>
          <p:cNvPr id="35" name="文本框 12"/>
          <p:cNvSpPr txBox="1"/>
          <p:nvPr/>
        </p:nvSpPr>
        <p:spPr>
          <a:xfrm>
            <a:off x="2032195" y="6121873"/>
            <a:ext cx="8595724"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bg1">
                    <a:lumMod val="50000"/>
                  </a:schemeClr>
                </a:solidFill>
                <a:cs typeface="+mn-ea"/>
                <a:sym typeface="+mn-lt"/>
              </a:rPr>
              <a:t>汇报人：</a:t>
            </a:r>
            <a:endParaRPr lang="zh-CN" altLang="en-US" dirty="0">
              <a:solidFill>
                <a:schemeClr val="bg1">
                  <a:lumMod val="50000"/>
                </a:schemeClr>
              </a:solidFill>
              <a:cs typeface="+mn-ea"/>
              <a:sym typeface="+mn-lt"/>
            </a:endParaRPr>
          </a:p>
        </p:txBody>
      </p:sp>
      <p:sp>
        <p:nvSpPr>
          <p:cNvPr id="2" name="文本框 1"/>
          <p:cNvSpPr txBox="1"/>
          <p:nvPr/>
        </p:nvSpPr>
        <p:spPr>
          <a:xfrm>
            <a:off x="337586" y="147286"/>
            <a:ext cx="8500978" cy="398780"/>
          </a:xfrm>
          <a:prstGeom prst="rect">
            <a:avLst/>
          </a:prstGeom>
          <a:noFill/>
        </p:spPr>
        <p:txBody>
          <a:bodyPr wrap="square" rtlCol="0">
            <a:spAutoFit/>
          </a:bodyPr>
          <a:lstStyle/>
          <a:p>
            <a:r>
              <a:rPr lang="en-US" altLang="zh-CN" sz="2000" b="1" spc="1400" dirty="0">
                <a:solidFill>
                  <a:srgbClr val="FFB3A8"/>
                </a:solidFill>
                <a:cs typeface="+mn-ea"/>
                <a:sym typeface="+mn-lt"/>
              </a:rPr>
              <a:t>2</a:t>
            </a:r>
            <a:r>
              <a:rPr lang="en-US" altLang="zh-CN" sz="2000" b="1" spc="1400" dirty="0">
                <a:solidFill>
                  <a:srgbClr val="F8D158"/>
                </a:solidFill>
                <a:cs typeface="+mn-ea"/>
                <a:sym typeface="+mn-lt"/>
              </a:rPr>
              <a:t>0</a:t>
            </a:r>
            <a:r>
              <a:rPr lang="en-US" altLang="zh-CN" sz="2000" b="1" spc="1400" dirty="0">
                <a:solidFill>
                  <a:srgbClr val="9FD5ED"/>
                </a:solidFill>
                <a:cs typeface="+mn-ea"/>
                <a:sym typeface="+mn-lt"/>
              </a:rPr>
              <a:t>2</a:t>
            </a:r>
            <a:r>
              <a:rPr lang="en-US" altLang="zh-CN" sz="2000" b="1" spc="1400" dirty="0">
                <a:solidFill>
                  <a:srgbClr val="A9E4D6"/>
                </a:solidFill>
                <a:cs typeface="+mn-ea"/>
                <a:sym typeface="+mn-lt"/>
              </a:rPr>
              <a:t>2</a:t>
            </a:r>
            <a:endParaRPr lang="zh-CN" altLang="en-US" sz="2000" b="1" spc="1400" dirty="0">
              <a:solidFill>
                <a:srgbClr val="A9E4D6"/>
              </a:solidFill>
              <a:cs typeface="+mn-ea"/>
              <a:sym typeface="+mn-lt"/>
            </a:endParaRPr>
          </a:p>
        </p:txBody>
      </p:sp>
      <p:sp>
        <p:nvSpPr>
          <p:cNvPr id="3" name="文本框 2"/>
          <p:cNvSpPr txBox="1"/>
          <p:nvPr/>
        </p:nvSpPr>
        <p:spPr>
          <a:xfrm>
            <a:off x="1385570" y="2263140"/>
            <a:ext cx="10123805" cy="768350"/>
          </a:xfrm>
          <a:prstGeom prst="rect">
            <a:avLst/>
          </a:prstGeom>
          <a:noFill/>
          <a:ln w="9525">
            <a:noFill/>
          </a:ln>
        </p:spPr>
        <p:txBody>
          <a:bodyPr wrap="square">
            <a:spAutoFit/>
          </a:bodyPr>
          <a:p>
            <a:pPr indent="0" algn="ctr"/>
            <a:r>
              <a:rPr sz="4400" b="0">
                <a:ea typeface="宋体" panose="02010600030101010101" pitchFamily="2" charset="-122"/>
              </a:rPr>
              <a:t>ssm社区物业信息管理系统小程序</a:t>
            </a:r>
            <a:endParaRPr sz="4400" b="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1000"/>
                                        <p:tgtEl>
                                          <p:spTgt spid="34"/>
                                        </p:tgtEl>
                                      </p:cBhvr>
                                    </p:animEffect>
                                    <p:anim calcmode="lin" valueType="num">
                                      <p:cBhvr>
                                        <p:cTn id="54" dur="1000" fill="hold"/>
                                        <p:tgtEl>
                                          <p:spTgt spid="34"/>
                                        </p:tgtEl>
                                        <p:attrNameLst>
                                          <p:attrName>ppt_x</p:attrName>
                                        </p:attrNameLst>
                                      </p:cBhvr>
                                      <p:tavLst>
                                        <p:tav tm="0">
                                          <p:val>
                                            <p:strVal val="#ppt_x"/>
                                          </p:val>
                                        </p:tav>
                                        <p:tav tm="100000">
                                          <p:val>
                                            <p:strVal val="#ppt_x"/>
                                          </p:val>
                                        </p:tav>
                                      </p:tavLst>
                                    </p:anim>
                                    <p:anim calcmode="lin" valueType="num">
                                      <p:cBhvr>
                                        <p:cTn id="5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5">
                                            <p:txEl>
                                              <p:pRg st="0" end="0"/>
                                            </p:txEl>
                                          </p:spTgt>
                                        </p:tgtEl>
                                        <p:attrNameLst>
                                          <p:attrName>style.visibility</p:attrName>
                                        </p:attrNameLst>
                                      </p:cBhvr>
                                      <p:to>
                                        <p:strVal val="visible"/>
                                      </p:to>
                                    </p:set>
                                    <p:animEffect transition="in" filter="wipe(down)">
                                      <p:cBhvr>
                                        <p:cTn id="60"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18" grpId="0" animBg="1"/>
      <p:bldP spid="19" grpId="0" animBg="1"/>
      <p:bldP spid="20" grpId="0" animBg="1"/>
      <p:bldP spid="22" grpId="0" animBg="1"/>
      <p:bldP spid="23" grpId="0" animBg="1"/>
      <p:bldP spid="24" grpId="0" animBg="1"/>
      <p:bldP spid="25" grpId="0" animBg="1"/>
      <p:bldP spid="26" grpId="0" animBg="1"/>
      <p:bldP spid="3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57150" y="0"/>
            <a:ext cx="2362200" cy="2362200"/>
          </a:xfrm>
          <a:prstGeom prst="ellipse">
            <a:avLst/>
          </a:prstGeom>
          <a:solidFill>
            <a:srgbClr val="4CC7AA">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524000" y="243840"/>
            <a:ext cx="3124200" cy="3124200"/>
          </a:xfrm>
          <a:prstGeom prst="ellipse">
            <a:avLst/>
          </a:prstGeom>
          <a:solidFill>
            <a:srgbClr val="37A7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42950" y="1805940"/>
            <a:ext cx="1562100" cy="1562100"/>
          </a:xfrm>
          <a:prstGeom prst="ellipse">
            <a:avLst/>
          </a:prstGeom>
          <a:solidFill>
            <a:srgbClr val="FE604A">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4" name="组合 13"/>
          <p:cNvGrpSpPr/>
          <p:nvPr/>
        </p:nvGrpSpPr>
        <p:grpSpPr>
          <a:xfrm flipV="1">
            <a:off x="7334250" y="3482340"/>
            <a:ext cx="4667250" cy="3368040"/>
            <a:chOff x="7334250" y="3078480"/>
            <a:chExt cx="4667250" cy="3368040"/>
          </a:xfrm>
        </p:grpSpPr>
        <p:sp>
          <p:nvSpPr>
            <p:cNvPr id="11" name="椭圆 10"/>
            <p:cNvSpPr/>
            <p:nvPr/>
          </p:nvSpPr>
          <p:spPr>
            <a:xfrm>
              <a:off x="7334250" y="3078480"/>
              <a:ext cx="2362200" cy="2362200"/>
            </a:xfrm>
            <a:prstGeom prst="ellipse">
              <a:avLst/>
            </a:prstGeom>
            <a:solidFill>
              <a:srgbClr val="4CC7AA">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8877300" y="3322320"/>
              <a:ext cx="3124200" cy="3124200"/>
            </a:xfrm>
            <a:prstGeom prst="ellipse">
              <a:avLst/>
            </a:prstGeom>
            <a:solidFill>
              <a:srgbClr val="37A7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8096250" y="4884420"/>
              <a:ext cx="1562100" cy="1562100"/>
            </a:xfrm>
            <a:prstGeom prst="ellipse">
              <a:avLst/>
            </a:prstGeom>
            <a:solidFill>
              <a:srgbClr val="FE604A">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Copyright Notice"/>
          <p:cNvSpPr/>
          <p:nvPr/>
        </p:nvSpPr>
        <p:spPr bwMode="auto">
          <a:xfrm>
            <a:off x="572882" y="165298"/>
            <a:ext cx="2658915" cy="49530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800" b="1" cap="small" dirty="0">
                <a:solidFill>
                  <a:srgbClr val="267FAB"/>
                </a:solidFill>
                <a:cs typeface="+mn-ea"/>
                <a:sym typeface="+mn-lt"/>
              </a:rPr>
              <a:t>研究背景及意义</a:t>
            </a:r>
            <a:endParaRPr lang="zh-CN" altLang="en-US" sz="2800" b="1" cap="small" dirty="0">
              <a:solidFill>
                <a:srgbClr val="267FAB"/>
              </a:solidFill>
              <a:cs typeface="+mn-ea"/>
              <a:sym typeface="+mn-lt"/>
            </a:endParaRPr>
          </a:p>
        </p:txBody>
      </p:sp>
      <p:sp>
        <p:nvSpPr>
          <p:cNvPr id="19" name="文本框 18"/>
          <p:cNvSpPr txBox="1"/>
          <p:nvPr/>
        </p:nvSpPr>
        <p:spPr>
          <a:xfrm>
            <a:off x="204470" y="660400"/>
            <a:ext cx="11817350" cy="4937760"/>
          </a:xfrm>
          <a:prstGeom prst="rect">
            <a:avLst/>
          </a:prstGeom>
          <a:noFill/>
        </p:spPr>
        <p:txBody>
          <a:bodyPr wrap="square" rtlCol="0">
            <a:spAutoFit/>
          </a:bodyPr>
          <a:lstStyle/>
          <a:p>
            <a:pPr>
              <a:lnSpc>
                <a:spcPct val="210000"/>
              </a:lnSpc>
            </a:pPr>
            <a:r>
              <a:rPr lang="en-US" altLang="zh-CN" sz="2400" b="1" dirty="0">
                <a:solidFill>
                  <a:srgbClr val="E33884"/>
                </a:solidFill>
                <a:cs typeface="+mn-ea"/>
                <a:sym typeface="+mn-lt"/>
              </a:rPr>
              <a:t> </a:t>
            </a:r>
            <a:r>
              <a:rPr lang="en-US" altLang="zh-CN" b="1" dirty="0">
                <a:solidFill>
                  <a:srgbClr val="E33884"/>
                </a:solidFill>
                <a:cs typeface="+mn-ea"/>
                <a:sym typeface="+mn-lt"/>
              </a:rPr>
              <a:t>信息管理的激烈竞争已引领当今世界步入信息化的社会阶段。</a:t>
            </a:r>
            <a:endParaRPr lang="en-US" altLang="zh-CN" b="1" dirty="0">
              <a:solidFill>
                <a:srgbClr val="E33884"/>
              </a:solidFill>
              <a:cs typeface="+mn-ea"/>
              <a:sym typeface="+mn-lt"/>
            </a:endParaRPr>
          </a:p>
          <a:p>
            <a:pPr>
              <a:lnSpc>
                <a:spcPct val="210000"/>
              </a:lnSpc>
            </a:pPr>
            <a:r>
              <a:rPr lang="en-US" altLang="zh-CN" b="1" dirty="0">
                <a:solidFill>
                  <a:srgbClr val="E33884"/>
                </a:solidFill>
                <a:cs typeface="+mn-ea"/>
                <a:sym typeface="+mn-lt"/>
              </a:rPr>
              <a:t>计算机普及到个人，是信息技术高速发展的必然结果。客户、服务器技术、数据库技术，尤其是Internet技术的发展，催化了社区物业信息管理工作的计算机管理系统成为了可能。越来越多的小区开始在不同程度上应用并依赖社区物业信息管理软件，这可以使得小区在得到科学化、正规化管理的同时，极大提高社区物业信息管理的工作效率。</a:t>
            </a:r>
            <a:endParaRPr lang="en-US" altLang="zh-CN" b="1" dirty="0">
              <a:solidFill>
                <a:srgbClr val="E33884"/>
              </a:solidFill>
              <a:cs typeface="+mn-ea"/>
              <a:sym typeface="+mn-lt"/>
            </a:endParaRPr>
          </a:p>
          <a:p>
            <a:pPr>
              <a:lnSpc>
                <a:spcPct val="210000"/>
              </a:lnSpc>
            </a:pPr>
            <a:r>
              <a:rPr lang="en-US" altLang="zh-CN" b="1" dirty="0">
                <a:solidFill>
                  <a:srgbClr val="E33884"/>
                </a:solidFill>
                <a:cs typeface="+mn-ea"/>
                <a:sym typeface="+mn-lt"/>
              </a:rPr>
              <a:t>对于规模较小的物业管理公司来说，传统的人工社区物业信息管理模式仍旧可以应付日常的工作需求。但是，随着该行业不断的发展，竞争日益激烈，提高物业管理的工作水平与效率、为居民提供更好的服务，已经成为物业管理公司当前必须考虑的问题。而将计算机引入到管理机制中来将是一个不错的解决途径。</a:t>
            </a:r>
            <a:endParaRPr lang="en-US" altLang="zh-CN" b="1" dirty="0">
              <a:solidFill>
                <a:srgbClr val="E33884"/>
              </a:solidFill>
              <a:cs typeface="+mn-ea"/>
              <a:sym typeface="+mn-lt"/>
            </a:endParaRPr>
          </a:p>
          <a:p>
            <a:pPr>
              <a:lnSpc>
                <a:spcPct val="210000"/>
              </a:lnSpc>
            </a:pPr>
            <a:r>
              <a:rPr lang="en-US" altLang="zh-CN" b="1" dirty="0">
                <a:solidFill>
                  <a:srgbClr val="E33884"/>
                </a:solidFill>
                <a:cs typeface="+mn-ea"/>
                <a:sym typeface="+mn-lt"/>
              </a:rPr>
              <a:t>因此，开发符合现代社区物业信息管理特点的社区物业信息管理信息系统很有意义。</a:t>
            </a:r>
            <a:endParaRPr lang="en-US" altLang="zh-CN" b="1" dirty="0">
              <a:solidFill>
                <a:srgbClr val="E33884"/>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arn(inVertical)">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7" grpId="0" bldLvl="0" animBg="1"/>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19522" name="Group 66"/>
          <p:cNvGrpSpPr/>
          <p:nvPr/>
        </p:nvGrpSpPr>
        <p:grpSpPr bwMode="auto">
          <a:xfrm>
            <a:off x="-1479" y="1329671"/>
            <a:ext cx="2148417" cy="4312980"/>
            <a:chOff x="2372" y="898"/>
            <a:chExt cx="1015" cy="2037"/>
          </a:xfrm>
        </p:grpSpPr>
        <p:sp>
          <p:nvSpPr>
            <p:cNvPr id="19503" name="Freeform 47"/>
            <p:cNvSpPr/>
            <p:nvPr/>
          </p:nvSpPr>
          <p:spPr bwMode="auto">
            <a:xfrm>
              <a:off x="2372" y="898"/>
              <a:ext cx="223"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rgbClr val="FFB3A8"/>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04" name="Freeform 48"/>
            <p:cNvSpPr/>
            <p:nvPr/>
          </p:nvSpPr>
          <p:spPr bwMode="auto">
            <a:xfrm>
              <a:off x="2635"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05" name="Freeform 49"/>
            <p:cNvSpPr/>
            <p:nvPr/>
          </p:nvSpPr>
          <p:spPr bwMode="auto">
            <a:xfrm>
              <a:off x="2899"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06" name="Freeform 50"/>
            <p:cNvSpPr/>
            <p:nvPr/>
          </p:nvSpPr>
          <p:spPr bwMode="auto">
            <a:xfrm>
              <a:off x="3163"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07" name="Freeform 51"/>
            <p:cNvSpPr/>
            <p:nvPr/>
          </p:nvSpPr>
          <p:spPr bwMode="auto">
            <a:xfrm>
              <a:off x="2619" y="2036"/>
              <a:ext cx="131" cy="526"/>
            </a:xfrm>
            <a:custGeom>
              <a:avLst/>
              <a:gdLst>
                <a:gd name="T0" fmla="*/ 131 w 131"/>
                <a:gd name="T1" fmla="*/ 462 h 526"/>
                <a:gd name="T2" fmla="*/ 66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6" y="526"/>
                  </a:lnTo>
                  <a:lnTo>
                    <a:pt x="0" y="462"/>
                  </a:lnTo>
                  <a:lnTo>
                    <a:pt x="0" y="0"/>
                  </a:lnTo>
                  <a:lnTo>
                    <a:pt x="131" y="0"/>
                  </a:lnTo>
                  <a:lnTo>
                    <a:pt x="131" y="462"/>
                  </a:lnTo>
                  <a:close/>
                </a:path>
              </a:pathLst>
            </a:custGeom>
            <a:solidFill>
              <a:srgbClr val="FFB3A8"/>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08" name="Freeform 52"/>
            <p:cNvSpPr/>
            <p:nvPr/>
          </p:nvSpPr>
          <p:spPr bwMode="auto">
            <a:xfrm>
              <a:off x="2750" y="2036"/>
              <a:ext cx="129" cy="526"/>
            </a:xfrm>
            <a:custGeom>
              <a:avLst/>
              <a:gdLst>
                <a:gd name="T0" fmla="*/ 129 w 129"/>
                <a:gd name="T1" fmla="*/ 462 h 526"/>
                <a:gd name="T2" fmla="*/ 64 w 129"/>
                <a:gd name="T3" fmla="*/ 526 h 526"/>
                <a:gd name="T4" fmla="*/ 0 w 129"/>
                <a:gd name="T5" fmla="*/ 462 h 526"/>
                <a:gd name="T6" fmla="*/ 0 w 129"/>
                <a:gd name="T7" fmla="*/ 0 h 526"/>
                <a:gd name="T8" fmla="*/ 129 w 129"/>
                <a:gd name="T9" fmla="*/ 0 h 526"/>
                <a:gd name="T10" fmla="*/ 129 w 129"/>
                <a:gd name="T11" fmla="*/ 462 h 526"/>
              </a:gdLst>
              <a:ahLst/>
              <a:cxnLst>
                <a:cxn ang="0">
                  <a:pos x="T0" y="T1"/>
                </a:cxn>
                <a:cxn ang="0">
                  <a:pos x="T2" y="T3"/>
                </a:cxn>
                <a:cxn ang="0">
                  <a:pos x="T4" y="T5"/>
                </a:cxn>
                <a:cxn ang="0">
                  <a:pos x="T6" y="T7"/>
                </a:cxn>
                <a:cxn ang="0">
                  <a:pos x="T8" y="T9"/>
                </a:cxn>
                <a:cxn ang="0">
                  <a:pos x="T10" y="T11"/>
                </a:cxn>
              </a:cxnLst>
              <a:rect l="0" t="0" r="r" b="b"/>
              <a:pathLst>
                <a:path w="129" h="526">
                  <a:moveTo>
                    <a:pt x="129" y="462"/>
                  </a:moveTo>
                  <a:lnTo>
                    <a:pt x="64" y="526"/>
                  </a:lnTo>
                  <a:lnTo>
                    <a:pt x="0" y="462"/>
                  </a:lnTo>
                  <a:lnTo>
                    <a:pt x="0" y="0"/>
                  </a:lnTo>
                  <a:lnTo>
                    <a:pt x="129" y="0"/>
                  </a:lnTo>
                  <a:lnTo>
                    <a:pt x="129" y="462"/>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09" name="Freeform 53"/>
            <p:cNvSpPr/>
            <p:nvPr/>
          </p:nvSpPr>
          <p:spPr bwMode="auto">
            <a:xfrm>
              <a:off x="2879" y="2036"/>
              <a:ext cx="130" cy="526"/>
            </a:xfrm>
            <a:custGeom>
              <a:avLst/>
              <a:gdLst>
                <a:gd name="T0" fmla="*/ 130 w 130"/>
                <a:gd name="T1" fmla="*/ 462 h 526"/>
                <a:gd name="T2" fmla="*/ 66 w 130"/>
                <a:gd name="T3" fmla="*/ 526 h 526"/>
                <a:gd name="T4" fmla="*/ 0 w 130"/>
                <a:gd name="T5" fmla="*/ 462 h 526"/>
                <a:gd name="T6" fmla="*/ 0 w 130"/>
                <a:gd name="T7" fmla="*/ 0 h 526"/>
                <a:gd name="T8" fmla="*/ 130 w 130"/>
                <a:gd name="T9" fmla="*/ 0 h 526"/>
                <a:gd name="T10" fmla="*/ 130 w 130"/>
                <a:gd name="T11" fmla="*/ 462 h 526"/>
              </a:gdLst>
              <a:ahLst/>
              <a:cxnLst>
                <a:cxn ang="0">
                  <a:pos x="T0" y="T1"/>
                </a:cxn>
                <a:cxn ang="0">
                  <a:pos x="T2" y="T3"/>
                </a:cxn>
                <a:cxn ang="0">
                  <a:pos x="T4" y="T5"/>
                </a:cxn>
                <a:cxn ang="0">
                  <a:pos x="T6" y="T7"/>
                </a:cxn>
                <a:cxn ang="0">
                  <a:pos x="T8" y="T9"/>
                </a:cxn>
                <a:cxn ang="0">
                  <a:pos x="T10" y="T11"/>
                </a:cxn>
              </a:cxnLst>
              <a:rect l="0" t="0" r="r" b="b"/>
              <a:pathLst>
                <a:path w="130" h="526">
                  <a:moveTo>
                    <a:pt x="130" y="462"/>
                  </a:moveTo>
                  <a:lnTo>
                    <a:pt x="66" y="526"/>
                  </a:lnTo>
                  <a:lnTo>
                    <a:pt x="0" y="462"/>
                  </a:lnTo>
                  <a:lnTo>
                    <a:pt x="0" y="0"/>
                  </a:lnTo>
                  <a:lnTo>
                    <a:pt x="130" y="0"/>
                  </a:lnTo>
                  <a:lnTo>
                    <a:pt x="130" y="4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0" name="Freeform 54"/>
            <p:cNvSpPr/>
            <p:nvPr/>
          </p:nvSpPr>
          <p:spPr bwMode="auto">
            <a:xfrm>
              <a:off x="3009" y="2036"/>
              <a:ext cx="131" cy="526"/>
            </a:xfrm>
            <a:custGeom>
              <a:avLst/>
              <a:gdLst>
                <a:gd name="T0" fmla="*/ 131 w 131"/>
                <a:gd name="T1" fmla="*/ 462 h 526"/>
                <a:gd name="T2" fmla="*/ 65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5" y="526"/>
                  </a:lnTo>
                  <a:lnTo>
                    <a:pt x="0" y="462"/>
                  </a:lnTo>
                  <a:lnTo>
                    <a:pt x="0" y="0"/>
                  </a:lnTo>
                  <a:lnTo>
                    <a:pt x="131" y="0"/>
                  </a:lnTo>
                  <a:lnTo>
                    <a:pt x="131" y="462"/>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1" name="Freeform 55"/>
            <p:cNvSpPr/>
            <p:nvPr/>
          </p:nvSpPr>
          <p:spPr bwMode="auto">
            <a:xfrm>
              <a:off x="2372" y="1741"/>
              <a:ext cx="378" cy="297"/>
            </a:xfrm>
            <a:custGeom>
              <a:avLst/>
              <a:gdLst>
                <a:gd name="T0" fmla="*/ 378 w 378"/>
                <a:gd name="T1" fmla="*/ 297 h 297"/>
                <a:gd name="T2" fmla="*/ 247 w 378"/>
                <a:gd name="T3" fmla="*/ 297 h 297"/>
                <a:gd name="T4" fmla="*/ 0 w 378"/>
                <a:gd name="T5" fmla="*/ 0 h 297"/>
                <a:gd name="T6" fmla="*/ 223 w 378"/>
                <a:gd name="T7" fmla="*/ 0 h 297"/>
                <a:gd name="T8" fmla="*/ 378 w 378"/>
                <a:gd name="T9" fmla="*/ 297 h 297"/>
              </a:gdLst>
              <a:ahLst/>
              <a:cxnLst>
                <a:cxn ang="0">
                  <a:pos x="T0" y="T1"/>
                </a:cxn>
                <a:cxn ang="0">
                  <a:pos x="T2" y="T3"/>
                </a:cxn>
                <a:cxn ang="0">
                  <a:pos x="T4" y="T5"/>
                </a:cxn>
                <a:cxn ang="0">
                  <a:pos x="T6" y="T7"/>
                </a:cxn>
                <a:cxn ang="0">
                  <a:pos x="T8" y="T9"/>
                </a:cxn>
              </a:cxnLst>
              <a:rect l="0" t="0" r="r" b="b"/>
              <a:pathLst>
                <a:path w="378" h="297">
                  <a:moveTo>
                    <a:pt x="378" y="297"/>
                  </a:moveTo>
                  <a:lnTo>
                    <a:pt x="247" y="297"/>
                  </a:lnTo>
                  <a:lnTo>
                    <a:pt x="0" y="0"/>
                  </a:lnTo>
                  <a:lnTo>
                    <a:pt x="223" y="0"/>
                  </a:lnTo>
                  <a:lnTo>
                    <a:pt x="378" y="297"/>
                  </a:lnTo>
                  <a:close/>
                </a:path>
              </a:pathLst>
            </a:custGeom>
            <a:solidFill>
              <a:srgbClr val="FF8271"/>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2" name="Freeform 56"/>
            <p:cNvSpPr/>
            <p:nvPr/>
          </p:nvSpPr>
          <p:spPr bwMode="auto">
            <a:xfrm>
              <a:off x="2635" y="1741"/>
              <a:ext cx="244" cy="297"/>
            </a:xfrm>
            <a:custGeom>
              <a:avLst/>
              <a:gdLst>
                <a:gd name="T0" fmla="*/ 244 w 244"/>
                <a:gd name="T1" fmla="*/ 297 h 297"/>
                <a:gd name="T2" fmla="*/ 115 w 244"/>
                <a:gd name="T3" fmla="*/ 297 h 297"/>
                <a:gd name="T4" fmla="*/ 0 w 244"/>
                <a:gd name="T5" fmla="*/ 0 h 297"/>
                <a:gd name="T6" fmla="*/ 224 w 244"/>
                <a:gd name="T7" fmla="*/ 0 h 297"/>
                <a:gd name="T8" fmla="*/ 244 w 244"/>
                <a:gd name="T9" fmla="*/ 297 h 297"/>
              </a:gdLst>
              <a:ahLst/>
              <a:cxnLst>
                <a:cxn ang="0">
                  <a:pos x="T0" y="T1"/>
                </a:cxn>
                <a:cxn ang="0">
                  <a:pos x="T2" y="T3"/>
                </a:cxn>
                <a:cxn ang="0">
                  <a:pos x="T4" y="T5"/>
                </a:cxn>
                <a:cxn ang="0">
                  <a:pos x="T6" y="T7"/>
                </a:cxn>
                <a:cxn ang="0">
                  <a:pos x="T8" y="T9"/>
                </a:cxn>
              </a:cxnLst>
              <a:rect l="0" t="0" r="r" b="b"/>
              <a:pathLst>
                <a:path w="244" h="297">
                  <a:moveTo>
                    <a:pt x="244" y="297"/>
                  </a:moveTo>
                  <a:lnTo>
                    <a:pt x="115" y="297"/>
                  </a:lnTo>
                  <a:lnTo>
                    <a:pt x="0" y="0"/>
                  </a:lnTo>
                  <a:lnTo>
                    <a:pt x="224" y="0"/>
                  </a:lnTo>
                  <a:lnTo>
                    <a:pt x="244" y="297"/>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3" name="Freeform 57"/>
            <p:cNvSpPr/>
            <p:nvPr/>
          </p:nvSpPr>
          <p:spPr bwMode="auto">
            <a:xfrm>
              <a:off x="2879" y="1741"/>
              <a:ext cx="244" cy="297"/>
            </a:xfrm>
            <a:custGeom>
              <a:avLst/>
              <a:gdLst>
                <a:gd name="T0" fmla="*/ 130 w 244"/>
                <a:gd name="T1" fmla="*/ 297 h 297"/>
                <a:gd name="T2" fmla="*/ 0 w 244"/>
                <a:gd name="T3" fmla="*/ 297 h 297"/>
                <a:gd name="T4" fmla="*/ 20 w 244"/>
                <a:gd name="T5" fmla="*/ 0 h 297"/>
                <a:gd name="T6" fmla="*/ 244 w 244"/>
                <a:gd name="T7" fmla="*/ 0 h 297"/>
                <a:gd name="T8" fmla="*/ 130 w 244"/>
                <a:gd name="T9" fmla="*/ 297 h 297"/>
              </a:gdLst>
              <a:ahLst/>
              <a:cxnLst>
                <a:cxn ang="0">
                  <a:pos x="T0" y="T1"/>
                </a:cxn>
                <a:cxn ang="0">
                  <a:pos x="T2" y="T3"/>
                </a:cxn>
                <a:cxn ang="0">
                  <a:pos x="T4" y="T5"/>
                </a:cxn>
                <a:cxn ang="0">
                  <a:pos x="T6" y="T7"/>
                </a:cxn>
                <a:cxn ang="0">
                  <a:pos x="T8" y="T9"/>
                </a:cxn>
              </a:cxnLst>
              <a:rect l="0" t="0" r="r" b="b"/>
              <a:pathLst>
                <a:path w="244" h="297">
                  <a:moveTo>
                    <a:pt x="130" y="297"/>
                  </a:moveTo>
                  <a:lnTo>
                    <a:pt x="0" y="297"/>
                  </a:lnTo>
                  <a:lnTo>
                    <a:pt x="20" y="0"/>
                  </a:lnTo>
                  <a:lnTo>
                    <a:pt x="244" y="0"/>
                  </a:lnTo>
                  <a:lnTo>
                    <a:pt x="130" y="297"/>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4" name="Freeform 58"/>
            <p:cNvSpPr/>
            <p:nvPr/>
          </p:nvSpPr>
          <p:spPr bwMode="auto">
            <a:xfrm>
              <a:off x="3009" y="1741"/>
              <a:ext cx="378" cy="297"/>
            </a:xfrm>
            <a:custGeom>
              <a:avLst/>
              <a:gdLst>
                <a:gd name="T0" fmla="*/ 131 w 378"/>
                <a:gd name="T1" fmla="*/ 297 h 297"/>
                <a:gd name="T2" fmla="*/ 0 w 378"/>
                <a:gd name="T3" fmla="*/ 297 h 297"/>
                <a:gd name="T4" fmla="*/ 154 w 378"/>
                <a:gd name="T5" fmla="*/ 0 h 297"/>
                <a:gd name="T6" fmla="*/ 378 w 378"/>
                <a:gd name="T7" fmla="*/ 0 h 297"/>
                <a:gd name="T8" fmla="*/ 131 w 378"/>
                <a:gd name="T9" fmla="*/ 297 h 297"/>
              </a:gdLst>
              <a:ahLst/>
              <a:cxnLst>
                <a:cxn ang="0">
                  <a:pos x="T0" y="T1"/>
                </a:cxn>
                <a:cxn ang="0">
                  <a:pos x="T2" y="T3"/>
                </a:cxn>
                <a:cxn ang="0">
                  <a:pos x="T4" y="T5"/>
                </a:cxn>
                <a:cxn ang="0">
                  <a:pos x="T6" y="T7"/>
                </a:cxn>
                <a:cxn ang="0">
                  <a:pos x="T8" y="T9"/>
                </a:cxn>
              </a:cxnLst>
              <a:rect l="0" t="0" r="r" b="b"/>
              <a:pathLst>
                <a:path w="378" h="297">
                  <a:moveTo>
                    <a:pt x="131" y="297"/>
                  </a:moveTo>
                  <a:lnTo>
                    <a:pt x="0" y="297"/>
                  </a:lnTo>
                  <a:lnTo>
                    <a:pt x="154" y="0"/>
                  </a:lnTo>
                  <a:lnTo>
                    <a:pt x="378" y="0"/>
                  </a:lnTo>
                  <a:lnTo>
                    <a:pt x="131" y="297"/>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5" name="Freeform 59"/>
            <p:cNvSpPr/>
            <p:nvPr/>
          </p:nvSpPr>
          <p:spPr bwMode="auto">
            <a:xfrm>
              <a:off x="2619" y="2498"/>
              <a:ext cx="521" cy="321"/>
            </a:xfrm>
            <a:custGeom>
              <a:avLst/>
              <a:gdLst>
                <a:gd name="T0" fmla="*/ 521 w 521"/>
                <a:gd name="T1" fmla="*/ 0 h 321"/>
                <a:gd name="T2" fmla="*/ 0 w 521"/>
                <a:gd name="T3" fmla="*/ 0 h 321"/>
                <a:gd name="T4" fmla="*/ 191 w 521"/>
                <a:gd name="T5" fmla="*/ 321 h 321"/>
                <a:gd name="T6" fmla="*/ 330 w 521"/>
                <a:gd name="T7" fmla="*/ 321 h 321"/>
                <a:gd name="T8" fmla="*/ 521 w 521"/>
                <a:gd name="T9" fmla="*/ 0 h 321"/>
              </a:gdLst>
              <a:ahLst/>
              <a:cxnLst>
                <a:cxn ang="0">
                  <a:pos x="T0" y="T1"/>
                </a:cxn>
                <a:cxn ang="0">
                  <a:pos x="T2" y="T3"/>
                </a:cxn>
                <a:cxn ang="0">
                  <a:pos x="T4" y="T5"/>
                </a:cxn>
                <a:cxn ang="0">
                  <a:pos x="T6" y="T7"/>
                </a:cxn>
                <a:cxn ang="0">
                  <a:pos x="T8" y="T9"/>
                </a:cxn>
              </a:cxnLst>
              <a:rect l="0" t="0" r="r" b="b"/>
              <a:pathLst>
                <a:path w="521" h="321">
                  <a:moveTo>
                    <a:pt x="521" y="0"/>
                  </a:moveTo>
                  <a:lnTo>
                    <a:pt x="0" y="0"/>
                  </a:lnTo>
                  <a:lnTo>
                    <a:pt x="191" y="321"/>
                  </a:lnTo>
                  <a:lnTo>
                    <a:pt x="330" y="321"/>
                  </a:lnTo>
                  <a:lnTo>
                    <a:pt x="521"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6" name="Freeform 60"/>
            <p:cNvSpPr/>
            <p:nvPr/>
          </p:nvSpPr>
          <p:spPr bwMode="auto">
            <a:xfrm>
              <a:off x="2810" y="2819"/>
              <a:ext cx="139" cy="116"/>
            </a:xfrm>
            <a:custGeom>
              <a:avLst/>
              <a:gdLst>
                <a:gd name="T0" fmla="*/ 139 w 139"/>
                <a:gd name="T1" fmla="*/ 0 h 116"/>
                <a:gd name="T2" fmla="*/ 0 w 139"/>
                <a:gd name="T3" fmla="*/ 0 h 116"/>
                <a:gd name="T4" fmla="*/ 69 w 139"/>
                <a:gd name="T5" fmla="*/ 116 h 116"/>
                <a:gd name="T6" fmla="*/ 139 w 139"/>
                <a:gd name="T7" fmla="*/ 0 h 116"/>
              </a:gdLst>
              <a:ahLst/>
              <a:cxnLst>
                <a:cxn ang="0">
                  <a:pos x="T0" y="T1"/>
                </a:cxn>
                <a:cxn ang="0">
                  <a:pos x="T2" y="T3"/>
                </a:cxn>
                <a:cxn ang="0">
                  <a:pos x="T4" y="T5"/>
                </a:cxn>
                <a:cxn ang="0">
                  <a:pos x="T6" y="T7"/>
                </a:cxn>
              </a:cxnLst>
              <a:rect l="0" t="0" r="r" b="b"/>
              <a:pathLst>
                <a:path w="139" h="116">
                  <a:moveTo>
                    <a:pt x="139" y="0"/>
                  </a:moveTo>
                  <a:lnTo>
                    <a:pt x="0" y="0"/>
                  </a:lnTo>
                  <a:lnTo>
                    <a:pt x="69" y="116"/>
                  </a:lnTo>
                  <a:lnTo>
                    <a:pt x="139"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grpSp>
      <p:sp>
        <p:nvSpPr>
          <p:cNvPr id="47" name="Rectangle 39"/>
          <p:cNvSpPr>
            <a:spLocks noChangeArrowheads="1"/>
          </p:cNvSpPr>
          <p:nvPr/>
        </p:nvSpPr>
        <p:spPr bwMode="auto">
          <a:xfrm>
            <a:off x="306070" y="203200"/>
            <a:ext cx="3952875" cy="82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cs typeface="+mn-ea"/>
                <a:sym typeface="+mn-lt"/>
              </a:rPr>
              <a:t>开发技术</a:t>
            </a:r>
            <a:endParaRPr lang="zh-CN" altLang="en-US" sz="2665" dirty="0">
              <a:cs typeface="+mn-ea"/>
              <a:sym typeface="+mn-lt"/>
            </a:endParaRPr>
          </a:p>
          <a:p>
            <a:pPr defTabSz="1218565"/>
            <a:endParaRPr sz="2665" dirty="0">
              <a:cs typeface="+mn-ea"/>
              <a:sym typeface="+mn-lt"/>
            </a:endParaRPr>
          </a:p>
        </p:txBody>
      </p:sp>
      <p:sp>
        <p:nvSpPr>
          <p:cNvPr id="2" name="文本框 1"/>
          <p:cNvSpPr txBox="1"/>
          <p:nvPr/>
        </p:nvSpPr>
        <p:spPr>
          <a:xfrm>
            <a:off x="182880" y="462280"/>
            <a:ext cx="11826875" cy="6000750"/>
          </a:xfrm>
          <a:prstGeom prst="rect">
            <a:avLst/>
          </a:prstGeom>
          <a:noFill/>
          <a:ln w="9525">
            <a:noFill/>
          </a:ln>
        </p:spPr>
        <p:txBody>
          <a:bodyPr wrap="square">
            <a:spAutoFit/>
          </a:bodyPr>
          <a:p>
            <a:pPr indent="304800">
              <a:lnSpc>
                <a:spcPct val="100000"/>
              </a:lnSpc>
            </a:pPr>
            <a:r>
              <a:rPr sz="2400" b="0">
                <a:latin typeface="Times New Roman" panose="02020603050405020304" charset="0"/>
              </a:rPr>
              <a:t>微信开发者工具现在已经被小程序开发团队开发运行，目前微信开发者工具任然在不断的完善中，在开发小程序时经常要不断的更新。可以使用微信扫码登陆开发者工具，开发者工具将使用这个微信帐号的信息进行小程序的开发和调试。</a:t>
            </a:r>
            <a:endParaRPr sz="2400" b="0">
              <a:latin typeface="Times New Roman" panose="02020603050405020304" charset="0"/>
            </a:endParaRPr>
          </a:p>
          <a:p>
            <a:pPr indent="304800">
              <a:lnSpc>
                <a:spcPct val="100000"/>
              </a:lnSpc>
            </a:pPr>
            <a:r>
              <a:rPr sz="2400" b="0">
                <a:latin typeface="Times New Roman" panose="02020603050405020304" charset="0"/>
              </a:rPr>
              <a:t>机型选择：小程序以智能手机的屏幕尺寸为设计标准，进行切图。</a:t>
            </a:r>
            <a:endParaRPr sz="2400" b="0">
              <a:latin typeface="Times New Roman" panose="02020603050405020304" charset="0"/>
            </a:endParaRPr>
          </a:p>
          <a:p>
            <a:pPr indent="304800">
              <a:lnSpc>
                <a:spcPct val="100000"/>
              </a:lnSpc>
            </a:pPr>
            <a:r>
              <a:rPr sz="2400" b="0">
                <a:latin typeface="Times New Roman" panose="02020603050405020304" charset="0"/>
              </a:rPr>
              <a:t>预览界面：写好视图布局后点击编译，用来刷新视图界面。</a:t>
            </a:r>
            <a:endParaRPr sz="2400" b="0">
              <a:latin typeface="Times New Roman" panose="02020603050405020304" charset="0"/>
            </a:endParaRPr>
          </a:p>
          <a:p>
            <a:pPr indent="304800">
              <a:lnSpc>
                <a:spcPct val="100000"/>
              </a:lnSpc>
            </a:pPr>
            <a:r>
              <a:rPr sz="2400" b="0">
                <a:latin typeface="Times New Roman" panose="02020603050405020304" charset="0"/>
              </a:rPr>
              <a:t>控制台：方便调试打印输出信息。</a:t>
            </a:r>
            <a:endParaRPr sz="2400" b="0">
              <a:latin typeface="Times New Roman" panose="02020603050405020304" charset="0"/>
            </a:endParaRPr>
          </a:p>
          <a:p>
            <a:pPr indent="304800">
              <a:lnSpc>
                <a:spcPct val="100000"/>
              </a:lnSpc>
            </a:pPr>
            <a:r>
              <a:rPr sz="2400" b="0">
                <a:latin typeface="Times New Roman" panose="02020603050405020304" charset="0"/>
              </a:rPr>
              <a:t>上传代码：上传到腾讯服务器，提交审核必经步骤。上传代码时可以填写版本号和备注信息。</a:t>
            </a:r>
            <a:endParaRPr sz="2400" b="0">
              <a:latin typeface="Times New Roman" panose="02020603050405020304" charset="0"/>
            </a:endParaRPr>
          </a:p>
          <a:p>
            <a:pPr indent="304800">
              <a:lnSpc>
                <a:spcPct val="100000"/>
              </a:lnSpc>
            </a:pPr>
            <a:r>
              <a:rPr sz="2400" b="0">
                <a:latin typeface="Times New Roman" panose="02020603050405020304" charset="0"/>
              </a:rPr>
              <a:t>资源文件：一般可以在资源文件进行对应项目的文件目录的断点调试。</a:t>
            </a:r>
            <a:endParaRPr sz="2400" b="0">
              <a:latin typeface="Times New Roman" panose="02020603050405020304" charset="0"/>
            </a:endParaRPr>
          </a:p>
          <a:p>
            <a:pPr indent="304800">
              <a:lnSpc>
                <a:spcPct val="100000"/>
              </a:lnSpc>
            </a:pPr>
            <a:r>
              <a:rPr sz="2400" b="0">
                <a:latin typeface="Times New Roman" panose="02020603050405020304" charset="0"/>
              </a:rPr>
              <a:t>显示远程调试：手机端和PC端开发工具联调对用户而言是非常实用的。</a:t>
            </a:r>
            <a:endParaRPr sz="2400" b="0">
              <a:latin typeface="Times New Roman" panose="02020603050405020304" charset="0"/>
            </a:endParaRPr>
          </a:p>
          <a:p>
            <a:pPr indent="304800">
              <a:lnSpc>
                <a:spcPct val="100000"/>
              </a:lnSpc>
            </a:pPr>
            <a:r>
              <a:rPr sz="2400" b="0">
                <a:latin typeface="Times New Roman" panose="02020603050405020304" charset="0"/>
              </a:rPr>
              <a:t>本地数据存储：显示的是本地存储的数据。</a:t>
            </a:r>
            <a:endParaRPr sz="2400" b="0">
              <a:latin typeface="Times New Roman" panose="02020603050405020304" charset="0"/>
            </a:endParaRPr>
          </a:p>
          <a:p>
            <a:pPr indent="304800">
              <a:lnSpc>
                <a:spcPct val="100000"/>
              </a:lnSpc>
            </a:pPr>
            <a:r>
              <a:rPr sz="2400" b="0">
                <a:latin typeface="Times New Roman" panose="02020603050405020304" charset="0"/>
              </a:rPr>
              <a:t>视图调试：标组件以子父层级结构呈现，方便调试。</a:t>
            </a:r>
            <a:endParaRPr sz="2400" b="0">
              <a:latin typeface="Times New Roman" panose="02020603050405020304" charset="0"/>
            </a:endParaRPr>
          </a:p>
          <a:p>
            <a:pPr indent="304800">
              <a:lnSpc>
                <a:spcPct val="100000"/>
              </a:lnSpc>
            </a:pPr>
            <a:r>
              <a:rPr sz="2400" b="0">
                <a:latin typeface="Times New Roman" panose="02020603050405020304" charset="0"/>
              </a:rPr>
              <a:t>微信限制在2M 以内的代码体积；开发中一般不校验合法域名信息；小程序后台要做配置服务器域名。</a:t>
            </a:r>
            <a:endParaRPr sz="2400" b="0">
              <a:latin typeface="Times New Roman" panose="02020603050405020304" charset="0"/>
            </a:endParaRPr>
          </a:p>
          <a:p>
            <a:pPr indent="304800">
              <a:lnSpc>
                <a:spcPct val="100000"/>
              </a:lnSpc>
            </a:pPr>
            <a:r>
              <a:rPr sz="2400" b="0">
                <a:latin typeface="Times New Roman" panose="02020603050405020304" charset="0"/>
              </a:rPr>
              <a:t>以上就是在开发过程中微信开发者工具常用到的功能，微信开发者工具也在不断的完善。</a:t>
            </a:r>
            <a:endParaRPr sz="2400" b="0">
              <a:latin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522"/>
                                        </p:tgtEl>
                                        <p:attrNameLst>
                                          <p:attrName>style.visibility</p:attrName>
                                        </p:attrNameLst>
                                      </p:cBhvr>
                                      <p:to>
                                        <p:strVal val="visible"/>
                                      </p:to>
                                    </p:set>
                                    <p:animEffect transition="in" filter="fade">
                                      <p:cBhvr>
                                        <p:cTn id="12" dur="500"/>
                                        <p:tgtEl>
                                          <p:spTgt spid="19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5"/>
          <p:cNvSpPr>
            <a:spLocks noChangeArrowheads="1"/>
          </p:cNvSpPr>
          <p:nvPr/>
        </p:nvSpPr>
        <p:spPr bwMode="auto">
          <a:xfrm>
            <a:off x="4891500" y="2092611"/>
            <a:ext cx="1023512" cy="1025528"/>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6" name="Oval 6"/>
          <p:cNvSpPr>
            <a:spLocks noChangeArrowheads="1"/>
          </p:cNvSpPr>
          <p:nvPr/>
        </p:nvSpPr>
        <p:spPr bwMode="auto">
          <a:xfrm>
            <a:off x="6108749" y="2327291"/>
            <a:ext cx="790587" cy="790831"/>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7" name="Oval 7"/>
          <p:cNvSpPr>
            <a:spLocks noChangeArrowheads="1"/>
          </p:cNvSpPr>
          <p:nvPr/>
        </p:nvSpPr>
        <p:spPr bwMode="auto">
          <a:xfrm>
            <a:off x="5481381" y="2849409"/>
            <a:ext cx="1023512" cy="1023828"/>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8" name="Oval 8"/>
          <p:cNvSpPr>
            <a:spLocks noChangeArrowheads="1"/>
          </p:cNvSpPr>
          <p:nvPr/>
        </p:nvSpPr>
        <p:spPr bwMode="auto">
          <a:xfrm>
            <a:off x="6135952" y="2829001"/>
            <a:ext cx="964005" cy="964303"/>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9" name="Oval 9"/>
          <p:cNvSpPr>
            <a:spLocks noChangeArrowheads="1"/>
          </p:cNvSpPr>
          <p:nvPr/>
        </p:nvSpPr>
        <p:spPr bwMode="auto">
          <a:xfrm>
            <a:off x="6521895" y="3215062"/>
            <a:ext cx="964005" cy="964303"/>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0" name="Oval 10"/>
          <p:cNvSpPr>
            <a:spLocks noChangeArrowheads="1"/>
          </p:cNvSpPr>
          <p:nvPr/>
        </p:nvSpPr>
        <p:spPr bwMode="auto">
          <a:xfrm>
            <a:off x="5092039" y="3524591"/>
            <a:ext cx="964005" cy="964303"/>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1" name="Oval 11"/>
          <p:cNvSpPr>
            <a:spLocks noChangeArrowheads="1"/>
          </p:cNvSpPr>
          <p:nvPr/>
        </p:nvSpPr>
        <p:spPr bwMode="auto">
          <a:xfrm>
            <a:off x="4264052" y="3259279"/>
            <a:ext cx="751481" cy="746612"/>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2" name="Freeform 12"/>
          <p:cNvSpPr/>
          <p:nvPr/>
        </p:nvSpPr>
        <p:spPr bwMode="auto">
          <a:xfrm>
            <a:off x="195580" y="1115695"/>
            <a:ext cx="2390775" cy="5337810"/>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000">
              <a:solidFill>
                <a:srgbClr val="333333"/>
              </a:solidFill>
              <a:cs typeface="+mn-ea"/>
              <a:sym typeface="+mn-lt"/>
            </a:endParaRPr>
          </a:p>
        </p:txBody>
      </p:sp>
      <p:sp>
        <p:nvSpPr>
          <p:cNvPr id="17" name="Freeform 17"/>
          <p:cNvSpPr>
            <a:spLocks noEditPoints="1"/>
          </p:cNvSpPr>
          <p:nvPr/>
        </p:nvSpPr>
        <p:spPr bwMode="auto">
          <a:xfrm>
            <a:off x="9411081" y="1836521"/>
            <a:ext cx="244432" cy="329203"/>
          </a:xfrm>
          <a:custGeom>
            <a:avLst/>
            <a:gdLst>
              <a:gd name="T0" fmla="*/ 47 w 65"/>
              <a:gd name="T1" fmla="*/ 6 h 87"/>
              <a:gd name="T2" fmla="*/ 53 w 65"/>
              <a:gd name="T3" fmla="*/ 40 h 87"/>
              <a:gd name="T4" fmla="*/ 47 w 65"/>
              <a:gd name="T5" fmla="*/ 55 h 87"/>
              <a:gd name="T6" fmla="*/ 17 w 65"/>
              <a:gd name="T7" fmla="*/ 55 h 87"/>
              <a:gd name="T8" fmla="*/ 11 w 65"/>
              <a:gd name="T9" fmla="*/ 40 h 87"/>
              <a:gd name="T10" fmla="*/ 17 w 65"/>
              <a:gd name="T11" fmla="*/ 6 h 87"/>
              <a:gd name="T12" fmla="*/ 18 w 65"/>
              <a:gd name="T13" fmla="*/ 28 h 87"/>
              <a:gd name="T14" fmla="*/ 47 w 65"/>
              <a:gd name="T15" fmla="*/ 28 h 87"/>
              <a:gd name="T16" fmla="*/ 42 w 65"/>
              <a:gd name="T17" fmla="*/ 11 h 87"/>
              <a:gd name="T18" fmla="*/ 22 w 65"/>
              <a:gd name="T19" fmla="*/ 11 h 87"/>
              <a:gd name="T20" fmla="*/ 18 w 65"/>
              <a:gd name="T21" fmla="*/ 28 h 87"/>
              <a:gd name="T22" fmla="*/ 47 w 65"/>
              <a:gd name="T23" fmla="*/ 32 h 87"/>
              <a:gd name="T24" fmla="*/ 18 w 65"/>
              <a:gd name="T25" fmla="*/ 40 h 87"/>
              <a:gd name="T26" fmla="*/ 22 w 65"/>
              <a:gd name="T27" fmla="*/ 50 h 87"/>
              <a:gd name="T28" fmla="*/ 42 w 65"/>
              <a:gd name="T29" fmla="*/ 50 h 87"/>
              <a:gd name="T30" fmla="*/ 47 w 65"/>
              <a:gd name="T31" fmla="*/ 32 h 87"/>
              <a:gd name="T32" fmla="*/ 12 w 65"/>
              <a:gd name="T33" fmla="*/ 87 h 87"/>
              <a:gd name="T34" fmla="*/ 32 w 65"/>
              <a:gd name="T35" fmla="*/ 87 h 87"/>
              <a:gd name="T36" fmla="*/ 52 w 65"/>
              <a:gd name="T37" fmla="*/ 87 h 87"/>
              <a:gd name="T38" fmla="*/ 52 w 65"/>
              <a:gd name="T39" fmla="*/ 80 h 87"/>
              <a:gd name="T40" fmla="*/ 35 w 65"/>
              <a:gd name="T41" fmla="*/ 72 h 87"/>
              <a:gd name="T42" fmla="*/ 62 w 65"/>
              <a:gd name="T43" fmla="*/ 52 h 87"/>
              <a:gd name="T44" fmla="*/ 65 w 65"/>
              <a:gd name="T45" fmla="*/ 30 h 87"/>
              <a:gd name="T46" fmla="*/ 58 w 65"/>
              <a:gd name="T47" fmla="*/ 30 h 87"/>
              <a:gd name="T48" fmla="*/ 56 w 65"/>
              <a:gd name="T49" fmla="*/ 50 h 87"/>
              <a:gd name="T50" fmla="*/ 32 w 65"/>
              <a:gd name="T51" fmla="*/ 66 h 87"/>
              <a:gd name="T52" fmla="*/ 14 w 65"/>
              <a:gd name="T53" fmla="*/ 58 h 87"/>
              <a:gd name="T54" fmla="*/ 6 w 65"/>
              <a:gd name="T55" fmla="*/ 40 h 87"/>
              <a:gd name="T56" fmla="*/ 3 w 65"/>
              <a:gd name="T57" fmla="*/ 27 h 87"/>
              <a:gd name="T58" fmla="*/ 0 w 65"/>
              <a:gd name="T59" fmla="*/ 40 h 87"/>
              <a:gd name="T60" fmla="*/ 9 w 65"/>
              <a:gd name="T61" fmla="*/ 63 h 87"/>
              <a:gd name="T62" fmla="*/ 29 w 65"/>
              <a:gd name="T63" fmla="*/ 72 h 87"/>
              <a:gd name="T64" fmla="*/ 12 w 65"/>
              <a:gd name="T65" fmla="*/ 80 h 87"/>
              <a:gd name="T66" fmla="*/ 12 w 65"/>
              <a:gd name="T6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 h="87">
                <a:moveTo>
                  <a:pt x="32" y="0"/>
                </a:moveTo>
                <a:cubicBezTo>
                  <a:pt x="38" y="0"/>
                  <a:pt x="43" y="2"/>
                  <a:pt x="47" y="6"/>
                </a:cubicBezTo>
                <a:cubicBezTo>
                  <a:pt x="51" y="10"/>
                  <a:pt x="53" y="15"/>
                  <a:pt x="53" y="21"/>
                </a:cubicBezTo>
                <a:cubicBezTo>
                  <a:pt x="53" y="40"/>
                  <a:pt x="53" y="40"/>
                  <a:pt x="53" y="40"/>
                </a:cubicBezTo>
                <a:cubicBezTo>
                  <a:pt x="53" y="46"/>
                  <a:pt x="51" y="51"/>
                  <a:pt x="47" y="55"/>
                </a:cubicBezTo>
                <a:cubicBezTo>
                  <a:pt x="47" y="55"/>
                  <a:pt x="47" y="55"/>
                  <a:pt x="47" y="55"/>
                </a:cubicBezTo>
                <a:cubicBezTo>
                  <a:pt x="43" y="59"/>
                  <a:pt x="38" y="61"/>
                  <a:pt x="32" y="61"/>
                </a:cubicBezTo>
                <a:cubicBezTo>
                  <a:pt x="26" y="61"/>
                  <a:pt x="21" y="59"/>
                  <a:pt x="17" y="55"/>
                </a:cubicBezTo>
                <a:cubicBezTo>
                  <a:pt x="17" y="55"/>
                  <a:pt x="17" y="55"/>
                  <a:pt x="17" y="55"/>
                </a:cubicBezTo>
                <a:cubicBezTo>
                  <a:pt x="13" y="51"/>
                  <a:pt x="11" y="46"/>
                  <a:pt x="11" y="40"/>
                </a:cubicBezTo>
                <a:cubicBezTo>
                  <a:pt x="11" y="21"/>
                  <a:pt x="11" y="21"/>
                  <a:pt x="11" y="21"/>
                </a:cubicBezTo>
                <a:cubicBezTo>
                  <a:pt x="11" y="15"/>
                  <a:pt x="13" y="10"/>
                  <a:pt x="17" y="6"/>
                </a:cubicBezTo>
                <a:cubicBezTo>
                  <a:pt x="21" y="2"/>
                  <a:pt x="26" y="0"/>
                  <a:pt x="32" y="0"/>
                </a:cubicBezTo>
                <a:close/>
                <a:moveTo>
                  <a:pt x="18" y="28"/>
                </a:moveTo>
                <a:cubicBezTo>
                  <a:pt x="18" y="28"/>
                  <a:pt x="18" y="28"/>
                  <a:pt x="18" y="28"/>
                </a:cubicBezTo>
                <a:cubicBezTo>
                  <a:pt x="47" y="28"/>
                  <a:pt x="47" y="28"/>
                  <a:pt x="47" y="28"/>
                </a:cubicBezTo>
                <a:cubicBezTo>
                  <a:pt x="47" y="21"/>
                  <a:pt x="47" y="21"/>
                  <a:pt x="47" y="21"/>
                </a:cubicBezTo>
                <a:cubicBezTo>
                  <a:pt x="47" y="17"/>
                  <a:pt x="45" y="13"/>
                  <a:pt x="42" y="11"/>
                </a:cubicBezTo>
                <a:cubicBezTo>
                  <a:pt x="40" y="8"/>
                  <a:pt x="36" y="6"/>
                  <a:pt x="32" y="6"/>
                </a:cubicBezTo>
                <a:cubicBezTo>
                  <a:pt x="28" y="6"/>
                  <a:pt x="25" y="8"/>
                  <a:pt x="22" y="11"/>
                </a:cubicBezTo>
                <a:cubicBezTo>
                  <a:pt x="19" y="13"/>
                  <a:pt x="18" y="17"/>
                  <a:pt x="18" y="21"/>
                </a:cubicBezTo>
                <a:cubicBezTo>
                  <a:pt x="18" y="28"/>
                  <a:pt x="18" y="28"/>
                  <a:pt x="18" y="28"/>
                </a:cubicBezTo>
                <a:close/>
                <a:moveTo>
                  <a:pt x="47" y="32"/>
                </a:moveTo>
                <a:cubicBezTo>
                  <a:pt x="47" y="32"/>
                  <a:pt x="47" y="32"/>
                  <a:pt x="47" y="32"/>
                </a:cubicBezTo>
                <a:cubicBezTo>
                  <a:pt x="18" y="32"/>
                  <a:pt x="18" y="32"/>
                  <a:pt x="18" y="32"/>
                </a:cubicBezTo>
                <a:cubicBezTo>
                  <a:pt x="18" y="40"/>
                  <a:pt x="18" y="40"/>
                  <a:pt x="18" y="40"/>
                </a:cubicBezTo>
                <a:cubicBezTo>
                  <a:pt x="18" y="44"/>
                  <a:pt x="19" y="47"/>
                  <a:pt x="22" y="50"/>
                </a:cubicBezTo>
                <a:cubicBezTo>
                  <a:pt x="22" y="50"/>
                  <a:pt x="22" y="50"/>
                  <a:pt x="22" y="50"/>
                </a:cubicBezTo>
                <a:cubicBezTo>
                  <a:pt x="25" y="53"/>
                  <a:pt x="28" y="54"/>
                  <a:pt x="32" y="54"/>
                </a:cubicBezTo>
                <a:cubicBezTo>
                  <a:pt x="36" y="54"/>
                  <a:pt x="40" y="53"/>
                  <a:pt x="42" y="50"/>
                </a:cubicBezTo>
                <a:cubicBezTo>
                  <a:pt x="45" y="48"/>
                  <a:pt x="47" y="44"/>
                  <a:pt x="47" y="40"/>
                </a:cubicBezTo>
                <a:cubicBezTo>
                  <a:pt x="47" y="32"/>
                  <a:pt x="47" y="32"/>
                  <a:pt x="47" y="32"/>
                </a:cubicBezTo>
                <a:close/>
                <a:moveTo>
                  <a:pt x="12" y="87"/>
                </a:moveTo>
                <a:cubicBezTo>
                  <a:pt x="12" y="87"/>
                  <a:pt x="12" y="87"/>
                  <a:pt x="12" y="87"/>
                </a:cubicBezTo>
                <a:cubicBezTo>
                  <a:pt x="32" y="87"/>
                  <a:pt x="32" y="87"/>
                  <a:pt x="32" y="87"/>
                </a:cubicBezTo>
                <a:cubicBezTo>
                  <a:pt x="32" y="87"/>
                  <a:pt x="32" y="87"/>
                  <a:pt x="32" y="87"/>
                </a:cubicBezTo>
                <a:cubicBezTo>
                  <a:pt x="32" y="87"/>
                  <a:pt x="32" y="87"/>
                  <a:pt x="32" y="87"/>
                </a:cubicBezTo>
                <a:cubicBezTo>
                  <a:pt x="52" y="87"/>
                  <a:pt x="52" y="87"/>
                  <a:pt x="52" y="87"/>
                </a:cubicBezTo>
                <a:cubicBezTo>
                  <a:pt x="54" y="87"/>
                  <a:pt x="55" y="86"/>
                  <a:pt x="55" y="84"/>
                </a:cubicBezTo>
                <a:cubicBezTo>
                  <a:pt x="55" y="82"/>
                  <a:pt x="54" y="80"/>
                  <a:pt x="52" y="80"/>
                </a:cubicBezTo>
                <a:cubicBezTo>
                  <a:pt x="35" y="80"/>
                  <a:pt x="35" y="80"/>
                  <a:pt x="35" y="80"/>
                </a:cubicBezTo>
                <a:cubicBezTo>
                  <a:pt x="35" y="72"/>
                  <a:pt x="35" y="72"/>
                  <a:pt x="35" y="72"/>
                </a:cubicBezTo>
                <a:cubicBezTo>
                  <a:pt x="43" y="71"/>
                  <a:pt x="50" y="68"/>
                  <a:pt x="55" y="63"/>
                </a:cubicBezTo>
                <a:cubicBezTo>
                  <a:pt x="58" y="60"/>
                  <a:pt x="60" y="56"/>
                  <a:pt x="62" y="52"/>
                </a:cubicBezTo>
                <a:cubicBezTo>
                  <a:pt x="64" y="49"/>
                  <a:pt x="65" y="44"/>
                  <a:pt x="65" y="40"/>
                </a:cubicBezTo>
                <a:cubicBezTo>
                  <a:pt x="65" y="30"/>
                  <a:pt x="65" y="30"/>
                  <a:pt x="65" y="30"/>
                </a:cubicBezTo>
                <a:cubicBezTo>
                  <a:pt x="65" y="28"/>
                  <a:pt x="63" y="27"/>
                  <a:pt x="61" y="27"/>
                </a:cubicBezTo>
                <a:cubicBezTo>
                  <a:pt x="59" y="27"/>
                  <a:pt x="58" y="28"/>
                  <a:pt x="58" y="30"/>
                </a:cubicBezTo>
                <a:cubicBezTo>
                  <a:pt x="58" y="40"/>
                  <a:pt x="58" y="40"/>
                  <a:pt x="58" y="40"/>
                </a:cubicBezTo>
                <a:cubicBezTo>
                  <a:pt x="58" y="43"/>
                  <a:pt x="57" y="47"/>
                  <a:pt x="56" y="50"/>
                </a:cubicBezTo>
                <a:cubicBezTo>
                  <a:pt x="55" y="53"/>
                  <a:pt x="53" y="56"/>
                  <a:pt x="50" y="58"/>
                </a:cubicBezTo>
                <a:cubicBezTo>
                  <a:pt x="46" y="63"/>
                  <a:pt x="39" y="66"/>
                  <a:pt x="32" y="66"/>
                </a:cubicBezTo>
                <a:cubicBezTo>
                  <a:pt x="29" y="66"/>
                  <a:pt x="25" y="65"/>
                  <a:pt x="22" y="64"/>
                </a:cubicBezTo>
                <a:cubicBezTo>
                  <a:pt x="19" y="62"/>
                  <a:pt x="16" y="61"/>
                  <a:pt x="14" y="58"/>
                </a:cubicBezTo>
                <a:cubicBezTo>
                  <a:pt x="12" y="56"/>
                  <a:pt x="10" y="53"/>
                  <a:pt x="8" y="50"/>
                </a:cubicBezTo>
                <a:cubicBezTo>
                  <a:pt x="7" y="47"/>
                  <a:pt x="6" y="43"/>
                  <a:pt x="6" y="40"/>
                </a:cubicBezTo>
                <a:cubicBezTo>
                  <a:pt x="6" y="30"/>
                  <a:pt x="6" y="30"/>
                  <a:pt x="6" y="30"/>
                </a:cubicBezTo>
                <a:cubicBezTo>
                  <a:pt x="6" y="28"/>
                  <a:pt x="5" y="27"/>
                  <a:pt x="3" y="27"/>
                </a:cubicBezTo>
                <a:cubicBezTo>
                  <a:pt x="1" y="27"/>
                  <a:pt x="0" y="28"/>
                  <a:pt x="0" y="30"/>
                </a:cubicBezTo>
                <a:cubicBezTo>
                  <a:pt x="0" y="40"/>
                  <a:pt x="0" y="40"/>
                  <a:pt x="0" y="40"/>
                </a:cubicBezTo>
                <a:cubicBezTo>
                  <a:pt x="0" y="44"/>
                  <a:pt x="1" y="49"/>
                  <a:pt x="2" y="52"/>
                </a:cubicBezTo>
                <a:cubicBezTo>
                  <a:pt x="4" y="56"/>
                  <a:pt x="6" y="60"/>
                  <a:pt x="9" y="63"/>
                </a:cubicBezTo>
                <a:cubicBezTo>
                  <a:pt x="12" y="66"/>
                  <a:pt x="16" y="68"/>
                  <a:pt x="20" y="70"/>
                </a:cubicBezTo>
                <a:cubicBezTo>
                  <a:pt x="23" y="71"/>
                  <a:pt x="26" y="72"/>
                  <a:pt x="29" y="72"/>
                </a:cubicBezTo>
                <a:cubicBezTo>
                  <a:pt x="29" y="80"/>
                  <a:pt x="29" y="80"/>
                  <a:pt x="29" y="80"/>
                </a:cubicBezTo>
                <a:cubicBezTo>
                  <a:pt x="12" y="80"/>
                  <a:pt x="12" y="80"/>
                  <a:pt x="12" y="80"/>
                </a:cubicBezTo>
                <a:cubicBezTo>
                  <a:pt x="10" y="80"/>
                  <a:pt x="9" y="82"/>
                  <a:pt x="9" y="84"/>
                </a:cubicBezTo>
                <a:cubicBezTo>
                  <a:pt x="9" y="86"/>
                  <a:pt x="10" y="87"/>
                  <a:pt x="12" y="87"/>
                </a:cubicBezTo>
                <a:close/>
              </a:path>
            </a:pathLst>
          </a:custGeom>
          <a:solidFill>
            <a:schemeClr val="accent3"/>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8" name="Freeform 18"/>
          <p:cNvSpPr>
            <a:spLocks noEditPoints="1"/>
          </p:cNvSpPr>
          <p:nvPr/>
        </p:nvSpPr>
        <p:spPr bwMode="auto">
          <a:xfrm>
            <a:off x="8697469" y="4747620"/>
            <a:ext cx="327507" cy="268477"/>
          </a:xfrm>
          <a:custGeom>
            <a:avLst/>
            <a:gdLst>
              <a:gd name="T0" fmla="*/ 76 w 87"/>
              <a:gd name="T1" fmla="*/ 27 h 71"/>
              <a:gd name="T2" fmla="*/ 69 w 87"/>
              <a:gd name="T3" fmla="*/ 27 h 71"/>
              <a:gd name="T4" fmla="*/ 21 w 87"/>
              <a:gd name="T5" fmla="*/ 11 h 71"/>
              <a:gd name="T6" fmla="*/ 10 w 87"/>
              <a:gd name="T7" fmla="*/ 11 h 71"/>
              <a:gd name="T8" fmla="*/ 20 w 87"/>
              <a:gd name="T9" fmla="*/ 12 h 71"/>
              <a:gd name="T10" fmla="*/ 6 w 87"/>
              <a:gd name="T11" fmla="*/ 12 h 71"/>
              <a:gd name="T12" fmla="*/ 6 w 87"/>
              <a:gd name="T13" fmla="*/ 9 h 71"/>
              <a:gd name="T14" fmla="*/ 8 w 87"/>
              <a:gd name="T15" fmla="*/ 7 h 71"/>
              <a:gd name="T16" fmla="*/ 24 w 87"/>
              <a:gd name="T17" fmla="*/ 2 h 71"/>
              <a:gd name="T18" fmla="*/ 60 w 87"/>
              <a:gd name="T19" fmla="*/ 0 h 71"/>
              <a:gd name="T20" fmla="*/ 67 w 87"/>
              <a:gd name="T21" fmla="*/ 12 h 71"/>
              <a:gd name="T22" fmla="*/ 87 w 87"/>
              <a:gd name="T23" fmla="*/ 16 h 71"/>
              <a:gd name="T24" fmla="*/ 87 w 87"/>
              <a:gd name="T25" fmla="*/ 68 h 71"/>
              <a:gd name="T26" fmla="*/ 84 w 87"/>
              <a:gd name="T27" fmla="*/ 71 h 71"/>
              <a:gd name="T28" fmla="*/ 0 w 87"/>
              <a:gd name="T29" fmla="*/ 68 h 71"/>
              <a:gd name="T30" fmla="*/ 0 w 87"/>
              <a:gd name="T31" fmla="*/ 16 h 71"/>
              <a:gd name="T32" fmla="*/ 3 w 87"/>
              <a:gd name="T33" fmla="*/ 12 h 71"/>
              <a:gd name="T34" fmla="*/ 44 w 87"/>
              <a:gd name="T35" fmla="*/ 26 h 71"/>
              <a:gd name="T36" fmla="*/ 52 w 87"/>
              <a:gd name="T37" fmla="*/ 29 h 71"/>
              <a:gd name="T38" fmla="*/ 44 w 87"/>
              <a:gd name="T39" fmla="*/ 48 h 71"/>
              <a:gd name="T40" fmla="*/ 44 w 87"/>
              <a:gd name="T41" fmla="*/ 26 h 71"/>
              <a:gd name="T42" fmla="*/ 49 w 87"/>
              <a:gd name="T43" fmla="*/ 32 h 71"/>
              <a:gd name="T44" fmla="*/ 36 w 87"/>
              <a:gd name="T45" fmla="*/ 37 h 71"/>
              <a:gd name="T46" fmla="*/ 51 w 87"/>
              <a:gd name="T47" fmla="*/ 37 h 71"/>
              <a:gd name="T48" fmla="*/ 49 w 87"/>
              <a:gd name="T49" fmla="*/ 32 h 71"/>
              <a:gd name="T50" fmla="*/ 23 w 87"/>
              <a:gd name="T51" fmla="*/ 19 h 71"/>
              <a:gd name="T52" fmla="*/ 7 w 87"/>
              <a:gd name="T53" fmla="*/ 64 h 71"/>
              <a:gd name="T54" fmla="*/ 81 w 87"/>
              <a:gd name="T55" fmla="*/ 19 h 71"/>
              <a:gd name="T56" fmla="*/ 65 w 87"/>
              <a:gd name="T57" fmla="*/ 19 h 71"/>
              <a:gd name="T58" fmla="*/ 58 w 87"/>
              <a:gd name="T59" fmla="*/ 7 h 71"/>
              <a:gd name="T60" fmla="*/ 26 w 87"/>
              <a:gd name="T61" fmla="*/ 17 h 71"/>
              <a:gd name="T62" fmla="*/ 44 w 87"/>
              <a:gd name="T63" fmla="*/ 14 h 71"/>
              <a:gd name="T64" fmla="*/ 67 w 87"/>
              <a:gd name="T65" fmla="*/ 37 h 71"/>
              <a:gd name="T66" fmla="*/ 20 w 87"/>
              <a:gd name="T67" fmla="*/ 37 h 71"/>
              <a:gd name="T68" fmla="*/ 44 w 87"/>
              <a:gd name="T69" fmla="*/ 21 h 71"/>
              <a:gd name="T70" fmla="*/ 27 w 87"/>
              <a:gd name="T71" fmla="*/ 37 h 71"/>
              <a:gd name="T72" fmla="*/ 60 w 87"/>
              <a:gd name="T73" fmla="*/ 3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7" h="71">
                <a:moveTo>
                  <a:pt x="72" y="24"/>
                </a:moveTo>
                <a:cubicBezTo>
                  <a:pt x="74" y="24"/>
                  <a:pt x="76" y="25"/>
                  <a:pt x="76" y="27"/>
                </a:cubicBezTo>
                <a:cubicBezTo>
                  <a:pt x="76" y="28"/>
                  <a:pt x="74" y="30"/>
                  <a:pt x="72" y="30"/>
                </a:cubicBezTo>
                <a:cubicBezTo>
                  <a:pt x="71" y="30"/>
                  <a:pt x="69" y="28"/>
                  <a:pt x="69" y="27"/>
                </a:cubicBezTo>
                <a:cubicBezTo>
                  <a:pt x="69" y="25"/>
                  <a:pt x="71" y="24"/>
                  <a:pt x="72" y="24"/>
                </a:cubicBezTo>
                <a:close/>
                <a:moveTo>
                  <a:pt x="21" y="11"/>
                </a:moveTo>
                <a:cubicBezTo>
                  <a:pt x="21" y="11"/>
                  <a:pt x="21" y="11"/>
                  <a:pt x="21" y="11"/>
                </a:cubicBezTo>
                <a:cubicBezTo>
                  <a:pt x="10" y="11"/>
                  <a:pt x="10" y="11"/>
                  <a:pt x="10" y="11"/>
                </a:cubicBezTo>
                <a:cubicBezTo>
                  <a:pt x="10" y="12"/>
                  <a:pt x="10" y="12"/>
                  <a:pt x="10" y="12"/>
                </a:cubicBezTo>
                <a:cubicBezTo>
                  <a:pt x="20" y="12"/>
                  <a:pt x="20" y="12"/>
                  <a:pt x="20" y="12"/>
                </a:cubicBezTo>
                <a:cubicBezTo>
                  <a:pt x="21" y="11"/>
                  <a:pt x="21" y="11"/>
                  <a:pt x="21" y="11"/>
                </a:cubicBezTo>
                <a:close/>
                <a:moveTo>
                  <a:pt x="6" y="12"/>
                </a:moveTo>
                <a:cubicBezTo>
                  <a:pt x="6" y="12"/>
                  <a:pt x="6" y="12"/>
                  <a:pt x="6" y="12"/>
                </a:cubicBezTo>
                <a:cubicBezTo>
                  <a:pt x="6" y="9"/>
                  <a:pt x="6" y="9"/>
                  <a:pt x="6" y="9"/>
                </a:cubicBezTo>
                <a:cubicBezTo>
                  <a:pt x="6" y="9"/>
                  <a:pt x="6" y="9"/>
                  <a:pt x="6" y="9"/>
                </a:cubicBezTo>
                <a:cubicBezTo>
                  <a:pt x="6" y="8"/>
                  <a:pt x="7" y="7"/>
                  <a:pt x="8" y="7"/>
                </a:cubicBezTo>
                <a:cubicBezTo>
                  <a:pt x="22" y="7"/>
                  <a:pt x="22" y="7"/>
                  <a:pt x="22" y="7"/>
                </a:cubicBezTo>
                <a:cubicBezTo>
                  <a:pt x="24" y="2"/>
                  <a:pt x="24" y="2"/>
                  <a:pt x="24" y="2"/>
                </a:cubicBezTo>
                <a:cubicBezTo>
                  <a:pt x="25" y="1"/>
                  <a:pt x="26" y="0"/>
                  <a:pt x="27" y="0"/>
                </a:cubicBezTo>
                <a:cubicBezTo>
                  <a:pt x="60" y="0"/>
                  <a:pt x="60" y="0"/>
                  <a:pt x="60" y="0"/>
                </a:cubicBezTo>
                <a:cubicBezTo>
                  <a:pt x="62" y="0"/>
                  <a:pt x="63" y="1"/>
                  <a:pt x="63" y="3"/>
                </a:cubicBezTo>
                <a:cubicBezTo>
                  <a:pt x="67" y="12"/>
                  <a:pt x="67" y="12"/>
                  <a:pt x="67" y="12"/>
                </a:cubicBezTo>
                <a:cubicBezTo>
                  <a:pt x="84" y="12"/>
                  <a:pt x="84" y="12"/>
                  <a:pt x="84" y="12"/>
                </a:cubicBezTo>
                <a:cubicBezTo>
                  <a:pt x="86" y="12"/>
                  <a:pt x="87" y="14"/>
                  <a:pt x="87" y="16"/>
                </a:cubicBezTo>
                <a:cubicBezTo>
                  <a:pt x="87" y="16"/>
                  <a:pt x="87" y="16"/>
                  <a:pt x="87" y="16"/>
                </a:cubicBezTo>
                <a:cubicBezTo>
                  <a:pt x="87" y="68"/>
                  <a:pt x="87" y="68"/>
                  <a:pt x="87" y="68"/>
                </a:cubicBezTo>
                <a:cubicBezTo>
                  <a:pt x="87" y="69"/>
                  <a:pt x="86" y="71"/>
                  <a:pt x="84" y="71"/>
                </a:cubicBezTo>
                <a:cubicBezTo>
                  <a:pt x="84" y="71"/>
                  <a:pt x="84" y="71"/>
                  <a:pt x="84" y="71"/>
                </a:cubicBezTo>
                <a:cubicBezTo>
                  <a:pt x="3" y="71"/>
                  <a:pt x="3" y="71"/>
                  <a:pt x="3" y="71"/>
                </a:cubicBezTo>
                <a:cubicBezTo>
                  <a:pt x="1" y="71"/>
                  <a:pt x="0" y="69"/>
                  <a:pt x="0" y="68"/>
                </a:cubicBezTo>
                <a:cubicBezTo>
                  <a:pt x="0" y="67"/>
                  <a:pt x="0" y="67"/>
                  <a:pt x="0" y="67"/>
                </a:cubicBezTo>
                <a:cubicBezTo>
                  <a:pt x="0" y="16"/>
                  <a:pt x="0" y="16"/>
                  <a:pt x="0" y="16"/>
                </a:cubicBezTo>
                <a:cubicBezTo>
                  <a:pt x="0" y="14"/>
                  <a:pt x="1" y="12"/>
                  <a:pt x="3" y="12"/>
                </a:cubicBezTo>
                <a:cubicBezTo>
                  <a:pt x="3" y="12"/>
                  <a:pt x="3" y="12"/>
                  <a:pt x="3" y="12"/>
                </a:cubicBezTo>
                <a:cubicBezTo>
                  <a:pt x="6" y="12"/>
                  <a:pt x="6" y="12"/>
                  <a:pt x="6" y="12"/>
                </a:cubicBezTo>
                <a:close/>
                <a:moveTo>
                  <a:pt x="44" y="26"/>
                </a:moveTo>
                <a:cubicBezTo>
                  <a:pt x="44" y="26"/>
                  <a:pt x="44" y="26"/>
                  <a:pt x="44" y="26"/>
                </a:cubicBezTo>
                <a:cubicBezTo>
                  <a:pt x="47" y="26"/>
                  <a:pt x="50" y="27"/>
                  <a:pt x="52" y="29"/>
                </a:cubicBezTo>
                <a:cubicBezTo>
                  <a:pt x="54" y="31"/>
                  <a:pt x="55" y="34"/>
                  <a:pt x="55" y="37"/>
                </a:cubicBezTo>
                <a:cubicBezTo>
                  <a:pt x="55" y="43"/>
                  <a:pt x="50" y="48"/>
                  <a:pt x="44" y="48"/>
                </a:cubicBezTo>
                <a:cubicBezTo>
                  <a:pt x="37" y="48"/>
                  <a:pt x="32" y="43"/>
                  <a:pt x="32" y="37"/>
                </a:cubicBezTo>
                <a:cubicBezTo>
                  <a:pt x="32" y="31"/>
                  <a:pt x="37" y="26"/>
                  <a:pt x="44" y="26"/>
                </a:cubicBezTo>
                <a:close/>
                <a:moveTo>
                  <a:pt x="49" y="32"/>
                </a:moveTo>
                <a:cubicBezTo>
                  <a:pt x="49" y="32"/>
                  <a:pt x="49" y="32"/>
                  <a:pt x="49" y="32"/>
                </a:cubicBezTo>
                <a:cubicBezTo>
                  <a:pt x="48" y="31"/>
                  <a:pt x="46" y="30"/>
                  <a:pt x="44" y="30"/>
                </a:cubicBezTo>
                <a:cubicBezTo>
                  <a:pt x="40" y="30"/>
                  <a:pt x="36" y="33"/>
                  <a:pt x="36" y="37"/>
                </a:cubicBezTo>
                <a:cubicBezTo>
                  <a:pt x="36" y="41"/>
                  <a:pt x="40" y="44"/>
                  <a:pt x="44" y="44"/>
                </a:cubicBezTo>
                <a:cubicBezTo>
                  <a:pt x="48" y="44"/>
                  <a:pt x="51" y="41"/>
                  <a:pt x="51" y="37"/>
                </a:cubicBezTo>
                <a:cubicBezTo>
                  <a:pt x="51" y="35"/>
                  <a:pt x="50" y="33"/>
                  <a:pt x="49" y="32"/>
                </a:cubicBezTo>
                <a:cubicBezTo>
                  <a:pt x="49" y="32"/>
                  <a:pt x="49" y="32"/>
                  <a:pt x="49" y="32"/>
                </a:cubicBezTo>
                <a:close/>
                <a:moveTo>
                  <a:pt x="23" y="19"/>
                </a:moveTo>
                <a:cubicBezTo>
                  <a:pt x="23" y="19"/>
                  <a:pt x="23" y="19"/>
                  <a:pt x="23" y="19"/>
                </a:cubicBezTo>
                <a:cubicBezTo>
                  <a:pt x="7" y="19"/>
                  <a:pt x="7" y="19"/>
                  <a:pt x="7" y="19"/>
                </a:cubicBezTo>
                <a:cubicBezTo>
                  <a:pt x="7" y="64"/>
                  <a:pt x="7" y="64"/>
                  <a:pt x="7" y="64"/>
                </a:cubicBezTo>
                <a:cubicBezTo>
                  <a:pt x="81" y="64"/>
                  <a:pt x="81" y="64"/>
                  <a:pt x="81" y="64"/>
                </a:cubicBezTo>
                <a:cubicBezTo>
                  <a:pt x="81" y="19"/>
                  <a:pt x="81" y="19"/>
                  <a:pt x="81" y="19"/>
                </a:cubicBezTo>
                <a:cubicBezTo>
                  <a:pt x="65" y="19"/>
                  <a:pt x="65" y="19"/>
                  <a:pt x="65" y="19"/>
                </a:cubicBezTo>
                <a:cubicBezTo>
                  <a:pt x="65" y="19"/>
                  <a:pt x="65" y="19"/>
                  <a:pt x="65" y="19"/>
                </a:cubicBezTo>
                <a:cubicBezTo>
                  <a:pt x="63" y="19"/>
                  <a:pt x="62" y="18"/>
                  <a:pt x="61" y="17"/>
                </a:cubicBezTo>
                <a:cubicBezTo>
                  <a:pt x="58" y="7"/>
                  <a:pt x="58" y="7"/>
                  <a:pt x="58" y="7"/>
                </a:cubicBezTo>
                <a:cubicBezTo>
                  <a:pt x="30" y="7"/>
                  <a:pt x="30" y="7"/>
                  <a:pt x="30" y="7"/>
                </a:cubicBezTo>
                <a:cubicBezTo>
                  <a:pt x="26" y="17"/>
                  <a:pt x="26" y="17"/>
                  <a:pt x="26" y="17"/>
                </a:cubicBezTo>
                <a:cubicBezTo>
                  <a:pt x="26" y="18"/>
                  <a:pt x="24" y="19"/>
                  <a:pt x="23" y="19"/>
                </a:cubicBezTo>
                <a:close/>
                <a:moveTo>
                  <a:pt x="44" y="14"/>
                </a:moveTo>
                <a:cubicBezTo>
                  <a:pt x="44" y="14"/>
                  <a:pt x="44" y="14"/>
                  <a:pt x="44" y="14"/>
                </a:cubicBezTo>
                <a:cubicBezTo>
                  <a:pt x="56" y="14"/>
                  <a:pt x="67" y="24"/>
                  <a:pt x="67" y="37"/>
                </a:cubicBezTo>
                <a:cubicBezTo>
                  <a:pt x="67" y="50"/>
                  <a:pt x="56" y="60"/>
                  <a:pt x="44" y="60"/>
                </a:cubicBezTo>
                <a:cubicBezTo>
                  <a:pt x="31" y="60"/>
                  <a:pt x="20" y="50"/>
                  <a:pt x="20" y="37"/>
                </a:cubicBezTo>
                <a:cubicBezTo>
                  <a:pt x="20" y="24"/>
                  <a:pt x="31" y="14"/>
                  <a:pt x="44" y="14"/>
                </a:cubicBezTo>
                <a:close/>
                <a:moveTo>
                  <a:pt x="44" y="21"/>
                </a:moveTo>
                <a:cubicBezTo>
                  <a:pt x="44" y="21"/>
                  <a:pt x="44" y="21"/>
                  <a:pt x="44" y="21"/>
                </a:cubicBezTo>
                <a:cubicBezTo>
                  <a:pt x="35" y="21"/>
                  <a:pt x="27" y="28"/>
                  <a:pt x="27" y="37"/>
                </a:cubicBezTo>
                <a:cubicBezTo>
                  <a:pt x="27" y="46"/>
                  <a:pt x="35" y="54"/>
                  <a:pt x="44" y="54"/>
                </a:cubicBezTo>
                <a:cubicBezTo>
                  <a:pt x="53" y="54"/>
                  <a:pt x="60" y="46"/>
                  <a:pt x="60" y="37"/>
                </a:cubicBezTo>
                <a:cubicBezTo>
                  <a:pt x="60" y="28"/>
                  <a:pt x="53" y="21"/>
                  <a:pt x="44" y="21"/>
                </a:cubicBezTo>
                <a:close/>
              </a:path>
            </a:pathLst>
          </a:custGeom>
          <a:solidFill>
            <a:schemeClr val="accent4"/>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9" name="Freeform 19"/>
          <p:cNvSpPr>
            <a:spLocks noEditPoints="1"/>
          </p:cNvSpPr>
          <p:nvPr/>
        </p:nvSpPr>
        <p:spPr bwMode="auto">
          <a:xfrm>
            <a:off x="3415304" y="4722051"/>
            <a:ext cx="393008" cy="319616"/>
          </a:xfrm>
          <a:custGeom>
            <a:avLst/>
            <a:gdLst>
              <a:gd name="T0" fmla="*/ 80 w 104"/>
              <a:gd name="T1" fmla="*/ 19 h 85"/>
              <a:gd name="T2" fmla="*/ 93 w 104"/>
              <a:gd name="T3" fmla="*/ 50 h 85"/>
              <a:gd name="T4" fmla="*/ 104 w 104"/>
              <a:gd name="T5" fmla="*/ 68 h 85"/>
              <a:gd name="T6" fmla="*/ 98 w 104"/>
              <a:gd name="T7" fmla="*/ 80 h 85"/>
              <a:gd name="T8" fmla="*/ 94 w 104"/>
              <a:gd name="T9" fmla="*/ 82 h 85"/>
              <a:gd name="T10" fmla="*/ 13 w 104"/>
              <a:gd name="T11" fmla="*/ 85 h 85"/>
              <a:gd name="T12" fmla="*/ 10 w 104"/>
              <a:gd name="T13" fmla="*/ 80 h 85"/>
              <a:gd name="T14" fmla="*/ 1 w 104"/>
              <a:gd name="T15" fmla="*/ 78 h 85"/>
              <a:gd name="T16" fmla="*/ 1 w 104"/>
              <a:gd name="T17" fmla="*/ 60 h 85"/>
              <a:gd name="T18" fmla="*/ 5 w 104"/>
              <a:gd name="T19" fmla="*/ 37 h 85"/>
              <a:gd name="T20" fmla="*/ 29 w 104"/>
              <a:gd name="T21" fmla="*/ 20 h 85"/>
              <a:gd name="T22" fmla="*/ 62 w 104"/>
              <a:gd name="T23" fmla="*/ 78 h 85"/>
              <a:gd name="T24" fmla="*/ 62 w 104"/>
              <a:gd name="T25" fmla="*/ 75 h 85"/>
              <a:gd name="T26" fmla="*/ 66 w 104"/>
              <a:gd name="T27" fmla="*/ 63 h 85"/>
              <a:gd name="T28" fmla="*/ 75 w 104"/>
              <a:gd name="T29" fmla="*/ 71 h 85"/>
              <a:gd name="T30" fmla="*/ 74 w 104"/>
              <a:gd name="T31" fmla="*/ 57 h 85"/>
              <a:gd name="T32" fmla="*/ 72 w 104"/>
              <a:gd name="T33" fmla="*/ 53 h 85"/>
              <a:gd name="T34" fmla="*/ 71 w 104"/>
              <a:gd name="T35" fmla="*/ 53 h 85"/>
              <a:gd name="T36" fmla="*/ 70 w 104"/>
              <a:gd name="T37" fmla="*/ 51 h 85"/>
              <a:gd name="T38" fmla="*/ 41 w 104"/>
              <a:gd name="T39" fmla="*/ 44 h 85"/>
              <a:gd name="T40" fmla="*/ 32 w 104"/>
              <a:gd name="T41" fmla="*/ 53 h 85"/>
              <a:gd name="T42" fmla="*/ 32 w 104"/>
              <a:gd name="T43" fmla="*/ 53 h 85"/>
              <a:gd name="T44" fmla="*/ 29 w 104"/>
              <a:gd name="T45" fmla="*/ 64 h 85"/>
              <a:gd name="T46" fmla="*/ 37 w 104"/>
              <a:gd name="T47" fmla="*/ 72 h 85"/>
              <a:gd name="T48" fmla="*/ 41 w 104"/>
              <a:gd name="T49" fmla="*/ 63 h 85"/>
              <a:gd name="T50" fmla="*/ 41 w 104"/>
              <a:gd name="T51" fmla="*/ 75 h 85"/>
              <a:gd name="T52" fmla="*/ 52 w 104"/>
              <a:gd name="T53" fmla="*/ 40 h 85"/>
              <a:gd name="T54" fmla="*/ 52 w 104"/>
              <a:gd name="T55" fmla="*/ 7 h 85"/>
              <a:gd name="T56" fmla="*/ 17 w 104"/>
              <a:gd name="T57" fmla="*/ 78 h 85"/>
              <a:gd name="T58" fmla="*/ 23 w 104"/>
              <a:gd name="T59" fmla="*/ 76 h 85"/>
              <a:gd name="T60" fmla="*/ 23 w 104"/>
              <a:gd name="T61" fmla="*/ 56 h 85"/>
              <a:gd name="T62" fmla="*/ 8 w 104"/>
              <a:gd name="T63" fmla="*/ 63 h 85"/>
              <a:gd name="T64" fmla="*/ 7 w 104"/>
              <a:gd name="T65" fmla="*/ 73 h 85"/>
              <a:gd name="T66" fmla="*/ 15 w 104"/>
              <a:gd name="T67" fmla="*/ 65 h 85"/>
              <a:gd name="T68" fmla="*/ 29 w 104"/>
              <a:gd name="T69" fmla="*/ 27 h 85"/>
              <a:gd name="T70" fmla="*/ 24 w 104"/>
              <a:gd name="T71" fmla="*/ 25 h 85"/>
              <a:gd name="T72" fmla="*/ 15 w 104"/>
              <a:gd name="T73" fmla="*/ 45 h 85"/>
              <a:gd name="T74" fmla="*/ 26 w 104"/>
              <a:gd name="T75" fmla="*/ 49 h 85"/>
              <a:gd name="T76" fmla="*/ 36 w 104"/>
              <a:gd name="T77" fmla="*/ 40 h 85"/>
              <a:gd name="T78" fmla="*/ 35 w 104"/>
              <a:gd name="T79" fmla="*/ 39 h 85"/>
              <a:gd name="T80" fmla="*/ 29 w 104"/>
              <a:gd name="T81" fmla="*/ 27 h 85"/>
              <a:gd name="T82" fmla="*/ 87 w 104"/>
              <a:gd name="T83" fmla="*/ 78 h 85"/>
              <a:gd name="T84" fmla="*/ 89 w 104"/>
              <a:gd name="T85" fmla="*/ 65 h 85"/>
              <a:gd name="T86" fmla="*/ 97 w 104"/>
              <a:gd name="T87" fmla="*/ 73 h 85"/>
              <a:gd name="T88" fmla="*/ 96 w 104"/>
              <a:gd name="T89" fmla="*/ 63 h 85"/>
              <a:gd name="T90" fmla="*/ 88 w 104"/>
              <a:gd name="T91" fmla="*/ 54 h 85"/>
              <a:gd name="T92" fmla="*/ 82 w 104"/>
              <a:gd name="T93" fmla="*/ 71 h 85"/>
              <a:gd name="T94" fmla="*/ 87 w 104"/>
              <a:gd name="T95" fmla="*/ 78 h 85"/>
              <a:gd name="T96" fmla="*/ 75 w 104"/>
              <a:gd name="T97" fmla="*/ 27 h 85"/>
              <a:gd name="T98" fmla="*/ 75 w 104"/>
              <a:gd name="T99" fmla="*/ 27 h 85"/>
              <a:gd name="T100" fmla="*/ 68 w 104"/>
              <a:gd name="T101" fmla="*/ 39 h 85"/>
              <a:gd name="T102" fmla="*/ 74 w 104"/>
              <a:gd name="T103" fmla="*/ 46 h 85"/>
              <a:gd name="T104" fmla="*/ 78 w 104"/>
              <a:gd name="T105" fmla="*/ 49 h 85"/>
              <a:gd name="T106" fmla="*/ 88 w 104"/>
              <a:gd name="T107" fmla="*/ 45 h 85"/>
              <a:gd name="T108" fmla="*/ 80 w 104"/>
              <a:gd name="T109" fmla="*/ 2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85">
                <a:moveTo>
                  <a:pt x="52" y="0"/>
                </a:moveTo>
                <a:cubicBezTo>
                  <a:pt x="63" y="0"/>
                  <a:pt x="73" y="8"/>
                  <a:pt x="75" y="20"/>
                </a:cubicBezTo>
                <a:cubicBezTo>
                  <a:pt x="76" y="19"/>
                  <a:pt x="78" y="19"/>
                  <a:pt x="80" y="19"/>
                </a:cubicBezTo>
                <a:cubicBezTo>
                  <a:pt x="85" y="19"/>
                  <a:pt x="90" y="21"/>
                  <a:pt x="93" y="24"/>
                </a:cubicBezTo>
                <a:cubicBezTo>
                  <a:pt x="96" y="27"/>
                  <a:pt x="98" y="32"/>
                  <a:pt x="98" y="37"/>
                </a:cubicBezTo>
                <a:cubicBezTo>
                  <a:pt x="98" y="42"/>
                  <a:pt x="97" y="46"/>
                  <a:pt x="93" y="50"/>
                </a:cubicBezTo>
                <a:cubicBezTo>
                  <a:pt x="98" y="54"/>
                  <a:pt x="98" y="54"/>
                  <a:pt x="98" y="54"/>
                </a:cubicBezTo>
                <a:cubicBezTo>
                  <a:pt x="100" y="56"/>
                  <a:pt x="101" y="58"/>
                  <a:pt x="102" y="60"/>
                </a:cubicBezTo>
                <a:cubicBezTo>
                  <a:pt x="103" y="63"/>
                  <a:pt x="104" y="65"/>
                  <a:pt x="104" y="68"/>
                </a:cubicBezTo>
                <a:cubicBezTo>
                  <a:pt x="104" y="74"/>
                  <a:pt x="104" y="74"/>
                  <a:pt x="104" y="74"/>
                </a:cubicBezTo>
                <a:cubicBezTo>
                  <a:pt x="104" y="75"/>
                  <a:pt x="103" y="77"/>
                  <a:pt x="102" y="78"/>
                </a:cubicBezTo>
                <a:cubicBezTo>
                  <a:pt x="102" y="79"/>
                  <a:pt x="100" y="80"/>
                  <a:pt x="98" y="80"/>
                </a:cubicBezTo>
                <a:cubicBezTo>
                  <a:pt x="98" y="80"/>
                  <a:pt x="98" y="80"/>
                  <a:pt x="98" y="80"/>
                </a:cubicBezTo>
                <a:cubicBezTo>
                  <a:pt x="94" y="80"/>
                  <a:pt x="94" y="80"/>
                  <a:pt x="94" y="80"/>
                </a:cubicBezTo>
                <a:cubicBezTo>
                  <a:pt x="94" y="82"/>
                  <a:pt x="94" y="82"/>
                  <a:pt x="94" y="82"/>
                </a:cubicBezTo>
                <a:cubicBezTo>
                  <a:pt x="94" y="84"/>
                  <a:pt x="92" y="85"/>
                  <a:pt x="90" y="85"/>
                </a:cubicBezTo>
                <a:cubicBezTo>
                  <a:pt x="90" y="85"/>
                  <a:pt x="90" y="85"/>
                  <a:pt x="90" y="85"/>
                </a:cubicBezTo>
                <a:cubicBezTo>
                  <a:pt x="13" y="85"/>
                  <a:pt x="13" y="85"/>
                  <a:pt x="13" y="85"/>
                </a:cubicBezTo>
                <a:cubicBezTo>
                  <a:pt x="13" y="85"/>
                  <a:pt x="13" y="85"/>
                  <a:pt x="13" y="85"/>
                </a:cubicBezTo>
                <a:cubicBezTo>
                  <a:pt x="11" y="85"/>
                  <a:pt x="10" y="84"/>
                  <a:pt x="10" y="82"/>
                </a:cubicBezTo>
                <a:cubicBezTo>
                  <a:pt x="10" y="80"/>
                  <a:pt x="10" y="80"/>
                  <a:pt x="10" y="80"/>
                </a:cubicBezTo>
                <a:cubicBezTo>
                  <a:pt x="6" y="80"/>
                  <a:pt x="6" y="80"/>
                  <a:pt x="6" y="80"/>
                </a:cubicBezTo>
                <a:cubicBezTo>
                  <a:pt x="5" y="80"/>
                  <a:pt x="5" y="80"/>
                  <a:pt x="5" y="80"/>
                </a:cubicBezTo>
                <a:cubicBezTo>
                  <a:pt x="3" y="80"/>
                  <a:pt x="2" y="79"/>
                  <a:pt x="1" y="78"/>
                </a:cubicBezTo>
                <a:cubicBezTo>
                  <a:pt x="0" y="77"/>
                  <a:pt x="0" y="75"/>
                  <a:pt x="0" y="74"/>
                </a:cubicBezTo>
                <a:cubicBezTo>
                  <a:pt x="0" y="68"/>
                  <a:pt x="0" y="68"/>
                  <a:pt x="0" y="68"/>
                </a:cubicBezTo>
                <a:cubicBezTo>
                  <a:pt x="0" y="65"/>
                  <a:pt x="0" y="63"/>
                  <a:pt x="1" y="60"/>
                </a:cubicBezTo>
                <a:cubicBezTo>
                  <a:pt x="2" y="58"/>
                  <a:pt x="4" y="56"/>
                  <a:pt x="6" y="54"/>
                </a:cubicBezTo>
                <a:cubicBezTo>
                  <a:pt x="10" y="50"/>
                  <a:pt x="10" y="50"/>
                  <a:pt x="10" y="50"/>
                </a:cubicBezTo>
                <a:cubicBezTo>
                  <a:pt x="7" y="46"/>
                  <a:pt x="5" y="42"/>
                  <a:pt x="5" y="37"/>
                </a:cubicBezTo>
                <a:cubicBezTo>
                  <a:pt x="5" y="32"/>
                  <a:pt x="7" y="27"/>
                  <a:pt x="11" y="24"/>
                </a:cubicBezTo>
                <a:cubicBezTo>
                  <a:pt x="14" y="21"/>
                  <a:pt x="19" y="19"/>
                  <a:pt x="24" y="19"/>
                </a:cubicBezTo>
                <a:cubicBezTo>
                  <a:pt x="25" y="19"/>
                  <a:pt x="27" y="19"/>
                  <a:pt x="29" y="20"/>
                </a:cubicBezTo>
                <a:cubicBezTo>
                  <a:pt x="31" y="8"/>
                  <a:pt x="40" y="0"/>
                  <a:pt x="52" y="0"/>
                </a:cubicBezTo>
                <a:close/>
                <a:moveTo>
                  <a:pt x="62" y="78"/>
                </a:moveTo>
                <a:cubicBezTo>
                  <a:pt x="62" y="78"/>
                  <a:pt x="62" y="78"/>
                  <a:pt x="62" y="78"/>
                </a:cubicBezTo>
                <a:cubicBezTo>
                  <a:pt x="62" y="75"/>
                  <a:pt x="62" y="75"/>
                  <a:pt x="62" y="75"/>
                </a:cubicBezTo>
                <a:cubicBezTo>
                  <a:pt x="62" y="75"/>
                  <a:pt x="62" y="75"/>
                  <a:pt x="62" y="75"/>
                </a:cubicBezTo>
                <a:cubicBezTo>
                  <a:pt x="62" y="75"/>
                  <a:pt x="62" y="75"/>
                  <a:pt x="62" y="75"/>
                </a:cubicBezTo>
                <a:cubicBezTo>
                  <a:pt x="62" y="63"/>
                  <a:pt x="62" y="63"/>
                  <a:pt x="62" y="63"/>
                </a:cubicBezTo>
                <a:cubicBezTo>
                  <a:pt x="62" y="62"/>
                  <a:pt x="63" y="61"/>
                  <a:pt x="64" y="61"/>
                </a:cubicBezTo>
                <a:cubicBezTo>
                  <a:pt x="65" y="61"/>
                  <a:pt x="66" y="62"/>
                  <a:pt x="66" y="63"/>
                </a:cubicBezTo>
                <a:cubicBezTo>
                  <a:pt x="66" y="72"/>
                  <a:pt x="66" y="72"/>
                  <a:pt x="66" y="72"/>
                </a:cubicBezTo>
                <a:cubicBezTo>
                  <a:pt x="75" y="72"/>
                  <a:pt x="75" y="72"/>
                  <a:pt x="75" y="72"/>
                </a:cubicBezTo>
                <a:cubicBezTo>
                  <a:pt x="75" y="72"/>
                  <a:pt x="75" y="71"/>
                  <a:pt x="75" y="71"/>
                </a:cubicBezTo>
                <a:cubicBezTo>
                  <a:pt x="75" y="64"/>
                  <a:pt x="75" y="64"/>
                  <a:pt x="75" y="64"/>
                </a:cubicBezTo>
                <a:cubicBezTo>
                  <a:pt x="75" y="61"/>
                  <a:pt x="75" y="59"/>
                  <a:pt x="74" y="57"/>
                </a:cubicBezTo>
                <a:cubicBezTo>
                  <a:pt x="74" y="57"/>
                  <a:pt x="74" y="57"/>
                  <a:pt x="74" y="57"/>
                </a:cubicBezTo>
                <a:cubicBezTo>
                  <a:pt x="74" y="57"/>
                  <a:pt x="74" y="57"/>
                  <a:pt x="74" y="57"/>
                </a:cubicBezTo>
                <a:cubicBezTo>
                  <a:pt x="73" y="56"/>
                  <a:pt x="72" y="54"/>
                  <a:pt x="72" y="53"/>
                </a:cubicBezTo>
                <a:cubicBezTo>
                  <a:pt x="72" y="53"/>
                  <a:pt x="72" y="53"/>
                  <a:pt x="72" y="53"/>
                </a:cubicBezTo>
                <a:cubicBezTo>
                  <a:pt x="72" y="53"/>
                  <a:pt x="72" y="53"/>
                  <a:pt x="72" y="53"/>
                </a:cubicBezTo>
                <a:cubicBezTo>
                  <a:pt x="72" y="53"/>
                  <a:pt x="72" y="53"/>
                  <a:pt x="72" y="53"/>
                </a:cubicBezTo>
                <a:cubicBezTo>
                  <a:pt x="71" y="53"/>
                  <a:pt x="71" y="53"/>
                  <a:pt x="71" y="53"/>
                </a:cubicBezTo>
                <a:cubicBezTo>
                  <a:pt x="71" y="53"/>
                  <a:pt x="71" y="53"/>
                  <a:pt x="71" y="53"/>
                </a:cubicBezTo>
                <a:cubicBezTo>
                  <a:pt x="71" y="52"/>
                  <a:pt x="70" y="51"/>
                  <a:pt x="70" y="51"/>
                </a:cubicBezTo>
                <a:cubicBezTo>
                  <a:pt x="70" y="51"/>
                  <a:pt x="70" y="51"/>
                  <a:pt x="70" y="51"/>
                </a:cubicBezTo>
                <a:cubicBezTo>
                  <a:pt x="62" y="44"/>
                  <a:pt x="62" y="44"/>
                  <a:pt x="62" y="44"/>
                </a:cubicBezTo>
                <a:cubicBezTo>
                  <a:pt x="59" y="45"/>
                  <a:pt x="56" y="46"/>
                  <a:pt x="52" y="46"/>
                </a:cubicBezTo>
                <a:cubicBezTo>
                  <a:pt x="48" y="46"/>
                  <a:pt x="44" y="45"/>
                  <a:pt x="41" y="44"/>
                </a:cubicBezTo>
                <a:cubicBezTo>
                  <a:pt x="34" y="51"/>
                  <a:pt x="34" y="51"/>
                  <a:pt x="34" y="51"/>
                </a:cubicBezTo>
                <a:cubicBezTo>
                  <a:pt x="34" y="51"/>
                  <a:pt x="34" y="51"/>
                  <a:pt x="34" y="51"/>
                </a:cubicBezTo>
                <a:cubicBezTo>
                  <a:pt x="33" y="51"/>
                  <a:pt x="33" y="52"/>
                  <a:pt x="32" y="53"/>
                </a:cubicBezTo>
                <a:cubicBezTo>
                  <a:pt x="32" y="53"/>
                  <a:pt x="32" y="53"/>
                  <a:pt x="32" y="53"/>
                </a:cubicBezTo>
                <a:cubicBezTo>
                  <a:pt x="32" y="53"/>
                  <a:pt x="32" y="53"/>
                  <a:pt x="32" y="53"/>
                </a:cubicBezTo>
                <a:cubicBezTo>
                  <a:pt x="32" y="53"/>
                  <a:pt x="32" y="53"/>
                  <a:pt x="32" y="53"/>
                </a:cubicBezTo>
                <a:cubicBezTo>
                  <a:pt x="32" y="53"/>
                  <a:pt x="32" y="53"/>
                  <a:pt x="32" y="53"/>
                </a:cubicBezTo>
                <a:cubicBezTo>
                  <a:pt x="31" y="54"/>
                  <a:pt x="30" y="56"/>
                  <a:pt x="30" y="57"/>
                </a:cubicBezTo>
                <a:cubicBezTo>
                  <a:pt x="29" y="59"/>
                  <a:pt x="29" y="61"/>
                  <a:pt x="29" y="64"/>
                </a:cubicBezTo>
                <a:cubicBezTo>
                  <a:pt x="29" y="71"/>
                  <a:pt x="29" y="71"/>
                  <a:pt x="29" y="71"/>
                </a:cubicBezTo>
                <a:cubicBezTo>
                  <a:pt x="29" y="71"/>
                  <a:pt x="29" y="72"/>
                  <a:pt x="29" y="72"/>
                </a:cubicBezTo>
                <a:cubicBezTo>
                  <a:pt x="37" y="72"/>
                  <a:pt x="37" y="72"/>
                  <a:pt x="37" y="72"/>
                </a:cubicBezTo>
                <a:cubicBezTo>
                  <a:pt x="37" y="63"/>
                  <a:pt x="37" y="63"/>
                  <a:pt x="37" y="63"/>
                </a:cubicBezTo>
                <a:cubicBezTo>
                  <a:pt x="37" y="62"/>
                  <a:pt x="38" y="61"/>
                  <a:pt x="39" y="61"/>
                </a:cubicBezTo>
                <a:cubicBezTo>
                  <a:pt x="41" y="61"/>
                  <a:pt x="41" y="62"/>
                  <a:pt x="41" y="63"/>
                </a:cubicBezTo>
                <a:cubicBezTo>
                  <a:pt x="41" y="75"/>
                  <a:pt x="41" y="75"/>
                  <a:pt x="41" y="75"/>
                </a:cubicBezTo>
                <a:cubicBezTo>
                  <a:pt x="41" y="75"/>
                  <a:pt x="41" y="75"/>
                  <a:pt x="41" y="75"/>
                </a:cubicBezTo>
                <a:cubicBezTo>
                  <a:pt x="41" y="75"/>
                  <a:pt x="41" y="75"/>
                  <a:pt x="41" y="75"/>
                </a:cubicBezTo>
                <a:cubicBezTo>
                  <a:pt x="41" y="78"/>
                  <a:pt x="41" y="78"/>
                  <a:pt x="41" y="78"/>
                </a:cubicBezTo>
                <a:cubicBezTo>
                  <a:pt x="62" y="78"/>
                  <a:pt x="62" y="78"/>
                  <a:pt x="62" y="78"/>
                </a:cubicBezTo>
                <a:close/>
                <a:moveTo>
                  <a:pt x="52" y="40"/>
                </a:moveTo>
                <a:cubicBezTo>
                  <a:pt x="52" y="40"/>
                  <a:pt x="52" y="40"/>
                  <a:pt x="52" y="40"/>
                </a:cubicBezTo>
                <a:cubicBezTo>
                  <a:pt x="61" y="40"/>
                  <a:pt x="68" y="32"/>
                  <a:pt x="68" y="23"/>
                </a:cubicBezTo>
                <a:cubicBezTo>
                  <a:pt x="68" y="14"/>
                  <a:pt x="61" y="7"/>
                  <a:pt x="52" y="7"/>
                </a:cubicBezTo>
                <a:cubicBezTo>
                  <a:pt x="43" y="7"/>
                  <a:pt x="35" y="14"/>
                  <a:pt x="35" y="23"/>
                </a:cubicBezTo>
                <a:cubicBezTo>
                  <a:pt x="35" y="32"/>
                  <a:pt x="43" y="40"/>
                  <a:pt x="52" y="40"/>
                </a:cubicBezTo>
                <a:close/>
                <a:moveTo>
                  <a:pt x="17" y="78"/>
                </a:moveTo>
                <a:cubicBezTo>
                  <a:pt x="17" y="78"/>
                  <a:pt x="17" y="78"/>
                  <a:pt x="17" y="78"/>
                </a:cubicBezTo>
                <a:cubicBezTo>
                  <a:pt x="26" y="78"/>
                  <a:pt x="26" y="78"/>
                  <a:pt x="26" y="78"/>
                </a:cubicBezTo>
                <a:cubicBezTo>
                  <a:pt x="25" y="78"/>
                  <a:pt x="24" y="77"/>
                  <a:pt x="23" y="76"/>
                </a:cubicBezTo>
                <a:cubicBezTo>
                  <a:pt x="22" y="75"/>
                  <a:pt x="22" y="73"/>
                  <a:pt x="22" y="71"/>
                </a:cubicBezTo>
                <a:cubicBezTo>
                  <a:pt x="22" y="64"/>
                  <a:pt x="22" y="64"/>
                  <a:pt x="22" y="64"/>
                </a:cubicBezTo>
                <a:cubicBezTo>
                  <a:pt x="22" y="61"/>
                  <a:pt x="22" y="58"/>
                  <a:pt x="23" y="56"/>
                </a:cubicBezTo>
                <a:cubicBezTo>
                  <a:pt x="21" y="55"/>
                  <a:pt x="18" y="55"/>
                  <a:pt x="16" y="54"/>
                </a:cubicBezTo>
                <a:cubicBezTo>
                  <a:pt x="11" y="59"/>
                  <a:pt x="11" y="59"/>
                  <a:pt x="11" y="59"/>
                </a:cubicBezTo>
                <a:cubicBezTo>
                  <a:pt x="9" y="60"/>
                  <a:pt x="8" y="61"/>
                  <a:pt x="8" y="63"/>
                </a:cubicBezTo>
                <a:cubicBezTo>
                  <a:pt x="8" y="63"/>
                  <a:pt x="8" y="63"/>
                  <a:pt x="8" y="63"/>
                </a:cubicBezTo>
                <a:cubicBezTo>
                  <a:pt x="7" y="65"/>
                  <a:pt x="7" y="66"/>
                  <a:pt x="7" y="68"/>
                </a:cubicBezTo>
                <a:cubicBezTo>
                  <a:pt x="7" y="73"/>
                  <a:pt x="7" y="73"/>
                  <a:pt x="7" y="73"/>
                </a:cubicBezTo>
                <a:cubicBezTo>
                  <a:pt x="13" y="73"/>
                  <a:pt x="13" y="73"/>
                  <a:pt x="13" y="73"/>
                </a:cubicBezTo>
                <a:cubicBezTo>
                  <a:pt x="13" y="67"/>
                  <a:pt x="13" y="67"/>
                  <a:pt x="13" y="67"/>
                </a:cubicBezTo>
                <a:cubicBezTo>
                  <a:pt x="13" y="66"/>
                  <a:pt x="13" y="65"/>
                  <a:pt x="15" y="65"/>
                </a:cubicBezTo>
                <a:cubicBezTo>
                  <a:pt x="16" y="65"/>
                  <a:pt x="17" y="66"/>
                  <a:pt x="17" y="67"/>
                </a:cubicBezTo>
                <a:cubicBezTo>
                  <a:pt x="17" y="78"/>
                  <a:pt x="17" y="78"/>
                  <a:pt x="17" y="78"/>
                </a:cubicBezTo>
                <a:close/>
                <a:moveTo>
                  <a:pt x="29" y="27"/>
                </a:moveTo>
                <a:cubicBezTo>
                  <a:pt x="29" y="27"/>
                  <a:pt x="29" y="27"/>
                  <a:pt x="29" y="27"/>
                </a:cubicBezTo>
                <a:cubicBezTo>
                  <a:pt x="28" y="27"/>
                  <a:pt x="28" y="26"/>
                  <a:pt x="27" y="26"/>
                </a:cubicBezTo>
                <a:cubicBezTo>
                  <a:pt x="26" y="26"/>
                  <a:pt x="25" y="25"/>
                  <a:pt x="24" y="25"/>
                </a:cubicBezTo>
                <a:cubicBezTo>
                  <a:pt x="20" y="25"/>
                  <a:pt x="17" y="27"/>
                  <a:pt x="15" y="29"/>
                </a:cubicBezTo>
                <a:cubicBezTo>
                  <a:pt x="13" y="31"/>
                  <a:pt x="12" y="34"/>
                  <a:pt x="12" y="37"/>
                </a:cubicBezTo>
                <a:cubicBezTo>
                  <a:pt x="12" y="40"/>
                  <a:pt x="13" y="43"/>
                  <a:pt x="15" y="45"/>
                </a:cubicBezTo>
                <a:cubicBezTo>
                  <a:pt x="15" y="45"/>
                  <a:pt x="15" y="45"/>
                  <a:pt x="15" y="45"/>
                </a:cubicBezTo>
                <a:cubicBezTo>
                  <a:pt x="17" y="47"/>
                  <a:pt x="20" y="49"/>
                  <a:pt x="24" y="49"/>
                </a:cubicBezTo>
                <a:cubicBezTo>
                  <a:pt x="24" y="49"/>
                  <a:pt x="25" y="49"/>
                  <a:pt x="26" y="49"/>
                </a:cubicBezTo>
                <a:cubicBezTo>
                  <a:pt x="26" y="48"/>
                  <a:pt x="27" y="48"/>
                  <a:pt x="27" y="48"/>
                </a:cubicBezTo>
                <a:cubicBezTo>
                  <a:pt x="28" y="47"/>
                  <a:pt x="29" y="47"/>
                  <a:pt x="29" y="46"/>
                </a:cubicBezTo>
                <a:cubicBezTo>
                  <a:pt x="36" y="40"/>
                  <a:pt x="36" y="40"/>
                  <a:pt x="36" y="40"/>
                </a:cubicBezTo>
                <a:cubicBezTo>
                  <a:pt x="36" y="39"/>
                  <a:pt x="36" y="39"/>
                  <a:pt x="36" y="39"/>
                </a:cubicBezTo>
                <a:cubicBezTo>
                  <a:pt x="36" y="39"/>
                  <a:pt x="36" y="39"/>
                  <a:pt x="36" y="39"/>
                </a:cubicBezTo>
                <a:cubicBezTo>
                  <a:pt x="35" y="39"/>
                  <a:pt x="35" y="39"/>
                  <a:pt x="35" y="39"/>
                </a:cubicBezTo>
                <a:cubicBezTo>
                  <a:pt x="32" y="36"/>
                  <a:pt x="30" y="33"/>
                  <a:pt x="29" y="28"/>
                </a:cubicBezTo>
                <a:cubicBezTo>
                  <a:pt x="29" y="28"/>
                  <a:pt x="29" y="28"/>
                  <a:pt x="29" y="27"/>
                </a:cubicBezTo>
                <a:cubicBezTo>
                  <a:pt x="29" y="27"/>
                  <a:pt x="29" y="27"/>
                  <a:pt x="29" y="27"/>
                </a:cubicBezTo>
                <a:cubicBezTo>
                  <a:pt x="29" y="27"/>
                  <a:pt x="29" y="27"/>
                  <a:pt x="29" y="27"/>
                </a:cubicBezTo>
                <a:cubicBezTo>
                  <a:pt x="29" y="27"/>
                  <a:pt x="29" y="27"/>
                  <a:pt x="29" y="27"/>
                </a:cubicBezTo>
                <a:close/>
                <a:moveTo>
                  <a:pt x="87" y="78"/>
                </a:moveTo>
                <a:cubicBezTo>
                  <a:pt x="87" y="78"/>
                  <a:pt x="87" y="78"/>
                  <a:pt x="87" y="78"/>
                </a:cubicBezTo>
                <a:cubicBezTo>
                  <a:pt x="87" y="67"/>
                  <a:pt x="87" y="67"/>
                  <a:pt x="87" y="67"/>
                </a:cubicBezTo>
                <a:cubicBezTo>
                  <a:pt x="87" y="66"/>
                  <a:pt x="88" y="65"/>
                  <a:pt x="89" y="65"/>
                </a:cubicBezTo>
                <a:cubicBezTo>
                  <a:pt x="90" y="65"/>
                  <a:pt x="91" y="66"/>
                  <a:pt x="91" y="67"/>
                </a:cubicBezTo>
                <a:cubicBezTo>
                  <a:pt x="91" y="73"/>
                  <a:pt x="91" y="73"/>
                  <a:pt x="91" y="73"/>
                </a:cubicBezTo>
                <a:cubicBezTo>
                  <a:pt x="97" y="73"/>
                  <a:pt x="97" y="73"/>
                  <a:pt x="97" y="73"/>
                </a:cubicBezTo>
                <a:cubicBezTo>
                  <a:pt x="97" y="68"/>
                  <a:pt x="97" y="68"/>
                  <a:pt x="97" y="68"/>
                </a:cubicBezTo>
                <a:cubicBezTo>
                  <a:pt x="97" y="66"/>
                  <a:pt x="97" y="65"/>
                  <a:pt x="96" y="63"/>
                </a:cubicBezTo>
                <a:cubicBezTo>
                  <a:pt x="96" y="63"/>
                  <a:pt x="96" y="63"/>
                  <a:pt x="96" y="63"/>
                </a:cubicBezTo>
                <a:cubicBezTo>
                  <a:pt x="96" y="63"/>
                  <a:pt x="96" y="63"/>
                  <a:pt x="96" y="63"/>
                </a:cubicBezTo>
                <a:cubicBezTo>
                  <a:pt x="95" y="61"/>
                  <a:pt x="94" y="60"/>
                  <a:pt x="93" y="59"/>
                </a:cubicBezTo>
                <a:cubicBezTo>
                  <a:pt x="88" y="54"/>
                  <a:pt x="88" y="54"/>
                  <a:pt x="88" y="54"/>
                </a:cubicBezTo>
                <a:cubicBezTo>
                  <a:pt x="86" y="55"/>
                  <a:pt x="83" y="55"/>
                  <a:pt x="80" y="56"/>
                </a:cubicBezTo>
                <a:cubicBezTo>
                  <a:pt x="81" y="58"/>
                  <a:pt x="82" y="61"/>
                  <a:pt x="82" y="64"/>
                </a:cubicBezTo>
                <a:cubicBezTo>
                  <a:pt x="82" y="71"/>
                  <a:pt x="82" y="71"/>
                  <a:pt x="82" y="71"/>
                </a:cubicBezTo>
                <a:cubicBezTo>
                  <a:pt x="82" y="73"/>
                  <a:pt x="81" y="75"/>
                  <a:pt x="80" y="76"/>
                </a:cubicBezTo>
                <a:cubicBezTo>
                  <a:pt x="80" y="77"/>
                  <a:pt x="79" y="78"/>
                  <a:pt x="77" y="78"/>
                </a:cubicBezTo>
                <a:cubicBezTo>
                  <a:pt x="87" y="78"/>
                  <a:pt x="87" y="78"/>
                  <a:pt x="87" y="78"/>
                </a:cubicBezTo>
                <a:close/>
                <a:moveTo>
                  <a:pt x="75" y="27"/>
                </a:moveTo>
                <a:cubicBezTo>
                  <a:pt x="75" y="27"/>
                  <a:pt x="75" y="27"/>
                  <a:pt x="75" y="27"/>
                </a:cubicBezTo>
                <a:cubicBezTo>
                  <a:pt x="75" y="27"/>
                  <a:pt x="75" y="27"/>
                  <a:pt x="75" y="27"/>
                </a:cubicBezTo>
                <a:cubicBezTo>
                  <a:pt x="75" y="27"/>
                  <a:pt x="75" y="27"/>
                  <a:pt x="75" y="27"/>
                </a:cubicBezTo>
                <a:cubicBezTo>
                  <a:pt x="75" y="27"/>
                  <a:pt x="75" y="27"/>
                  <a:pt x="75" y="27"/>
                </a:cubicBezTo>
                <a:cubicBezTo>
                  <a:pt x="75" y="27"/>
                  <a:pt x="75" y="27"/>
                  <a:pt x="75" y="27"/>
                </a:cubicBezTo>
                <a:cubicBezTo>
                  <a:pt x="74" y="32"/>
                  <a:pt x="71" y="36"/>
                  <a:pt x="68" y="39"/>
                </a:cubicBezTo>
                <a:cubicBezTo>
                  <a:pt x="68" y="39"/>
                  <a:pt x="68" y="39"/>
                  <a:pt x="68" y="39"/>
                </a:cubicBezTo>
                <a:cubicBezTo>
                  <a:pt x="68" y="39"/>
                  <a:pt x="68" y="39"/>
                  <a:pt x="68" y="39"/>
                </a:cubicBezTo>
                <a:cubicBezTo>
                  <a:pt x="68" y="40"/>
                  <a:pt x="68" y="40"/>
                  <a:pt x="68" y="40"/>
                </a:cubicBezTo>
                <a:cubicBezTo>
                  <a:pt x="74" y="46"/>
                  <a:pt x="74" y="46"/>
                  <a:pt x="74" y="46"/>
                </a:cubicBezTo>
                <a:cubicBezTo>
                  <a:pt x="74" y="46"/>
                  <a:pt x="74" y="46"/>
                  <a:pt x="74" y="46"/>
                </a:cubicBezTo>
                <a:cubicBezTo>
                  <a:pt x="75" y="47"/>
                  <a:pt x="76" y="47"/>
                  <a:pt x="76" y="48"/>
                </a:cubicBezTo>
                <a:cubicBezTo>
                  <a:pt x="77" y="48"/>
                  <a:pt x="77" y="48"/>
                  <a:pt x="78" y="49"/>
                </a:cubicBezTo>
                <a:cubicBezTo>
                  <a:pt x="78" y="49"/>
                  <a:pt x="78" y="49"/>
                  <a:pt x="78" y="49"/>
                </a:cubicBezTo>
                <a:cubicBezTo>
                  <a:pt x="78" y="49"/>
                  <a:pt x="78" y="49"/>
                  <a:pt x="78" y="49"/>
                </a:cubicBezTo>
                <a:cubicBezTo>
                  <a:pt x="78" y="49"/>
                  <a:pt x="79" y="49"/>
                  <a:pt x="80" y="49"/>
                </a:cubicBezTo>
                <a:cubicBezTo>
                  <a:pt x="83" y="49"/>
                  <a:pt x="86" y="47"/>
                  <a:pt x="88" y="45"/>
                </a:cubicBezTo>
                <a:cubicBezTo>
                  <a:pt x="90" y="43"/>
                  <a:pt x="92" y="40"/>
                  <a:pt x="92" y="37"/>
                </a:cubicBezTo>
                <a:cubicBezTo>
                  <a:pt x="92" y="34"/>
                  <a:pt x="90" y="31"/>
                  <a:pt x="88" y="29"/>
                </a:cubicBezTo>
                <a:cubicBezTo>
                  <a:pt x="86" y="27"/>
                  <a:pt x="83" y="25"/>
                  <a:pt x="80" y="25"/>
                </a:cubicBezTo>
                <a:cubicBezTo>
                  <a:pt x="79" y="25"/>
                  <a:pt x="78" y="26"/>
                  <a:pt x="77" y="26"/>
                </a:cubicBezTo>
                <a:cubicBezTo>
                  <a:pt x="76" y="26"/>
                  <a:pt x="75" y="27"/>
                  <a:pt x="75" y="27"/>
                </a:cubicBezTo>
                <a:close/>
              </a:path>
            </a:pathLst>
          </a:custGeom>
          <a:solidFill>
            <a:schemeClr val="accent1"/>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20" name="Freeform 20"/>
          <p:cNvSpPr>
            <a:spLocks noEditPoints="1"/>
          </p:cNvSpPr>
          <p:nvPr/>
        </p:nvSpPr>
        <p:spPr bwMode="auto">
          <a:xfrm>
            <a:off x="2480252" y="1814147"/>
            <a:ext cx="332299" cy="373951"/>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chemeClr val="accent2"/>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29" name="Rectangle 39"/>
          <p:cNvSpPr>
            <a:spLocks noChangeArrowheads="1"/>
          </p:cNvSpPr>
          <p:nvPr/>
        </p:nvSpPr>
        <p:spPr bwMode="auto">
          <a:xfrm>
            <a:off x="1759474" y="104977"/>
            <a:ext cx="3704079"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4000" dirty="0">
                <a:cs typeface="+mn-ea"/>
                <a:sym typeface="+mn-lt"/>
              </a:rPr>
              <a:t>系统功能</a:t>
            </a:r>
            <a:endParaRPr lang="zh-CN" altLang="en-US" sz="4000" dirty="0">
              <a:cs typeface="+mn-ea"/>
              <a:sym typeface="+mn-lt"/>
            </a:endParaRPr>
          </a:p>
        </p:txBody>
      </p:sp>
      <p:sp>
        <p:nvSpPr>
          <p:cNvPr id="2" name="文本框 1"/>
          <p:cNvSpPr txBox="1"/>
          <p:nvPr/>
        </p:nvSpPr>
        <p:spPr>
          <a:xfrm>
            <a:off x="349250" y="720090"/>
            <a:ext cx="2684145" cy="3046095"/>
          </a:xfrm>
          <a:prstGeom prst="rect">
            <a:avLst/>
          </a:prstGeom>
          <a:noFill/>
          <a:ln w="9525">
            <a:noFill/>
          </a:ln>
        </p:spPr>
        <p:txBody>
          <a:bodyPr wrap="square">
            <a:spAutoFit/>
          </a:bodyPr>
          <a:p>
            <a:pPr indent="0"/>
            <a:r>
              <a:rPr lang="en-US" sz="2400" b="0">
                <a:ea typeface="宋体" panose="02010600030101010101" pitchFamily="2" charset="-122"/>
              </a:rPr>
              <a:t> </a:t>
            </a:r>
            <a:r>
              <a:rPr sz="2400" b="0">
                <a:ea typeface="宋体" panose="02010600030101010101" pitchFamily="2" charset="-122"/>
              </a:rPr>
              <a:t>通过软件的需求分析已经获得了系统的基本功能需求。根据各大功能模块的不同，将系统分为各种功能大块。系统功能结构如图所示</a:t>
            </a:r>
            <a:endParaRPr sz="2400" b="0">
              <a:ea typeface="宋体" panose="02010600030101010101" pitchFamily="2" charset="-122"/>
            </a:endParaRPr>
          </a:p>
        </p:txBody>
      </p:sp>
      <p:graphicFrame>
        <p:nvGraphicFramePr>
          <p:cNvPr id="-2147482617" name="对象 -2147482618"/>
          <p:cNvGraphicFramePr>
            <a:graphicFrameLocks noChangeAspect="1"/>
          </p:cNvGraphicFramePr>
          <p:nvPr>
            <p:custDataLst>
              <p:tags r:id="rId1"/>
            </p:custDataLst>
          </p:nvPr>
        </p:nvGraphicFramePr>
        <p:xfrm>
          <a:off x="3808095" y="720090"/>
          <a:ext cx="7468235" cy="5768340"/>
        </p:xfrm>
        <a:graphic>
          <a:graphicData uri="http://schemas.openxmlformats.org/presentationml/2006/ole">
            <mc:AlternateContent xmlns:mc="http://schemas.openxmlformats.org/markup-compatibility/2006">
              <mc:Choice xmlns:v="urn:schemas-microsoft-com:vml" Requires="v">
                <p:oleObj spid="_x0000_s4" name="" r:id="rId2" imgW="5902960" imgH="3692525" progId="Visio.Drawing.11">
                  <p:embed/>
                </p:oleObj>
              </mc:Choice>
              <mc:Fallback>
                <p:oleObj name="" r:id="rId2" imgW="5902960" imgH="3692525" progId="Visio.Drawing.11">
                  <p:embed/>
                  <p:pic>
                    <p:nvPicPr>
                      <p:cNvPr id="0" name="图片 3"/>
                      <p:cNvPicPr/>
                      <p:nvPr/>
                    </p:nvPicPr>
                    <p:blipFill>
                      <a:blip r:embed="rId3"/>
                      <a:stretch>
                        <a:fillRect/>
                      </a:stretch>
                    </p:blipFill>
                    <p:spPr>
                      <a:xfrm>
                        <a:off x="3808095" y="720090"/>
                        <a:ext cx="7468235" cy="576834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1000"/>
                                        <p:tgtEl>
                                          <p:spTgt spid="18"/>
                                        </p:tgtEl>
                                      </p:cBhvr>
                                    </p:animEffect>
                                    <p:anim calcmode="lin" valueType="num">
                                      <p:cBhvr>
                                        <p:cTn id="58" dur="1000" fill="hold"/>
                                        <p:tgtEl>
                                          <p:spTgt spid="18"/>
                                        </p:tgtEl>
                                        <p:attrNameLst>
                                          <p:attrName>ppt_x</p:attrName>
                                        </p:attrNameLst>
                                      </p:cBhvr>
                                      <p:tavLst>
                                        <p:tav tm="0">
                                          <p:val>
                                            <p:strVal val="#ppt_x"/>
                                          </p:val>
                                        </p:tav>
                                        <p:tav tm="100000">
                                          <p:val>
                                            <p:strVal val="#ppt_x"/>
                                          </p:val>
                                        </p:tav>
                                      </p:tavLst>
                                    </p:anim>
                                    <p:anim calcmode="lin" valueType="num">
                                      <p:cBhvr>
                                        <p:cTn id="59" dur="1000" fill="hold"/>
                                        <p:tgtEl>
                                          <p:spTgt spid="1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1000"/>
                                        <p:tgtEl>
                                          <p:spTgt spid="19"/>
                                        </p:tgtEl>
                                      </p:cBhvr>
                                    </p:animEffect>
                                    <p:anim calcmode="lin" valueType="num">
                                      <p:cBhvr>
                                        <p:cTn id="63" dur="1000" fill="hold"/>
                                        <p:tgtEl>
                                          <p:spTgt spid="19"/>
                                        </p:tgtEl>
                                        <p:attrNameLst>
                                          <p:attrName>ppt_x</p:attrName>
                                        </p:attrNameLst>
                                      </p:cBhvr>
                                      <p:tavLst>
                                        <p:tav tm="0">
                                          <p:val>
                                            <p:strVal val="#ppt_x"/>
                                          </p:val>
                                        </p:tav>
                                        <p:tav tm="100000">
                                          <p:val>
                                            <p:strVal val="#ppt_x"/>
                                          </p:val>
                                        </p:tav>
                                      </p:tavLst>
                                    </p:anim>
                                    <p:anim calcmode="lin" valueType="num">
                                      <p:cBhvr>
                                        <p:cTn id="64" dur="1000" fill="hold"/>
                                        <p:tgtEl>
                                          <p:spTgt spid="1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1000"/>
                                        <p:tgtEl>
                                          <p:spTgt spid="20"/>
                                        </p:tgtEl>
                                      </p:cBhvr>
                                    </p:animEffect>
                                    <p:anim calcmode="lin" valueType="num">
                                      <p:cBhvr>
                                        <p:cTn id="68" dur="1000" fill="hold"/>
                                        <p:tgtEl>
                                          <p:spTgt spid="20"/>
                                        </p:tgtEl>
                                        <p:attrNameLst>
                                          <p:attrName>ppt_x</p:attrName>
                                        </p:attrNameLst>
                                      </p:cBhvr>
                                      <p:tavLst>
                                        <p:tav tm="0">
                                          <p:val>
                                            <p:strVal val="#ppt_x"/>
                                          </p:val>
                                        </p:tav>
                                        <p:tav tm="100000">
                                          <p:val>
                                            <p:strVal val="#ppt_x"/>
                                          </p:val>
                                        </p:tav>
                                      </p:tavLst>
                                    </p:anim>
                                    <p:anim calcmode="lin" valueType="num">
                                      <p:cBhvr>
                                        <p:cTn id="6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animBg="1"/>
      <p:bldP spid="7" grpId="0" animBg="1"/>
      <p:bldP spid="8" grpId="0" animBg="1"/>
      <p:bldP spid="9" grpId="0" animBg="1"/>
      <p:bldP spid="10" grpId="0" animBg="1"/>
      <p:bldP spid="11" grpId="0" animBg="1"/>
      <p:bldP spid="12" grpId="0" bldLvl="0" animBg="1"/>
      <p:bldP spid="17" grpId="0" animBg="1"/>
      <p:bldP spid="18" grpId="0" animBg="1"/>
      <p:bldP spid="19" grpId="0" animBg="1"/>
      <p:bldP spid="20" grpId="0" animBg="1"/>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 name="Rectangle 24"/>
          <p:cNvSpPr>
            <a:spLocks noChangeArrowheads="1"/>
          </p:cNvSpPr>
          <p:nvPr/>
        </p:nvSpPr>
        <p:spPr bwMode="auto">
          <a:xfrm>
            <a:off x="1552955" y="2117495"/>
            <a:ext cx="724395" cy="66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8565">
              <a:lnSpc>
                <a:spcPct val="120000"/>
              </a:lnSpc>
              <a:spcBef>
                <a:spcPts val="400"/>
              </a:spcBef>
            </a:pPr>
            <a:r>
              <a:rPr lang="en-US" altLang="zh-CN" sz="3735" b="1" dirty="0">
                <a:solidFill>
                  <a:srgbClr val="FFFFFF"/>
                </a:solidFill>
                <a:cs typeface="+mn-ea"/>
                <a:sym typeface="+mn-lt"/>
              </a:rPr>
              <a:t>1</a:t>
            </a:r>
            <a:endParaRPr lang="en-US" altLang="zh-CN" sz="2665" dirty="0">
              <a:solidFill>
                <a:srgbClr val="FFFFFF"/>
              </a:solidFill>
              <a:cs typeface="+mn-ea"/>
              <a:sym typeface="+mn-lt"/>
            </a:endParaRPr>
          </a:p>
        </p:txBody>
      </p:sp>
      <p:sp>
        <p:nvSpPr>
          <p:cNvPr id="3862" name="Rectangle 24"/>
          <p:cNvSpPr>
            <a:spLocks noChangeArrowheads="1"/>
          </p:cNvSpPr>
          <p:nvPr/>
        </p:nvSpPr>
        <p:spPr bwMode="auto">
          <a:xfrm>
            <a:off x="4341321" y="2117495"/>
            <a:ext cx="724395" cy="66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8565">
              <a:lnSpc>
                <a:spcPct val="120000"/>
              </a:lnSpc>
              <a:spcBef>
                <a:spcPts val="400"/>
              </a:spcBef>
            </a:pPr>
            <a:r>
              <a:rPr lang="en-US" altLang="zh-CN" sz="3735" b="1" dirty="0">
                <a:solidFill>
                  <a:srgbClr val="FFFFFF"/>
                </a:solidFill>
                <a:cs typeface="+mn-ea"/>
                <a:sym typeface="+mn-lt"/>
              </a:rPr>
              <a:t>2</a:t>
            </a:r>
            <a:endParaRPr lang="en-US" altLang="zh-CN" sz="2665" dirty="0">
              <a:solidFill>
                <a:srgbClr val="FFFFFF"/>
              </a:solidFill>
              <a:cs typeface="+mn-ea"/>
              <a:sym typeface="+mn-lt"/>
            </a:endParaRPr>
          </a:p>
        </p:txBody>
      </p:sp>
      <p:sp>
        <p:nvSpPr>
          <p:cNvPr id="3864" name="Rectangle 24"/>
          <p:cNvSpPr>
            <a:spLocks noChangeArrowheads="1"/>
          </p:cNvSpPr>
          <p:nvPr/>
        </p:nvSpPr>
        <p:spPr bwMode="auto">
          <a:xfrm>
            <a:off x="7118388" y="2117495"/>
            <a:ext cx="724395" cy="66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8565">
              <a:lnSpc>
                <a:spcPct val="120000"/>
              </a:lnSpc>
              <a:spcBef>
                <a:spcPts val="400"/>
              </a:spcBef>
            </a:pPr>
            <a:r>
              <a:rPr lang="en-US" altLang="zh-CN" sz="3735" b="1" dirty="0">
                <a:solidFill>
                  <a:srgbClr val="FFFFFF"/>
                </a:solidFill>
                <a:cs typeface="+mn-ea"/>
                <a:sym typeface="+mn-lt"/>
              </a:rPr>
              <a:t>3</a:t>
            </a:r>
            <a:endParaRPr lang="en-US" altLang="zh-CN" sz="2665" dirty="0">
              <a:solidFill>
                <a:srgbClr val="FFFFFF"/>
              </a:solidFill>
              <a:cs typeface="+mn-ea"/>
              <a:sym typeface="+mn-lt"/>
            </a:endParaRPr>
          </a:p>
        </p:txBody>
      </p:sp>
      <p:sp>
        <p:nvSpPr>
          <p:cNvPr id="3866" name="Rectangle 24"/>
          <p:cNvSpPr>
            <a:spLocks noChangeArrowheads="1"/>
          </p:cNvSpPr>
          <p:nvPr/>
        </p:nvSpPr>
        <p:spPr bwMode="auto">
          <a:xfrm>
            <a:off x="9912388" y="2117495"/>
            <a:ext cx="724395" cy="66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8565">
              <a:lnSpc>
                <a:spcPct val="120000"/>
              </a:lnSpc>
              <a:spcBef>
                <a:spcPts val="400"/>
              </a:spcBef>
            </a:pPr>
            <a:r>
              <a:rPr lang="en-US" altLang="zh-CN" sz="3735" b="1" dirty="0">
                <a:solidFill>
                  <a:srgbClr val="FFFFFF"/>
                </a:solidFill>
                <a:cs typeface="+mn-ea"/>
                <a:sym typeface="+mn-lt"/>
              </a:rPr>
              <a:t>4</a:t>
            </a:r>
            <a:endParaRPr lang="en-US" altLang="zh-CN" sz="2665" dirty="0">
              <a:solidFill>
                <a:srgbClr val="FFFFFF"/>
              </a:solidFill>
              <a:cs typeface="+mn-ea"/>
              <a:sym typeface="+mn-lt"/>
            </a:endParaRPr>
          </a:p>
        </p:txBody>
      </p:sp>
      <p:sp>
        <p:nvSpPr>
          <p:cNvPr id="145" name="Rectangle 39"/>
          <p:cNvSpPr>
            <a:spLocks noChangeArrowheads="1"/>
          </p:cNvSpPr>
          <p:nvPr/>
        </p:nvSpPr>
        <p:spPr bwMode="auto">
          <a:xfrm>
            <a:off x="554879" y="371042"/>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cs typeface="+mn-ea"/>
                <a:sym typeface="+mn-lt"/>
              </a:rPr>
              <a:t>系统</a:t>
            </a:r>
            <a:r>
              <a:rPr lang="en-US" altLang="zh-CN" sz="2665" dirty="0">
                <a:cs typeface="+mn-ea"/>
                <a:sym typeface="+mn-lt"/>
              </a:rPr>
              <a:t>ER</a:t>
            </a:r>
            <a:endParaRPr lang="en-US" altLang="zh-CN" sz="2665" dirty="0">
              <a:cs typeface="+mn-ea"/>
              <a:sym typeface="+mn-lt"/>
            </a:endParaRPr>
          </a:p>
        </p:txBody>
      </p:sp>
      <p:sp>
        <p:nvSpPr>
          <p:cNvPr id="2" name="文本框 1"/>
          <p:cNvSpPr txBox="1"/>
          <p:nvPr/>
        </p:nvSpPr>
        <p:spPr>
          <a:xfrm>
            <a:off x="222250" y="854075"/>
            <a:ext cx="2066290" cy="3415030"/>
          </a:xfrm>
          <a:prstGeom prst="rect">
            <a:avLst/>
          </a:prstGeom>
          <a:noFill/>
          <a:ln w="9525">
            <a:noFill/>
          </a:ln>
        </p:spPr>
        <p:txBody>
          <a:bodyPr wrap="square">
            <a:spAutoFit/>
          </a:bodyPr>
          <a:p>
            <a:pPr indent="533400"/>
            <a:r>
              <a:rPr lang="zh-CN" sz="2400" b="0">
                <a:ea typeface="宋体" panose="02010600030101010101" pitchFamily="2" charset="-122"/>
              </a:rPr>
              <a:t>根据前面的数据流程图，结合系统的功能模块设计，设计出符合系统的各信息实体。系统ER图如图所示</a:t>
            </a:r>
            <a:endParaRPr lang="zh-CN" sz="2400" b="0">
              <a:ea typeface="宋体" panose="02010600030101010101" pitchFamily="2" charset="-122"/>
            </a:endParaRPr>
          </a:p>
          <a:p>
            <a:pPr indent="533400"/>
            <a:r>
              <a:rPr lang="en-US" sz="1200" b="0">
                <a:latin typeface="宋体" panose="02010600030101010101" pitchFamily="2" charset="-122"/>
              </a:rPr>
              <a:t> </a:t>
            </a:r>
            <a:endParaRPr lang="zh-CN" altLang="en-US"/>
          </a:p>
        </p:txBody>
      </p:sp>
      <p:sp>
        <p:nvSpPr>
          <p:cNvPr id="103" name="文本框 102"/>
          <p:cNvSpPr txBox="1"/>
          <p:nvPr/>
        </p:nvSpPr>
        <p:spPr>
          <a:xfrm>
            <a:off x="6569710" y="4404360"/>
            <a:ext cx="8605520" cy="275590"/>
          </a:xfrm>
          <a:prstGeom prst="rect">
            <a:avLst/>
          </a:prstGeom>
          <a:noFill/>
          <a:ln w="9525">
            <a:noFill/>
          </a:ln>
        </p:spPr>
        <p:txBody>
          <a:bodyPr wrap="square">
            <a:spAutoFit/>
          </a:bodyPr>
          <a:p>
            <a:pPr indent="0" algn="ctr"/>
            <a:r>
              <a:rPr lang="en-US" sz="1200" b="0">
                <a:latin typeface="Calibri" panose="020F0502020204030204" charset="0"/>
                <a:ea typeface="宋体" panose="02010600030101010101" pitchFamily="2" charset="-122"/>
                <a:cs typeface="Times New Roman" panose="02020603050405020304" charset="0"/>
              </a:rPr>
              <a:t> </a:t>
            </a:r>
            <a:endParaRPr lang="zh-CN" altLang="en-US"/>
          </a:p>
        </p:txBody>
      </p:sp>
      <p:sp>
        <p:nvSpPr>
          <p:cNvPr id="4" name="文本框 3"/>
          <p:cNvSpPr txBox="1"/>
          <p:nvPr/>
        </p:nvSpPr>
        <p:spPr>
          <a:xfrm>
            <a:off x="6492240" y="4028440"/>
            <a:ext cx="7964805" cy="275590"/>
          </a:xfrm>
          <a:prstGeom prst="rect">
            <a:avLst/>
          </a:prstGeom>
          <a:noFill/>
          <a:ln w="9525">
            <a:noFill/>
          </a:ln>
        </p:spPr>
        <p:txBody>
          <a:bodyPr wrap="square">
            <a:spAutoFit/>
          </a:bodyPr>
          <a:p>
            <a:pPr indent="0" algn="ctr"/>
            <a:r>
              <a:rPr lang="en-US" sz="1200" b="0">
                <a:latin typeface="Calibri" panose="020F0502020204030204" charset="0"/>
                <a:ea typeface="宋体" panose="02010600030101010101" pitchFamily="2" charset="-122"/>
                <a:cs typeface="Times New Roman" panose="02020603050405020304" charset="0"/>
              </a:rPr>
              <a:t> </a:t>
            </a:r>
            <a:endParaRPr lang="zh-CN" altLang="en-US"/>
          </a:p>
        </p:txBody>
      </p:sp>
      <p:sp>
        <p:nvSpPr>
          <p:cNvPr id="5" name="文本框 4"/>
          <p:cNvSpPr txBox="1"/>
          <p:nvPr/>
        </p:nvSpPr>
        <p:spPr>
          <a:xfrm>
            <a:off x="6108065" y="4679950"/>
            <a:ext cx="9209405" cy="275590"/>
          </a:xfrm>
          <a:prstGeom prst="rect">
            <a:avLst/>
          </a:prstGeom>
          <a:noFill/>
          <a:ln w="9525">
            <a:noFill/>
          </a:ln>
        </p:spPr>
        <p:txBody>
          <a:bodyPr wrap="square">
            <a:spAutoFit/>
          </a:bodyPr>
          <a:p>
            <a:pPr indent="0" algn="ctr"/>
            <a:r>
              <a:rPr lang="en-US" sz="1200" b="0">
                <a:latin typeface="Calibri" panose="020F0502020204030204" charset="0"/>
                <a:ea typeface="宋体" panose="02010600030101010101" pitchFamily="2" charset="-122"/>
                <a:cs typeface="Times New Roman" panose="02020603050405020304" charset="0"/>
              </a:rPr>
              <a:t> </a:t>
            </a:r>
            <a:endParaRPr lang="zh-CN" altLang="en-US"/>
          </a:p>
        </p:txBody>
      </p:sp>
      <p:graphicFrame>
        <p:nvGraphicFramePr>
          <p:cNvPr id="-2147482616" name="对象 -2147482617"/>
          <p:cNvGraphicFramePr>
            <a:graphicFrameLocks noChangeAspect="1"/>
          </p:cNvGraphicFramePr>
          <p:nvPr>
            <p:custDataLst>
              <p:tags r:id="rId1"/>
            </p:custDataLst>
          </p:nvPr>
        </p:nvGraphicFramePr>
        <p:xfrm>
          <a:off x="3975735" y="1066165"/>
          <a:ext cx="6262370" cy="4194175"/>
        </p:xfrm>
        <a:graphic>
          <a:graphicData uri="http://schemas.openxmlformats.org/presentationml/2006/ole">
            <mc:AlternateContent xmlns:mc="http://schemas.openxmlformats.org/markup-compatibility/2006">
              <mc:Choice xmlns:v="urn:schemas-microsoft-com:vml" Requires="v">
                <p:oleObj spid="_x0000_s3076" name="" r:id="rId2" imgW="6024880" imgH="1979295" progId="Visio.Drawing.11">
                  <p:embed/>
                </p:oleObj>
              </mc:Choice>
              <mc:Fallback>
                <p:oleObj name="" r:id="rId2" imgW="6024880" imgH="1979295" progId="Visio.Drawing.11">
                  <p:embed/>
                  <p:pic>
                    <p:nvPicPr>
                      <p:cNvPr id="0" name="图片 3075"/>
                      <p:cNvPicPr/>
                      <p:nvPr/>
                    </p:nvPicPr>
                    <p:blipFill>
                      <a:blip r:embed="rId3"/>
                      <a:stretch>
                        <a:fillRect/>
                      </a:stretch>
                    </p:blipFill>
                    <p:spPr>
                      <a:xfrm>
                        <a:off x="3975735" y="1066165"/>
                        <a:ext cx="6262370" cy="419417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500"/>
                                        <p:tgtEl>
                                          <p:spTgt spid="14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860"/>
                                        </p:tgtEl>
                                        <p:attrNameLst>
                                          <p:attrName>style.visibility</p:attrName>
                                        </p:attrNameLst>
                                      </p:cBhvr>
                                      <p:to>
                                        <p:strVal val="visible"/>
                                      </p:to>
                                    </p:set>
                                    <p:animEffect transition="in" filter="wipe(down)">
                                      <p:cBhvr>
                                        <p:cTn id="10" dur="500"/>
                                        <p:tgtEl>
                                          <p:spTgt spid="386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862"/>
                                        </p:tgtEl>
                                        <p:attrNameLst>
                                          <p:attrName>style.visibility</p:attrName>
                                        </p:attrNameLst>
                                      </p:cBhvr>
                                      <p:to>
                                        <p:strVal val="visible"/>
                                      </p:to>
                                    </p:set>
                                    <p:animEffect transition="in" filter="wipe(down)">
                                      <p:cBhvr>
                                        <p:cTn id="13" dur="500"/>
                                        <p:tgtEl>
                                          <p:spTgt spid="386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864"/>
                                        </p:tgtEl>
                                        <p:attrNameLst>
                                          <p:attrName>style.visibility</p:attrName>
                                        </p:attrNameLst>
                                      </p:cBhvr>
                                      <p:to>
                                        <p:strVal val="visible"/>
                                      </p:to>
                                    </p:set>
                                    <p:animEffect transition="in" filter="wipe(down)">
                                      <p:cBhvr>
                                        <p:cTn id="16" dur="500"/>
                                        <p:tgtEl>
                                          <p:spTgt spid="386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866"/>
                                        </p:tgtEl>
                                        <p:attrNameLst>
                                          <p:attrName>style.visibility</p:attrName>
                                        </p:attrNameLst>
                                      </p:cBhvr>
                                      <p:to>
                                        <p:strVal val="visible"/>
                                      </p:to>
                                    </p:set>
                                    <p:animEffect transition="in" filter="wipe(down)">
                                      <p:cBhvr>
                                        <p:cTn id="19" dur="500"/>
                                        <p:tgtEl>
                                          <p:spTgt spid="3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 grpId="0"/>
      <p:bldP spid="3862" grpId="0"/>
      <p:bldP spid="3864" grpId="0"/>
      <p:bldP spid="3866" grpId="0"/>
      <p:bldP spid="14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5" name="Rectangle 39"/>
          <p:cNvSpPr>
            <a:spLocks noChangeArrowheads="1"/>
          </p:cNvSpPr>
          <p:nvPr/>
        </p:nvSpPr>
        <p:spPr bwMode="auto">
          <a:xfrm>
            <a:off x="554990" y="370840"/>
            <a:ext cx="435102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dirty="0">
                <a:cs typeface="+mn-ea"/>
                <a:sym typeface="+mn-lt"/>
              </a:rPr>
              <a:t>系统实现</a:t>
            </a:r>
            <a:endParaRPr lang="zh-CN" altLang="en-US" sz="3200" dirty="0">
              <a:cs typeface="+mn-ea"/>
              <a:sym typeface="+mn-lt"/>
            </a:endParaRPr>
          </a:p>
        </p:txBody>
      </p:sp>
      <p:sp>
        <p:nvSpPr>
          <p:cNvPr id="3" name="文本框 2"/>
          <p:cNvSpPr txBox="1"/>
          <p:nvPr/>
        </p:nvSpPr>
        <p:spPr>
          <a:xfrm>
            <a:off x="456565" y="949325"/>
            <a:ext cx="1602740" cy="4799965"/>
          </a:xfrm>
          <a:prstGeom prst="rect">
            <a:avLst/>
          </a:prstGeom>
          <a:noFill/>
        </p:spPr>
        <p:txBody>
          <a:bodyPr wrap="square" rtlCol="0" anchor="t">
            <a:spAutoFit/>
          </a:bodyPr>
          <a:p>
            <a:pPr indent="0"/>
            <a:r>
              <a:rPr lang="zh-CN" sz="2400">
                <a:latin typeface="宋体" panose="02010600030101010101" pitchFamily="2" charset="-122"/>
                <a:ea typeface="宋体" panose="02010600030101010101" pitchFamily="2" charset="-122"/>
                <a:sym typeface="+mn-ea"/>
              </a:rPr>
              <a:t>系统首页展示</a:t>
            </a:r>
            <a:endParaRPr lang="zh-CN" sz="2400">
              <a:latin typeface="宋体" panose="02010600030101010101" pitchFamily="2" charset="-122"/>
              <a:ea typeface="宋体" panose="02010600030101010101" pitchFamily="2" charset="-122"/>
              <a:sym typeface="+mn-ea"/>
            </a:endParaRPr>
          </a:p>
          <a:p>
            <a:pPr indent="0"/>
            <a:endParaRPr lang="zh-CN">
              <a:latin typeface="宋体" panose="02010600030101010101" pitchFamily="2" charset="-122"/>
              <a:ea typeface="宋体" panose="02010600030101010101" pitchFamily="2" charset="-122"/>
              <a:sym typeface="+mn-ea"/>
            </a:endParaRPr>
          </a:p>
          <a:p>
            <a:pPr indent="0"/>
            <a:r>
              <a:rPr lang="zh-CN" sz="2000">
                <a:latin typeface="宋体" panose="02010600030101010101" pitchFamily="2" charset="-122"/>
                <a:ea typeface="宋体" panose="02010600030101010101" pitchFamily="2" charset="-122"/>
                <a:sym typeface="+mn-ea"/>
              </a:rPr>
              <a:t>用户界面要尽量简洁大方，使用户能够方便找到需要的功能入口，浏览、且要易于修改和维护，同时还要保证用户合法和系统安全。</a:t>
            </a:r>
            <a:endParaRPr lang="zh-CN" altLang="en-US" sz="2000">
              <a:latin typeface="宋体" panose="02010600030101010101" pitchFamily="2" charset="-122"/>
              <a:ea typeface="宋体" panose="02010600030101010101" pitchFamily="2" charset="-122"/>
            </a:endParaRPr>
          </a:p>
        </p:txBody>
      </p:sp>
      <p:pic>
        <p:nvPicPr>
          <p:cNvPr id="2" name="图片 1"/>
          <p:cNvPicPr>
            <a:picLocks noChangeAspect="1"/>
          </p:cNvPicPr>
          <p:nvPr>
            <p:custDataLst>
              <p:tags r:id="rId1"/>
            </p:custDataLst>
          </p:nvPr>
        </p:nvPicPr>
        <p:blipFill>
          <a:blip r:embed="rId2"/>
          <a:stretch>
            <a:fillRect/>
          </a:stretch>
        </p:blipFill>
        <p:spPr>
          <a:xfrm>
            <a:off x="4556125" y="577850"/>
            <a:ext cx="3587750" cy="61518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p:cNvSpPr/>
          <p:nvPr/>
        </p:nvSpPr>
        <p:spPr bwMode="auto">
          <a:xfrm>
            <a:off x="5118147" y="1911643"/>
            <a:ext cx="1955708" cy="1960351"/>
          </a:xfrm>
          <a:custGeom>
            <a:avLst/>
            <a:gdLst>
              <a:gd name="T0" fmla="*/ 362 w 725"/>
              <a:gd name="T1" fmla="*/ 0 h 725"/>
              <a:gd name="T2" fmla="*/ 0 w 725"/>
              <a:gd name="T3" fmla="*/ 363 h 725"/>
              <a:gd name="T4" fmla="*/ 362 w 725"/>
              <a:gd name="T5" fmla="*/ 725 h 725"/>
              <a:gd name="T6" fmla="*/ 725 w 725"/>
              <a:gd name="T7" fmla="*/ 363 h 725"/>
              <a:gd name="T8" fmla="*/ 362 w 725"/>
              <a:gd name="T9" fmla="*/ 0 h 725"/>
            </a:gdLst>
            <a:ahLst/>
            <a:cxnLst>
              <a:cxn ang="0">
                <a:pos x="T0" y="T1"/>
              </a:cxn>
              <a:cxn ang="0">
                <a:pos x="T2" y="T3"/>
              </a:cxn>
              <a:cxn ang="0">
                <a:pos x="T4" y="T5"/>
              </a:cxn>
              <a:cxn ang="0">
                <a:pos x="T6" y="T7"/>
              </a:cxn>
              <a:cxn ang="0">
                <a:pos x="T8" y="T9"/>
              </a:cxn>
            </a:cxnLst>
            <a:rect l="0" t="0" r="r" b="b"/>
            <a:pathLst>
              <a:path w="725" h="725">
                <a:moveTo>
                  <a:pt x="362" y="0"/>
                </a:moveTo>
                <a:cubicBezTo>
                  <a:pt x="162" y="0"/>
                  <a:pt x="0" y="162"/>
                  <a:pt x="0" y="363"/>
                </a:cubicBezTo>
                <a:cubicBezTo>
                  <a:pt x="200" y="363"/>
                  <a:pt x="362" y="525"/>
                  <a:pt x="362" y="725"/>
                </a:cubicBezTo>
                <a:cubicBezTo>
                  <a:pt x="563" y="725"/>
                  <a:pt x="725" y="563"/>
                  <a:pt x="725" y="363"/>
                </a:cubicBezTo>
                <a:cubicBezTo>
                  <a:pt x="725" y="162"/>
                  <a:pt x="563" y="0"/>
                  <a:pt x="362" y="0"/>
                </a:cubicBezTo>
                <a:close/>
              </a:path>
            </a:pathLst>
          </a:custGeom>
          <a:solidFill>
            <a:schemeClr val="accent2"/>
          </a:solidFill>
          <a:ln w="25400" cap="flat">
            <a:solidFill>
              <a:srgbClr val="FFFFFF"/>
            </a:solidFill>
            <a:prstDash val="solid"/>
            <a:miter lim="800000"/>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5" name="Freeform 7"/>
          <p:cNvSpPr/>
          <p:nvPr/>
        </p:nvSpPr>
        <p:spPr bwMode="auto">
          <a:xfrm>
            <a:off x="6093980" y="2893165"/>
            <a:ext cx="1958400" cy="1960351"/>
          </a:xfrm>
          <a:custGeom>
            <a:avLst/>
            <a:gdLst>
              <a:gd name="T0" fmla="*/ 363 w 726"/>
              <a:gd name="T1" fmla="*/ 0 h 725"/>
              <a:gd name="T2" fmla="*/ 0 w 726"/>
              <a:gd name="T3" fmla="*/ 362 h 725"/>
              <a:gd name="T4" fmla="*/ 363 w 726"/>
              <a:gd name="T5" fmla="*/ 725 h 725"/>
              <a:gd name="T6" fmla="*/ 726 w 726"/>
              <a:gd name="T7" fmla="*/ 362 h 725"/>
              <a:gd name="T8" fmla="*/ 363 w 726"/>
              <a:gd name="T9" fmla="*/ 0 h 725"/>
            </a:gdLst>
            <a:ahLst/>
            <a:cxnLst>
              <a:cxn ang="0">
                <a:pos x="T0" y="T1"/>
              </a:cxn>
              <a:cxn ang="0">
                <a:pos x="T2" y="T3"/>
              </a:cxn>
              <a:cxn ang="0">
                <a:pos x="T4" y="T5"/>
              </a:cxn>
              <a:cxn ang="0">
                <a:pos x="T6" y="T7"/>
              </a:cxn>
              <a:cxn ang="0">
                <a:pos x="T8" y="T9"/>
              </a:cxn>
            </a:cxnLst>
            <a:rect l="0" t="0" r="r" b="b"/>
            <a:pathLst>
              <a:path w="726" h="725">
                <a:moveTo>
                  <a:pt x="363" y="0"/>
                </a:moveTo>
                <a:cubicBezTo>
                  <a:pt x="363" y="200"/>
                  <a:pt x="201" y="362"/>
                  <a:pt x="0" y="362"/>
                </a:cubicBezTo>
                <a:cubicBezTo>
                  <a:pt x="0" y="562"/>
                  <a:pt x="163" y="725"/>
                  <a:pt x="363" y="725"/>
                </a:cubicBezTo>
                <a:cubicBezTo>
                  <a:pt x="563" y="725"/>
                  <a:pt x="726" y="562"/>
                  <a:pt x="726" y="362"/>
                </a:cubicBezTo>
                <a:cubicBezTo>
                  <a:pt x="726" y="162"/>
                  <a:pt x="563" y="0"/>
                  <a:pt x="363" y="0"/>
                </a:cubicBezTo>
                <a:close/>
              </a:path>
            </a:pathLst>
          </a:custGeom>
          <a:solidFill>
            <a:schemeClr val="accent3"/>
          </a:solidFill>
          <a:ln w="25400" cap="flat">
            <a:solidFill>
              <a:srgbClr val="FFFFFF"/>
            </a:solidFill>
            <a:prstDash val="solid"/>
            <a:miter lim="800000"/>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6" name="Freeform 8"/>
          <p:cNvSpPr/>
          <p:nvPr/>
        </p:nvSpPr>
        <p:spPr bwMode="auto">
          <a:xfrm>
            <a:off x="4138274" y="2893165"/>
            <a:ext cx="1955708" cy="1960351"/>
          </a:xfrm>
          <a:custGeom>
            <a:avLst/>
            <a:gdLst>
              <a:gd name="T0" fmla="*/ 363 w 725"/>
              <a:gd name="T1" fmla="*/ 0 h 725"/>
              <a:gd name="T2" fmla="*/ 0 w 725"/>
              <a:gd name="T3" fmla="*/ 362 h 725"/>
              <a:gd name="T4" fmla="*/ 363 w 725"/>
              <a:gd name="T5" fmla="*/ 725 h 725"/>
              <a:gd name="T6" fmla="*/ 725 w 725"/>
              <a:gd name="T7" fmla="*/ 362 h 725"/>
              <a:gd name="T8" fmla="*/ 363 w 725"/>
              <a:gd name="T9" fmla="*/ 0 h 725"/>
            </a:gdLst>
            <a:ahLst/>
            <a:cxnLst>
              <a:cxn ang="0">
                <a:pos x="T0" y="T1"/>
              </a:cxn>
              <a:cxn ang="0">
                <a:pos x="T2" y="T3"/>
              </a:cxn>
              <a:cxn ang="0">
                <a:pos x="T4" y="T5"/>
              </a:cxn>
              <a:cxn ang="0">
                <a:pos x="T6" y="T7"/>
              </a:cxn>
              <a:cxn ang="0">
                <a:pos x="T8" y="T9"/>
              </a:cxn>
            </a:cxnLst>
            <a:rect l="0" t="0" r="r" b="b"/>
            <a:pathLst>
              <a:path w="725" h="725">
                <a:moveTo>
                  <a:pt x="363" y="0"/>
                </a:moveTo>
                <a:cubicBezTo>
                  <a:pt x="162" y="0"/>
                  <a:pt x="0" y="162"/>
                  <a:pt x="0" y="362"/>
                </a:cubicBezTo>
                <a:cubicBezTo>
                  <a:pt x="0" y="562"/>
                  <a:pt x="162" y="725"/>
                  <a:pt x="363" y="725"/>
                </a:cubicBezTo>
                <a:cubicBezTo>
                  <a:pt x="363" y="525"/>
                  <a:pt x="525" y="362"/>
                  <a:pt x="725" y="362"/>
                </a:cubicBezTo>
                <a:cubicBezTo>
                  <a:pt x="725" y="162"/>
                  <a:pt x="563" y="0"/>
                  <a:pt x="363" y="0"/>
                </a:cubicBezTo>
                <a:close/>
              </a:path>
            </a:pathLst>
          </a:custGeom>
          <a:solidFill>
            <a:srgbClr val="FFB3A8"/>
          </a:solidFill>
          <a:ln w="25400" cap="flat">
            <a:solidFill>
              <a:srgbClr val="FFFFFF"/>
            </a:solidFill>
            <a:prstDash val="solid"/>
            <a:miter lim="800000"/>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7" name="Freeform 9"/>
          <p:cNvSpPr/>
          <p:nvPr/>
        </p:nvSpPr>
        <p:spPr bwMode="auto">
          <a:xfrm>
            <a:off x="5118147" y="3871992"/>
            <a:ext cx="1955708" cy="1963043"/>
          </a:xfrm>
          <a:custGeom>
            <a:avLst/>
            <a:gdLst>
              <a:gd name="T0" fmla="*/ 362 w 725"/>
              <a:gd name="T1" fmla="*/ 0 h 726"/>
              <a:gd name="T2" fmla="*/ 0 w 725"/>
              <a:gd name="T3" fmla="*/ 363 h 726"/>
              <a:gd name="T4" fmla="*/ 362 w 725"/>
              <a:gd name="T5" fmla="*/ 726 h 726"/>
              <a:gd name="T6" fmla="*/ 725 w 725"/>
              <a:gd name="T7" fmla="*/ 363 h 726"/>
              <a:gd name="T8" fmla="*/ 362 w 725"/>
              <a:gd name="T9" fmla="*/ 0 h 726"/>
            </a:gdLst>
            <a:ahLst/>
            <a:cxnLst>
              <a:cxn ang="0">
                <a:pos x="T0" y="T1"/>
              </a:cxn>
              <a:cxn ang="0">
                <a:pos x="T2" y="T3"/>
              </a:cxn>
              <a:cxn ang="0">
                <a:pos x="T4" y="T5"/>
              </a:cxn>
              <a:cxn ang="0">
                <a:pos x="T6" y="T7"/>
              </a:cxn>
              <a:cxn ang="0">
                <a:pos x="T8" y="T9"/>
              </a:cxn>
            </a:cxnLst>
            <a:rect l="0" t="0" r="r" b="b"/>
            <a:pathLst>
              <a:path w="725" h="726">
                <a:moveTo>
                  <a:pt x="362" y="0"/>
                </a:moveTo>
                <a:cubicBezTo>
                  <a:pt x="162" y="0"/>
                  <a:pt x="0" y="163"/>
                  <a:pt x="0" y="363"/>
                </a:cubicBezTo>
                <a:cubicBezTo>
                  <a:pt x="0" y="563"/>
                  <a:pt x="162" y="726"/>
                  <a:pt x="362" y="726"/>
                </a:cubicBezTo>
                <a:cubicBezTo>
                  <a:pt x="563" y="726"/>
                  <a:pt x="725" y="563"/>
                  <a:pt x="725" y="363"/>
                </a:cubicBezTo>
                <a:cubicBezTo>
                  <a:pt x="525" y="363"/>
                  <a:pt x="362" y="200"/>
                  <a:pt x="362" y="0"/>
                </a:cubicBezTo>
                <a:close/>
              </a:path>
            </a:pathLst>
          </a:custGeom>
          <a:solidFill>
            <a:srgbClr val="9FD5ED"/>
          </a:solidFill>
          <a:ln w="25400" cap="flat">
            <a:solidFill>
              <a:srgbClr val="FFFFFF"/>
            </a:solidFill>
            <a:prstDash val="solid"/>
            <a:miter lim="800000"/>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8" name="Freeform 10"/>
          <p:cNvSpPr>
            <a:spLocks noEditPoints="1"/>
          </p:cNvSpPr>
          <p:nvPr/>
        </p:nvSpPr>
        <p:spPr bwMode="auto">
          <a:xfrm>
            <a:off x="2322779" y="1791815"/>
            <a:ext cx="326432" cy="438744"/>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rgbClr val="FFB3A8"/>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9" name="Freeform 11"/>
          <p:cNvSpPr>
            <a:spLocks noEditPoints="1"/>
          </p:cNvSpPr>
          <p:nvPr/>
        </p:nvSpPr>
        <p:spPr bwMode="auto">
          <a:xfrm>
            <a:off x="9447022" y="1793835"/>
            <a:ext cx="364573" cy="432011"/>
          </a:xfrm>
          <a:custGeom>
            <a:avLst/>
            <a:gdLst>
              <a:gd name="T0" fmla="*/ 116 w 162"/>
              <a:gd name="T1" fmla="*/ 53 h 192"/>
              <a:gd name="T2" fmla="*/ 101 w 162"/>
              <a:gd name="T3" fmla="*/ 89 h 192"/>
              <a:gd name="T4" fmla="*/ 101 w 162"/>
              <a:gd name="T5" fmla="*/ 90 h 192"/>
              <a:gd name="T6" fmla="*/ 122 w 162"/>
              <a:gd name="T7" fmla="*/ 109 h 192"/>
              <a:gd name="T8" fmla="*/ 150 w 162"/>
              <a:gd name="T9" fmla="*/ 121 h 192"/>
              <a:gd name="T10" fmla="*/ 150 w 162"/>
              <a:gd name="T11" fmla="*/ 180 h 192"/>
              <a:gd name="T12" fmla="*/ 121 w 162"/>
              <a:gd name="T13" fmla="*/ 192 h 192"/>
              <a:gd name="T14" fmla="*/ 28 w 162"/>
              <a:gd name="T15" fmla="*/ 185 h 192"/>
              <a:gd name="T16" fmla="*/ 28 w 162"/>
              <a:gd name="T17" fmla="*/ 178 h 192"/>
              <a:gd name="T18" fmla="*/ 12 w 162"/>
              <a:gd name="T19" fmla="*/ 178 h 192"/>
              <a:gd name="T20" fmla="*/ 0 w 162"/>
              <a:gd name="T21" fmla="*/ 161 h 192"/>
              <a:gd name="T22" fmla="*/ 4 w 162"/>
              <a:gd name="T23" fmla="*/ 123 h 192"/>
              <a:gd name="T24" fmla="*/ 30 w 162"/>
              <a:gd name="T25" fmla="*/ 89 h 192"/>
              <a:gd name="T26" fmla="*/ 15 w 162"/>
              <a:gd name="T27" fmla="*/ 53 h 192"/>
              <a:gd name="T28" fmla="*/ 117 w 162"/>
              <a:gd name="T29" fmla="*/ 130 h 192"/>
              <a:gd name="T30" fmla="*/ 117 w 162"/>
              <a:gd name="T31" fmla="*/ 146 h 192"/>
              <a:gd name="T32" fmla="*/ 97 w 162"/>
              <a:gd name="T33" fmla="*/ 151 h 192"/>
              <a:gd name="T34" fmla="*/ 117 w 162"/>
              <a:gd name="T35" fmla="*/ 155 h 192"/>
              <a:gd name="T36" fmla="*/ 122 w 162"/>
              <a:gd name="T37" fmla="*/ 176 h 192"/>
              <a:gd name="T38" fmla="*/ 126 w 162"/>
              <a:gd name="T39" fmla="*/ 155 h 192"/>
              <a:gd name="T40" fmla="*/ 146 w 162"/>
              <a:gd name="T41" fmla="*/ 151 h 192"/>
              <a:gd name="T42" fmla="*/ 126 w 162"/>
              <a:gd name="T43" fmla="*/ 146 h 192"/>
              <a:gd name="T44" fmla="*/ 117 w 162"/>
              <a:gd name="T45" fmla="*/ 130 h 192"/>
              <a:gd name="T46" fmla="*/ 99 w 162"/>
              <a:gd name="T47" fmla="*/ 128 h 192"/>
              <a:gd name="T48" fmla="*/ 99 w 162"/>
              <a:gd name="T49" fmla="*/ 174 h 192"/>
              <a:gd name="T50" fmla="*/ 144 w 162"/>
              <a:gd name="T51" fmla="*/ 174 h 192"/>
              <a:gd name="T52" fmla="*/ 144 w 162"/>
              <a:gd name="T53" fmla="*/ 128 h 192"/>
              <a:gd name="T54" fmla="*/ 99 w 162"/>
              <a:gd name="T55" fmla="*/ 128 h 192"/>
              <a:gd name="T56" fmla="*/ 103 w 162"/>
              <a:gd name="T57" fmla="*/ 113 h 192"/>
              <a:gd name="T58" fmla="*/ 66 w 162"/>
              <a:gd name="T59" fmla="*/ 105 h 192"/>
              <a:gd name="T60" fmla="*/ 17 w 162"/>
              <a:gd name="T61" fmla="*/ 129 h 192"/>
              <a:gd name="T62" fmla="*/ 15 w 162"/>
              <a:gd name="T63" fmla="*/ 161 h 192"/>
              <a:gd name="T64" fmla="*/ 34 w 162"/>
              <a:gd name="T65" fmla="*/ 163 h 192"/>
              <a:gd name="T66" fmla="*/ 38 w 162"/>
              <a:gd name="T67" fmla="*/ 138 h 192"/>
              <a:gd name="T68" fmla="*/ 43 w 162"/>
              <a:gd name="T69" fmla="*/ 170 h 192"/>
              <a:gd name="T70" fmla="*/ 43 w 162"/>
              <a:gd name="T71" fmla="*/ 177 h 192"/>
              <a:gd name="T72" fmla="*/ 81 w 162"/>
              <a:gd name="T73" fmla="*/ 151 h 192"/>
              <a:gd name="T74" fmla="*/ 93 w 162"/>
              <a:gd name="T75" fmla="*/ 121 h 192"/>
              <a:gd name="T76" fmla="*/ 103 w 162"/>
              <a:gd name="T77" fmla="*/ 113 h 192"/>
              <a:gd name="T78" fmla="*/ 66 w 162"/>
              <a:gd name="T79" fmla="*/ 16 h 192"/>
              <a:gd name="T80" fmla="*/ 66 w 162"/>
              <a:gd name="T81" fmla="*/ 89 h 192"/>
              <a:gd name="T82" fmla="*/ 66 w 162"/>
              <a:gd name="T83"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92">
                <a:moveTo>
                  <a:pt x="66" y="0"/>
                </a:moveTo>
                <a:cubicBezTo>
                  <a:pt x="93" y="0"/>
                  <a:pt x="116" y="24"/>
                  <a:pt x="116" y="53"/>
                </a:cubicBezTo>
                <a:cubicBezTo>
                  <a:pt x="116" y="67"/>
                  <a:pt x="110" y="80"/>
                  <a:pt x="101" y="89"/>
                </a:cubicBezTo>
                <a:cubicBezTo>
                  <a:pt x="101" y="89"/>
                  <a:pt x="101" y="89"/>
                  <a:pt x="101" y="89"/>
                </a:cubicBezTo>
                <a:cubicBezTo>
                  <a:pt x="101" y="89"/>
                  <a:pt x="101" y="89"/>
                  <a:pt x="101" y="89"/>
                </a:cubicBezTo>
                <a:cubicBezTo>
                  <a:pt x="101" y="90"/>
                  <a:pt x="101" y="90"/>
                  <a:pt x="101" y="90"/>
                </a:cubicBezTo>
                <a:cubicBezTo>
                  <a:pt x="107" y="96"/>
                  <a:pt x="114" y="102"/>
                  <a:pt x="119" y="109"/>
                </a:cubicBezTo>
                <a:cubicBezTo>
                  <a:pt x="120" y="109"/>
                  <a:pt x="121" y="109"/>
                  <a:pt x="122" y="109"/>
                </a:cubicBezTo>
                <a:cubicBezTo>
                  <a:pt x="133" y="109"/>
                  <a:pt x="143" y="114"/>
                  <a:pt x="150" y="121"/>
                </a:cubicBezTo>
                <a:cubicBezTo>
                  <a:pt x="150" y="121"/>
                  <a:pt x="150" y="121"/>
                  <a:pt x="150" y="121"/>
                </a:cubicBezTo>
                <a:cubicBezTo>
                  <a:pt x="158" y="129"/>
                  <a:pt x="162" y="139"/>
                  <a:pt x="162" y="151"/>
                </a:cubicBezTo>
                <a:cubicBezTo>
                  <a:pt x="162" y="162"/>
                  <a:pt x="158" y="173"/>
                  <a:pt x="150" y="180"/>
                </a:cubicBezTo>
                <a:cubicBezTo>
                  <a:pt x="143" y="188"/>
                  <a:pt x="133" y="192"/>
                  <a:pt x="122" y="192"/>
                </a:cubicBezTo>
                <a:cubicBezTo>
                  <a:pt x="121" y="192"/>
                  <a:pt x="121" y="192"/>
                  <a:pt x="121" y="192"/>
                </a:cubicBezTo>
                <a:cubicBezTo>
                  <a:pt x="35" y="192"/>
                  <a:pt x="35" y="192"/>
                  <a:pt x="35" y="192"/>
                </a:cubicBezTo>
                <a:cubicBezTo>
                  <a:pt x="31" y="192"/>
                  <a:pt x="28" y="189"/>
                  <a:pt x="28" y="185"/>
                </a:cubicBezTo>
                <a:cubicBezTo>
                  <a:pt x="28" y="185"/>
                  <a:pt x="28" y="185"/>
                  <a:pt x="28" y="185"/>
                </a:cubicBezTo>
                <a:cubicBezTo>
                  <a:pt x="28" y="178"/>
                  <a:pt x="28" y="178"/>
                  <a:pt x="28" y="178"/>
                </a:cubicBezTo>
                <a:cubicBezTo>
                  <a:pt x="14" y="178"/>
                  <a:pt x="14" y="178"/>
                  <a:pt x="14" y="178"/>
                </a:cubicBezTo>
                <a:cubicBezTo>
                  <a:pt x="13" y="178"/>
                  <a:pt x="13" y="178"/>
                  <a:pt x="12" y="178"/>
                </a:cubicBezTo>
                <a:cubicBezTo>
                  <a:pt x="8" y="177"/>
                  <a:pt x="5" y="175"/>
                  <a:pt x="3" y="172"/>
                </a:cubicBezTo>
                <a:cubicBezTo>
                  <a:pt x="1" y="169"/>
                  <a:pt x="0" y="165"/>
                  <a:pt x="0" y="161"/>
                </a:cubicBezTo>
                <a:cubicBezTo>
                  <a:pt x="0" y="145"/>
                  <a:pt x="0" y="145"/>
                  <a:pt x="0" y="145"/>
                </a:cubicBezTo>
                <a:cubicBezTo>
                  <a:pt x="0" y="137"/>
                  <a:pt x="1" y="130"/>
                  <a:pt x="4" y="123"/>
                </a:cubicBezTo>
                <a:cubicBezTo>
                  <a:pt x="9" y="109"/>
                  <a:pt x="20" y="100"/>
                  <a:pt x="30" y="90"/>
                </a:cubicBezTo>
                <a:cubicBezTo>
                  <a:pt x="30" y="89"/>
                  <a:pt x="30" y="89"/>
                  <a:pt x="30" y="89"/>
                </a:cubicBezTo>
                <a:cubicBezTo>
                  <a:pt x="30" y="89"/>
                  <a:pt x="30" y="89"/>
                  <a:pt x="30" y="89"/>
                </a:cubicBezTo>
                <a:cubicBezTo>
                  <a:pt x="20" y="80"/>
                  <a:pt x="15" y="66"/>
                  <a:pt x="15" y="53"/>
                </a:cubicBezTo>
                <a:cubicBezTo>
                  <a:pt x="15" y="24"/>
                  <a:pt x="38" y="0"/>
                  <a:pt x="66" y="0"/>
                </a:cubicBezTo>
                <a:close/>
                <a:moveTo>
                  <a:pt x="117" y="130"/>
                </a:moveTo>
                <a:cubicBezTo>
                  <a:pt x="117" y="130"/>
                  <a:pt x="117" y="130"/>
                  <a:pt x="117" y="130"/>
                </a:cubicBezTo>
                <a:cubicBezTo>
                  <a:pt x="117" y="146"/>
                  <a:pt x="117" y="146"/>
                  <a:pt x="117" y="146"/>
                </a:cubicBezTo>
                <a:cubicBezTo>
                  <a:pt x="102" y="146"/>
                  <a:pt x="102" y="146"/>
                  <a:pt x="102" y="146"/>
                </a:cubicBezTo>
                <a:cubicBezTo>
                  <a:pt x="99" y="146"/>
                  <a:pt x="97" y="148"/>
                  <a:pt x="97" y="151"/>
                </a:cubicBezTo>
                <a:cubicBezTo>
                  <a:pt x="97" y="153"/>
                  <a:pt x="99" y="155"/>
                  <a:pt x="102" y="155"/>
                </a:cubicBezTo>
                <a:cubicBezTo>
                  <a:pt x="117" y="155"/>
                  <a:pt x="117" y="155"/>
                  <a:pt x="117" y="155"/>
                </a:cubicBezTo>
                <a:cubicBezTo>
                  <a:pt x="117" y="171"/>
                  <a:pt x="117" y="171"/>
                  <a:pt x="117" y="171"/>
                </a:cubicBezTo>
                <a:cubicBezTo>
                  <a:pt x="117" y="174"/>
                  <a:pt x="119" y="176"/>
                  <a:pt x="122" y="176"/>
                </a:cubicBezTo>
                <a:cubicBezTo>
                  <a:pt x="124" y="176"/>
                  <a:pt x="126" y="174"/>
                  <a:pt x="126" y="171"/>
                </a:cubicBezTo>
                <a:cubicBezTo>
                  <a:pt x="126" y="155"/>
                  <a:pt x="126" y="155"/>
                  <a:pt x="126" y="155"/>
                </a:cubicBezTo>
                <a:cubicBezTo>
                  <a:pt x="141" y="155"/>
                  <a:pt x="141" y="155"/>
                  <a:pt x="141" y="155"/>
                </a:cubicBezTo>
                <a:cubicBezTo>
                  <a:pt x="144" y="155"/>
                  <a:pt x="146" y="153"/>
                  <a:pt x="146" y="151"/>
                </a:cubicBezTo>
                <a:cubicBezTo>
                  <a:pt x="146" y="148"/>
                  <a:pt x="144" y="146"/>
                  <a:pt x="141" y="146"/>
                </a:cubicBezTo>
                <a:cubicBezTo>
                  <a:pt x="126" y="146"/>
                  <a:pt x="126" y="146"/>
                  <a:pt x="126" y="146"/>
                </a:cubicBezTo>
                <a:cubicBezTo>
                  <a:pt x="126" y="130"/>
                  <a:pt x="126" y="130"/>
                  <a:pt x="126" y="130"/>
                </a:cubicBezTo>
                <a:cubicBezTo>
                  <a:pt x="126" y="124"/>
                  <a:pt x="117" y="124"/>
                  <a:pt x="117" y="130"/>
                </a:cubicBezTo>
                <a:close/>
                <a:moveTo>
                  <a:pt x="99" y="128"/>
                </a:moveTo>
                <a:cubicBezTo>
                  <a:pt x="99" y="128"/>
                  <a:pt x="99" y="128"/>
                  <a:pt x="99" y="128"/>
                </a:cubicBezTo>
                <a:cubicBezTo>
                  <a:pt x="94" y="133"/>
                  <a:pt x="90" y="142"/>
                  <a:pt x="90" y="151"/>
                </a:cubicBezTo>
                <a:cubicBezTo>
                  <a:pt x="90" y="160"/>
                  <a:pt x="94" y="168"/>
                  <a:pt x="99" y="174"/>
                </a:cubicBezTo>
                <a:cubicBezTo>
                  <a:pt x="105" y="179"/>
                  <a:pt x="113" y="183"/>
                  <a:pt x="122" y="183"/>
                </a:cubicBezTo>
                <a:cubicBezTo>
                  <a:pt x="130" y="183"/>
                  <a:pt x="138" y="179"/>
                  <a:pt x="144" y="174"/>
                </a:cubicBezTo>
                <a:cubicBezTo>
                  <a:pt x="150" y="168"/>
                  <a:pt x="153" y="160"/>
                  <a:pt x="153" y="151"/>
                </a:cubicBezTo>
                <a:cubicBezTo>
                  <a:pt x="153" y="142"/>
                  <a:pt x="150" y="134"/>
                  <a:pt x="144" y="128"/>
                </a:cubicBezTo>
                <a:cubicBezTo>
                  <a:pt x="144" y="128"/>
                  <a:pt x="144" y="128"/>
                  <a:pt x="144" y="128"/>
                </a:cubicBezTo>
                <a:cubicBezTo>
                  <a:pt x="132" y="115"/>
                  <a:pt x="112" y="115"/>
                  <a:pt x="99" y="128"/>
                </a:cubicBezTo>
                <a:close/>
                <a:moveTo>
                  <a:pt x="103" y="113"/>
                </a:moveTo>
                <a:cubicBezTo>
                  <a:pt x="103" y="113"/>
                  <a:pt x="103" y="113"/>
                  <a:pt x="103" y="113"/>
                </a:cubicBezTo>
                <a:cubicBezTo>
                  <a:pt x="99" y="108"/>
                  <a:pt x="93" y="103"/>
                  <a:pt x="89" y="99"/>
                </a:cubicBezTo>
                <a:cubicBezTo>
                  <a:pt x="82" y="103"/>
                  <a:pt x="74" y="105"/>
                  <a:pt x="66" y="105"/>
                </a:cubicBezTo>
                <a:cubicBezTo>
                  <a:pt x="57" y="105"/>
                  <a:pt x="49" y="103"/>
                  <a:pt x="42" y="99"/>
                </a:cubicBezTo>
                <a:cubicBezTo>
                  <a:pt x="34" y="107"/>
                  <a:pt x="22" y="117"/>
                  <a:pt x="17" y="129"/>
                </a:cubicBezTo>
                <a:cubicBezTo>
                  <a:pt x="15" y="134"/>
                  <a:pt x="15" y="139"/>
                  <a:pt x="15" y="145"/>
                </a:cubicBezTo>
                <a:cubicBezTo>
                  <a:pt x="15" y="161"/>
                  <a:pt x="15" y="161"/>
                  <a:pt x="15" y="161"/>
                </a:cubicBezTo>
                <a:cubicBezTo>
                  <a:pt x="15" y="162"/>
                  <a:pt x="15" y="162"/>
                  <a:pt x="15" y="163"/>
                </a:cubicBezTo>
                <a:cubicBezTo>
                  <a:pt x="34" y="163"/>
                  <a:pt x="34" y="163"/>
                  <a:pt x="34" y="163"/>
                </a:cubicBezTo>
                <a:cubicBezTo>
                  <a:pt x="34" y="143"/>
                  <a:pt x="34" y="143"/>
                  <a:pt x="34" y="143"/>
                </a:cubicBezTo>
                <a:cubicBezTo>
                  <a:pt x="34" y="140"/>
                  <a:pt x="36" y="138"/>
                  <a:pt x="38" y="138"/>
                </a:cubicBezTo>
                <a:cubicBezTo>
                  <a:pt x="41" y="138"/>
                  <a:pt x="43" y="140"/>
                  <a:pt x="43" y="143"/>
                </a:cubicBezTo>
                <a:cubicBezTo>
                  <a:pt x="43" y="170"/>
                  <a:pt x="43" y="170"/>
                  <a:pt x="43" y="170"/>
                </a:cubicBezTo>
                <a:cubicBezTo>
                  <a:pt x="43" y="170"/>
                  <a:pt x="43" y="170"/>
                  <a:pt x="43" y="170"/>
                </a:cubicBezTo>
                <a:cubicBezTo>
                  <a:pt x="43" y="177"/>
                  <a:pt x="43" y="177"/>
                  <a:pt x="43" y="177"/>
                </a:cubicBezTo>
                <a:cubicBezTo>
                  <a:pt x="90" y="177"/>
                  <a:pt x="90" y="177"/>
                  <a:pt x="90" y="177"/>
                </a:cubicBezTo>
                <a:cubicBezTo>
                  <a:pt x="85" y="170"/>
                  <a:pt x="81" y="161"/>
                  <a:pt x="81" y="151"/>
                </a:cubicBezTo>
                <a:cubicBezTo>
                  <a:pt x="81" y="139"/>
                  <a:pt x="86" y="129"/>
                  <a:pt x="93" y="121"/>
                </a:cubicBezTo>
                <a:cubicBezTo>
                  <a:pt x="93" y="121"/>
                  <a:pt x="93" y="121"/>
                  <a:pt x="93" y="121"/>
                </a:cubicBezTo>
                <a:cubicBezTo>
                  <a:pt x="93" y="121"/>
                  <a:pt x="93" y="121"/>
                  <a:pt x="93" y="121"/>
                </a:cubicBezTo>
                <a:cubicBezTo>
                  <a:pt x="96" y="118"/>
                  <a:pt x="99" y="115"/>
                  <a:pt x="103" y="113"/>
                </a:cubicBezTo>
                <a:close/>
                <a:moveTo>
                  <a:pt x="66" y="16"/>
                </a:moveTo>
                <a:cubicBezTo>
                  <a:pt x="66" y="16"/>
                  <a:pt x="66" y="16"/>
                  <a:pt x="66" y="16"/>
                </a:cubicBezTo>
                <a:cubicBezTo>
                  <a:pt x="46" y="16"/>
                  <a:pt x="30" y="32"/>
                  <a:pt x="30" y="53"/>
                </a:cubicBezTo>
                <a:cubicBezTo>
                  <a:pt x="30" y="73"/>
                  <a:pt x="46" y="89"/>
                  <a:pt x="66" y="89"/>
                </a:cubicBezTo>
                <a:cubicBezTo>
                  <a:pt x="85" y="89"/>
                  <a:pt x="101" y="73"/>
                  <a:pt x="101" y="53"/>
                </a:cubicBezTo>
                <a:cubicBezTo>
                  <a:pt x="101" y="32"/>
                  <a:pt x="85" y="16"/>
                  <a:pt x="66" y="16"/>
                </a:cubicBezTo>
                <a:close/>
              </a:path>
            </a:pathLst>
          </a:custGeom>
          <a:solidFill>
            <a:schemeClr val="accent2"/>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0" name="Freeform 12"/>
          <p:cNvSpPr>
            <a:spLocks noEditPoints="1"/>
          </p:cNvSpPr>
          <p:nvPr/>
        </p:nvSpPr>
        <p:spPr bwMode="auto">
          <a:xfrm>
            <a:off x="9442534" y="4251666"/>
            <a:ext cx="373549" cy="492605"/>
          </a:xfrm>
          <a:custGeom>
            <a:avLst/>
            <a:gdLst>
              <a:gd name="T0" fmla="*/ 149 w 166"/>
              <a:gd name="T1" fmla="*/ 196 h 219"/>
              <a:gd name="T2" fmla="*/ 136 w 166"/>
              <a:gd name="T3" fmla="*/ 207 h 219"/>
              <a:gd name="T4" fmla="*/ 93 w 166"/>
              <a:gd name="T5" fmla="*/ 218 h 219"/>
              <a:gd name="T6" fmla="*/ 53 w 166"/>
              <a:gd name="T7" fmla="*/ 200 h 219"/>
              <a:gd name="T8" fmla="*/ 53 w 166"/>
              <a:gd name="T9" fmla="*/ 200 h 219"/>
              <a:gd name="T10" fmla="*/ 53 w 166"/>
              <a:gd name="T11" fmla="*/ 200 h 219"/>
              <a:gd name="T12" fmla="*/ 42 w 166"/>
              <a:gd name="T13" fmla="*/ 186 h 219"/>
              <a:gd name="T14" fmla="*/ 20 w 166"/>
              <a:gd name="T15" fmla="*/ 148 h 219"/>
              <a:gd name="T16" fmla="*/ 20 w 166"/>
              <a:gd name="T17" fmla="*/ 147 h 219"/>
              <a:gd name="T18" fmla="*/ 7 w 166"/>
              <a:gd name="T19" fmla="*/ 125 h 219"/>
              <a:gd name="T20" fmla="*/ 23 w 166"/>
              <a:gd name="T21" fmla="*/ 93 h 219"/>
              <a:gd name="T22" fmla="*/ 43 w 166"/>
              <a:gd name="T23" fmla="*/ 103 h 219"/>
              <a:gd name="T24" fmla="*/ 43 w 166"/>
              <a:gd name="T25" fmla="*/ 104 h 219"/>
              <a:gd name="T26" fmla="*/ 45 w 166"/>
              <a:gd name="T27" fmla="*/ 107 h 219"/>
              <a:gd name="T28" fmla="*/ 45 w 166"/>
              <a:gd name="T29" fmla="*/ 35 h 219"/>
              <a:gd name="T30" fmla="*/ 74 w 166"/>
              <a:gd name="T31" fmla="*/ 18 h 219"/>
              <a:gd name="T32" fmla="*/ 110 w 166"/>
              <a:gd name="T33" fmla="*/ 18 h 219"/>
              <a:gd name="T34" fmla="*/ 138 w 166"/>
              <a:gd name="T35" fmla="*/ 34 h 219"/>
              <a:gd name="T36" fmla="*/ 138 w 166"/>
              <a:gd name="T37" fmla="*/ 35 h 219"/>
              <a:gd name="T38" fmla="*/ 139 w 166"/>
              <a:gd name="T39" fmla="*/ 35 h 219"/>
              <a:gd name="T40" fmla="*/ 166 w 166"/>
              <a:gd name="T41" fmla="*/ 53 h 219"/>
              <a:gd name="T42" fmla="*/ 166 w 166"/>
              <a:gd name="T43" fmla="*/ 150 h 219"/>
              <a:gd name="T44" fmla="*/ 162 w 166"/>
              <a:gd name="T45" fmla="*/ 175 h 219"/>
              <a:gd name="T46" fmla="*/ 149 w 166"/>
              <a:gd name="T47" fmla="*/ 196 h 219"/>
              <a:gd name="T48" fmla="*/ 128 w 166"/>
              <a:gd name="T49" fmla="*/ 194 h 219"/>
              <a:gd name="T50" fmla="*/ 128 w 166"/>
              <a:gd name="T51" fmla="*/ 194 h 219"/>
              <a:gd name="T52" fmla="*/ 138 w 166"/>
              <a:gd name="T53" fmla="*/ 185 h 219"/>
              <a:gd name="T54" fmla="*/ 148 w 166"/>
              <a:gd name="T55" fmla="*/ 169 h 219"/>
              <a:gd name="T56" fmla="*/ 151 w 166"/>
              <a:gd name="T57" fmla="*/ 150 h 219"/>
              <a:gd name="T58" fmla="*/ 151 w 166"/>
              <a:gd name="T59" fmla="*/ 53 h 219"/>
              <a:gd name="T60" fmla="*/ 143 w 166"/>
              <a:gd name="T61" fmla="*/ 53 h 219"/>
              <a:gd name="T62" fmla="*/ 143 w 166"/>
              <a:gd name="T63" fmla="*/ 99 h 219"/>
              <a:gd name="T64" fmla="*/ 123 w 166"/>
              <a:gd name="T65" fmla="*/ 99 h 219"/>
              <a:gd name="T66" fmla="*/ 123 w 166"/>
              <a:gd name="T67" fmla="*/ 34 h 219"/>
              <a:gd name="T68" fmla="*/ 115 w 166"/>
              <a:gd name="T69" fmla="*/ 34 h 219"/>
              <a:gd name="T70" fmla="*/ 115 w 166"/>
              <a:gd name="T71" fmla="*/ 34 h 219"/>
              <a:gd name="T72" fmla="*/ 115 w 166"/>
              <a:gd name="T73" fmla="*/ 99 h 219"/>
              <a:gd name="T74" fmla="*/ 96 w 166"/>
              <a:gd name="T75" fmla="*/ 99 h 219"/>
              <a:gd name="T76" fmla="*/ 96 w 166"/>
              <a:gd name="T77" fmla="*/ 24 h 219"/>
              <a:gd name="T78" fmla="*/ 88 w 166"/>
              <a:gd name="T79" fmla="*/ 24 h 219"/>
              <a:gd name="T80" fmla="*/ 88 w 166"/>
              <a:gd name="T81" fmla="*/ 99 h 219"/>
              <a:gd name="T82" fmla="*/ 68 w 166"/>
              <a:gd name="T83" fmla="*/ 99 h 219"/>
              <a:gd name="T84" fmla="*/ 68 w 166"/>
              <a:gd name="T85" fmla="*/ 35 h 219"/>
              <a:gd name="T86" fmla="*/ 60 w 166"/>
              <a:gd name="T87" fmla="*/ 35 h 219"/>
              <a:gd name="T88" fmla="*/ 60 w 166"/>
              <a:gd name="T89" fmla="*/ 125 h 219"/>
              <a:gd name="T90" fmla="*/ 41 w 166"/>
              <a:gd name="T91" fmla="*/ 130 h 219"/>
              <a:gd name="T92" fmla="*/ 31 w 166"/>
              <a:gd name="T93" fmla="*/ 112 h 219"/>
              <a:gd name="T94" fmla="*/ 20 w 166"/>
              <a:gd name="T95" fmla="*/ 117 h 219"/>
              <a:gd name="T96" fmla="*/ 33 w 166"/>
              <a:gd name="T97" fmla="*/ 140 h 219"/>
              <a:gd name="T98" fmla="*/ 33 w 166"/>
              <a:gd name="T99" fmla="*/ 140 h 219"/>
              <a:gd name="T100" fmla="*/ 55 w 166"/>
              <a:gd name="T101" fmla="*/ 178 h 219"/>
              <a:gd name="T102" fmla="*/ 63 w 166"/>
              <a:gd name="T103" fmla="*/ 189 h 219"/>
              <a:gd name="T104" fmla="*/ 95 w 166"/>
              <a:gd name="T105" fmla="*/ 203 h 219"/>
              <a:gd name="T106" fmla="*/ 128 w 166"/>
              <a:gd name="T107" fmla="*/ 1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 h="219">
                <a:moveTo>
                  <a:pt x="149" y="196"/>
                </a:moveTo>
                <a:cubicBezTo>
                  <a:pt x="145" y="200"/>
                  <a:pt x="141" y="204"/>
                  <a:pt x="136" y="207"/>
                </a:cubicBezTo>
                <a:cubicBezTo>
                  <a:pt x="123" y="216"/>
                  <a:pt x="108" y="219"/>
                  <a:pt x="93" y="218"/>
                </a:cubicBezTo>
                <a:cubicBezTo>
                  <a:pt x="79" y="217"/>
                  <a:pt x="65" y="211"/>
                  <a:pt x="53" y="200"/>
                </a:cubicBezTo>
                <a:cubicBezTo>
                  <a:pt x="53" y="200"/>
                  <a:pt x="53" y="200"/>
                  <a:pt x="53" y="200"/>
                </a:cubicBezTo>
                <a:cubicBezTo>
                  <a:pt x="53" y="200"/>
                  <a:pt x="53" y="200"/>
                  <a:pt x="53" y="200"/>
                </a:cubicBezTo>
                <a:cubicBezTo>
                  <a:pt x="49" y="196"/>
                  <a:pt x="45" y="191"/>
                  <a:pt x="42" y="186"/>
                </a:cubicBezTo>
                <a:cubicBezTo>
                  <a:pt x="20" y="148"/>
                  <a:pt x="20" y="148"/>
                  <a:pt x="20" y="148"/>
                </a:cubicBezTo>
                <a:cubicBezTo>
                  <a:pt x="20" y="147"/>
                  <a:pt x="20" y="147"/>
                  <a:pt x="20" y="147"/>
                </a:cubicBezTo>
                <a:cubicBezTo>
                  <a:pt x="7" y="125"/>
                  <a:pt x="7" y="125"/>
                  <a:pt x="7" y="125"/>
                </a:cubicBezTo>
                <a:cubicBezTo>
                  <a:pt x="0" y="111"/>
                  <a:pt x="8" y="95"/>
                  <a:pt x="23" y="93"/>
                </a:cubicBezTo>
                <a:cubicBezTo>
                  <a:pt x="29" y="93"/>
                  <a:pt x="37" y="95"/>
                  <a:pt x="43" y="103"/>
                </a:cubicBezTo>
                <a:cubicBezTo>
                  <a:pt x="43" y="103"/>
                  <a:pt x="43" y="104"/>
                  <a:pt x="43" y="104"/>
                </a:cubicBezTo>
                <a:cubicBezTo>
                  <a:pt x="45" y="107"/>
                  <a:pt x="45" y="107"/>
                  <a:pt x="45" y="107"/>
                </a:cubicBezTo>
                <a:cubicBezTo>
                  <a:pt x="45" y="35"/>
                  <a:pt x="45" y="35"/>
                  <a:pt x="45" y="35"/>
                </a:cubicBezTo>
                <a:cubicBezTo>
                  <a:pt x="45" y="19"/>
                  <a:pt x="61" y="11"/>
                  <a:pt x="74" y="18"/>
                </a:cubicBezTo>
                <a:cubicBezTo>
                  <a:pt x="79" y="0"/>
                  <a:pt x="104" y="1"/>
                  <a:pt x="110" y="18"/>
                </a:cubicBezTo>
                <a:cubicBezTo>
                  <a:pt x="122" y="11"/>
                  <a:pt x="138" y="19"/>
                  <a:pt x="138" y="34"/>
                </a:cubicBezTo>
                <a:cubicBezTo>
                  <a:pt x="138" y="35"/>
                  <a:pt x="138" y="35"/>
                  <a:pt x="138" y="35"/>
                </a:cubicBezTo>
                <a:cubicBezTo>
                  <a:pt x="139" y="35"/>
                  <a:pt x="139" y="35"/>
                  <a:pt x="139" y="35"/>
                </a:cubicBezTo>
                <a:cubicBezTo>
                  <a:pt x="152" y="30"/>
                  <a:pt x="166" y="38"/>
                  <a:pt x="166" y="53"/>
                </a:cubicBezTo>
                <a:cubicBezTo>
                  <a:pt x="166" y="150"/>
                  <a:pt x="166" y="150"/>
                  <a:pt x="166" y="150"/>
                </a:cubicBezTo>
                <a:cubicBezTo>
                  <a:pt x="166" y="158"/>
                  <a:pt x="165" y="167"/>
                  <a:pt x="162" y="175"/>
                </a:cubicBezTo>
                <a:cubicBezTo>
                  <a:pt x="159" y="182"/>
                  <a:pt x="155" y="190"/>
                  <a:pt x="149" y="196"/>
                </a:cubicBezTo>
                <a:close/>
                <a:moveTo>
                  <a:pt x="128" y="194"/>
                </a:moveTo>
                <a:cubicBezTo>
                  <a:pt x="128" y="194"/>
                  <a:pt x="128" y="194"/>
                  <a:pt x="128" y="194"/>
                </a:cubicBezTo>
                <a:cubicBezTo>
                  <a:pt x="132" y="192"/>
                  <a:pt x="135" y="189"/>
                  <a:pt x="138" y="185"/>
                </a:cubicBezTo>
                <a:cubicBezTo>
                  <a:pt x="142" y="181"/>
                  <a:pt x="146" y="175"/>
                  <a:pt x="148" y="169"/>
                </a:cubicBezTo>
                <a:cubicBezTo>
                  <a:pt x="150" y="163"/>
                  <a:pt x="151" y="157"/>
                  <a:pt x="151" y="150"/>
                </a:cubicBezTo>
                <a:cubicBezTo>
                  <a:pt x="151" y="53"/>
                  <a:pt x="151" y="53"/>
                  <a:pt x="151" y="53"/>
                </a:cubicBezTo>
                <a:cubicBezTo>
                  <a:pt x="151" y="47"/>
                  <a:pt x="143" y="47"/>
                  <a:pt x="143" y="53"/>
                </a:cubicBezTo>
                <a:cubicBezTo>
                  <a:pt x="143" y="99"/>
                  <a:pt x="143" y="99"/>
                  <a:pt x="143" y="99"/>
                </a:cubicBezTo>
                <a:cubicBezTo>
                  <a:pt x="143" y="111"/>
                  <a:pt x="123" y="111"/>
                  <a:pt x="123" y="99"/>
                </a:cubicBezTo>
                <a:cubicBezTo>
                  <a:pt x="123" y="34"/>
                  <a:pt x="123" y="34"/>
                  <a:pt x="123" y="34"/>
                </a:cubicBezTo>
                <a:cubicBezTo>
                  <a:pt x="123" y="29"/>
                  <a:pt x="115" y="29"/>
                  <a:pt x="115" y="34"/>
                </a:cubicBezTo>
                <a:cubicBezTo>
                  <a:pt x="115" y="34"/>
                  <a:pt x="115" y="34"/>
                  <a:pt x="115" y="34"/>
                </a:cubicBezTo>
                <a:cubicBezTo>
                  <a:pt x="115" y="99"/>
                  <a:pt x="115" y="99"/>
                  <a:pt x="115" y="99"/>
                </a:cubicBezTo>
                <a:cubicBezTo>
                  <a:pt x="115" y="111"/>
                  <a:pt x="96" y="111"/>
                  <a:pt x="96" y="99"/>
                </a:cubicBezTo>
                <a:cubicBezTo>
                  <a:pt x="96" y="24"/>
                  <a:pt x="96" y="24"/>
                  <a:pt x="96" y="24"/>
                </a:cubicBezTo>
                <a:cubicBezTo>
                  <a:pt x="96" y="18"/>
                  <a:pt x="88" y="19"/>
                  <a:pt x="88" y="24"/>
                </a:cubicBezTo>
                <a:cubicBezTo>
                  <a:pt x="88" y="99"/>
                  <a:pt x="88" y="99"/>
                  <a:pt x="88" y="99"/>
                </a:cubicBezTo>
                <a:cubicBezTo>
                  <a:pt x="88" y="111"/>
                  <a:pt x="68" y="111"/>
                  <a:pt x="68" y="99"/>
                </a:cubicBezTo>
                <a:cubicBezTo>
                  <a:pt x="68" y="35"/>
                  <a:pt x="68" y="35"/>
                  <a:pt x="68" y="35"/>
                </a:cubicBezTo>
                <a:cubicBezTo>
                  <a:pt x="68" y="29"/>
                  <a:pt x="60" y="29"/>
                  <a:pt x="60" y="35"/>
                </a:cubicBezTo>
                <a:cubicBezTo>
                  <a:pt x="60" y="125"/>
                  <a:pt x="60" y="125"/>
                  <a:pt x="60" y="125"/>
                </a:cubicBezTo>
                <a:cubicBezTo>
                  <a:pt x="60" y="135"/>
                  <a:pt x="46" y="139"/>
                  <a:pt x="41" y="130"/>
                </a:cubicBezTo>
                <a:cubicBezTo>
                  <a:pt x="31" y="112"/>
                  <a:pt x="31" y="112"/>
                  <a:pt x="31" y="112"/>
                </a:cubicBezTo>
                <a:cubicBezTo>
                  <a:pt x="26" y="106"/>
                  <a:pt x="16" y="110"/>
                  <a:pt x="20" y="117"/>
                </a:cubicBezTo>
                <a:cubicBezTo>
                  <a:pt x="33" y="140"/>
                  <a:pt x="33" y="140"/>
                  <a:pt x="33" y="140"/>
                </a:cubicBezTo>
                <a:cubicBezTo>
                  <a:pt x="33" y="140"/>
                  <a:pt x="33" y="140"/>
                  <a:pt x="33" y="140"/>
                </a:cubicBezTo>
                <a:cubicBezTo>
                  <a:pt x="55" y="178"/>
                  <a:pt x="55" y="178"/>
                  <a:pt x="55" y="178"/>
                </a:cubicBezTo>
                <a:cubicBezTo>
                  <a:pt x="57" y="182"/>
                  <a:pt x="60" y="186"/>
                  <a:pt x="63" y="189"/>
                </a:cubicBezTo>
                <a:cubicBezTo>
                  <a:pt x="72" y="197"/>
                  <a:pt x="83" y="202"/>
                  <a:pt x="95" y="203"/>
                </a:cubicBezTo>
                <a:cubicBezTo>
                  <a:pt x="106" y="204"/>
                  <a:pt x="118" y="201"/>
                  <a:pt x="128" y="194"/>
                </a:cubicBezTo>
                <a:close/>
              </a:path>
            </a:pathLst>
          </a:custGeom>
          <a:solidFill>
            <a:schemeClr val="accent3"/>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1" name="Freeform 13"/>
          <p:cNvSpPr>
            <a:spLocks noEditPoints="1"/>
          </p:cNvSpPr>
          <p:nvPr/>
        </p:nvSpPr>
        <p:spPr bwMode="auto">
          <a:xfrm>
            <a:off x="2270055" y="4301937"/>
            <a:ext cx="431880" cy="402836"/>
          </a:xfrm>
          <a:custGeom>
            <a:avLst/>
            <a:gdLst>
              <a:gd name="T0" fmla="*/ 70 w 192"/>
              <a:gd name="T1" fmla="*/ 76 h 179"/>
              <a:gd name="T2" fmla="*/ 70 w 192"/>
              <a:gd name="T3" fmla="*/ 97 h 179"/>
              <a:gd name="T4" fmla="*/ 50 w 192"/>
              <a:gd name="T5" fmla="*/ 97 h 179"/>
              <a:gd name="T6" fmla="*/ 50 w 192"/>
              <a:gd name="T7" fmla="*/ 76 h 179"/>
              <a:gd name="T8" fmla="*/ 96 w 192"/>
              <a:gd name="T9" fmla="*/ 0 h 179"/>
              <a:gd name="T10" fmla="*/ 163 w 192"/>
              <a:gd name="T11" fmla="*/ 25 h 179"/>
              <a:gd name="T12" fmla="*/ 163 w 192"/>
              <a:gd name="T13" fmla="*/ 148 h 179"/>
              <a:gd name="T14" fmla="*/ 73 w 192"/>
              <a:gd name="T15" fmla="*/ 170 h 179"/>
              <a:gd name="T16" fmla="*/ 31 w 192"/>
              <a:gd name="T17" fmla="*/ 177 h 179"/>
              <a:gd name="T18" fmla="*/ 24 w 192"/>
              <a:gd name="T19" fmla="*/ 179 h 179"/>
              <a:gd name="T20" fmla="*/ 13 w 192"/>
              <a:gd name="T21" fmla="*/ 170 h 179"/>
              <a:gd name="T22" fmla="*/ 13 w 192"/>
              <a:gd name="T23" fmla="*/ 162 h 179"/>
              <a:gd name="T24" fmla="*/ 5 w 192"/>
              <a:gd name="T25" fmla="*/ 115 h 179"/>
              <a:gd name="T26" fmla="*/ 28 w 192"/>
              <a:gd name="T27" fmla="*/ 25 h 179"/>
              <a:gd name="T28" fmla="*/ 153 w 192"/>
              <a:gd name="T29" fmla="*/ 37 h 179"/>
              <a:gd name="T30" fmla="*/ 96 w 192"/>
              <a:gd name="T31" fmla="*/ 16 h 179"/>
              <a:gd name="T32" fmla="*/ 14 w 192"/>
              <a:gd name="T33" fmla="*/ 86 h 179"/>
              <a:gd name="T34" fmla="*/ 31 w 192"/>
              <a:gd name="T35" fmla="*/ 130 h 179"/>
              <a:gd name="T36" fmla="*/ 28 w 192"/>
              <a:gd name="T37" fmla="*/ 162 h 179"/>
              <a:gd name="T38" fmla="*/ 57 w 192"/>
              <a:gd name="T39" fmla="*/ 149 h 179"/>
              <a:gd name="T40" fmla="*/ 96 w 192"/>
              <a:gd name="T41" fmla="*/ 157 h 179"/>
              <a:gd name="T42" fmla="*/ 177 w 192"/>
              <a:gd name="T43" fmla="*/ 86 h 179"/>
              <a:gd name="T44" fmla="*/ 64 w 192"/>
              <a:gd name="T45" fmla="*/ 83 h 179"/>
              <a:gd name="T46" fmla="*/ 60 w 192"/>
              <a:gd name="T47" fmla="*/ 81 h 179"/>
              <a:gd name="T48" fmla="*/ 55 w 192"/>
              <a:gd name="T49" fmla="*/ 86 h 179"/>
              <a:gd name="T50" fmla="*/ 60 w 192"/>
              <a:gd name="T51" fmla="*/ 92 h 179"/>
              <a:gd name="T52" fmla="*/ 65 w 192"/>
              <a:gd name="T53" fmla="*/ 86 h 179"/>
              <a:gd name="T54" fmla="*/ 96 w 192"/>
              <a:gd name="T55" fmla="*/ 72 h 179"/>
              <a:gd name="T56" fmla="*/ 105 w 192"/>
              <a:gd name="T57" fmla="*/ 76 h 179"/>
              <a:gd name="T58" fmla="*/ 105 w 192"/>
              <a:gd name="T59" fmla="*/ 97 h 179"/>
              <a:gd name="T60" fmla="*/ 86 w 192"/>
              <a:gd name="T61" fmla="*/ 97 h 179"/>
              <a:gd name="T62" fmla="*/ 86 w 192"/>
              <a:gd name="T63" fmla="*/ 76 h 179"/>
              <a:gd name="T64" fmla="*/ 99 w 192"/>
              <a:gd name="T65" fmla="*/ 83 h 179"/>
              <a:gd name="T66" fmla="*/ 96 w 192"/>
              <a:gd name="T67" fmla="*/ 81 h 179"/>
              <a:gd name="T68" fmla="*/ 90 w 192"/>
              <a:gd name="T69" fmla="*/ 86 h 179"/>
              <a:gd name="T70" fmla="*/ 96 w 192"/>
              <a:gd name="T71" fmla="*/ 92 h 179"/>
              <a:gd name="T72" fmla="*/ 101 w 192"/>
              <a:gd name="T73" fmla="*/ 86 h 179"/>
              <a:gd name="T74" fmla="*/ 131 w 192"/>
              <a:gd name="T75" fmla="*/ 72 h 179"/>
              <a:gd name="T76" fmla="*/ 141 w 192"/>
              <a:gd name="T77" fmla="*/ 76 h 179"/>
              <a:gd name="T78" fmla="*/ 141 w 192"/>
              <a:gd name="T79" fmla="*/ 97 h 179"/>
              <a:gd name="T80" fmla="*/ 121 w 192"/>
              <a:gd name="T81" fmla="*/ 97 h 179"/>
              <a:gd name="T82" fmla="*/ 121 w 192"/>
              <a:gd name="T83" fmla="*/ 76 h 179"/>
              <a:gd name="T84" fmla="*/ 135 w 192"/>
              <a:gd name="T85" fmla="*/ 83 h 179"/>
              <a:gd name="T86" fmla="*/ 131 w 192"/>
              <a:gd name="T87" fmla="*/ 81 h 179"/>
              <a:gd name="T88" fmla="*/ 126 w 192"/>
              <a:gd name="T89" fmla="*/ 86 h 179"/>
              <a:gd name="T90" fmla="*/ 131 w 192"/>
              <a:gd name="T91" fmla="*/ 92 h 179"/>
              <a:gd name="T92" fmla="*/ 136 w 192"/>
              <a:gd name="T93"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79">
                <a:moveTo>
                  <a:pt x="60" y="72"/>
                </a:moveTo>
                <a:cubicBezTo>
                  <a:pt x="64" y="72"/>
                  <a:pt x="67" y="74"/>
                  <a:pt x="70" y="76"/>
                </a:cubicBezTo>
                <a:cubicBezTo>
                  <a:pt x="73" y="79"/>
                  <a:pt x="74" y="82"/>
                  <a:pt x="74" y="86"/>
                </a:cubicBezTo>
                <a:cubicBezTo>
                  <a:pt x="74" y="90"/>
                  <a:pt x="73" y="94"/>
                  <a:pt x="70" y="97"/>
                </a:cubicBezTo>
                <a:cubicBezTo>
                  <a:pt x="67" y="99"/>
                  <a:pt x="64" y="101"/>
                  <a:pt x="60" y="101"/>
                </a:cubicBezTo>
                <a:cubicBezTo>
                  <a:pt x="56" y="101"/>
                  <a:pt x="53" y="99"/>
                  <a:pt x="50" y="97"/>
                </a:cubicBezTo>
                <a:cubicBezTo>
                  <a:pt x="48" y="94"/>
                  <a:pt x="46" y="90"/>
                  <a:pt x="46" y="86"/>
                </a:cubicBezTo>
                <a:cubicBezTo>
                  <a:pt x="46" y="82"/>
                  <a:pt x="48" y="79"/>
                  <a:pt x="50" y="76"/>
                </a:cubicBezTo>
                <a:cubicBezTo>
                  <a:pt x="53" y="74"/>
                  <a:pt x="56" y="72"/>
                  <a:pt x="60" y="72"/>
                </a:cubicBezTo>
                <a:close/>
                <a:moveTo>
                  <a:pt x="96" y="0"/>
                </a:moveTo>
                <a:cubicBezTo>
                  <a:pt x="96" y="0"/>
                  <a:pt x="96" y="0"/>
                  <a:pt x="96" y="0"/>
                </a:cubicBezTo>
                <a:cubicBezTo>
                  <a:pt x="122" y="0"/>
                  <a:pt x="146" y="10"/>
                  <a:pt x="163" y="25"/>
                </a:cubicBezTo>
                <a:cubicBezTo>
                  <a:pt x="181" y="41"/>
                  <a:pt x="192" y="62"/>
                  <a:pt x="192" y="86"/>
                </a:cubicBezTo>
                <a:cubicBezTo>
                  <a:pt x="192" y="110"/>
                  <a:pt x="181" y="132"/>
                  <a:pt x="163" y="148"/>
                </a:cubicBezTo>
                <a:cubicBezTo>
                  <a:pt x="146" y="163"/>
                  <a:pt x="122" y="172"/>
                  <a:pt x="96" y="172"/>
                </a:cubicBezTo>
                <a:cubicBezTo>
                  <a:pt x="88" y="172"/>
                  <a:pt x="80" y="172"/>
                  <a:pt x="73" y="170"/>
                </a:cubicBezTo>
                <a:cubicBezTo>
                  <a:pt x="66" y="169"/>
                  <a:pt x="60" y="167"/>
                  <a:pt x="54" y="164"/>
                </a:cubicBezTo>
                <a:cubicBezTo>
                  <a:pt x="31" y="177"/>
                  <a:pt x="31" y="177"/>
                  <a:pt x="31" y="177"/>
                </a:cubicBezTo>
                <a:cubicBezTo>
                  <a:pt x="29" y="178"/>
                  <a:pt x="27" y="179"/>
                  <a:pt x="24" y="179"/>
                </a:cubicBezTo>
                <a:cubicBezTo>
                  <a:pt x="24" y="179"/>
                  <a:pt x="24" y="179"/>
                  <a:pt x="24" y="179"/>
                </a:cubicBezTo>
                <a:cubicBezTo>
                  <a:pt x="22" y="178"/>
                  <a:pt x="19" y="177"/>
                  <a:pt x="17" y="176"/>
                </a:cubicBezTo>
                <a:cubicBezTo>
                  <a:pt x="15" y="174"/>
                  <a:pt x="14" y="172"/>
                  <a:pt x="13" y="170"/>
                </a:cubicBezTo>
                <a:cubicBezTo>
                  <a:pt x="13" y="170"/>
                  <a:pt x="13" y="170"/>
                  <a:pt x="13" y="170"/>
                </a:cubicBezTo>
                <a:cubicBezTo>
                  <a:pt x="12" y="167"/>
                  <a:pt x="12" y="165"/>
                  <a:pt x="13" y="162"/>
                </a:cubicBezTo>
                <a:cubicBezTo>
                  <a:pt x="18" y="137"/>
                  <a:pt x="18" y="137"/>
                  <a:pt x="18" y="137"/>
                </a:cubicBezTo>
                <a:cubicBezTo>
                  <a:pt x="13" y="131"/>
                  <a:pt x="8" y="123"/>
                  <a:pt x="5" y="115"/>
                </a:cubicBezTo>
                <a:cubicBezTo>
                  <a:pt x="2" y="106"/>
                  <a:pt x="0" y="96"/>
                  <a:pt x="0" y="86"/>
                </a:cubicBezTo>
                <a:cubicBezTo>
                  <a:pt x="0" y="62"/>
                  <a:pt x="10" y="41"/>
                  <a:pt x="28" y="25"/>
                </a:cubicBezTo>
                <a:cubicBezTo>
                  <a:pt x="45" y="10"/>
                  <a:pt x="69" y="0"/>
                  <a:pt x="96" y="0"/>
                </a:cubicBezTo>
                <a:close/>
                <a:moveTo>
                  <a:pt x="153" y="37"/>
                </a:moveTo>
                <a:cubicBezTo>
                  <a:pt x="153" y="37"/>
                  <a:pt x="153" y="37"/>
                  <a:pt x="153" y="37"/>
                </a:cubicBezTo>
                <a:cubicBezTo>
                  <a:pt x="139" y="24"/>
                  <a:pt x="118" y="16"/>
                  <a:pt x="96" y="16"/>
                </a:cubicBezTo>
                <a:cubicBezTo>
                  <a:pt x="73" y="16"/>
                  <a:pt x="52" y="24"/>
                  <a:pt x="38" y="37"/>
                </a:cubicBezTo>
                <a:cubicBezTo>
                  <a:pt x="23" y="49"/>
                  <a:pt x="14" y="67"/>
                  <a:pt x="14" y="86"/>
                </a:cubicBezTo>
                <a:cubicBezTo>
                  <a:pt x="14" y="94"/>
                  <a:pt x="16" y="102"/>
                  <a:pt x="19" y="109"/>
                </a:cubicBezTo>
                <a:cubicBezTo>
                  <a:pt x="22" y="117"/>
                  <a:pt x="26" y="124"/>
                  <a:pt x="31" y="130"/>
                </a:cubicBezTo>
                <a:cubicBezTo>
                  <a:pt x="33" y="131"/>
                  <a:pt x="34" y="134"/>
                  <a:pt x="33" y="137"/>
                </a:cubicBezTo>
                <a:cubicBezTo>
                  <a:pt x="28" y="162"/>
                  <a:pt x="28" y="162"/>
                  <a:pt x="28" y="162"/>
                </a:cubicBezTo>
                <a:cubicBezTo>
                  <a:pt x="51" y="149"/>
                  <a:pt x="51" y="149"/>
                  <a:pt x="51" y="149"/>
                </a:cubicBezTo>
                <a:cubicBezTo>
                  <a:pt x="53" y="148"/>
                  <a:pt x="55" y="148"/>
                  <a:pt x="57" y="149"/>
                </a:cubicBezTo>
                <a:cubicBezTo>
                  <a:pt x="63" y="152"/>
                  <a:pt x="69" y="154"/>
                  <a:pt x="76" y="155"/>
                </a:cubicBezTo>
                <a:cubicBezTo>
                  <a:pt x="82" y="157"/>
                  <a:pt x="89" y="157"/>
                  <a:pt x="96" y="157"/>
                </a:cubicBezTo>
                <a:cubicBezTo>
                  <a:pt x="118" y="157"/>
                  <a:pt x="139" y="149"/>
                  <a:pt x="153" y="136"/>
                </a:cubicBezTo>
                <a:cubicBezTo>
                  <a:pt x="168" y="123"/>
                  <a:pt x="177" y="106"/>
                  <a:pt x="177" y="86"/>
                </a:cubicBezTo>
                <a:cubicBezTo>
                  <a:pt x="177" y="67"/>
                  <a:pt x="168" y="49"/>
                  <a:pt x="153" y="37"/>
                </a:cubicBezTo>
                <a:close/>
                <a:moveTo>
                  <a:pt x="64" y="83"/>
                </a:moveTo>
                <a:cubicBezTo>
                  <a:pt x="64" y="83"/>
                  <a:pt x="64" y="83"/>
                  <a:pt x="64" y="83"/>
                </a:cubicBezTo>
                <a:cubicBezTo>
                  <a:pt x="63" y="82"/>
                  <a:pt x="62" y="81"/>
                  <a:pt x="60" y="81"/>
                </a:cubicBezTo>
                <a:cubicBezTo>
                  <a:pt x="59" y="81"/>
                  <a:pt x="57" y="82"/>
                  <a:pt x="56" y="83"/>
                </a:cubicBezTo>
                <a:cubicBezTo>
                  <a:pt x="56" y="84"/>
                  <a:pt x="55" y="85"/>
                  <a:pt x="55" y="86"/>
                </a:cubicBezTo>
                <a:cubicBezTo>
                  <a:pt x="55" y="88"/>
                  <a:pt x="56" y="89"/>
                  <a:pt x="56" y="90"/>
                </a:cubicBezTo>
                <a:cubicBezTo>
                  <a:pt x="57" y="91"/>
                  <a:pt x="59" y="92"/>
                  <a:pt x="60" y="92"/>
                </a:cubicBezTo>
                <a:cubicBezTo>
                  <a:pt x="62" y="92"/>
                  <a:pt x="63" y="91"/>
                  <a:pt x="64" y="90"/>
                </a:cubicBezTo>
                <a:cubicBezTo>
                  <a:pt x="65" y="89"/>
                  <a:pt x="65" y="88"/>
                  <a:pt x="65" y="86"/>
                </a:cubicBezTo>
                <a:cubicBezTo>
                  <a:pt x="65" y="85"/>
                  <a:pt x="65" y="84"/>
                  <a:pt x="64" y="83"/>
                </a:cubicBezTo>
                <a:close/>
                <a:moveTo>
                  <a:pt x="96" y="72"/>
                </a:moveTo>
                <a:cubicBezTo>
                  <a:pt x="96" y="72"/>
                  <a:pt x="96" y="72"/>
                  <a:pt x="96" y="72"/>
                </a:cubicBezTo>
                <a:cubicBezTo>
                  <a:pt x="99" y="72"/>
                  <a:pt x="103" y="74"/>
                  <a:pt x="105" y="76"/>
                </a:cubicBezTo>
                <a:cubicBezTo>
                  <a:pt x="108" y="79"/>
                  <a:pt x="110" y="82"/>
                  <a:pt x="110" y="86"/>
                </a:cubicBezTo>
                <a:cubicBezTo>
                  <a:pt x="110" y="90"/>
                  <a:pt x="108" y="94"/>
                  <a:pt x="105" y="97"/>
                </a:cubicBezTo>
                <a:cubicBezTo>
                  <a:pt x="103" y="99"/>
                  <a:pt x="99" y="101"/>
                  <a:pt x="96" y="101"/>
                </a:cubicBezTo>
                <a:cubicBezTo>
                  <a:pt x="92" y="101"/>
                  <a:pt x="88" y="99"/>
                  <a:pt x="86" y="97"/>
                </a:cubicBezTo>
                <a:cubicBezTo>
                  <a:pt x="83" y="94"/>
                  <a:pt x="82" y="90"/>
                  <a:pt x="82" y="86"/>
                </a:cubicBezTo>
                <a:cubicBezTo>
                  <a:pt x="82" y="82"/>
                  <a:pt x="83" y="79"/>
                  <a:pt x="86" y="76"/>
                </a:cubicBezTo>
                <a:cubicBezTo>
                  <a:pt x="88" y="74"/>
                  <a:pt x="92" y="72"/>
                  <a:pt x="96" y="72"/>
                </a:cubicBezTo>
                <a:close/>
                <a:moveTo>
                  <a:pt x="99" y="83"/>
                </a:moveTo>
                <a:cubicBezTo>
                  <a:pt x="99" y="83"/>
                  <a:pt x="99" y="83"/>
                  <a:pt x="99" y="83"/>
                </a:cubicBezTo>
                <a:cubicBezTo>
                  <a:pt x="98" y="82"/>
                  <a:pt x="97" y="81"/>
                  <a:pt x="96" y="81"/>
                </a:cubicBezTo>
                <a:cubicBezTo>
                  <a:pt x="94" y="81"/>
                  <a:pt x="93" y="82"/>
                  <a:pt x="92" y="83"/>
                </a:cubicBezTo>
                <a:cubicBezTo>
                  <a:pt x="91" y="84"/>
                  <a:pt x="90" y="85"/>
                  <a:pt x="90" y="86"/>
                </a:cubicBezTo>
                <a:cubicBezTo>
                  <a:pt x="90" y="88"/>
                  <a:pt x="91" y="89"/>
                  <a:pt x="92" y="90"/>
                </a:cubicBezTo>
                <a:cubicBezTo>
                  <a:pt x="93" y="91"/>
                  <a:pt x="94" y="92"/>
                  <a:pt x="96" y="92"/>
                </a:cubicBezTo>
                <a:cubicBezTo>
                  <a:pt x="97" y="92"/>
                  <a:pt x="98" y="91"/>
                  <a:pt x="99" y="90"/>
                </a:cubicBezTo>
                <a:cubicBezTo>
                  <a:pt x="100" y="89"/>
                  <a:pt x="101" y="88"/>
                  <a:pt x="101" y="86"/>
                </a:cubicBezTo>
                <a:cubicBezTo>
                  <a:pt x="101" y="85"/>
                  <a:pt x="100" y="84"/>
                  <a:pt x="99" y="83"/>
                </a:cubicBezTo>
                <a:close/>
                <a:moveTo>
                  <a:pt x="131" y="72"/>
                </a:moveTo>
                <a:cubicBezTo>
                  <a:pt x="131" y="72"/>
                  <a:pt x="131" y="72"/>
                  <a:pt x="131" y="72"/>
                </a:cubicBezTo>
                <a:cubicBezTo>
                  <a:pt x="135" y="72"/>
                  <a:pt x="138" y="74"/>
                  <a:pt x="141" y="76"/>
                </a:cubicBezTo>
                <a:cubicBezTo>
                  <a:pt x="143" y="79"/>
                  <a:pt x="145" y="82"/>
                  <a:pt x="145" y="86"/>
                </a:cubicBezTo>
                <a:cubicBezTo>
                  <a:pt x="145" y="90"/>
                  <a:pt x="143" y="94"/>
                  <a:pt x="141" y="97"/>
                </a:cubicBezTo>
                <a:cubicBezTo>
                  <a:pt x="138" y="99"/>
                  <a:pt x="135" y="101"/>
                  <a:pt x="131" y="101"/>
                </a:cubicBezTo>
                <a:cubicBezTo>
                  <a:pt x="127" y="101"/>
                  <a:pt x="124" y="99"/>
                  <a:pt x="121" y="97"/>
                </a:cubicBezTo>
                <a:cubicBezTo>
                  <a:pt x="119" y="94"/>
                  <a:pt x="117" y="90"/>
                  <a:pt x="117" y="86"/>
                </a:cubicBezTo>
                <a:cubicBezTo>
                  <a:pt x="117" y="82"/>
                  <a:pt x="119" y="79"/>
                  <a:pt x="121" y="76"/>
                </a:cubicBezTo>
                <a:cubicBezTo>
                  <a:pt x="124" y="74"/>
                  <a:pt x="127" y="72"/>
                  <a:pt x="131" y="72"/>
                </a:cubicBezTo>
                <a:close/>
                <a:moveTo>
                  <a:pt x="135" y="83"/>
                </a:moveTo>
                <a:cubicBezTo>
                  <a:pt x="135" y="83"/>
                  <a:pt x="135" y="83"/>
                  <a:pt x="135" y="83"/>
                </a:cubicBezTo>
                <a:cubicBezTo>
                  <a:pt x="134" y="82"/>
                  <a:pt x="132" y="81"/>
                  <a:pt x="131" y="81"/>
                </a:cubicBezTo>
                <a:cubicBezTo>
                  <a:pt x="130" y="81"/>
                  <a:pt x="128" y="82"/>
                  <a:pt x="127" y="83"/>
                </a:cubicBezTo>
                <a:cubicBezTo>
                  <a:pt x="126" y="84"/>
                  <a:pt x="126" y="85"/>
                  <a:pt x="126" y="86"/>
                </a:cubicBezTo>
                <a:cubicBezTo>
                  <a:pt x="126" y="88"/>
                  <a:pt x="126" y="89"/>
                  <a:pt x="127" y="90"/>
                </a:cubicBezTo>
                <a:cubicBezTo>
                  <a:pt x="128" y="91"/>
                  <a:pt x="130" y="92"/>
                  <a:pt x="131" y="92"/>
                </a:cubicBezTo>
                <a:cubicBezTo>
                  <a:pt x="132" y="92"/>
                  <a:pt x="134" y="91"/>
                  <a:pt x="135" y="90"/>
                </a:cubicBezTo>
                <a:cubicBezTo>
                  <a:pt x="136" y="89"/>
                  <a:pt x="136" y="88"/>
                  <a:pt x="136" y="86"/>
                </a:cubicBezTo>
                <a:cubicBezTo>
                  <a:pt x="136" y="85"/>
                  <a:pt x="136" y="84"/>
                  <a:pt x="135" y="83"/>
                </a:cubicBezTo>
                <a:close/>
              </a:path>
            </a:pathLst>
          </a:custGeom>
          <a:solidFill>
            <a:schemeClr val="accent4"/>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4" name="矩形 13"/>
          <p:cNvSpPr/>
          <p:nvPr/>
        </p:nvSpPr>
        <p:spPr>
          <a:xfrm>
            <a:off x="5168694" y="3256250"/>
            <a:ext cx="559769" cy="584775"/>
          </a:xfrm>
          <a:prstGeom prst="rect">
            <a:avLst/>
          </a:prstGeom>
        </p:spPr>
        <p:txBody>
          <a:bodyPr wrap="none">
            <a:spAutoFit/>
          </a:bodyPr>
          <a:lstStyle/>
          <a:p>
            <a:pPr algn="ctr" defTabSz="1218565"/>
            <a:r>
              <a:rPr lang="en-US" altLang="zh-CN" sz="3200" b="1" dirty="0">
                <a:solidFill>
                  <a:srgbClr val="FFFFFF"/>
                </a:solidFill>
                <a:cs typeface="+mn-ea"/>
                <a:sym typeface="+mn-lt"/>
              </a:rPr>
              <a:t>01</a:t>
            </a:r>
            <a:endParaRPr lang="en-US" altLang="zh-CN" sz="3200" b="1" dirty="0">
              <a:solidFill>
                <a:srgbClr val="FFFFFF"/>
              </a:solidFill>
              <a:cs typeface="+mn-ea"/>
              <a:sym typeface="+mn-lt"/>
            </a:endParaRPr>
          </a:p>
        </p:txBody>
      </p:sp>
      <p:sp>
        <p:nvSpPr>
          <p:cNvPr id="16" name="矩形 15"/>
          <p:cNvSpPr/>
          <p:nvPr/>
        </p:nvSpPr>
        <p:spPr>
          <a:xfrm>
            <a:off x="4276599" y="3873340"/>
            <a:ext cx="1000594" cy="297774"/>
          </a:xfrm>
          <a:prstGeom prst="rect">
            <a:avLst/>
          </a:prstGeom>
        </p:spPr>
        <p:txBody>
          <a:bodyPr wrap="none">
            <a:spAutoFit/>
          </a:bodyPr>
          <a:lstStyle/>
          <a:p>
            <a:pPr algn="ctr" defTabSz="1218565"/>
            <a:r>
              <a:rPr lang="en-US" altLang="zh-CN" sz="1335" dirty="0">
                <a:solidFill>
                  <a:srgbClr val="FFFFFF"/>
                </a:solidFill>
                <a:cs typeface="+mn-ea"/>
                <a:sym typeface="+mn-lt"/>
              </a:rPr>
              <a:t>Option here</a:t>
            </a:r>
            <a:endParaRPr lang="zh-CN" altLang="en-US" sz="1335" dirty="0">
              <a:solidFill>
                <a:srgbClr val="FFFFFF"/>
              </a:solidFill>
              <a:cs typeface="+mn-ea"/>
              <a:sym typeface="+mn-lt"/>
            </a:endParaRPr>
          </a:p>
        </p:txBody>
      </p:sp>
      <p:sp>
        <p:nvSpPr>
          <p:cNvPr id="17" name="矩形 16"/>
          <p:cNvSpPr/>
          <p:nvPr/>
        </p:nvSpPr>
        <p:spPr>
          <a:xfrm>
            <a:off x="6102283" y="3010035"/>
            <a:ext cx="639919" cy="584775"/>
          </a:xfrm>
          <a:prstGeom prst="rect">
            <a:avLst/>
          </a:prstGeom>
        </p:spPr>
        <p:txBody>
          <a:bodyPr wrap="none">
            <a:spAutoFit/>
          </a:bodyPr>
          <a:lstStyle/>
          <a:p>
            <a:pPr algn="ctr" defTabSz="1218565"/>
            <a:r>
              <a:rPr lang="en-US" altLang="zh-CN" sz="3200" b="1" dirty="0">
                <a:solidFill>
                  <a:srgbClr val="FFFFFF"/>
                </a:solidFill>
                <a:cs typeface="+mn-ea"/>
                <a:sym typeface="+mn-lt"/>
              </a:rPr>
              <a:t>02</a:t>
            </a:r>
            <a:endParaRPr lang="en-US" altLang="zh-CN" sz="3200" b="1" dirty="0">
              <a:solidFill>
                <a:srgbClr val="FFFFFF"/>
              </a:solidFill>
              <a:cs typeface="+mn-ea"/>
              <a:sym typeface="+mn-lt"/>
            </a:endParaRPr>
          </a:p>
        </p:txBody>
      </p:sp>
      <p:sp>
        <p:nvSpPr>
          <p:cNvPr id="18" name="矩形 17"/>
          <p:cNvSpPr/>
          <p:nvPr/>
        </p:nvSpPr>
        <p:spPr>
          <a:xfrm>
            <a:off x="5591512" y="2417846"/>
            <a:ext cx="1000594" cy="297774"/>
          </a:xfrm>
          <a:prstGeom prst="rect">
            <a:avLst/>
          </a:prstGeom>
        </p:spPr>
        <p:txBody>
          <a:bodyPr wrap="none">
            <a:spAutoFit/>
          </a:bodyPr>
          <a:lstStyle/>
          <a:p>
            <a:pPr algn="ctr" defTabSz="1218565"/>
            <a:r>
              <a:rPr lang="en-US" altLang="zh-CN" sz="1335" dirty="0">
                <a:solidFill>
                  <a:srgbClr val="FFFFFF"/>
                </a:solidFill>
                <a:cs typeface="+mn-ea"/>
                <a:sym typeface="+mn-lt"/>
              </a:rPr>
              <a:t>Option here</a:t>
            </a:r>
            <a:endParaRPr lang="zh-CN" altLang="en-US" sz="1335" dirty="0">
              <a:solidFill>
                <a:srgbClr val="FFFFFF"/>
              </a:solidFill>
              <a:cs typeface="+mn-ea"/>
              <a:sym typeface="+mn-lt"/>
            </a:endParaRPr>
          </a:p>
        </p:txBody>
      </p:sp>
      <p:sp>
        <p:nvSpPr>
          <p:cNvPr id="19" name="矩形 18"/>
          <p:cNvSpPr/>
          <p:nvPr/>
        </p:nvSpPr>
        <p:spPr>
          <a:xfrm>
            <a:off x="6422787" y="3873341"/>
            <a:ext cx="639919" cy="584775"/>
          </a:xfrm>
          <a:prstGeom prst="rect">
            <a:avLst/>
          </a:prstGeom>
        </p:spPr>
        <p:txBody>
          <a:bodyPr wrap="none">
            <a:spAutoFit/>
          </a:bodyPr>
          <a:lstStyle/>
          <a:p>
            <a:pPr algn="ctr" defTabSz="1218565"/>
            <a:r>
              <a:rPr lang="en-US" altLang="zh-CN" sz="3200" b="1" dirty="0">
                <a:solidFill>
                  <a:srgbClr val="FFFFFF"/>
                </a:solidFill>
                <a:cs typeface="+mn-ea"/>
                <a:sym typeface="+mn-lt"/>
              </a:rPr>
              <a:t>03</a:t>
            </a:r>
            <a:endParaRPr lang="en-US" altLang="zh-CN" sz="3200" b="1" dirty="0">
              <a:solidFill>
                <a:srgbClr val="FFFFFF"/>
              </a:solidFill>
              <a:cs typeface="+mn-ea"/>
              <a:sym typeface="+mn-lt"/>
            </a:endParaRPr>
          </a:p>
        </p:txBody>
      </p:sp>
      <p:sp>
        <p:nvSpPr>
          <p:cNvPr id="20" name="矩形 19"/>
          <p:cNvSpPr/>
          <p:nvPr/>
        </p:nvSpPr>
        <p:spPr>
          <a:xfrm>
            <a:off x="6905817" y="3533011"/>
            <a:ext cx="1000594" cy="297774"/>
          </a:xfrm>
          <a:prstGeom prst="rect">
            <a:avLst/>
          </a:prstGeom>
        </p:spPr>
        <p:txBody>
          <a:bodyPr wrap="none">
            <a:spAutoFit/>
          </a:bodyPr>
          <a:lstStyle/>
          <a:p>
            <a:pPr algn="ctr" defTabSz="1218565"/>
            <a:r>
              <a:rPr lang="en-US" altLang="zh-CN" sz="1335" dirty="0">
                <a:solidFill>
                  <a:srgbClr val="FFFFFF"/>
                </a:solidFill>
                <a:cs typeface="+mn-ea"/>
                <a:sym typeface="+mn-lt"/>
              </a:rPr>
              <a:t>Option here</a:t>
            </a:r>
            <a:endParaRPr lang="zh-CN" altLang="en-US" sz="1335" dirty="0">
              <a:solidFill>
                <a:srgbClr val="FFFFFF"/>
              </a:solidFill>
              <a:cs typeface="+mn-ea"/>
              <a:sym typeface="+mn-lt"/>
            </a:endParaRPr>
          </a:p>
        </p:txBody>
      </p:sp>
      <p:sp>
        <p:nvSpPr>
          <p:cNvPr id="21" name="矩形 20"/>
          <p:cNvSpPr/>
          <p:nvPr/>
        </p:nvSpPr>
        <p:spPr>
          <a:xfrm>
            <a:off x="5464641" y="4181211"/>
            <a:ext cx="639919" cy="584775"/>
          </a:xfrm>
          <a:prstGeom prst="rect">
            <a:avLst/>
          </a:prstGeom>
        </p:spPr>
        <p:txBody>
          <a:bodyPr wrap="none">
            <a:spAutoFit/>
          </a:bodyPr>
          <a:lstStyle/>
          <a:p>
            <a:pPr algn="ctr" defTabSz="1218565"/>
            <a:r>
              <a:rPr lang="en-US" altLang="zh-CN" sz="3200" b="1" dirty="0">
                <a:solidFill>
                  <a:srgbClr val="FFFFFF"/>
                </a:solidFill>
                <a:cs typeface="+mn-ea"/>
                <a:sym typeface="+mn-lt"/>
              </a:rPr>
              <a:t>04</a:t>
            </a:r>
            <a:endParaRPr lang="en-US" altLang="zh-CN" sz="3200" b="1" dirty="0">
              <a:solidFill>
                <a:srgbClr val="FFFFFF"/>
              </a:solidFill>
              <a:cs typeface="+mn-ea"/>
              <a:sym typeface="+mn-lt"/>
            </a:endParaRPr>
          </a:p>
        </p:txBody>
      </p:sp>
      <p:sp>
        <p:nvSpPr>
          <p:cNvPr id="22" name="矩形 21"/>
          <p:cNvSpPr/>
          <p:nvPr/>
        </p:nvSpPr>
        <p:spPr>
          <a:xfrm>
            <a:off x="5591512" y="5026882"/>
            <a:ext cx="1000594" cy="297774"/>
          </a:xfrm>
          <a:prstGeom prst="rect">
            <a:avLst/>
          </a:prstGeom>
        </p:spPr>
        <p:txBody>
          <a:bodyPr wrap="none">
            <a:spAutoFit/>
          </a:bodyPr>
          <a:lstStyle/>
          <a:p>
            <a:pPr algn="ctr" defTabSz="1218565"/>
            <a:r>
              <a:rPr lang="en-US" altLang="zh-CN" sz="1335" dirty="0">
                <a:solidFill>
                  <a:srgbClr val="FFFFFF"/>
                </a:solidFill>
                <a:cs typeface="+mn-ea"/>
                <a:sym typeface="+mn-lt"/>
              </a:rPr>
              <a:t>Option here</a:t>
            </a:r>
            <a:endParaRPr lang="zh-CN" altLang="en-US" sz="1335" dirty="0">
              <a:solidFill>
                <a:srgbClr val="FFFFFF"/>
              </a:solidFill>
              <a:cs typeface="+mn-ea"/>
              <a:sym typeface="+mn-lt"/>
            </a:endParaRPr>
          </a:p>
        </p:txBody>
      </p:sp>
      <p:sp>
        <p:nvSpPr>
          <p:cNvPr id="30" name="Rectangle 39"/>
          <p:cNvSpPr>
            <a:spLocks noChangeArrowheads="1"/>
          </p:cNvSpPr>
          <p:nvPr/>
        </p:nvSpPr>
        <p:spPr bwMode="auto">
          <a:xfrm>
            <a:off x="4979035" y="346710"/>
            <a:ext cx="245046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dirty="0">
                <a:cs typeface="+mn-ea"/>
                <a:sym typeface="+mn-lt"/>
              </a:rPr>
              <a:t>总结与展望</a:t>
            </a:r>
            <a:endParaRPr lang="zh-CN" altLang="en-US" sz="3200" dirty="0">
              <a:cs typeface="+mn-ea"/>
              <a:sym typeface="+mn-lt"/>
            </a:endParaRPr>
          </a:p>
        </p:txBody>
      </p:sp>
      <p:sp>
        <p:nvSpPr>
          <p:cNvPr id="102" name="文本框 101"/>
          <p:cNvSpPr txBox="1"/>
          <p:nvPr/>
        </p:nvSpPr>
        <p:spPr>
          <a:xfrm>
            <a:off x="499110" y="838835"/>
            <a:ext cx="11185525" cy="4892675"/>
          </a:xfrm>
          <a:prstGeom prst="rect">
            <a:avLst/>
          </a:prstGeom>
          <a:noFill/>
          <a:ln w="9525">
            <a:noFill/>
          </a:ln>
        </p:spPr>
        <p:txBody>
          <a:bodyPr wrap="square">
            <a:spAutoFit/>
          </a:bodyPr>
          <a:p>
            <a:pPr indent="304800">
              <a:lnSpc>
                <a:spcPct val="120000"/>
              </a:lnSpc>
            </a:pPr>
            <a:r>
              <a:rPr lang="zh-CN" sz="2000" b="0">
                <a:solidFill>
                  <a:srgbClr val="000000"/>
                </a:solidFill>
                <a:ea typeface="宋体" panose="02010600030101010101" pitchFamily="2" charset="-122"/>
              </a:rPr>
              <a:t>通过小程序社区物业信息管理系统的开发，本人巩固了之前学过的知识，如今将平时所学到的知识融合在设计中，在设计过程中，做了很多的准备，首先，在数据库系统的设计过程中，尤其是在数据库的工作原理、工作特点，对其深刻的讨论，与此同时，对于小型站点来说，最好服务器的选择，其次，利用所学的知识点分析所做的系统，并在此基础上设计。</a:t>
            </a:r>
            <a:endParaRPr lang="zh-CN" sz="2000" b="0">
              <a:solidFill>
                <a:srgbClr val="000000"/>
              </a:solidFill>
              <a:ea typeface="宋体" panose="02010600030101010101" pitchFamily="2" charset="-122"/>
            </a:endParaRPr>
          </a:p>
          <a:p>
            <a:pPr indent="304800">
              <a:lnSpc>
                <a:spcPct val="120000"/>
              </a:lnSpc>
            </a:pPr>
            <a:r>
              <a:rPr lang="zh-CN" sz="2000" b="0">
                <a:solidFill>
                  <a:srgbClr val="000000"/>
                </a:solidFill>
                <a:ea typeface="宋体" panose="02010600030101010101" pitchFamily="2" charset="-122"/>
              </a:rPr>
              <a:t>目前本系统已经上线，正在试运行阶段，用户反馈良好，基本完成用户所需，试运行过程中没有出现阻断性问题，有一些不足和小问题也及时予以修正，系统上线后，为了保证数据的安全性，对系统进行了备份操作，系统备份是每两个月备份一次，数据库备份为每周备份一次，系统部署在租赁的云平台服务器中。</a:t>
            </a:r>
            <a:endParaRPr lang="zh-CN" sz="2000" b="0">
              <a:solidFill>
                <a:srgbClr val="000000"/>
              </a:solidFill>
              <a:ea typeface="宋体" panose="02010600030101010101" pitchFamily="2" charset="-122"/>
            </a:endParaRPr>
          </a:p>
          <a:p>
            <a:pPr indent="304800">
              <a:lnSpc>
                <a:spcPct val="120000"/>
              </a:lnSpc>
            </a:pPr>
            <a:r>
              <a:rPr lang="zh-CN" sz="2000" b="0">
                <a:solidFill>
                  <a:srgbClr val="000000"/>
                </a:solidFill>
                <a:ea typeface="宋体" panose="02010600030101010101" pitchFamily="2" charset="-122"/>
              </a:rPr>
              <a:t>本次系统上线成功后，得到了用户的高度认可，但是在功能上和性能上还需做进一步的研究处理，使其有更高的性能和更好的用户体验。</a:t>
            </a:r>
            <a:endParaRPr lang="zh-CN" sz="2000" b="0">
              <a:solidFill>
                <a:srgbClr val="000000"/>
              </a:solidFill>
              <a:ea typeface="宋体" panose="02010600030101010101" pitchFamily="2" charset="-122"/>
            </a:endParaRPr>
          </a:p>
          <a:p>
            <a:pPr indent="304800">
              <a:lnSpc>
                <a:spcPct val="120000"/>
              </a:lnSpc>
            </a:pPr>
            <a:r>
              <a:rPr lang="zh-CN" sz="2000" b="0">
                <a:solidFill>
                  <a:srgbClr val="000000"/>
                </a:solidFill>
                <a:ea typeface="宋体" panose="02010600030101010101" pitchFamily="2" charset="-122"/>
              </a:rPr>
              <a:t>系统在以后的升级过程中，需要解决一系列用户所提出的问题，例如打印过程中如何避免浏览器的兼容性问题，大量用户访问时，如何保持较高的响应速度，在系统今后的升级过程中将着重解决这些安全性问题。</a:t>
            </a:r>
            <a:endParaRPr lang="zh-CN" sz="2000" b="0">
              <a:solidFill>
                <a:srgbClr val="00000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2000"/>
                                        <p:tgtEl>
                                          <p:spTgt spid="5"/>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2000"/>
                                        <p:tgtEl>
                                          <p:spTgt spid="6"/>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heel(1)">
                                      <p:cBhvr>
                                        <p:cTn id="21" dur="2000"/>
                                        <p:tgtEl>
                                          <p:spTgt spid="7"/>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heel(1)">
                                      <p:cBhvr>
                                        <p:cTn id="24" dur="2000"/>
                                        <p:tgtEl>
                                          <p:spTgt spid="8"/>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heel(1)">
                                      <p:cBhvr>
                                        <p:cTn id="27" dur="2000"/>
                                        <p:tgtEl>
                                          <p:spTgt spid="9"/>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heel(1)">
                                      <p:cBhvr>
                                        <p:cTn id="30" dur="2000"/>
                                        <p:tgtEl>
                                          <p:spTgt spid="10"/>
                                        </p:tgtEl>
                                      </p:cBhvr>
                                    </p:animEffect>
                                  </p:childTnLst>
                                </p:cTn>
                              </p:par>
                              <p:par>
                                <p:cTn id="31" presetID="21" presetClass="entr" presetSubtype="1"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heel(1)">
                                      <p:cBhvr>
                                        <p:cTn id="33" dur="2000"/>
                                        <p:tgtEl>
                                          <p:spTgt spid="11"/>
                                        </p:tgtEl>
                                      </p:cBhvr>
                                    </p:animEffect>
                                  </p:childTnLst>
                                </p:cTn>
                              </p:par>
                              <p:par>
                                <p:cTn id="34" presetID="21" presetClass="entr" presetSubtype="1"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heel(1)">
                                      <p:cBhvr>
                                        <p:cTn id="36" dur="2000"/>
                                        <p:tgtEl>
                                          <p:spTgt spid="14"/>
                                        </p:tgtEl>
                                      </p:cBhvr>
                                    </p:animEffect>
                                  </p:childTnLst>
                                </p:cTn>
                              </p:par>
                              <p:par>
                                <p:cTn id="37" presetID="21" presetClass="entr" presetSubtype="1"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heel(1)">
                                      <p:cBhvr>
                                        <p:cTn id="39" dur="2000"/>
                                        <p:tgtEl>
                                          <p:spTgt spid="16"/>
                                        </p:tgtEl>
                                      </p:cBhvr>
                                    </p:animEffect>
                                  </p:childTnLst>
                                </p:cTn>
                              </p:par>
                              <p:par>
                                <p:cTn id="40" presetID="21" presetClass="entr" presetSubtype="1"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heel(1)">
                                      <p:cBhvr>
                                        <p:cTn id="42" dur="2000"/>
                                        <p:tgtEl>
                                          <p:spTgt spid="17"/>
                                        </p:tgtEl>
                                      </p:cBhvr>
                                    </p:animEffect>
                                  </p:childTnLst>
                                </p:cTn>
                              </p:par>
                              <p:par>
                                <p:cTn id="43" presetID="21" presetClass="entr" presetSubtype="1"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heel(1)">
                                      <p:cBhvr>
                                        <p:cTn id="45" dur="2000"/>
                                        <p:tgtEl>
                                          <p:spTgt spid="18"/>
                                        </p:tgtEl>
                                      </p:cBhvr>
                                    </p:animEffect>
                                  </p:childTnLst>
                                </p:cTn>
                              </p:par>
                              <p:par>
                                <p:cTn id="46" presetID="21" presetClass="entr" presetSubtype="1"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heel(1)">
                                      <p:cBhvr>
                                        <p:cTn id="48" dur="2000"/>
                                        <p:tgtEl>
                                          <p:spTgt spid="19"/>
                                        </p:tgtEl>
                                      </p:cBhvr>
                                    </p:animEffect>
                                  </p:childTnLst>
                                </p:cTn>
                              </p:par>
                              <p:par>
                                <p:cTn id="49" presetID="21" presetClass="entr" presetSubtype="1"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heel(1)">
                                      <p:cBhvr>
                                        <p:cTn id="51" dur="2000"/>
                                        <p:tgtEl>
                                          <p:spTgt spid="20"/>
                                        </p:tgtEl>
                                      </p:cBhvr>
                                    </p:animEffect>
                                  </p:childTnLst>
                                </p:cTn>
                              </p:par>
                              <p:par>
                                <p:cTn id="52" presetID="21" presetClass="entr" presetSubtype="1"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1)">
                                      <p:cBhvr>
                                        <p:cTn id="54" dur="2000"/>
                                        <p:tgtEl>
                                          <p:spTgt spid="21"/>
                                        </p:tgtEl>
                                      </p:cBhvr>
                                    </p:animEffect>
                                  </p:childTnLst>
                                </p:cTn>
                              </p:par>
                              <p:par>
                                <p:cTn id="55" presetID="21" presetClass="entr" presetSubtype="1"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heel(1)">
                                      <p:cBhvr>
                                        <p:cTn id="57"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4" grpId="0"/>
      <p:bldP spid="16" grpId="0"/>
      <p:bldP spid="17" grpId="0"/>
      <p:bldP spid="18" grpId="0"/>
      <p:bldP spid="19" grpId="0"/>
      <p:bldP spid="20" grpId="0"/>
      <p:bldP spid="21" grpId="0"/>
      <p:bldP spid="22"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p:cNvSpPr/>
          <p:nvPr/>
        </p:nvSpPr>
        <p:spPr>
          <a:xfrm>
            <a:off x="115937" y="-18351"/>
            <a:ext cx="2400300" cy="2400300"/>
          </a:xfrm>
          <a:prstGeom prst="ellipse">
            <a:avLst/>
          </a:prstGeom>
          <a:solidFill>
            <a:srgbClr val="A9E4D6">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chemeClr val="accent2">
                  <a:lumMod val="75000"/>
                </a:schemeClr>
              </a:solidFill>
              <a:cs typeface="+mn-ea"/>
              <a:sym typeface="+mn-lt"/>
            </a:endParaRPr>
          </a:p>
        </p:txBody>
      </p:sp>
      <p:sp>
        <p:nvSpPr>
          <p:cNvPr id="13" name="椭圆 12"/>
          <p:cNvSpPr/>
          <p:nvPr/>
        </p:nvSpPr>
        <p:spPr>
          <a:xfrm>
            <a:off x="10526202" y="147050"/>
            <a:ext cx="1755615" cy="1714721"/>
          </a:xfrm>
          <a:prstGeom prst="ellipse">
            <a:avLst/>
          </a:prstGeom>
          <a:solidFill>
            <a:srgbClr val="F8D15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rgbClr val="FFC000"/>
              </a:solidFill>
              <a:cs typeface="+mn-ea"/>
              <a:sym typeface="+mn-lt"/>
            </a:endParaRPr>
          </a:p>
        </p:txBody>
      </p:sp>
      <p:sp>
        <p:nvSpPr>
          <p:cNvPr id="14" name="椭圆 13"/>
          <p:cNvSpPr/>
          <p:nvPr/>
        </p:nvSpPr>
        <p:spPr>
          <a:xfrm>
            <a:off x="-558838" y="1897670"/>
            <a:ext cx="2295032" cy="2191596"/>
          </a:xfrm>
          <a:prstGeom prst="ellipse">
            <a:avLst/>
          </a:prstGeom>
          <a:solidFill>
            <a:srgbClr val="FFB3A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rgbClr val="FF8271"/>
              </a:solidFill>
              <a:cs typeface="+mn-ea"/>
              <a:sym typeface="+mn-lt"/>
            </a:endParaRPr>
          </a:p>
        </p:txBody>
      </p:sp>
      <p:sp>
        <p:nvSpPr>
          <p:cNvPr id="15" name="椭圆 14"/>
          <p:cNvSpPr/>
          <p:nvPr/>
        </p:nvSpPr>
        <p:spPr>
          <a:xfrm>
            <a:off x="9939689" y="2345676"/>
            <a:ext cx="2748997" cy="2738943"/>
          </a:xfrm>
          <a:prstGeom prst="ellipse">
            <a:avLst/>
          </a:prstGeom>
          <a:solidFill>
            <a:srgbClr val="9FD5E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chemeClr val="accent1">
                  <a:lumMod val="60000"/>
                  <a:lumOff val="40000"/>
                </a:schemeClr>
              </a:solidFill>
              <a:cs typeface="+mn-ea"/>
              <a:sym typeface="+mn-lt"/>
            </a:endParaRPr>
          </a:p>
        </p:txBody>
      </p:sp>
      <p:sp>
        <p:nvSpPr>
          <p:cNvPr id="17" name="椭圆 16"/>
          <p:cNvSpPr/>
          <p:nvPr/>
        </p:nvSpPr>
        <p:spPr>
          <a:xfrm>
            <a:off x="2581701" y="439761"/>
            <a:ext cx="330428" cy="330428"/>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0463640" y="4082761"/>
            <a:ext cx="546214" cy="54621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9973349" y="2166020"/>
            <a:ext cx="546214" cy="546214"/>
          </a:xfrm>
          <a:prstGeom prst="ellipse">
            <a:avLst/>
          </a:prstGeom>
          <a:solidFill>
            <a:srgbClr val="37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1009854" y="2184871"/>
            <a:ext cx="394156" cy="394156"/>
          </a:xfrm>
          <a:prstGeom prst="ellipse">
            <a:avLst/>
          </a:prstGeom>
          <a:solidFill>
            <a:srgbClr val="FE60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10130310" y="381127"/>
            <a:ext cx="432256" cy="432256"/>
          </a:xfrm>
          <a:prstGeom prst="ellipse">
            <a:avLst/>
          </a:prstGeom>
          <a:solidFill>
            <a:srgbClr val="F69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flipH="1">
            <a:off x="1998919" y="1603675"/>
            <a:ext cx="228245" cy="228245"/>
          </a:xfrm>
          <a:prstGeom prst="ellipse">
            <a:avLst/>
          </a:prstGeom>
          <a:solidFill>
            <a:srgbClr val="E33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flipH="1">
            <a:off x="1029475" y="1843925"/>
            <a:ext cx="93232" cy="93232"/>
          </a:xfrm>
          <a:prstGeom prst="ellipse">
            <a:avLst/>
          </a:prstGeom>
          <a:solidFill>
            <a:srgbClr val="F69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flipH="1">
            <a:off x="443762" y="2660449"/>
            <a:ext cx="93232" cy="932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flipH="1">
            <a:off x="1552355" y="3708670"/>
            <a:ext cx="228245" cy="228245"/>
          </a:xfrm>
          <a:prstGeom prst="ellipse">
            <a:avLst/>
          </a:prstGeom>
          <a:solidFill>
            <a:srgbClr val="267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9" name="组合 28"/>
          <p:cNvGrpSpPr/>
          <p:nvPr/>
        </p:nvGrpSpPr>
        <p:grpSpPr>
          <a:xfrm flipV="1">
            <a:off x="11160316" y="1414106"/>
            <a:ext cx="664294" cy="773419"/>
            <a:chOff x="280875" y="2330441"/>
            <a:chExt cx="664294" cy="773419"/>
          </a:xfrm>
          <a:solidFill>
            <a:schemeClr val="bg1">
              <a:lumMod val="50000"/>
            </a:schemeClr>
          </a:solidFill>
        </p:grpSpPr>
        <p:sp>
          <p:nvSpPr>
            <p:cNvPr id="27" name="椭圆 26"/>
            <p:cNvSpPr/>
            <p:nvPr/>
          </p:nvSpPr>
          <p:spPr>
            <a:xfrm flipH="1">
              <a:off x="851937" y="2330441"/>
              <a:ext cx="93232" cy="932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flipH="1">
              <a:off x="280875" y="3010628"/>
              <a:ext cx="93232" cy="932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4" name="Copyright Notice"/>
          <p:cNvSpPr/>
          <p:nvPr/>
        </p:nvSpPr>
        <p:spPr bwMode="auto">
          <a:xfrm>
            <a:off x="4773006" y="4811443"/>
            <a:ext cx="3069285" cy="8964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600"/>
              </a:spcBef>
            </a:pPr>
            <a:r>
              <a:rPr lang="zh-CN" altLang="en-US" sz="5400" b="1" kern="1800" cap="small" spc="300">
                <a:solidFill>
                  <a:srgbClr val="267FAB"/>
                </a:solidFill>
                <a:cs typeface="+mn-ea"/>
                <a:sym typeface="+mn-lt"/>
              </a:rPr>
              <a:t>谢谢观看</a:t>
            </a:r>
            <a:endParaRPr lang="en-US" sz="5400" b="1" kern="1800" cap="small" spc="300" dirty="0">
              <a:solidFill>
                <a:srgbClr val="267FAB"/>
              </a:solidFill>
              <a:cs typeface="+mn-ea"/>
              <a:sym typeface="+mn-lt"/>
            </a:endParaRPr>
          </a:p>
        </p:txBody>
      </p:sp>
      <p:sp>
        <p:nvSpPr>
          <p:cNvPr id="35" name="文本框 12"/>
          <p:cNvSpPr txBox="1"/>
          <p:nvPr/>
        </p:nvSpPr>
        <p:spPr>
          <a:xfrm>
            <a:off x="2032195" y="6121873"/>
            <a:ext cx="8595724"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bg1">
                    <a:lumMod val="50000"/>
                  </a:schemeClr>
                </a:solidFill>
                <a:cs typeface="+mn-ea"/>
                <a:sym typeface="+mn-lt"/>
              </a:rPr>
              <a:t>汇报人：</a:t>
            </a:r>
            <a:endParaRPr lang="zh-CN" altLang="en-US" dirty="0">
              <a:solidFill>
                <a:schemeClr val="bg1">
                  <a:lumMod val="50000"/>
                </a:schemeClr>
              </a:solidFill>
              <a:cs typeface="+mn-ea"/>
              <a:sym typeface="+mn-lt"/>
            </a:endParaRPr>
          </a:p>
        </p:txBody>
      </p:sp>
      <p:sp>
        <p:nvSpPr>
          <p:cNvPr id="2" name="文本框 1"/>
          <p:cNvSpPr txBox="1"/>
          <p:nvPr/>
        </p:nvSpPr>
        <p:spPr>
          <a:xfrm>
            <a:off x="2342281" y="784191"/>
            <a:ext cx="8500978" cy="3938270"/>
          </a:xfrm>
          <a:prstGeom prst="rect">
            <a:avLst/>
          </a:prstGeom>
          <a:noFill/>
        </p:spPr>
        <p:txBody>
          <a:bodyPr wrap="square" rtlCol="0">
            <a:spAutoFit/>
          </a:bodyPr>
          <a:lstStyle/>
          <a:p>
            <a:r>
              <a:rPr lang="en-US" altLang="zh-CN" sz="25000" b="1" spc="1400" dirty="0">
                <a:solidFill>
                  <a:srgbClr val="FFB3A8"/>
                </a:solidFill>
                <a:cs typeface="+mn-ea"/>
                <a:sym typeface="+mn-lt"/>
              </a:rPr>
              <a:t>2</a:t>
            </a:r>
            <a:r>
              <a:rPr lang="en-US" altLang="zh-CN" sz="25000" b="1" spc="1400" dirty="0">
                <a:solidFill>
                  <a:srgbClr val="F8D158"/>
                </a:solidFill>
                <a:cs typeface="+mn-ea"/>
                <a:sym typeface="+mn-lt"/>
              </a:rPr>
              <a:t>02</a:t>
            </a:r>
            <a:r>
              <a:rPr lang="en-US" altLang="zh-CN" sz="25000" b="1" spc="1400" dirty="0">
                <a:solidFill>
                  <a:srgbClr val="A9E4D6"/>
                </a:solidFill>
                <a:cs typeface="+mn-ea"/>
                <a:sym typeface="+mn-lt"/>
              </a:rPr>
              <a:t>2</a:t>
            </a:r>
            <a:endParaRPr lang="zh-CN" altLang="en-US" sz="25000" b="1" spc="1400" dirty="0">
              <a:solidFill>
                <a:srgbClr val="A9E4D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1000"/>
                                        <p:tgtEl>
                                          <p:spTgt spid="34"/>
                                        </p:tgtEl>
                                      </p:cBhvr>
                                    </p:animEffect>
                                    <p:anim calcmode="lin" valueType="num">
                                      <p:cBhvr>
                                        <p:cTn id="54" dur="1000" fill="hold"/>
                                        <p:tgtEl>
                                          <p:spTgt spid="34"/>
                                        </p:tgtEl>
                                        <p:attrNameLst>
                                          <p:attrName>ppt_x</p:attrName>
                                        </p:attrNameLst>
                                      </p:cBhvr>
                                      <p:tavLst>
                                        <p:tav tm="0">
                                          <p:val>
                                            <p:strVal val="#ppt_x"/>
                                          </p:val>
                                        </p:tav>
                                        <p:tav tm="100000">
                                          <p:val>
                                            <p:strVal val="#ppt_x"/>
                                          </p:val>
                                        </p:tav>
                                      </p:tavLst>
                                    </p:anim>
                                    <p:anim calcmode="lin" valueType="num">
                                      <p:cBhvr>
                                        <p:cTn id="5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5">
                                            <p:txEl>
                                              <p:pRg st="0" end="0"/>
                                            </p:txEl>
                                          </p:spTgt>
                                        </p:tgtEl>
                                        <p:attrNameLst>
                                          <p:attrName>style.visibility</p:attrName>
                                        </p:attrNameLst>
                                      </p:cBhvr>
                                      <p:to>
                                        <p:strVal val="visible"/>
                                      </p:to>
                                    </p:set>
                                    <p:animEffect transition="in" filter="wipe(down)">
                                      <p:cBhvr>
                                        <p:cTn id="60"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18" grpId="0" animBg="1"/>
      <p:bldP spid="19" grpId="0" animBg="1"/>
      <p:bldP spid="20" grpId="0" animBg="1"/>
      <p:bldP spid="22" grpId="0" animBg="1"/>
      <p:bldP spid="23" grpId="0" animBg="1"/>
      <p:bldP spid="24" grpId="0" animBg="1"/>
      <p:bldP spid="25" grpId="0" animBg="1"/>
      <p:bldP spid="26" grpId="0" animBg="1"/>
      <p:bldP spid="34" grpId="0"/>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 name="KSO_WM_UNIT_PLACING_PICTURE_USER_VIEWPORT" val="{&quot;height&quot;:8980,&quot;width&quot;:4850}"/>
</p:tagLst>
</file>

<file path=ppt/tags/tag4.xml><?xml version="1.0" encoding="utf-8"?>
<p:tagLst xmlns:p="http://schemas.openxmlformats.org/presentationml/2006/main">
  <p:tag name="ISPRING_PRESENTATION_TITLE" val="毕业答辩模板PPT模板"/>
  <p:tag name="ISPRING_FIRST_PUBLISH" val="1"/>
  <p:tag name="KSO_WPP_MARK_KEY" val="0bd60137-463e-4f90-b89c-3c05e4e430fa"/>
  <p:tag name="COMMONDATA" val="eyJoZGlkIjoiNWEyMDA5YTMwZDA1ODg5MzJhNzVkYjAyOTA0YWY2MzMifQ=="/>
</p:tagLst>
</file>

<file path=ppt/theme/theme1.xml><?xml version="1.0" encoding="utf-8"?>
<a:theme xmlns:a="http://schemas.openxmlformats.org/drawingml/2006/main" name="1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b4deahkk">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1510</Words>
  <Application>WPS 演示</Application>
  <PresentationFormat>宽屏</PresentationFormat>
  <Paragraphs>89</Paragraphs>
  <Slides>8</Slides>
  <Notes>26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8</vt:i4>
      </vt:variant>
    </vt:vector>
  </HeadingPairs>
  <TitlesOfParts>
    <vt:vector size="23" baseType="lpstr">
      <vt:lpstr>Arial</vt:lpstr>
      <vt:lpstr>宋体</vt:lpstr>
      <vt:lpstr>Wingdings</vt:lpstr>
      <vt:lpstr>Times New Roman</vt:lpstr>
      <vt:lpstr>Calibri</vt:lpstr>
      <vt:lpstr>汉仪青云简</vt:lpstr>
      <vt:lpstr>Calibri</vt:lpstr>
      <vt:lpstr>字魂59号-创粗黑</vt:lpstr>
      <vt:lpstr>黑体</vt:lpstr>
      <vt:lpstr>微软雅黑</vt:lpstr>
      <vt:lpstr>Arial Unicode MS</vt:lpstr>
      <vt:lpstr>等线</vt:lpstr>
      <vt:lpstr>1_Office 主题​​</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毕业答辩模板PPT模板</dc:title>
  <dc:creator>锐旗设计; https://9ppt.taobao.com</dc:creator>
  <cp:keywords>锐旗设计; https:/9ppt.taobao.com</cp:keywords>
  <cp:category>锐旗设计; https://9ppt.taobao.com</cp:category>
  <cp:lastModifiedBy>管管</cp:lastModifiedBy>
  <cp:revision>80</cp:revision>
  <dcterms:created xsi:type="dcterms:W3CDTF">2016-08-30T15:34:00Z</dcterms:created>
  <dcterms:modified xsi:type="dcterms:W3CDTF">2023-04-01T07:27:30Z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KSORubyTemplateID">
    <vt:lpwstr>8</vt:lpwstr>
  </property>
  <property fmtid="{D5CDD505-2E9C-101B-9397-08002B2CF9AE}" pid="4" name="ICV">
    <vt:lpwstr>F03A3DE5BB204EA0AEAB705777D0856F</vt:lpwstr>
  </property>
</Properties>
</file>