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1" r:id="rId3"/>
  </p:sldMasterIdLst>
  <p:notesMasterIdLst>
    <p:notesMasterId r:id="rId5"/>
  </p:notesMasterIdLst>
  <p:sldIdLst>
    <p:sldId id="386" r:id="rId4"/>
    <p:sldId id="348" r:id="rId6"/>
    <p:sldId id="349" r:id="rId7"/>
    <p:sldId id="352" r:id="rId8"/>
    <p:sldId id="384" r:id="rId9"/>
    <p:sldId id="409" r:id="rId10"/>
    <p:sldId id="410" r:id="rId11"/>
    <p:sldId id="412" r:id="rId12"/>
    <p:sldId id="413" r:id="rId13"/>
    <p:sldId id="369" r:id="rId14"/>
  </p:sldIdLst>
  <p:sldSz cx="12192000" cy="6858000"/>
  <p:notesSz cx="6858000" cy="9144000"/>
  <p:embeddedFontLst>
    <p:embeddedFont>
      <p:font typeface="微软雅黑" panose="020B0503020204020204" charset="-122"/>
      <p:regular r:id="rId18"/>
    </p:embeddedFont>
    <p:embeddedFont>
      <p:font typeface="等线" panose="02010600030101010101" charset="-122"/>
      <p:regular r:id="rId19"/>
    </p:embeddedFont>
  </p:embeddedFontLst>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3C4B"/>
    <a:srgbClr val="A31C2D"/>
    <a:srgbClr val="298CC9"/>
    <a:srgbClr val="90C6E8"/>
    <a:srgbClr val="47A2D9"/>
    <a:srgbClr val="8ED0F2"/>
    <a:srgbClr val="006171"/>
    <a:srgbClr val="EEECE1"/>
    <a:srgbClr val="0097B0"/>
    <a:srgbClr val="6FD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0A44A-4D38-48A7-9D7C-ECFC6DB519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9C11C-D04B-4B83-A5E8-D873315BDD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ECE054B-68E7-45EF-8070-F21E5616883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4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4"/>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4"/>
            <a:ext cx="4011084" cy="4691063"/>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4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6645" indent="0">
              <a:buNone/>
              <a:defRPr sz="2880"/>
            </a:lvl3pPr>
            <a:lvl4pPr marL="1645285" indent="0">
              <a:buNone/>
              <a:defRPr sz="2400"/>
            </a:lvl4pPr>
            <a:lvl5pPr marL="2193925" indent="0">
              <a:buNone/>
              <a:defRPr sz="2400"/>
            </a:lvl5pPr>
            <a:lvl6pPr marL="2742565" indent="0">
              <a:buNone/>
              <a:defRPr sz="2400"/>
            </a:lvl6pPr>
            <a:lvl7pPr marL="3290570" indent="0">
              <a:buNone/>
              <a:defRPr sz="2400"/>
            </a:lvl7pPr>
            <a:lvl8pPr marL="3839210" indent="0">
              <a:buNone/>
              <a:defRPr sz="2400"/>
            </a:lvl8pPr>
            <a:lvl9pPr marL="438785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4"/>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4"/>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C295926-3990-4CDE-B4DE-934157FCAB66}" type="slidenum">
              <a:rPr lang="en-US" smtClean="0">
                <a:solidFill>
                  <a:srgbClr val="FFFFFF">
                    <a:lumMod val="75000"/>
                    <a:alpha val="85000"/>
                  </a:srgbClr>
                </a:solidFill>
              </a:rPr>
            </a:fld>
            <a:endParaRPr lang="en-US" dirty="0">
              <a:solidFill>
                <a:srgbClr val="FFFFFF">
                  <a:lumMod val="75000"/>
                  <a:alpha val="8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60"/>
            <a:ext cx="2743200" cy="365125"/>
          </a:xfrm>
        </p:spPr>
        <p:txBody>
          <a:bodyPr/>
          <a:lstStyle>
            <a:lvl1pPr>
              <a:defRPr/>
            </a:lvl1pPr>
          </a:lstStyle>
          <a:p>
            <a:fld id="{CD21E796-F371-46FE-9DFB-C441527A35E0}" type="datetime1">
              <a:rPr lang="zh-CN" altLang="en-US"/>
            </a:fld>
            <a:endParaRPr lang="zh-CN" altLang="en-US" sz="1680">
              <a:solidFill>
                <a:schemeClr val="tx1"/>
              </a:solidFill>
            </a:endParaRPr>
          </a:p>
        </p:txBody>
      </p:sp>
      <p:sp>
        <p:nvSpPr>
          <p:cNvPr id="4" name="页脚占位符 3"/>
          <p:cNvSpPr>
            <a:spLocks noGrp="1"/>
          </p:cNvSpPr>
          <p:nvPr>
            <p:ph type="ftr" sz="quarter" idx="11"/>
          </p:nvPr>
        </p:nvSpPr>
        <p:spPr>
          <a:xfrm>
            <a:off x="4038600" y="635636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60"/>
            <a:ext cx="2743200" cy="365125"/>
          </a:xfrm>
        </p:spPr>
        <p:txBody>
          <a:bodyPr/>
          <a:lstStyle>
            <a:lvl1pPr>
              <a:defRPr/>
            </a:lvl1pPr>
          </a:lstStyle>
          <a:p>
            <a:fld id="{3F6F2044-B2A5-4D81-A2D6-A754D1FE24D3}" type="slidenum">
              <a:rPr lang="zh-CN" altLang="en-US"/>
            </a:fld>
            <a:endParaRPr lang="zh-CN" altLang="en-US" sz="168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4"/>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6645" indent="0" algn="ctr">
              <a:buNone/>
              <a:defRPr>
                <a:solidFill>
                  <a:schemeClr val="tx1">
                    <a:tint val="75000"/>
                  </a:schemeClr>
                </a:solidFill>
              </a:defRPr>
            </a:lvl3pPr>
            <a:lvl4pPr marL="1645285" indent="0" algn="ctr">
              <a:buNone/>
              <a:defRPr>
                <a:solidFill>
                  <a:schemeClr val="tx1">
                    <a:tint val="75000"/>
                  </a:schemeClr>
                </a:solidFill>
              </a:defRPr>
            </a:lvl4pPr>
            <a:lvl5pPr marL="2193925" indent="0" algn="ctr">
              <a:buNone/>
              <a:defRPr>
                <a:solidFill>
                  <a:schemeClr val="tx1">
                    <a:tint val="75000"/>
                  </a:schemeClr>
                </a:solidFill>
              </a:defRPr>
            </a:lvl5pPr>
            <a:lvl6pPr marL="2742565" indent="0" algn="ctr">
              <a:buNone/>
              <a:defRPr>
                <a:solidFill>
                  <a:schemeClr val="tx1">
                    <a:tint val="75000"/>
                  </a:schemeClr>
                </a:solidFill>
              </a:defRPr>
            </a:lvl6pPr>
            <a:lvl7pPr marL="3290570" indent="0" algn="ctr">
              <a:buNone/>
              <a:defRPr>
                <a:solidFill>
                  <a:schemeClr val="tx1">
                    <a:tint val="75000"/>
                  </a:schemeClr>
                </a:solidFill>
              </a:defRPr>
            </a:lvl7pPr>
            <a:lvl8pPr marL="3839210" indent="0" algn="ctr">
              <a:buNone/>
              <a:defRPr>
                <a:solidFill>
                  <a:schemeClr val="tx1">
                    <a:tint val="75000"/>
                  </a:schemeClr>
                </a:solidFill>
              </a:defRPr>
            </a:lvl8pPr>
            <a:lvl9pPr marL="438785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6"/>
          </a:xfrm>
        </p:spPr>
        <p:txBody>
          <a:bodyPr anchor="t"/>
          <a:lstStyle>
            <a:lvl1pPr algn="l">
              <a:defRPr sz="48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6645" indent="0">
              <a:buNone/>
              <a:defRPr sz="1920">
                <a:solidFill>
                  <a:schemeClr val="tx1">
                    <a:tint val="75000"/>
                  </a:schemeClr>
                </a:solidFill>
              </a:defRPr>
            </a:lvl3pPr>
            <a:lvl4pPr marL="1645285"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0570" indent="0">
              <a:buNone/>
              <a:defRPr sz="1680">
                <a:solidFill>
                  <a:schemeClr val="tx1">
                    <a:tint val="75000"/>
                  </a:schemeClr>
                </a:solidFill>
              </a:defRPr>
            </a:lvl7pPr>
            <a:lvl8pPr marL="3839210" indent="0">
              <a:buNone/>
              <a:defRPr sz="1680">
                <a:solidFill>
                  <a:schemeClr val="tx1">
                    <a:tint val="75000"/>
                  </a:schemeClr>
                </a:solidFill>
              </a:defRPr>
            </a:lvl8pPr>
            <a:lvl9pPr marL="4387850" indent="0">
              <a:buNone/>
              <a:defRPr sz="168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89" y="1535117"/>
            <a:ext cx="5389033"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89"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11" tIns="45704" rIns="91411" bIns="4570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11" tIns="45704" rIns="91411" bIns="4570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65"/>
            <a:ext cx="2844800" cy="365125"/>
          </a:xfrm>
          <a:prstGeom prst="rect">
            <a:avLst/>
          </a:prstGeom>
        </p:spPr>
        <p:txBody>
          <a:bodyPr vert="horz" lIns="91411" tIns="45704" rIns="91411" bIns="45704" rtlCol="0" anchor="ctr"/>
          <a:lstStyle>
            <a:lvl1pPr algn="l">
              <a:defRPr sz="144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65"/>
            <a:ext cx="3860800" cy="365125"/>
          </a:xfrm>
          <a:prstGeom prst="rect">
            <a:avLst/>
          </a:prstGeom>
        </p:spPr>
        <p:txBody>
          <a:bodyPr vert="horz" lIns="91411" tIns="45704" rIns="91411" bIns="45704"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65"/>
            <a:ext cx="2844800" cy="365125"/>
          </a:xfrm>
          <a:prstGeom prst="rect">
            <a:avLst/>
          </a:prstGeom>
        </p:spPr>
        <p:txBody>
          <a:bodyPr vert="horz" lIns="91411" tIns="45704" rIns="91411" bIns="45704" rtlCol="0" anchor="ctr"/>
          <a:lstStyle>
            <a:lvl1pPr algn="r">
              <a:defRPr sz="144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0965"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25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489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353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17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6645"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0570"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1.vml"/><Relationship Id="rId5" Type="http://schemas.openxmlformats.org/officeDocument/2006/relationships/slideLayout" Target="../slideLayouts/slideLayout8.xml"/><Relationship Id="rId4" Type="http://schemas.openxmlformats.org/officeDocument/2006/relationships/image" Target="../media/image10.emf"/><Relationship Id="rId3"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1854835" y="1641158"/>
            <a:ext cx="9140825" cy="1938020"/>
          </a:xfrm>
          <a:prstGeom prst="rect">
            <a:avLst/>
          </a:prstGeom>
          <a:noFill/>
        </p:spPr>
        <p:txBody>
          <a:bodyPr wrap="square" rtlCol="0" anchor="ctr">
            <a:spAutoFit/>
          </a:bodyPr>
          <a:lstStyle/>
          <a:p>
            <a:pPr algn="ctr"/>
            <a:r>
              <a:rPr lang="en-US" sz="6000" b="1">
                <a:solidFill>
                  <a:schemeClr val="bg1"/>
                </a:solidFill>
                <a:latin typeface="微软雅黑" panose="020B0503020204020204" charset="-122"/>
                <a:ea typeface="微软雅黑" panose="020B0503020204020204" charset="-122"/>
                <a:cs typeface="微软雅黑" panose="020B0503020204020204" charset="-122"/>
                <a:sym typeface="+mn-lt"/>
              </a:rPr>
              <a:t>后疫情时代高校宿舍管理系统小程序</a:t>
            </a:r>
            <a:endParaRPr lang="en-US" sz="6000" b="1">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
        <p:nvSpPr>
          <p:cNvPr id="8" name="文本框 7"/>
          <p:cNvSpPr txBox="1"/>
          <p:nvPr/>
        </p:nvSpPr>
        <p:spPr>
          <a:xfrm>
            <a:off x="7473267" y="3599473"/>
            <a:ext cx="3060700" cy="368300"/>
          </a:xfrm>
          <a:prstGeom prst="rect">
            <a:avLst/>
          </a:prstGeom>
          <a:noFill/>
        </p:spPr>
        <p:txBody>
          <a:bodyPr wrap="square" rtlCol="0">
            <a:spAutoFit/>
          </a:bodyPr>
          <a:lstStyle/>
          <a:p>
            <a:r>
              <a:rPr lang="zh-CN" altLang="en-US" b="1" dirty="0">
                <a:solidFill>
                  <a:schemeClr val="bg1"/>
                </a:solidFill>
                <a:cs typeface="+mn-ea"/>
                <a:sym typeface="+mn-lt"/>
              </a:rPr>
              <a:t>姓名</a:t>
            </a:r>
            <a:endParaRPr lang="zh-CN" altLang="en-US" b="1" dirty="0">
              <a:solidFill>
                <a:schemeClr val="bg1"/>
              </a:solidFill>
              <a:cs typeface="+mn-ea"/>
              <a:sym typeface="+mn-lt"/>
            </a:endParaRPr>
          </a:p>
        </p:txBody>
      </p:sp>
      <p:sp>
        <p:nvSpPr>
          <p:cNvPr id="9" name="文本框 8"/>
          <p:cNvSpPr txBox="1"/>
          <p:nvPr/>
        </p:nvSpPr>
        <p:spPr>
          <a:xfrm>
            <a:off x="3079115" y="3580437"/>
            <a:ext cx="3022600" cy="368300"/>
          </a:xfrm>
          <a:prstGeom prst="rect">
            <a:avLst/>
          </a:prstGeom>
          <a:noFill/>
        </p:spPr>
        <p:txBody>
          <a:bodyPr wrap="square" rtlCol="0">
            <a:spAutoFit/>
          </a:bodyPr>
          <a:lstStyle/>
          <a:p>
            <a:r>
              <a:rPr lang="zh-CN" altLang="en-US" b="1" dirty="0">
                <a:solidFill>
                  <a:schemeClr val="bg1"/>
                </a:solidFill>
                <a:cs typeface="+mn-ea"/>
                <a:sym typeface="+mn-lt"/>
              </a:rPr>
              <a:t>指导老师 </a:t>
            </a:r>
            <a:endParaRPr lang="zh-CN" altLang="en-US" b="1" dirty="0">
              <a:solidFill>
                <a:schemeClr val="bg1"/>
              </a:solidFill>
              <a:cs typeface="+mn-ea"/>
              <a:sym typeface="+mn-lt"/>
            </a:endParaRPr>
          </a:p>
        </p:txBody>
      </p:sp>
      <p:sp>
        <p:nvSpPr>
          <p:cNvPr id="10" name="椭圆 9"/>
          <p:cNvSpPr/>
          <p:nvPr/>
        </p:nvSpPr>
        <p:spPr>
          <a:xfrm>
            <a:off x="2347595" y="3483275"/>
            <a:ext cx="563655" cy="56365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771961" y="3502312"/>
            <a:ext cx="563655" cy="56365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6189" y="3580437"/>
            <a:ext cx="387430" cy="326945"/>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9478" y="3636375"/>
            <a:ext cx="388619" cy="295528"/>
          </a:xfrm>
          <a:prstGeom prst="rect">
            <a:avLst/>
          </a:prstGeom>
        </p:spPr>
      </p:pic>
      <p:sp>
        <p:nvSpPr>
          <p:cNvPr id="18" name="矩形 17"/>
          <p:cNvSpPr/>
          <p:nvPr/>
        </p:nvSpPr>
        <p:spPr>
          <a:xfrm>
            <a:off x="1318436" y="1537472"/>
            <a:ext cx="9845749" cy="292820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01729"/>
            <a:ext cx="12192000" cy="2961151"/>
          </a:xfrm>
          <a:prstGeom prst="rect">
            <a:avLst/>
          </a:prstGeom>
          <a:solidFill>
            <a:srgbClr val="D23C4B"/>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896110" y="3018155"/>
            <a:ext cx="8399780" cy="1322070"/>
          </a:xfrm>
          <a:prstGeom prst="rect">
            <a:avLst/>
          </a:prstGeom>
          <a:noFill/>
        </p:spPr>
        <p:txBody>
          <a:bodyPr wrap="square" rtlCol="0">
            <a:spAutoFit/>
          </a:bodyPr>
          <a:lstStyle/>
          <a:p>
            <a:pPr algn="dist"/>
            <a:r>
              <a:rPr lang="zh-CN" altLang="en-US" sz="8000" b="1" dirty="0">
                <a:solidFill>
                  <a:schemeClr val="bg1"/>
                </a:solidFill>
                <a:cs typeface="+mn-ea"/>
                <a:sym typeface="+mn-lt"/>
              </a:rPr>
              <a:t>敬请指正与批评！</a:t>
            </a:r>
            <a:endParaRPr lang="zh-CN" altLang="en-US" sz="80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382254" y="382250"/>
            <a:ext cx="6860505" cy="6096002"/>
          </a:xfrm>
          <a:prstGeom prst="flowChartManualInput">
            <a:avLst/>
          </a:prstGeom>
        </p:spPr>
      </p:pic>
      <p:sp>
        <p:nvSpPr>
          <p:cNvPr id="7" name="文本框 6"/>
          <p:cNvSpPr txBox="1"/>
          <p:nvPr/>
        </p:nvSpPr>
        <p:spPr>
          <a:xfrm>
            <a:off x="1251656" y="2262853"/>
            <a:ext cx="2333207"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solidFill>
                  <a:schemeClr val="bg1"/>
                </a:solidFill>
                <a:latin typeface="微软雅黑" panose="020B0503020204020204" charset="-122"/>
                <a:ea typeface="微软雅黑" panose="020B0503020204020204" charset="-122"/>
                <a:cs typeface="+mn-ea"/>
                <a:sym typeface="+mn-lt"/>
              </a:rPr>
              <a:t>C</a:t>
            </a:r>
            <a:r>
              <a:rPr kumimoji="0" lang="en-US" altLang="zh-CN"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rPr>
              <a:t>ONTENTS</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endParaRPr>
          </a:p>
        </p:txBody>
      </p:sp>
      <p:grpSp>
        <p:nvGrpSpPr>
          <p:cNvPr id="20" name="组合 19"/>
          <p:cNvGrpSpPr/>
          <p:nvPr/>
        </p:nvGrpSpPr>
        <p:grpSpPr>
          <a:xfrm>
            <a:off x="5871335" y="1586763"/>
            <a:ext cx="2284189" cy="584775"/>
            <a:chOff x="6588037" y="2227220"/>
            <a:chExt cx="2284189" cy="584775"/>
          </a:xfrm>
        </p:grpSpPr>
        <p:grpSp>
          <p:nvGrpSpPr>
            <p:cNvPr id="10" name="组合 9"/>
            <p:cNvGrpSpPr/>
            <p:nvPr/>
          </p:nvGrpSpPr>
          <p:grpSpPr>
            <a:xfrm>
              <a:off x="6588037" y="2227220"/>
              <a:ext cx="2284189" cy="584775"/>
              <a:chOff x="6588037" y="2227220"/>
              <a:chExt cx="2284189" cy="584775"/>
            </a:xfrm>
          </p:grpSpPr>
          <p:sp>
            <p:nvSpPr>
              <p:cNvPr id="8" name="文本框 7"/>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rPr>
                  <a:t>01</a:t>
                </a:r>
                <a:endPar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endParaRPr>
              </a:p>
            </p:txBody>
          </p:sp>
          <p:sp>
            <p:nvSpPr>
              <p:cNvPr id="9" name="矩形 8"/>
              <p:cNvSpPr/>
              <p:nvPr/>
            </p:nvSpPr>
            <p:spPr>
              <a:xfrm>
                <a:off x="7467606" y="2278143"/>
                <a:ext cx="140462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研究背景</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cxnSp>
          <p:nvCxnSpPr>
            <p:cNvPr id="18" name="直接连接符 1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6045200" y="2593436"/>
            <a:ext cx="3181802" cy="584775"/>
            <a:chOff x="6588037" y="2227220"/>
            <a:chExt cx="3181802" cy="584775"/>
          </a:xfrm>
        </p:grpSpPr>
        <p:grpSp>
          <p:nvGrpSpPr>
            <p:cNvPr id="22" name="组合 21"/>
            <p:cNvGrpSpPr/>
            <p:nvPr/>
          </p:nvGrpSpPr>
          <p:grpSpPr>
            <a:xfrm>
              <a:off x="6588037" y="2227220"/>
              <a:ext cx="3181802" cy="584775"/>
              <a:chOff x="6588037" y="2227220"/>
              <a:chExt cx="3181802" cy="584775"/>
            </a:xfrm>
          </p:grpSpPr>
          <p:sp>
            <p:nvSpPr>
              <p:cNvPr id="24" name="文本框 2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rPr>
                  <a:t>02</a:t>
                </a:r>
                <a:endPar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endParaRPr>
              </a:p>
            </p:txBody>
          </p:sp>
          <p:sp>
            <p:nvSpPr>
              <p:cNvPr id="25" name="矩形 24"/>
              <p:cNvSpPr/>
              <p:nvPr/>
            </p:nvSpPr>
            <p:spPr>
              <a:xfrm>
                <a:off x="7467606" y="2278143"/>
                <a:ext cx="230223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研究方法与思路</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cxnSp>
          <p:nvCxnSpPr>
            <p:cNvPr id="23" name="直接连接符 2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49617" y="3672296"/>
            <a:ext cx="2284189" cy="584775"/>
            <a:chOff x="6588037" y="2227220"/>
            <a:chExt cx="2284189" cy="584775"/>
          </a:xfrm>
        </p:grpSpPr>
        <p:grpSp>
          <p:nvGrpSpPr>
            <p:cNvPr id="27" name="组合 26"/>
            <p:cNvGrpSpPr/>
            <p:nvPr/>
          </p:nvGrpSpPr>
          <p:grpSpPr>
            <a:xfrm>
              <a:off x="6588037" y="2227220"/>
              <a:ext cx="2284189" cy="584775"/>
              <a:chOff x="6588037" y="2227220"/>
              <a:chExt cx="2284189" cy="584775"/>
            </a:xfrm>
          </p:grpSpPr>
          <p:sp>
            <p:nvSpPr>
              <p:cNvPr id="29" name="文本框 28"/>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rPr>
                  <a:t>03</a:t>
                </a:r>
                <a:endPar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endParaRPr>
              </a:p>
            </p:txBody>
          </p:sp>
          <p:sp>
            <p:nvSpPr>
              <p:cNvPr id="30" name="矩形 29"/>
              <p:cNvSpPr/>
              <p:nvPr/>
            </p:nvSpPr>
            <p:spPr>
              <a:xfrm>
                <a:off x="7467606" y="2278143"/>
                <a:ext cx="140462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关键技术</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cxnSp>
          <p:nvCxnSpPr>
            <p:cNvPr id="28" name="直接连接符 2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442657" y="4740523"/>
            <a:ext cx="2281649" cy="584775"/>
            <a:chOff x="6588037" y="2227220"/>
            <a:chExt cx="2281649" cy="584775"/>
          </a:xfrm>
        </p:grpSpPr>
        <p:grpSp>
          <p:nvGrpSpPr>
            <p:cNvPr id="32" name="组合 31"/>
            <p:cNvGrpSpPr/>
            <p:nvPr/>
          </p:nvGrpSpPr>
          <p:grpSpPr>
            <a:xfrm>
              <a:off x="6588037" y="2227220"/>
              <a:ext cx="2281649" cy="584775"/>
              <a:chOff x="6588037" y="2227220"/>
              <a:chExt cx="2281649" cy="584775"/>
            </a:xfrm>
          </p:grpSpPr>
          <p:sp>
            <p:nvSpPr>
              <p:cNvPr id="34" name="文本框 3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rPr>
                  <a:t>04</a:t>
                </a:r>
                <a:endPar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endParaRPr>
              </a:p>
            </p:txBody>
          </p:sp>
          <p:sp>
            <p:nvSpPr>
              <p:cNvPr id="35" name="矩形 34"/>
              <p:cNvSpPr/>
              <p:nvPr/>
            </p:nvSpPr>
            <p:spPr>
              <a:xfrm>
                <a:off x="7467606" y="2278143"/>
                <a:ext cx="1402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功能结构</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cxnSp>
          <p:nvCxnSpPr>
            <p:cNvPr id="33" name="直接连接符 3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6612977" y="5723259"/>
            <a:ext cx="2891249" cy="584775"/>
            <a:chOff x="6588037" y="2227220"/>
            <a:chExt cx="2891249" cy="584775"/>
          </a:xfrm>
        </p:grpSpPr>
        <p:grpSp>
          <p:nvGrpSpPr>
            <p:cNvPr id="45" name="组合 44"/>
            <p:cNvGrpSpPr/>
            <p:nvPr/>
          </p:nvGrpSpPr>
          <p:grpSpPr>
            <a:xfrm>
              <a:off x="6588037" y="2227220"/>
              <a:ext cx="2891249" cy="584775"/>
              <a:chOff x="6588037" y="2227220"/>
              <a:chExt cx="2891249" cy="584775"/>
            </a:xfrm>
          </p:grpSpPr>
          <p:sp>
            <p:nvSpPr>
              <p:cNvPr id="47" name="文本框 46"/>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rPr>
                  <a:t>05</a:t>
                </a:r>
                <a:endParaRPr kumimoji="0" lang="en-US" altLang="zh-CN" sz="3200" b="1" i="0" u="none" strike="noStrike" kern="1200" cap="none" spc="0" normalizeH="0" baseline="0" noProof="0" dirty="0">
                  <a:ln>
                    <a:noFill/>
                  </a:ln>
                  <a:solidFill>
                    <a:srgbClr val="A31C2D"/>
                  </a:solidFill>
                  <a:effectLst/>
                  <a:uLnTx/>
                  <a:uFillTx/>
                  <a:latin typeface="微软雅黑" panose="020B0503020204020204" charset="-122"/>
                  <a:ea typeface="微软雅黑" panose="020B0503020204020204" charset="-122"/>
                  <a:cs typeface="+mn-ea"/>
                  <a:sym typeface="+mn-lt"/>
                </a:endParaRPr>
              </a:p>
            </p:txBody>
          </p:sp>
          <p:sp>
            <p:nvSpPr>
              <p:cNvPr id="48" name="矩形 47"/>
              <p:cNvSpPr/>
              <p:nvPr/>
            </p:nvSpPr>
            <p:spPr>
              <a:xfrm>
                <a:off x="7467606" y="2278143"/>
                <a:ext cx="20116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主要功能介绍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cxnSp>
          <p:nvCxnSpPr>
            <p:cNvPr id="46" name="直接连接符 45"/>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97" y="3474753"/>
            <a:ext cx="1299270" cy="1299270"/>
          </a:xfrm>
          <a:prstGeom prst="rect">
            <a:avLst/>
          </a:prstGeom>
        </p:spPr>
      </p:pic>
      <p:sp>
        <p:nvSpPr>
          <p:cNvPr id="3" name="椭圆 2"/>
          <p:cNvSpPr/>
          <p:nvPr/>
        </p:nvSpPr>
        <p:spPr>
          <a:xfrm>
            <a:off x="1450268" y="3294624"/>
            <a:ext cx="1659528" cy="165952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39" name="椭圆 38"/>
          <p:cNvSpPr/>
          <p:nvPr/>
        </p:nvSpPr>
        <p:spPr>
          <a:xfrm>
            <a:off x="4837856" y="1542416"/>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40" name="椭圆 39"/>
          <p:cNvSpPr/>
          <p:nvPr/>
        </p:nvSpPr>
        <p:spPr>
          <a:xfrm>
            <a:off x="5027136" y="2594537"/>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41" name="椭圆 40"/>
          <p:cNvSpPr/>
          <p:nvPr/>
        </p:nvSpPr>
        <p:spPr>
          <a:xfrm>
            <a:off x="5222791" y="3678344"/>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42" name="椭圆 41"/>
          <p:cNvSpPr/>
          <p:nvPr/>
        </p:nvSpPr>
        <p:spPr>
          <a:xfrm>
            <a:off x="5389997" y="4694996"/>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49" name="椭圆 48"/>
          <p:cNvSpPr/>
          <p:nvPr/>
        </p:nvSpPr>
        <p:spPr>
          <a:xfrm>
            <a:off x="5568193" y="5662381"/>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53" name="文本框 52"/>
          <p:cNvSpPr txBox="1"/>
          <p:nvPr/>
        </p:nvSpPr>
        <p:spPr>
          <a:xfrm>
            <a:off x="1271977" y="311102"/>
            <a:ext cx="2333207"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400" b="1" noProof="0" dirty="0">
                <a:solidFill>
                  <a:schemeClr val="bg1"/>
                </a:solidFill>
                <a:latin typeface="微软雅黑" panose="020B0503020204020204" charset="-122"/>
                <a:ea typeface="微软雅黑" panose="020B0503020204020204" charset="-122"/>
                <a:cs typeface="微软雅黑" panose="020B0503020204020204" charset="-122"/>
                <a:sym typeface="+mn-lt"/>
              </a:rPr>
              <a:t>目    录</a:t>
            </a:r>
            <a:endParaRPr kumimoji="0" lang="zh-CN" altLang="en-US" sz="5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sym typeface="+mn-lt"/>
            </a:endParaRPr>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2044" y="1622896"/>
            <a:ext cx="504799" cy="504799"/>
          </a:xfrm>
          <a:prstGeom prst="rect">
            <a:avLst/>
          </a:prstGeom>
        </p:spPr>
      </p:pic>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16" y="2702122"/>
            <a:ext cx="504799" cy="504799"/>
          </a:xfrm>
          <a:prstGeom prst="rect">
            <a:avLst/>
          </a:prstGeom>
        </p:spPr>
      </p:pic>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9806" y="3770504"/>
            <a:ext cx="504799" cy="504799"/>
          </a:xfrm>
          <a:prstGeom prst="rect">
            <a:avLst/>
          </a:prstGeom>
        </p:spPr>
      </p:pic>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2780" y="4791143"/>
            <a:ext cx="504799" cy="504799"/>
          </a:xfrm>
          <a:prstGeom prst="rect">
            <a:avLst/>
          </a:prstGeom>
        </p:spPr>
      </p:pic>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5179" y="5763246"/>
            <a:ext cx="504799" cy="5047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up)">
                                      <p:cBhvr>
                                        <p:cTn id="14" dur="500"/>
                                        <p:tgtEl>
                                          <p:spTgt spid="21"/>
                                        </p:tgtEl>
                                      </p:cBhvr>
                                    </p:animEffect>
                                  </p:childTnLst>
                                </p:cTn>
                              </p:par>
                              <p:par>
                                <p:cTn id="15" presetID="2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22" presetClass="entr" presetSubtype="1"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up)">
                                      <p:cBhvr>
                                        <p:cTn id="23" dur="500"/>
                                        <p:tgtEl>
                                          <p:spTgt spid="4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sp>
        <p:nvSpPr>
          <p:cNvPr id="3" name="矩形 2"/>
          <p:cNvSpPr/>
          <p:nvPr/>
        </p:nvSpPr>
        <p:spPr>
          <a:xfrm>
            <a:off x="1483360" y="1582496"/>
            <a:ext cx="3031334" cy="4817034"/>
          </a:xfrm>
          <a:prstGeom prst="rect">
            <a:avLst/>
          </a:pr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3263" y="1854637"/>
            <a:ext cx="770900" cy="770900"/>
          </a:xfrm>
          <a:prstGeom prst="rect">
            <a:avLst/>
          </a:prstGeom>
        </p:spPr>
      </p:pic>
      <p:sp>
        <p:nvSpPr>
          <p:cNvPr id="6" name="文本框 5"/>
          <p:cNvSpPr txBox="1"/>
          <p:nvPr/>
        </p:nvSpPr>
        <p:spPr>
          <a:xfrm>
            <a:off x="2370970" y="2814995"/>
            <a:ext cx="1435252" cy="398780"/>
          </a:xfrm>
          <a:prstGeom prst="rect">
            <a:avLst/>
          </a:prstGeom>
          <a:noFill/>
        </p:spPr>
        <p:txBody>
          <a:bodyPr wrap="square" rtlCol="0">
            <a:spAutoFit/>
          </a:bodyPr>
          <a:lstStyle/>
          <a:p>
            <a:r>
              <a:rPr lang="zh-CN" altLang="en-US" sz="2000" b="1" dirty="0">
                <a:solidFill>
                  <a:schemeClr val="bg1"/>
                </a:solidFill>
                <a:cs typeface="+mn-ea"/>
                <a:sym typeface="+mn-lt"/>
              </a:rPr>
              <a:t>研究背景</a:t>
            </a:r>
            <a:endParaRPr lang="zh-CN" altLang="en-US" sz="2000" b="1" dirty="0">
              <a:solidFill>
                <a:schemeClr val="bg1"/>
              </a:solidFill>
              <a:cs typeface="+mn-ea"/>
              <a:sym typeface="+mn-lt"/>
            </a:endParaRPr>
          </a:p>
        </p:txBody>
      </p:sp>
      <p:sp>
        <p:nvSpPr>
          <p:cNvPr id="7" name="矩形 6"/>
          <p:cNvSpPr/>
          <p:nvPr/>
        </p:nvSpPr>
        <p:spPr>
          <a:xfrm>
            <a:off x="4514694" y="1582496"/>
            <a:ext cx="7212486" cy="4817034"/>
          </a:xfrm>
          <a:prstGeom prst="rect">
            <a:avLst/>
          </a:prstGeom>
          <a:solidFill>
            <a:schemeClr val="bg1"/>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4852148" y="1691494"/>
            <a:ext cx="6697826" cy="4707890"/>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lt"/>
              </a:rPr>
              <a:t>      在高校里面，自新冠疫情爆发以来，疫情管理成了高校的重点工作之一，疫情管理是高校工作信息化建设中的重要环节。进入后疫情时代，疫情防控信息管理越来越正规化、科学化，也势必要引入系统对这些信息进行管理。因此开发一个方便快捷易于使用的后疫情时代高校宿舍管理系统小程序是很有必要的，它将成为今后疫情防控不可缺少的一部分。在日常使用过程中，系统提供的方便，使得工作效率得以快速提升，并使疫情管理人力资源得以更有效配置，从而提高疫情管理管理水平，也能为是师生提供更安全、安心的环境。</a:t>
            </a:r>
            <a:endParaRPr lang="zh-CN" altLang="en-US" sz="2000" dirty="0">
              <a:latin typeface="微软雅黑" panose="020B0503020204020204" charset="-122"/>
              <a:ea typeface="微软雅黑" panose="020B0503020204020204" charset="-122"/>
              <a:cs typeface="微软雅黑" panose="020B0503020204020204" charset="-122"/>
              <a:sym typeface="+mn-lt"/>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372" y="569481"/>
            <a:ext cx="618131" cy="618131"/>
          </a:xfrm>
          <a:prstGeom prst="rect">
            <a:avLst/>
          </a:prstGeom>
        </p:spPr>
      </p:pic>
      <p:sp>
        <p:nvSpPr>
          <p:cNvPr id="16" name="矩形 15"/>
          <p:cNvSpPr/>
          <p:nvPr/>
        </p:nvSpPr>
        <p:spPr>
          <a:xfrm>
            <a:off x="1433431" y="647713"/>
            <a:ext cx="1746885" cy="460375"/>
          </a:xfrm>
          <a:prstGeom prst="rect">
            <a:avLst/>
          </a:prstGeom>
        </p:spPr>
        <p:txBody>
          <a:bodyPr wrap="none">
            <a:spAutoFit/>
          </a:bodyPr>
          <a:lstStyle/>
          <a:p>
            <a:r>
              <a:rPr lang="en-US" altLang="zh-CN" sz="2400" b="1" dirty="0">
                <a:solidFill>
                  <a:schemeClr val="bg1"/>
                </a:solidFill>
                <a:cs typeface="+mn-ea"/>
                <a:sym typeface="+mn-lt"/>
              </a:rPr>
              <a:t> 1  </a:t>
            </a:r>
            <a:r>
              <a:rPr lang="zh-CN" altLang="en-US" sz="2400" b="1" dirty="0">
                <a:solidFill>
                  <a:schemeClr val="bg1"/>
                </a:solidFill>
                <a:cs typeface="+mn-ea"/>
                <a:sym typeface="+mn-lt"/>
              </a:rPr>
              <a:t>研究背景</a:t>
            </a:r>
            <a:endParaRPr lang="zh-CN" alt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5" name="矩形 4"/>
          <p:cNvSpPr/>
          <p:nvPr/>
        </p:nvSpPr>
        <p:spPr>
          <a:xfrm>
            <a:off x="1359000" y="647713"/>
            <a:ext cx="2758440" cy="460375"/>
          </a:xfrm>
          <a:prstGeom prst="rect">
            <a:avLst/>
          </a:prstGeom>
        </p:spPr>
        <p:txBody>
          <a:bodyPr wrap="none">
            <a:spAutoFit/>
          </a:bodyPr>
          <a:lstStyle/>
          <a:p>
            <a:r>
              <a:rPr lang="en-US" altLang="zh-CN" sz="2400" b="1" dirty="0">
                <a:solidFill>
                  <a:schemeClr val="bg1"/>
                </a:solidFill>
                <a:cs typeface="+mn-ea"/>
                <a:sym typeface="+mn-lt"/>
              </a:rPr>
              <a:t> 2  </a:t>
            </a:r>
            <a:r>
              <a:rPr lang="zh-CN" altLang="en-US" sz="2400" b="1" dirty="0">
                <a:solidFill>
                  <a:schemeClr val="bg1"/>
                </a:solidFill>
                <a:cs typeface="+mn-ea"/>
                <a:sym typeface="+mn-lt"/>
              </a:rPr>
              <a:t>研究方法与思路</a:t>
            </a:r>
            <a:endParaRPr lang="zh-CN" altLang="en-US" sz="2400" dirty="0">
              <a:solidFill>
                <a:schemeClr val="bg1"/>
              </a:solidFill>
              <a:cs typeface="+mn-ea"/>
              <a:sym typeface="+mn-lt"/>
            </a:endParaRPr>
          </a:p>
        </p:txBody>
      </p:sp>
      <p:grpSp>
        <p:nvGrpSpPr>
          <p:cNvPr id="6" name="组合 5"/>
          <p:cNvGrpSpPr/>
          <p:nvPr/>
        </p:nvGrpSpPr>
        <p:grpSpPr>
          <a:xfrm>
            <a:off x="839338" y="1920155"/>
            <a:ext cx="3549058" cy="4213774"/>
            <a:chOff x="828125" y="461963"/>
            <a:chExt cx="4004429" cy="5577489"/>
          </a:xfrm>
        </p:grpSpPr>
        <p:sp>
          <p:nvSpPr>
            <p:cNvPr id="7" name="任意多边形 4"/>
            <p:cNvSpPr/>
            <p:nvPr/>
          </p:nvSpPr>
          <p:spPr>
            <a:xfrm>
              <a:off x="3052761" y="469197"/>
              <a:ext cx="1357312" cy="850017"/>
            </a:xfrm>
            <a:custGeom>
              <a:avLst/>
              <a:gdLst>
                <a:gd name="connsiteX0" fmla="*/ 295275 w 1295400"/>
                <a:gd name="connsiteY0" fmla="*/ 0 h 857250"/>
                <a:gd name="connsiteX1" fmla="*/ 1295400 w 1295400"/>
                <a:gd name="connsiteY1" fmla="*/ 504825 h 857250"/>
                <a:gd name="connsiteX2" fmla="*/ 847725 w 1295400"/>
                <a:gd name="connsiteY2" fmla="*/ 857250 h 857250"/>
                <a:gd name="connsiteX3" fmla="*/ 0 w 1295400"/>
                <a:gd name="connsiteY3" fmla="*/ 333375 h 857250"/>
                <a:gd name="connsiteX4" fmla="*/ 295275 w 129540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857250">
                  <a:moveTo>
                    <a:pt x="295275" y="0"/>
                  </a:moveTo>
                  <a:lnTo>
                    <a:pt x="1295400" y="504825"/>
                  </a:lnTo>
                  <a:lnTo>
                    <a:pt x="847725" y="857250"/>
                  </a:lnTo>
                  <a:lnTo>
                    <a:pt x="0" y="333375"/>
                  </a:lnTo>
                  <a:lnTo>
                    <a:pt x="295275"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8" name="任意多边形 5"/>
            <p:cNvSpPr/>
            <p:nvPr/>
          </p:nvSpPr>
          <p:spPr>
            <a:xfrm>
              <a:off x="1428954" y="1699698"/>
              <a:ext cx="3403600" cy="908548"/>
            </a:xfrm>
            <a:custGeom>
              <a:avLst/>
              <a:gdLst>
                <a:gd name="connsiteX0" fmla="*/ 819150 w 3403600"/>
                <a:gd name="connsiteY0" fmla="*/ 0 h 889000"/>
                <a:gd name="connsiteX1" fmla="*/ 3403600 w 3403600"/>
                <a:gd name="connsiteY1" fmla="*/ 330200 h 889000"/>
                <a:gd name="connsiteX2" fmla="*/ 2641600 w 3403600"/>
                <a:gd name="connsiteY2" fmla="*/ 812800 h 889000"/>
                <a:gd name="connsiteX3" fmla="*/ 0 w 3403600"/>
                <a:gd name="connsiteY3" fmla="*/ 889000 h 889000"/>
                <a:gd name="connsiteX4" fmla="*/ 819150 w 3403600"/>
                <a:gd name="connsiteY4" fmla="*/ 0 h 88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600" h="889000">
                  <a:moveTo>
                    <a:pt x="819150" y="0"/>
                  </a:moveTo>
                  <a:lnTo>
                    <a:pt x="3403600" y="330200"/>
                  </a:lnTo>
                  <a:lnTo>
                    <a:pt x="2641600" y="812800"/>
                  </a:lnTo>
                  <a:lnTo>
                    <a:pt x="0" y="889000"/>
                  </a:lnTo>
                  <a:lnTo>
                    <a:pt x="819150" y="0"/>
                  </a:lnTo>
                  <a:close/>
                </a:path>
              </a:pathLst>
            </a:custGeom>
            <a:solidFill>
              <a:srgbClr val="A31C2D"/>
            </a:solidFill>
            <a:ln>
              <a:solidFill>
                <a:srgbClr val="A31C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9" name="任意多边形 6"/>
            <p:cNvSpPr/>
            <p:nvPr/>
          </p:nvSpPr>
          <p:spPr>
            <a:xfrm>
              <a:off x="1681163" y="931348"/>
              <a:ext cx="3145041" cy="2349500"/>
            </a:xfrm>
            <a:custGeom>
              <a:avLst/>
              <a:gdLst>
                <a:gd name="connsiteX0" fmla="*/ 2711450 w 3136900"/>
                <a:gd name="connsiteY0" fmla="*/ 0 h 2343150"/>
                <a:gd name="connsiteX1" fmla="*/ 3136900 w 3136900"/>
                <a:gd name="connsiteY1" fmla="*/ 920750 h 2343150"/>
                <a:gd name="connsiteX2" fmla="*/ 381000 w 3136900"/>
                <a:gd name="connsiteY2" fmla="*/ 2343150 h 2343150"/>
                <a:gd name="connsiteX3" fmla="*/ 0 w 3136900"/>
                <a:gd name="connsiteY3" fmla="*/ 2279650 h 2343150"/>
                <a:gd name="connsiteX4" fmla="*/ 2711450 w 313690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6900" h="2343150">
                  <a:moveTo>
                    <a:pt x="2711450" y="0"/>
                  </a:moveTo>
                  <a:lnTo>
                    <a:pt x="3136900" y="920750"/>
                  </a:lnTo>
                  <a:lnTo>
                    <a:pt x="381000" y="2343150"/>
                  </a:lnTo>
                  <a:lnTo>
                    <a:pt x="0" y="2279650"/>
                  </a:lnTo>
                  <a:lnTo>
                    <a:pt x="2711450" y="0"/>
                  </a:lnTo>
                  <a:close/>
                </a:path>
              </a:pathLst>
            </a:custGeom>
            <a:solidFill>
              <a:srgbClr val="D23C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0" name="任意多边形 7"/>
            <p:cNvSpPr/>
            <p:nvPr/>
          </p:nvSpPr>
          <p:spPr>
            <a:xfrm>
              <a:off x="1682954" y="3204648"/>
              <a:ext cx="2533650" cy="825500"/>
            </a:xfrm>
            <a:custGeom>
              <a:avLst/>
              <a:gdLst>
                <a:gd name="connsiteX0" fmla="*/ 0 w 2533650"/>
                <a:gd name="connsiteY0" fmla="*/ 0 h 825500"/>
                <a:gd name="connsiteX1" fmla="*/ 107950 w 2533650"/>
                <a:gd name="connsiteY1" fmla="*/ 222250 h 825500"/>
                <a:gd name="connsiteX2" fmla="*/ 1898650 w 2533650"/>
                <a:gd name="connsiteY2" fmla="*/ 825500 h 825500"/>
                <a:gd name="connsiteX3" fmla="*/ 2533650 w 2533650"/>
                <a:gd name="connsiteY3" fmla="*/ 520700 h 825500"/>
                <a:gd name="connsiteX4" fmla="*/ 0 w 2533650"/>
                <a:gd name="connsiteY4" fmla="*/ 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650" h="825500">
                  <a:moveTo>
                    <a:pt x="0" y="0"/>
                  </a:moveTo>
                  <a:lnTo>
                    <a:pt x="107950" y="222250"/>
                  </a:lnTo>
                  <a:lnTo>
                    <a:pt x="1898650" y="825500"/>
                  </a:lnTo>
                  <a:lnTo>
                    <a:pt x="2533650" y="520700"/>
                  </a:lnTo>
                  <a:lnTo>
                    <a:pt x="0" y="0"/>
                  </a:lnTo>
                  <a:close/>
                </a:path>
              </a:pathLst>
            </a:custGeom>
            <a:solidFill>
              <a:srgbClr val="A31C2D"/>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1" name="任意多边形 8"/>
            <p:cNvSpPr/>
            <p:nvPr/>
          </p:nvSpPr>
          <p:spPr>
            <a:xfrm>
              <a:off x="2051254" y="2029898"/>
              <a:ext cx="2774950" cy="1911350"/>
            </a:xfrm>
            <a:custGeom>
              <a:avLst/>
              <a:gdLst>
                <a:gd name="connsiteX0" fmla="*/ 2781300 w 2781300"/>
                <a:gd name="connsiteY0" fmla="*/ 0 h 1911350"/>
                <a:gd name="connsiteX1" fmla="*/ 2749550 w 2781300"/>
                <a:gd name="connsiteY1" fmla="*/ 463550 h 1911350"/>
                <a:gd name="connsiteX2" fmla="*/ 260350 w 2781300"/>
                <a:gd name="connsiteY2" fmla="*/ 1911350 h 1911350"/>
                <a:gd name="connsiteX3" fmla="*/ 0 w 2781300"/>
                <a:gd name="connsiteY3" fmla="*/ 1816100 h 1911350"/>
                <a:gd name="connsiteX4" fmla="*/ 2781300 w 2781300"/>
                <a:gd name="connsiteY4" fmla="*/ 0 h 191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1911350">
                  <a:moveTo>
                    <a:pt x="2781300" y="0"/>
                  </a:moveTo>
                  <a:lnTo>
                    <a:pt x="2749550" y="463550"/>
                  </a:lnTo>
                  <a:lnTo>
                    <a:pt x="260350" y="1911350"/>
                  </a:lnTo>
                  <a:lnTo>
                    <a:pt x="0" y="1816100"/>
                  </a:lnTo>
                  <a:lnTo>
                    <a:pt x="2781300" y="0"/>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2" name="任意多边形 9"/>
            <p:cNvSpPr/>
            <p:nvPr/>
          </p:nvSpPr>
          <p:spPr>
            <a:xfrm>
              <a:off x="2051254" y="3826948"/>
              <a:ext cx="1898650" cy="755650"/>
            </a:xfrm>
            <a:custGeom>
              <a:avLst/>
              <a:gdLst>
                <a:gd name="connsiteX0" fmla="*/ 0 w 1898650"/>
                <a:gd name="connsiteY0" fmla="*/ 0 h 736600"/>
                <a:gd name="connsiteX1" fmla="*/ 57150 w 1898650"/>
                <a:gd name="connsiteY1" fmla="*/ 222250 h 736600"/>
                <a:gd name="connsiteX2" fmla="*/ 1441450 w 1898650"/>
                <a:gd name="connsiteY2" fmla="*/ 736600 h 736600"/>
                <a:gd name="connsiteX3" fmla="*/ 1898650 w 1898650"/>
                <a:gd name="connsiteY3" fmla="*/ 730250 h 736600"/>
                <a:gd name="connsiteX4" fmla="*/ 0 w 1898650"/>
                <a:gd name="connsiteY4" fmla="*/ 0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650" h="736600">
                  <a:moveTo>
                    <a:pt x="0" y="0"/>
                  </a:moveTo>
                  <a:lnTo>
                    <a:pt x="57150" y="222250"/>
                  </a:lnTo>
                  <a:lnTo>
                    <a:pt x="1441450" y="736600"/>
                  </a:lnTo>
                  <a:lnTo>
                    <a:pt x="1898650" y="730250"/>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3" name="任意多边形 10"/>
            <p:cNvSpPr/>
            <p:nvPr/>
          </p:nvSpPr>
          <p:spPr>
            <a:xfrm>
              <a:off x="2305254" y="3731698"/>
              <a:ext cx="1898650" cy="863600"/>
            </a:xfrm>
            <a:custGeom>
              <a:avLst/>
              <a:gdLst>
                <a:gd name="connsiteX0" fmla="*/ 1917700 w 1917700"/>
                <a:gd name="connsiteY0" fmla="*/ 0 h 863600"/>
                <a:gd name="connsiteX1" fmla="*/ 1790700 w 1917700"/>
                <a:gd name="connsiteY1" fmla="*/ 463550 h 863600"/>
                <a:gd name="connsiteX2" fmla="*/ 527050 w 1917700"/>
                <a:gd name="connsiteY2" fmla="*/ 857250 h 863600"/>
                <a:gd name="connsiteX3" fmla="*/ 0 w 1917700"/>
                <a:gd name="connsiteY3" fmla="*/ 863600 h 863600"/>
                <a:gd name="connsiteX4" fmla="*/ 1917700 w 1917700"/>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700" h="863600">
                  <a:moveTo>
                    <a:pt x="1917700" y="0"/>
                  </a:moveTo>
                  <a:lnTo>
                    <a:pt x="1790700" y="463550"/>
                  </a:lnTo>
                  <a:lnTo>
                    <a:pt x="527050" y="857250"/>
                  </a:lnTo>
                  <a:lnTo>
                    <a:pt x="0" y="863600"/>
                  </a:lnTo>
                  <a:lnTo>
                    <a:pt x="1917700" y="0"/>
                  </a:lnTo>
                  <a:close/>
                </a:path>
              </a:pathLst>
            </a:custGeom>
            <a:solidFill>
              <a:srgbClr val="A31C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4" name="任意多边形 11"/>
            <p:cNvSpPr/>
            <p:nvPr/>
          </p:nvSpPr>
          <p:spPr>
            <a:xfrm>
              <a:off x="2298904" y="4576248"/>
              <a:ext cx="1657350" cy="133350"/>
            </a:xfrm>
            <a:custGeom>
              <a:avLst/>
              <a:gdLst>
                <a:gd name="connsiteX0" fmla="*/ 107950 w 1657350"/>
                <a:gd name="connsiteY0" fmla="*/ 133350 h 133350"/>
                <a:gd name="connsiteX1" fmla="*/ 1549400 w 1657350"/>
                <a:gd name="connsiteY1" fmla="*/ 133350 h 133350"/>
                <a:gd name="connsiteX2" fmla="*/ 1657350 w 1657350"/>
                <a:gd name="connsiteY2" fmla="*/ 0 h 133350"/>
                <a:gd name="connsiteX3" fmla="*/ 0 w 1657350"/>
                <a:gd name="connsiteY3" fmla="*/ 12700 h 133350"/>
                <a:gd name="connsiteX4" fmla="*/ 107950 w 1657350"/>
                <a:gd name="connsiteY4" fmla="*/ 1333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3350">
                  <a:moveTo>
                    <a:pt x="107950" y="133350"/>
                  </a:moveTo>
                  <a:lnTo>
                    <a:pt x="1549400" y="133350"/>
                  </a:lnTo>
                  <a:lnTo>
                    <a:pt x="1657350" y="0"/>
                  </a:lnTo>
                  <a:lnTo>
                    <a:pt x="0" y="12700"/>
                  </a:lnTo>
                  <a:lnTo>
                    <a:pt x="107950" y="13335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5" name="圆角矩形 12"/>
            <p:cNvSpPr/>
            <p:nvPr/>
          </p:nvSpPr>
          <p:spPr>
            <a:xfrm>
              <a:off x="2403679" y="4855134"/>
              <a:ext cx="1447800" cy="119063"/>
            </a:xfrm>
            <a:prstGeom prst="roundRect">
              <a:avLst/>
            </a:prstGeom>
            <a:solidFill>
              <a:srgbClr val="D23C4B"/>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6" name="圆角矩形 13"/>
            <p:cNvSpPr/>
            <p:nvPr/>
          </p:nvSpPr>
          <p:spPr>
            <a:xfrm>
              <a:off x="2403679" y="5060201"/>
              <a:ext cx="1447800" cy="119063"/>
            </a:xfrm>
            <a:prstGeom prst="roundRect">
              <a:avLst/>
            </a:prstGeom>
            <a:solidFill>
              <a:srgbClr val="D23C4B"/>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7" name="圆角矩形 14"/>
            <p:cNvSpPr/>
            <p:nvPr/>
          </p:nvSpPr>
          <p:spPr>
            <a:xfrm>
              <a:off x="2403679" y="5265268"/>
              <a:ext cx="1447800" cy="119063"/>
            </a:xfrm>
            <a:prstGeom prst="roundRect">
              <a:avLst/>
            </a:prstGeom>
            <a:solidFill>
              <a:srgbClr val="D23C4B"/>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8" name="圆角矩形 15"/>
            <p:cNvSpPr/>
            <p:nvPr/>
          </p:nvSpPr>
          <p:spPr>
            <a:xfrm>
              <a:off x="2403679" y="5470335"/>
              <a:ext cx="1447800" cy="119063"/>
            </a:xfrm>
            <a:prstGeom prst="roundRect">
              <a:avLst/>
            </a:prstGeom>
            <a:solidFill>
              <a:srgbClr val="D23C4B"/>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任意多边形 16"/>
            <p:cNvSpPr/>
            <p:nvPr/>
          </p:nvSpPr>
          <p:spPr>
            <a:xfrm>
              <a:off x="2403679" y="5645666"/>
              <a:ext cx="1447800" cy="393786"/>
            </a:xfrm>
            <a:custGeom>
              <a:avLst/>
              <a:gdLst>
                <a:gd name="connsiteX0" fmla="*/ 271858 w 1447800"/>
                <a:gd name="connsiteY0" fmla="*/ 259555 h 393786"/>
                <a:gd name="connsiteX1" fmla="*/ 1166414 w 1447800"/>
                <a:gd name="connsiteY1" fmla="*/ 259555 h 393786"/>
                <a:gd name="connsiteX2" fmla="*/ 1166414 w 1447800"/>
                <a:gd name="connsiteY2" fmla="*/ 357913 h 393786"/>
                <a:gd name="connsiteX3" fmla="*/ 1130541 w 1447800"/>
                <a:gd name="connsiteY3" fmla="*/ 393786 h 393786"/>
                <a:gd name="connsiteX4" fmla="*/ 307731 w 1447800"/>
                <a:gd name="connsiteY4" fmla="*/ 393786 h 393786"/>
                <a:gd name="connsiteX5" fmla="*/ 271858 w 1447800"/>
                <a:gd name="connsiteY5" fmla="*/ 357913 h 393786"/>
                <a:gd name="connsiteX6" fmla="*/ 36806 w 1447800"/>
                <a:gd name="connsiteY6" fmla="*/ 81519 h 393786"/>
                <a:gd name="connsiteX7" fmla="*/ 1410994 w 1447800"/>
                <a:gd name="connsiteY7" fmla="*/ 81519 h 393786"/>
                <a:gd name="connsiteX8" fmla="*/ 1250225 w 1447800"/>
                <a:gd name="connsiteY8" fmla="*/ 259555 h 393786"/>
                <a:gd name="connsiteX9" fmla="*/ 1166414 w 1447800"/>
                <a:gd name="connsiteY9" fmla="*/ 259555 h 393786"/>
                <a:gd name="connsiteX10" fmla="*/ 1166414 w 1447800"/>
                <a:gd name="connsiteY10" fmla="*/ 214420 h 393786"/>
                <a:gd name="connsiteX11" fmla="*/ 1130541 w 1447800"/>
                <a:gd name="connsiteY11" fmla="*/ 178547 h 393786"/>
                <a:gd name="connsiteX12" fmla="*/ 307731 w 1447800"/>
                <a:gd name="connsiteY12" fmla="*/ 178547 h 393786"/>
                <a:gd name="connsiteX13" fmla="*/ 271858 w 1447800"/>
                <a:gd name="connsiteY13" fmla="*/ 214420 h 393786"/>
                <a:gd name="connsiteX14" fmla="*/ 271858 w 1447800"/>
                <a:gd name="connsiteY14" fmla="*/ 259555 h 393786"/>
                <a:gd name="connsiteX15" fmla="*/ 197575 w 1447800"/>
                <a:gd name="connsiteY15" fmla="*/ 259555 h 393786"/>
                <a:gd name="connsiteX16" fmla="*/ 1447800 w 1447800"/>
                <a:gd name="connsiteY16" fmla="*/ 40759 h 393786"/>
                <a:gd name="connsiteX17" fmla="*/ 1447800 w 1447800"/>
                <a:gd name="connsiteY17" fmla="*/ 67932 h 393786"/>
                <a:gd name="connsiteX18" fmla="*/ 1434213 w 1447800"/>
                <a:gd name="connsiteY18" fmla="*/ 81519 h 393786"/>
                <a:gd name="connsiteX19" fmla="*/ 1410994 w 1447800"/>
                <a:gd name="connsiteY19" fmla="*/ 81519 h 393786"/>
                <a:gd name="connsiteX20" fmla="*/ 0 w 1447800"/>
                <a:gd name="connsiteY20" fmla="*/ 40759 h 393786"/>
                <a:gd name="connsiteX21" fmla="*/ 36806 w 1447800"/>
                <a:gd name="connsiteY21" fmla="*/ 81519 h 393786"/>
                <a:gd name="connsiteX22" fmla="*/ 13587 w 1447800"/>
                <a:gd name="connsiteY22" fmla="*/ 81519 h 393786"/>
                <a:gd name="connsiteX23" fmla="*/ 0 w 1447800"/>
                <a:gd name="connsiteY23" fmla="*/ 67932 h 393786"/>
                <a:gd name="connsiteX24" fmla="*/ 13587 w 1447800"/>
                <a:gd name="connsiteY24" fmla="*/ 0 h 393786"/>
                <a:gd name="connsiteX25" fmla="*/ 1434213 w 1447800"/>
                <a:gd name="connsiteY25" fmla="*/ 0 h 393786"/>
                <a:gd name="connsiteX26" fmla="*/ 1447800 w 1447800"/>
                <a:gd name="connsiteY26" fmla="*/ 13587 h 393786"/>
                <a:gd name="connsiteX27" fmla="*/ 1447800 w 1447800"/>
                <a:gd name="connsiteY27" fmla="*/ 40759 h 393786"/>
                <a:gd name="connsiteX28" fmla="*/ 0 w 1447800"/>
                <a:gd name="connsiteY28" fmla="*/ 40759 h 393786"/>
                <a:gd name="connsiteX29" fmla="*/ 0 w 1447800"/>
                <a:gd name="connsiteY29" fmla="*/ 13587 h 393786"/>
                <a:gd name="connsiteX30" fmla="*/ 13587 w 1447800"/>
                <a:gd name="connsiteY30" fmla="*/ 0 h 3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47800" h="393786">
                  <a:moveTo>
                    <a:pt x="271858" y="259555"/>
                  </a:moveTo>
                  <a:lnTo>
                    <a:pt x="1166414" y="259555"/>
                  </a:lnTo>
                  <a:lnTo>
                    <a:pt x="1166414" y="357913"/>
                  </a:lnTo>
                  <a:cubicBezTo>
                    <a:pt x="1166414" y="377725"/>
                    <a:pt x="1150353" y="393786"/>
                    <a:pt x="1130541" y="393786"/>
                  </a:cubicBezTo>
                  <a:lnTo>
                    <a:pt x="307731" y="393786"/>
                  </a:lnTo>
                  <a:cubicBezTo>
                    <a:pt x="287919" y="393786"/>
                    <a:pt x="271858" y="377725"/>
                    <a:pt x="271858" y="357913"/>
                  </a:cubicBezTo>
                  <a:close/>
                  <a:moveTo>
                    <a:pt x="36806" y="81519"/>
                  </a:moveTo>
                  <a:lnTo>
                    <a:pt x="1410994" y="81519"/>
                  </a:lnTo>
                  <a:lnTo>
                    <a:pt x="1250225" y="259555"/>
                  </a:lnTo>
                  <a:lnTo>
                    <a:pt x="1166414" y="259555"/>
                  </a:lnTo>
                  <a:lnTo>
                    <a:pt x="1166414" y="214420"/>
                  </a:lnTo>
                  <a:cubicBezTo>
                    <a:pt x="1166414" y="194608"/>
                    <a:pt x="1150353" y="178547"/>
                    <a:pt x="1130541" y="178547"/>
                  </a:cubicBezTo>
                  <a:lnTo>
                    <a:pt x="307731" y="178547"/>
                  </a:lnTo>
                  <a:cubicBezTo>
                    <a:pt x="287919" y="178547"/>
                    <a:pt x="271858" y="194608"/>
                    <a:pt x="271858" y="214420"/>
                  </a:cubicBezTo>
                  <a:lnTo>
                    <a:pt x="271858" y="259555"/>
                  </a:lnTo>
                  <a:lnTo>
                    <a:pt x="197575" y="259555"/>
                  </a:lnTo>
                  <a:close/>
                  <a:moveTo>
                    <a:pt x="1447800" y="40759"/>
                  </a:moveTo>
                  <a:lnTo>
                    <a:pt x="1447800" y="67932"/>
                  </a:lnTo>
                  <a:cubicBezTo>
                    <a:pt x="1447800" y="75436"/>
                    <a:pt x="1441717" y="81519"/>
                    <a:pt x="1434213" y="81519"/>
                  </a:cubicBezTo>
                  <a:lnTo>
                    <a:pt x="1410994" y="81519"/>
                  </a:lnTo>
                  <a:close/>
                  <a:moveTo>
                    <a:pt x="0" y="40759"/>
                  </a:moveTo>
                  <a:lnTo>
                    <a:pt x="36806" y="81519"/>
                  </a:lnTo>
                  <a:lnTo>
                    <a:pt x="13587" y="81519"/>
                  </a:lnTo>
                  <a:cubicBezTo>
                    <a:pt x="6083" y="81519"/>
                    <a:pt x="0" y="75436"/>
                    <a:pt x="0" y="67932"/>
                  </a:cubicBezTo>
                  <a:close/>
                  <a:moveTo>
                    <a:pt x="13587" y="0"/>
                  </a:moveTo>
                  <a:lnTo>
                    <a:pt x="1434213" y="0"/>
                  </a:lnTo>
                  <a:cubicBezTo>
                    <a:pt x="1441717" y="0"/>
                    <a:pt x="1447800" y="6083"/>
                    <a:pt x="1447800" y="13587"/>
                  </a:cubicBezTo>
                  <a:lnTo>
                    <a:pt x="1447800" y="40759"/>
                  </a:lnTo>
                  <a:lnTo>
                    <a:pt x="0" y="40759"/>
                  </a:lnTo>
                  <a:lnTo>
                    <a:pt x="0" y="13587"/>
                  </a:lnTo>
                  <a:cubicBezTo>
                    <a:pt x="0" y="6083"/>
                    <a:pt x="6083" y="0"/>
                    <a:pt x="13587" y="0"/>
                  </a:cubicBezTo>
                  <a:close/>
                </a:path>
              </a:pathLst>
            </a:custGeom>
            <a:solidFill>
              <a:srgbClr val="D23C4B"/>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20" name="梯形 19"/>
            <p:cNvSpPr/>
            <p:nvPr/>
          </p:nvSpPr>
          <p:spPr>
            <a:xfrm rot="19013191">
              <a:off x="828125" y="877017"/>
              <a:ext cx="2652572" cy="776999"/>
            </a:xfrm>
            <a:prstGeom prst="trapezoid">
              <a:avLst>
                <a:gd name="adj" fmla="val 95892"/>
              </a:avLst>
            </a:prstGeom>
            <a:solidFill>
              <a:srgbClr val="A31C2D"/>
            </a:solidFill>
            <a:ln>
              <a:solidFill>
                <a:srgbClr val="A31C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21" name="任意多边形 18"/>
            <p:cNvSpPr/>
            <p:nvPr/>
          </p:nvSpPr>
          <p:spPr>
            <a:xfrm>
              <a:off x="3319463" y="461963"/>
              <a:ext cx="1081087" cy="528637"/>
            </a:xfrm>
            <a:custGeom>
              <a:avLst/>
              <a:gdLst>
                <a:gd name="connsiteX0" fmla="*/ 1081087 w 1081087"/>
                <a:gd name="connsiteY0" fmla="*/ 471487 h 528637"/>
                <a:gd name="connsiteX1" fmla="*/ 109537 w 1081087"/>
                <a:gd name="connsiteY1" fmla="*/ 0 h 528637"/>
                <a:gd name="connsiteX2" fmla="*/ 0 w 1081087"/>
                <a:gd name="connsiteY2" fmla="*/ 109537 h 528637"/>
                <a:gd name="connsiteX3" fmla="*/ 966787 w 1081087"/>
                <a:gd name="connsiteY3" fmla="*/ 509587 h 528637"/>
                <a:gd name="connsiteX4" fmla="*/ 1009650 w 1081087"/>
                <a:gd name="connsiteY4" fmla="*/ 528637 h 528637"/>
                <a:gd name="connsiteX5" fmla="*/ 1081087 w 1081087"/>
                <a:gd name="connsiteY5" fmla="*/ 471487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528637">
                  <a:moveTo>
                    <a:pt x="1081087" y="471487"/>
                  </a:moveTo>
                  <a:lnTo>
                    <a:pt x="109537" y="0"/>
                  </a:lnTo>
                  <a:lnTo>
                    <a:pt x="0" y="109537"/>
                  </a:lnTo>
                  <a:lnTo>
                    <a:pt x="966787" y="509587"/>
                  </a:lnTo>
                  <a:lnTo>
                    <a:pt x="1009650" y="528637"/>
                  </a:lnTo>
                  <a:lnTo>
                    <a:pt x="1081087" y="471487"/>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22" name="任意多边形 19"/>
            <p:cNvSpPr/>
            <p:nvPr/>
          </p:nvSpPr>
          <p:spPr>
            <a:xfrm>
              <a:off x="1414463" y="1938338"/>
              <a:ext cx="504825" cy="676275"/>
            </a:xfrm>
            <a:custGeom>
              <a:avLst/>
              <a:gdLst>
                <a:gd name="connsiteX0" fmla="*/ 438150 w 504825"/>
                <a:gd name="connsiteY0" fmla="*/ 0 h 676275"/>
                <a:gd name="connsiteX1" fmla="*/ 0 w 504825"/>
                <a:gd name="connsiteY1" fmla="*/ 595312 h 676275"/>
                <a:gd name="connsiteX2" fmla="*/ 4762 w 504825"/>
                <a:gd name="connsiteY2" fmla="*/ 676275 h 676275"/>
                <a:gd name="connsiteX3" fmla="*/ 504825 w 504825"/>
                <a:gd name="connsiteY3" fmla="*/ 128587 h 676275"/>
                <a:gd name="connsiteX4" fmla="*/ 438150 w 504825"/>
                <a:gd name="connsiteY4" fmla="*/ 0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676275">
                  <a:moveTo>
                    <a:pt x="438150" y="0"/>
                  </a:moveTo>
                  <a:lnTo>
                    <a:pt x="0" y="595312"/>
                  </a:lnTo>
                  <a:lnTo>
                    <a:pt x="4762" y="676275"/>
                  </a:lnTo>
                  <a:lnTo>
                    <a:pt x="504825" y="128587"/>
                  </a:lnTo>
                  <a:lnTo>
                    <a:pt x="438150" y="0"/>
                  </a:lnTo>
                  <a:close/>
                </a:path>
              </a:pathLst>
            </a:custGeom>
            <a:solidFill>
              <a:srgbClr val="A31C2D"/>
            </a:solidFill>
            <a:ln>
              <a:solidFill>
                <a:srgbClr val="A31C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grpSp>
      <p:sp>
        <p:nvSpPr>
          <p:cNvPr id="23" name="矩形 22"/>
          <p:cNvSpPr/>
          <p:nvPr/>
        </p:nvSpPr>
        <p:spPr>
          <a:xfrm>
            <a:off x="5523865" y="4067175"/>
            <a:ext cx="5701030" cy="1753235"/>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zh-CN" altLang="en-US" sz="2400" dirty="0">
                <a:solidFill>
                  <a:srgbClr val="A31C2D"/>
                </a:solidFill>
                <a:latin typeface="微软雅黑" panose="020B0503020204020204" charset="-122"/>
                <a:ea typeface="微软雅黑" panose="020B0503020204020204" charset="-122"/>
                <a:cs typeface="+mn-ea"/>
                <a:sym typeface="+mn-lt"/>
              </a:rPr>
              <a:t>设计出系统大致的功能模块。主要从方便系统用户的角度进行分析，明确该系统应该具有的功能并完成系统测试。</a:t>
            </a:r>
            <a:endParaRPr lang="zh-CN" altLang="en-US" sz="2400" dirty="0">
              <a:solidFill>
                <a:srgbClr val="A31C2D"/>
              </a:solidFill>
              <a:latin typeface="微软雅黑" panose="020B0503020204020204" charset="-122"/>
              <a:ea typeface="微软雅黑" panose="020B0503020204020204" charset="-122"/>
              <a:cs typeface="+mn-ea"/>
              <a:sym typeface="+mn-lt"/>
            </a:endParaRPr>
          </a:p>
        </p:txBody>
      </p:sp>
      <p:sp>
        <p:nvSpPr>
          <p:cNvPr id="24" name="矩形 23"/>
          <p:cNvSpPr/>
          <p:nvPr/>
        </p:nvSpPr>
        <p:spPr>
          <a:xfrm>
            <a:off x="5523865" y="2683510"/>
            <a:ext cx="5701030" cy="1198880"/>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zh-CN" altLang="en-US" sz="2400" dirty="0">
                <a:solidFill>
                  <a:srgbClr val="A31C2D"/>
                </a:solidFill>
                <a:latin typeface="微软雅黑" panose="020B0503020204020204" charset="-122"/>
                <a:ea typeface="微软雅黑" panose="020B0503020204020204" charset="-122"/>
                <a:cs typeface="微软雅黑" panose="020B0503020204020204" charset="-122"/>
                <a:sym typeface="+mn-lt"/>
              </a:rPr>
              <a:t>选用Java技术开发，SpringBoot框架，Mysql数据库</a:t>
            </a:r>
            <a:endParaRPr lang="zh-CN" altLang="en-US" sz="2400" dirty="0">
              <a:solidFill>
                <a:srgbClr val="A31C2D"/>
              </a:solidFill>
              <a:latin typeface="微软雅黑" panose="020B0503020204020204" charset="-122"/>
              <a:ea typeface="微软雅黑" panose="020B0503020204020204" charset="-122"/>
              <a:cs typeface="微软雅黑" panose="020B0503020204020204" charset="-122"/>
              <a:sym typeface="+mn-lt"/>
            </a:endParaRPr>
          </a:p>
        </p:txBody>
      </p:sp>
      <p:sp>
        <p:nvSpPr>
          <p:cNvPr id="2" name="矩形 1"/>
          <p:cNvSpPr/>
          <p:nvPr/>
        </p:nvSpPr>
        <p:spPr>
          <a:xfrm>
            <a:off x="5607685" y="746760"/>
            <a:ext cx="5701030" cy="1753235"/>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zh-CN" altLang="en-US" sz="2400" dirty="0">
                <a:solidFill>
                  <a:srgbClr val="A31C2D"/>
                </a:solidFill>
                <a:latin typeface="微软雅黑" panose="020B0503020204020204" charset="-122"/>
                <a:ea typeface="微软雅黑" panose="020B0503020204020204" charset="-122"/>
                <a:cs typeface="+mn-ea"/>
                <a:sym typeface="+mn-lt"/>
              </a:rPr>
              <a:t>通过引擎搜索或者查阅相关文献资料，了解了本系统开发的背景以及设计系统的意义所在，收集用户需求信息。</a:t>
            </a:r>
            <a:endParaRPr lang="zh-CN" altLang="en-US" sz="2400" dirty="0">
              <a:solidFill>
                <a:srgbClr val="A31C2D"/>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90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271395" y="3606800"/>
            <a:ext cx="5149850" cy="3039745"/>
            <a:chOff x="839538" y="1449000"/>
            <a:chExt cx="7355692" cy="4341635"/>
          </a:xfrm>
        </p:grpSpPr>
        <p:sp>
          <p:nvSpPr>
            <p:cNvPr id="4" name="ïś1îḓe"/>
            <p:cNvSpPr/>
            <p:nvPr/>
          </p:nvSpPr>
          <p:spPr>
            <a:xfrm>
              <a:off x="839538" y="1449000"/>
              <a:ext cx="1784843" cy="1785351"/>
            </a:xfrm>
            <a:prstGeom prst="teardrop">
              <a:avLst/>
            </a:prstGeom>
            <a:solidFill>
              <a:srgbClr val="D23C4B"/>
            </a:solidFill>
            <a:ln w="12700" cap="flat" cmpd="sng" algn="ctr">
              <a:solidFill>
                <a:srgbClr val="D23C4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îṣḻíde"/>
            <p:cNvSpPr/>
            <p:nvPr/>
          </p:nvSpPr>
          <p:spPr>
            <a:xfrm>
              <a:off x="839538" y="4005284"/>
              <a:ext cx="1784843" cy="1785351"/>
            </a:xfrm>
            <a:prstGeom prst="teardrop">
              <a:avLst/>
            </a:prstGeom>
            <a:solidFill>
              <a:srgbClr val="D23C4B"/>
            </a:solidFill>
            <a:ln w="12700" cap="flat" cmpd="sng" algn="ctr">
              <a:solidFill>
                <a:srgbClr val="D23C4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iṥlïḍê"/>
            <p:cNvSpPr/>
            <p:nvPr/>
          </p:nvSpPr>
          <p:spPr>
            <a:xfrm>
              <a:off x="6410387" y="4005284"/>
              <a:ext cx="1784843" cy="1785351"/>
            </a:xfrm>
            <a:prstGeom prst="teardrop">
              <a:avLst/>
            </a:prstGeom>
            <a:solidFill>
              <a:srgbClr val="D23C4B"/>
            </a:solidFill>
            <a:ln w="12700" cap="flat" cmpd="sng" algn="ctr">
              <a:solidFill>
                <a:srgbClr val="D23C4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íṩliḋè"/>
            <p:cNvSpPr/>
            <p:nvPr/>
          </p:nvSpPr>
          <p:spPr>
            <a:xfrm>
              <a:off x="6410387" y="1449000"/>
              <a:ext cx="1784843" cy="1785351"/>
            </a:xfrm>
            <a:prstGeom prst="teardrop">
              <a:avLst/>
            </a:prstGeom>
            <a:solidFill>
              <a:srgbClr val="D23C4B"/>
            </a:solidFill>
            <a:ln w="12700" cap="flat" cmpd="sng" algn="ctr">
              <a:solidFill>
                <a:srgbClr val="D23C4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6989" y="3849767"/>
            <a:ext cx="674370" cy="674370"/>
          </a:xfrm>
          <a:prstGeom prst="rect">
            <a:avLst/>
          </a:prstGeom>
        </p:spPr>
      </p:pic>
      <p:grpSp>
        <p:nvGrpSpPr>
          <p:cNvPr id="21" name="Group 112"/>
          <p:cNvGrpSpPr/>
          <p:nvPr/>
        </p:nvGrpSpPr>
        <p:grpSpPr>
          <a:xfrm>
            <a:off x="6515139" y="3908187"/>
            <a:ext cx="655768" cy="728631"/>
            <a:chOff x="6264275" y="814388"/>
            <a:chExt cx="881063" cy="881063"/>
          </a:xfrm>
        </p:grpSpPr>
        <p:sp>
          <p:nvSpPr>
            <p:cNvPr id="22" name="Freeform 25"/>
            <p:cNvSpPr/>
            <p:nvPr/>
          </p:nvSpPr>
          <p:spPr bwMode="auto">
            <a:xfrm>
              <a:off x="6264275" y="904876"/>
              <a:ext cx="365125" cy="790575"/>
            </a:xfrm>
            <a:custGeom>
              <a:avLst/>
              <a:gdLst>
                <a:gd name="T0" fmla="*/ 96 w 96"/>
                <a:gd name="T1" fmla="*/ 208 h 208"/>
                <a:gd name="T2" fmla="*/ 21 w 96"/>
                <a:gd name="T3" fmla="*/ 208 h 208"/>
                <a:gd name="T4" fmla="*/ 0 w 96"/>
                <a:gd name="T5" fmla="*/ 188 h 208"/>
                <a:gd name="T6" fmla="*/ 0 w 96"/>
                <a:gd name="T7" fmla="*/ 0 h 208"/>
              </a:gdLst>
              <a:ahLst/>
              <a:cxnLst>
                <a:cxn ang="0">
                  <a:pos x="T0" y="T1"/>
                </a:cxn>
                <a:cxn ang="0">
                  <a:pos x="T2" y="T3"/>
                </a:cxn>
                <a:cxn ang="0">
                  <a:pos x="T4" y="T5"/>
                </a:cxn>
                <a:cxn ang="0">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lstStyle/>
            <a:p>
              <a:pPr defTabSz="1096645"/>
              <a:endParaRPr lang="id-ID" sz="2280">
                <a:solidFill>
                  <a:prstClr val="black"/>
                </a:solidFill>
                <a:cs typeface="+mn-ea"/>
                <a:sym typeface="+mn-lt"/>
              </a:endParaRPr>
            </a:p>
          </p:txBody>
        </p:sp>
        <p:sp>
          <p:nvSpPr>
            <p:cNvPr id="23" name="Line 26"/>
            <p:cNvSpPr>
              <a:spLocks noChangeShapeType="1"/>
            </p:cNvSpPr>
            <p:nvPr/>
          </p:nvSpPr>
          <p:spPr bwMode="auto">
            <a:xfrm>
              <a:off x="6354763" y="904876"/>
              <a:ext cx="608013" cy="0"/>
            </a:xfrm>
            <a:prstGeom prst="line">
              <a:avLst/>
            </a:prstGeom>
            <a:noFill/>
            <a:ln w="19050" cap="rnd">
              <a:solidFill>
                <a:schemeClr val="bg1"/>
              </a:solidFill>
              <a:prstDash val="solid"/>
              <a:rou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lstStyle/>
            <a:p>
              <a:pPr defTabSz="1096645"/>
              <a:endParaRPr lang="id-ID" sz="2280">
                <a:solidFill>
                  <a:prstClr val="black"/>
                </a:solidFill>
                <a:cs typeface="+mn-ea"/>
                <a:sym typeface="+mn-lt"/>
              </a:endParaRPr>
            </a:p>
          </p:txBody>
        </p:sp>
        <p:sp>
          <p:nvSpPr>
            <p:cNvPr id="24" name="Freeform 27"/>
            <p:cNvSpPr/>
            <p:nvPr/>
          </p:nvSpPr>
          <p:spPr bwMode="auto">
            <a:xfrm>
              <a:off x="6264275" y="814388"/>
              <a:ext cx="728663" cy="303213"/>
            </a:xfrm>
            <a:custGeom>
              <a:avLst/>
              <a:gdLst>
                <a:gd name="T0" fmla="*/ 192 w 192"/>
                <a:gd name="T1" fmla="*/ 0 h 80"/>
                <a:gd name="T2" fmla="*/ 24 w 192"/>
                <a:gd name="T3" fmla="*/ 0 h 80"/>
                <a:gd name="T4" fmla="*/ 0 w 192"/>
                <a:gd name="T5" fmla="*/ 24 h 80"/>
                <a:gd name="T6" fmla="*/ 24 w 192"/>
                <a:gd name="T7" fmla="*/ 48 h 80"/>
                <a:gd name="T8" fmla="*/ 192 w 192"/>
                <a:gd name="T9" fmla="*/ 48 h 80"/>
                <a:gd name="T10" fmla="*/ 192 w 192"/>
                <a:gd name="T11" fmla="*/ 80 h 80"/>
              </a:gdLst>
              <a:ahLst/>
              <a:cxnLst>
                <a:cxn ang="0">
                  <a:pos x="T0" y="T1"/>
                </a:cxn>
                <a:cxn ang="0">
                  <a:pos x="T2" y="T3"/>
                </a:cxn>
                <a:cxn ang="0">
                  <a:pos x="T4" y="T5"/>
                </a:cxn>
                <a:cxn ang="0">
                  <a:pos x="T6" y="T7"/>
                </a:cxn>
                <a:cxn ang="0">
                  <a:pos x="T8" y="T9"/>
                </a:cxn>
                <a:cxn ang="0">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lstStyle/>
            <a:p>
              <a:pPr defTabSz="1096645"/>
              <a:endParaRPr lang="id-ID" sz="2280">
                <a:solidFill>
                  <a:prstClr val="black"/>
                </a:solidFill>
                <a:cs typeface="+mn-ea"/>
                <a:sym typeface="+mn-lt"/>
              </a:endParaRPr>
            </a:p>
          </p:txBody>
        </p:sp>
        <p:sp>
          <p:nvSpPr>
            <p:cNvPr id="25" name="Line 28"/>
            <p:cNvSpPr>
              <a:spLocks noChangeShapeType="1"/>
            </p:cNvSpPr>
            <p:nvPr/>
          </p:nvSpPr>
          <p:spPr bwMode="auto">
            <a:xfrm flipV="1">
              <a:off x="6902450" y="1346201"/>
              <a:ext cx="0" cy="212725"/>
            </a:xfrm>
            <a:prstGeom prst="line">
              <a:avLst/>
            </a:prstGeom>
            <a:noFill/>
            <a:ln w="19050"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lstStyle/>
            <a:p>
              <a:pPr defTabSz="1096645"/>
              <a:endParaRPr lang="id-ID" sz="2280">
                <a:solidFill>
                  <a:prstClr val="black"/>
                </a:solidFill>
                <a:cs typeface="+mn-ea"/>
                <a:sym typeface="+mn-lt"/>
              </a:endParaRPr>
            </a:p>
          </p:txBody>
        </p:sp>
        <p:sp>
          <p:nvSpPr>
            <p:cNvPr id="26" name="Freeform 29"/>
            <p:cNvSpPr/>
            <p:nvPr/>
          </p:nvSpPr>
          <p:spPr bwMode="auto">
            <a:xfrm>
              <a:off x="6810375" y="1466851"/>
              <a:ext cx="182563" cy="92075"/>
            </a:xfrm>
            <a:custGeom>
              <a:avLst/>
              <a:gdLst>
                <a:gd name="T0" fmla="*/ 0 w 115"/>
                <a:gd name="T1" fmla="*/ 0 h 58"/>
                <a:gd name="T2" fmla="*/ 58 w 115"/>
                <a:gd name="T3" fmla="*/ 58 h 58"/>
                <a:gd name="T4" fmla="*/ 115 w 115"/>
                <a:gd name="T5" fmla="*/ 0 h 58"/>
              </a:gdLst>
              <a:ahLst/>
              <a:cxnLst>
                <a:cxn ang="0">
                  <a:pos x="T0" y="T1"/>
                </a:cxn>
                <a:cxn ang="0">
                  <a:pos x="T2" y="T3"/>
                </a:cxn>
                <a:cxn ang="0">
                  <a:pos x="T4" y="T5"/>
                </a:cxn>
              </a:cxnLst>
              <a:rect l="0" t="0" r="r" b="b"/>
              <a:pathLst>
                <a:path w="115" h="58">
                  <a:moveTo>
                    <a:pt x="0" y="0"/>
                  </a:moveTo>
                  <a:lnTo>
                    <a:pt x="58" y="58"/>
                  </a:lnTo>
                  <a:lnTo>
                    <a:pt x="115" y="0"/>
                  </a:ln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lstStyle/>
            <a:p>
              <a:pPr defTabSz="1096645"/>
              <a:endParaRPr lang="id-ID" sz="2280">
                <a:solidFill>
                  <a:prstClr val="black"/>
                </a:solidFill>
                <a:cs typeface="+mn-ea"/>
                <a:sym typeface="+mn-lt"/>
              </a:endParaRPr>
            </a:p>
          </p:txBody>
        </p:sp>
        <p:sp>
          <p:nvSpPr>
            <p:cNvPr id="27" name="Oval 30"/>
            <p:cNvSpPr>
              <a:spLocks noChangeArrowheads="1"/>
            </p:cNvSpPr>
            <p:nvPr/>
          </p:nvSpPr>
          <p:spPr bwMode="auto">
            <a:xfrm>
              <a:off x="6659563" y="1209676"/>
              <a:ext cx="485775" cy="485775"/>
            </a:xfrm>
            <a:prstGeom prst="ellipse">
              <a:avLst/>
            </a:prstGeom>
            <a:noFill/>
            <a:ln w="19050"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lstStyle/>
            <a:p>
              <a:pPr defTabSz="1096645"/>
              <a:endParaRPr lang="id-ID" sz="2280">
                <a:solidFill>
                  <a:prstClr val="black"/>
                </a:solidFill>
                <a:cs typeface="+mn-ea"/>
                <a:sym typeface="+mn-lt"/>
              </a:endParaRPr>
            </a:p>
          </p:txBody>
        </p:sp>
      </p:gr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572" y="5572923"/>
            <a:ext cx="955455" cy="955455"/>
          </a:xfrm>
          <a:prstGeom prst="rect">
            <a:avLst/>
          </a:prstGeom>
        </p:spPr>
      </p:pic>
      <p:pic>
        <p:nvPicPr>
          <p:cNvPr id="29"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949" y="5673875"/>
            <a:ext cx="763783" cy="791174"/>
          </a:xfrm>
          <a:prstGeom prst="rect">
            <a:avLst/>
          </a:prstGeom>
          <a:solidFill>
            <a:srgbClr val="D23C4B"/>
          </a:solidFill>
          <a:ln w="9525">
            <a:solidFill>
              <a:srgbClr val="D23C4B"/>
            </a:solidFill>
            <a:miter lim="800000"/>
            <a:headEnd/>
            <a:tailEnd/>
          </a:ln>
        </p:spPr>
      </p:pic>
      <p:sp>
        <p:nvSpPr>
          <p:cNvPr id="30" name="任意多边形: 形状 29"/>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32" name="矩形 31"/>
          <p:cNvSpPr/>
          <p:nvPr/>
        </p:nvSpPr>
        <p:spPr>
          <a:xfrm>
            <a:off x="1247240" y="657873"/>
            <a:ext cx="1839595" cy="460375"/>
          </a:xfrm>
          <a:prstGeom prst="rect">
            <a:avLst/>
          </a:prstGeom>
        </p:spPr>
        <p:txBody>
          <a:bodyPr wrap="none">
            <a:spAutoFit/>
          </a:bodyPr>
          <a:lstStyle/>
          <a:p>
            <a:r>
              <a:rPr lang="en-US" altLang="zh-CN" sz="2400" b="1" dirty="0">
                <a:solidFill>
                  <a:schemeClr val="bg1"/>
                </a:solidFill>
                <a:cs typeface="+mn-ea"/>
                <a:sym typeface="+mn-lt"/>
              </a:rPr>
              <a:t> 3  </a:t>
            </a:r>
            <a:r>
              <a:rPr lang="zh-CN" altLang="en-US" sz="2400" b="1" dirty="0">
                <a:solidFill>
                  <a:schemeClr val="bg1"/>
                </a:solidFill>
                <a:cs typeface="+mn-ea"/>
                <a:sym typeface="+mn-lt"/>
              </a:rPr>
              <a:t>关键技术</a:t>
            </a:r>
            <a:endParaRPr lang="zh-CN" altLang="en-US" sz="2400" b="1" dirty="0">
              <a:solidFill>
                <a:schemeClr val="bg1"/>
              </a:solidFill>
              <a:cs typeface="+mn-ea"/>
              <a:sym typeface="+mn-lt"/>
            </a:endParaRPr>
          </a:p>
        </p:txBody>
      </p:sp>
      <p:sp>
        <p:nvSpPr>
          <p:cNvPr id="2" name="矩形 1"/>
          <p:cNvSpPr/>
          <p:nvPr/>
        </p:nvSpPr>
        <p:spPr>
          <a:xfrm>
            <a:off x="706755" y="1496060"/>
            <a:ext cx="6456045" cy="1532890"/>
          </a:xfrm>
          <a:prstGeom prst="rect">
            <a:avLst/>
          </a:prstGeom>
        </p:spPr>
        <p:txBody>
          <a:bodyPr wrap="square">
            <a:noAutofit/>
          </a:bodyPr>
          <a:lstStyle/>
          <a:p>
            <a:pPr marL="285750" indent="-285750" fontAlgn="auto">
              <a:lnSpc>
                <a:spcPct val="100000"/>
              </a:lnSpc>
              <a:spcAft>
                <a:spcPts val="600"/>
              </a:spcAft>
              <a:buFont typeface="Wingdings" panose="05000000000000000000" pitchFamily="2" charset="2"/>
              <a:buChar char="l"/>
            </a:pPr>
            <a:r>
              <a:rPr lang="zh-CN" altLang="en-US" sz="2400" dirty="0">
                <a:solidFill>
                  <a:srgbClr val="A31C2D"/>
                </a:solidFill>
                <a:latin typeface="微软雅黑" panose="020B0503020204020204" charset="-122"/>
                <a:ea typeface="微软雅黑" panose="020B0503020204020204" charset="-122"/>
                <a:cs typeface="+mn-ea"/>
                <a:sym typeface="+mn-lt"/>
              </a:rPr>
              <a:t>前端采用Uni-app 。</a:t>
            </a:r>
            <a:endParaRPr lang="zh-CN" altLang="en-US" sz="2400" dirty="0">
              <a:solidFill>
                <a:srgbClr val="A31C2D"/>
              </a:solidFill>
              <a:latin typeface="微软雅黑" panose="020B0503020204020204" charset="-122"/>
              <a:ea typeface="微软雅黑" panose="020B0503020204020204" charset="-122"/>
              <a:cs typeface="+mn-ea"/>
              <a:sym typeface="+mn-lt"/>
            </a:endParaRPr>
          </a:p>
          <a:p>
            <a:pPr marL="285750" indent="-285750" fontAlgn="auto">
              <a:lnSpc>
                <a:spcPct val="100000"/>
              </a:lnSpc>
              <a:spcAft>
                <a:spcPts val="600"/>
              </a:spcAft>
              <a:buFont typeface="Wingdings" panose="05000000000000000000" pitchFamily="2" charset="2"/>
              <a:buChar char="l"/>
            </a:pPr>
            <a:r>
              <a:rPr lang="zh-CN" altLang="en-US" sz="2400" dirty="0">
                <a:solidFill>
                  <a:srgbClr val="A31C2D"/>
                </a:solidFill>
                <a:latin typeface="微软雅黑" panose="020B0503020204020204" charset="-122"/>
                <a:ea typeface="微软雅黑" panose="020B0503020204020204" charset="-122"/>
                <a:cs typeface="+mn-ea"/>
                <a:sym typeface="+mn-lt"/>
              </a:rPr>
              <a:t>后端部分：采用SpringBoot作为开发框架，</a:t>
            </a:r>
            <a:endParaRPr lang="zh-CN" altLang="en-US" sz="2400" dirty="0">
              <a:solidFill>
                <a:srgbClr val="A31C2D"/>
              </a:solidFill>
              <a:latin typeface="微软雅黑" panose="020B0503020204020204" charset="-122"/>
              <a:ea typeface="微软雅黑" panose="020B0503020204020204" charset="-122"/>
              <a:cs typeface="+mn-ea"/>
              <a:sym typeface="+mn-lt"/>
            </a:endParaRPr>
          </a:p>
          <a:p>
            <a:pPr indent="0" fontAlgn="auto">
              <a:lnSpc>
                <a:spcPct val="100000"/>
              </a:lnSpc>
              <a:spcAft>
                <a:spcPts val="600"/>
              </a:spcAft>
              <a:buFont typeface="Wingdings" panose="05000000000000000000" pitchFamily="2" charset="2"/>
              <a:buNone/>
            </a:pPr>
            <a:r>
              <a:rPr lang="en-US" altLang="zh-CN" sz="2400" dirty="0">
                <a:solidFill>
                  <a:srgbClr val="A31C2D"/>
                </a:solidFill>
                <a:latin typeface="微软雅黑" panose="020B0503020204020204" charset="-122"/>
                <a:ea typeface="微软雅黑" panose="020B0503020204020204" charset="-122"/>
                <a:cs typeface="+mn-ea"/>
                <a:sym typeface="+mn-lt"/>
              </a:rPr>
              <a:t>   </a:t>
            </a:r>
            <a:r>
              <a:rPr lang="zh-CN" altLang="en-US" sz="2400" dirty="0">
                <a:solidFill>
                  <a:srgbClr val="A31C2D"/>
                </a:solidFill>
                <a:latin typeface="微软雅黑" panose="020B0503020204020204" charset="-122"/>
                <a:ea typeface="微软雅黑" panose="020B0503020204020204" charset="-122"/>
                <a:cs typeface="+mn-ea"/>
                <a:sym typeface="+mn-lt"/>
              </a:rPr>
              <a:t>同时集成MyBatis、Redis等相关技术。</a:t>
            </a:r>
            <a:endParaRPr lang="zh-CN" altLang="en-US" sz="2400" dirty="0">
              <a:solidFill>
                <a:srgbClr val="A31C2D"/>
              </a:solidFill>
              <a:latin typeface="微软雅黑" panose="020B0503020204020204" charset="-122"/>
              <a:ea typeface="微软雅黑" panose="020B0503020204020204" charset="-122"/>
              <a:cs typeface="+mn-ea"/>
              <a:sym typeface="+mn-lt"/>
            </a:endParaRPr>
          </a:p>
        </p:txBody>
      </p:sp>
      <p:sp>
        <p:nvSpPr>
          <p:cNvPr id="5" name="矩形 4"/>
          <p:cNvSpPr/>
          <p:nvPr/>
        </p:nvSpPr>
        <p:spPr>
          <a:xfrm>
            <a:off x="6852285" y="1462405"/>
            <a:ext cx="5615305" cy="1864995"/>
          </a:xfrm>
          <a:prstGeom prst="rect">
            <a:avLst/>
          </a:prstGeom>
        </p:spPr>
        <p:txBody>
          <a:bodyPr wrap="square">
            <a:noAutofit/>
          </a:bodyPr>
          <a:lstStyle/>
          <a:p>
            <a:pPr marL="285750" indent="-285750" fontAlgn="auto">
              <a:lnSpc>
                <a:spcPct val="100000"/>
              </a:lnSpc>
              <a:spcAft>
                <a:spcPts val="600"/>
              </a:spcAft>
              <a:buFont typeface="Wingdings" panose="05000000000000000000" pitchFamily="2" charset="2"/>
              <a:buChar char="l"/>
            </a:pPr>
            <a:r>
              <a:rPr lang="zh-CN" altLang="en-US" sz="2400" dirty="0">
                <a:solidFill>
                  <a:srgbClr val="A31C2D"/>
                </a:solidFill>
                <a:latin typeface="微软雅黑" panose="020B0503020204020204" charset="-122"/>
                <a:ea typeface="微软雅黑" panose="020B0503020204020204" charset="-122"/>
                <a:cs typeface="+mn-ea"/>
                <a:sym typeface="+mn-lt"/>
              </a:rPr>
              <a:t>使用Vue-Router和Vuex实现动态</a:t>
            </a:r>
            <a:endParaRPr lang="zh-CN" altLang="en-US" sz="2400" dirty="0">
              <a:solidFill>
                <a:srgbClr val="A31C2D"/>
              </a:solidFill>
              <a:latin typeface="微软雅黑" panose="020B0503020204020204" charset="-122"/>
              <a:ea typeface="微软雅黑" panose="020B0503020204020204" charset="-122"/>
              <a:cs typeface="+mn-ea"/>
              <a:sym typeface="+mn-lt"/>
            </a:endParaRPr>
          </a:p>
          <a:p>
            <a:pPr indent="0" fontAlgn="auto">
              <a:lnSpc>
                <a:spcPct val="100000"/>
              </a:lnSpc>
              <a:spcAft>
                <a:spcPts val="600"/>
              </a:spcAft>
              <a:buFont typeface="Wingdings" panose="05000000000000000000" pitchFamily="2" charset="2"/>
              <a:buNone/>
            </a:pPr>
            <a:r>
              <a:rPr lang="en-US" altLang="zh-CN" sz="2400" dirty="0">
                <a:solidFill>
                  <a:srgbClr val="A31C2D"/>
                </a:solidFill>
                <a:latin typeface="微软雅黑" panose="020B0503020204020204" charset="-122"/>
                <a:ea typeface="微软雅黑" panose="020B0503020204020204" charset="-122"/>
                <a:cs typeface="+mn-ea"/>
                <a:sym typeface="+mn-lt"/>
              </a:rPr>
              <a:t>    </a:t>
            </a:r>
            <a:r>
              <a:rPr lang="zh-CN" altLang="en-US" sz="2400" dirty="0">
                <a:solidFill>
                  <a:srgbClr val="A31C2D"/>
                </a:solidFill>
                <a:latin typeface="微软雅黑" panose="020B0503020204020204" charset="-122"/>
                <a:ea typeface="微软雅黑" panose="020B0503020204020204" charset="-122"/>
                <a:cs typeface="+mn-ea"/>
                <a:sym typeface="+mn-lt"/>
              </a:rPr>
              <a:t>路由和全局状态管理，</a:t>
            </a:r>
            <a:r>
              <a:rPr lang="en-US" altLang="zh-CN" sz="2400" dirty="0">
                <a:solidFill>
                  <a:srgbClr val="A31C2D"/>
                </a:solidFill>
                <a:latin typeface="微软雅黑" panose="020B0503020204020204" charset="-122"/>
                <a:ea typeface="微软雅黑" panose="020B0503020204020204" charset="-122"/>
                <a:cs typeface="+mn-ea"/>
                <a:sym typeface="+mn-lt"/>
              </a:rPr>
              <a:t> </a:t>
            </a:r>
            <a:r>
              <a:rPr lang="zh-CN" altLang="en-US" sz="2400" dirty="0">
                <a:solidFill>
                  <a:srgbClr val="A31C2D"/>
                </a:solidFill>
                <a:latin typeface="微软雅黑" panose="020B0503020204020204" charset="-122"/>
                <a:ea typeface="微软雅黑" panose="020B0503020204020204" charset="-122"/>
                <a:cs typeface="+mn-ea"/>
                <a:sym typeface="+mn-lt"/>
              </a:rPr>
              <a:t>Ajax实现</a:t>
            </a:r>
            <a:endParaRPr lang="zh-CN" altLang="en-US" sz="2400" dirty="0">
              <a:solidFill>
                <a:srgbClr val="A31C2D"/>
              </a:solidFill>
              <a:latin typeface="微软雅黑" panose="020B0503020204020204" charset="-122"/>
              <a:ea typeface="微软雅黑" panose="020B0503020204020204" charset="-122"/>
              <a:cs typeface="+mn-ea"/>
              <a:sym typeface="+mn-lt"/>
            </a:endParaRPr>
          </a:p>
          <a:p>
            <a:pPr indent="0" fontAlgn="auto">
              <a:lnSpc>
                <a:spcPct val="100000"/>
              </a:lnSpc>
              <a:spcAft>
                <a:spcPts val="600"/>
              </a:spcAft>
              <a:buFont typeface="Wingdings" panose="05000000000000000000" pitchFamily="2" charset="2"/>
              <a:buNone/>
            </a:pPr>
            <a:r>
              <a:rPr lang="en-US" altLang="zh-CN" sz="2400" dirty="0">
                <a:solidFill>
                  <a:srgbClr val="A31C2D"/>
                </a:solidFill>
                <a:latin typeface="微软雅黑" panose="020B0503020204020204" charset="-122"/>
                <a:ea typeface="微软雅黑" panose="020B0503020204020204" charset="-122"/>
                <a:cs typeface="+mn-ea"/>
                <a:sym typeface="+mn-lt"/>
              </a:rPr>
              <a:t>    </a:t>
            </a:r>
            <a:r>
              <a:rPr lang="zh-CN" altLang="en-US" sz="2400" dirty="0">
                <a:solidFill>
                  <a:srgbClr val="A31C2D"/>
                </a:solidFill>
                <a:latin typeface="微软雅黑" panose="020B0503020204020204" charset="-122"/>
                <a:ea typeface="微软雅黑" panose="020B0503020204020204" charset="-122"/>
                <a:cs typeface="+mn-ea"/>
                <a:sym typeface="+mn-lt"/>
              </a:rPr>
              <a:t>前后端通信，Element UI组件库使</a:t>
            </a:r>
            <a:endParaRPr lang="zh-CN" altLang="en-US" sz="2400" dirty="0">
              <a:solidFill>
                <a:srgbClr val="A31C2D"/>
              </a:solidFill>
              <a:latin typeface="微软雅黑" panose="020B0503020204020204" charset="-122"/>
              <a:ea typeface="微软雅黑" panose="020B0503020204020204" charset="-122"/>
              <a:cs typeface="+mn-ea"/>
              <a:sym typeface="+mn-lt"/>
            </a:endParaRPr>
          </a:p>
          <a:p>
            <a:pPr indent="0" fontAlgn="auto">
              <a:lnSpc>
                <a:spcPct val="100000"/>
              </a:lnSpc>
              <a:spcAft>
                <a:spcPts val="600"/>
              </a:spcAft>
              <a:buFont typeface="Wingdings" panose="05000000000000000000" pitchFamily="2" charset="2"/>
              <a:buNone/>
            </a:pPr>
            <a:r>
              <a:rPr lang="en-US" altLang="zh-CN" sz="2400" dirty="0">
                <a:solidFill>
                  <a:srgbClr val="A31C2D"/>
                </a:solidFill>
                <a:latin typeface="微软雅黑" panose="020B0503020204020204" charset="-122"/>
                <a:ea typeface="微软雅黑" panose="020B0503020204020204" charset="-122"/>
                <a:cs typeface="+mn-ea"/>
                <a:sym typeface="+mn-lt"/>
              </a:rPr>
              <a:t>    </a:t>
            </a:r>
            <a:r>
              <a:rPr lang="zh-CN" altLang="en-US" sz="2400" dirty="0">
                <a:solidFill>
                  <a:srgbClr val="A31C2D"/>
                </a:solidFill>
                <a:latin typeface="微软雅黑" panose="020B0503020204020204" charset="-122"/>
                <a:ea typeface="微软雅黑" panose="020B0503020204020204" charset="-122"/>
                <a:cs typeface="+mn-ea"/>
                <a:sym typeface="+mn-lt"/>
              </a:rPr>
              <a:t>页面快速成型。</a:t>
            </a:r>
            <a:endParaRPr lang="zh-CN" altLang="en-US" sz="2400" dirty="0">
              <a:solidFill>
                <a:srgbClr val="A31C2D"/>
              </a:solidFill>
              <a:latin typeface="微软雅黑" panose="020B0503020204020204" charset="-122"/>
              <a:ea typeface="微软雅黑" panose="020B0503020204020204" charset="-122"/>
              <a:cs typeface="+mn-ea"/>
              <a:sym typeface="+mn-lt"/>
            </a:endParaRPr>
          </a:p>
          <a:p>
            <a:pPr marL="285750" indent="-285750">
              <a:lnSpc>
                <a:spcPct val="150000"/>
              </a:lnSpc>
              <a:spcAft>
                <a:spcPts val="600"/>
              </a:spcAft>
              <a:buFont typeface="Wingdings" panose="05000000000000000000" pitchFamily="2" charset="2"/>
              <a:buChar char="l"/>
            </a:pPr>
            <a:endParaRPr lang="zh-CN" altLang="en-US" sz="2400" dirty="0">
              <a:solidFill>
                <a:srgbClr val="A31C2D"/>
              </a:solidFill>
              <a:latin typeface="微软雅黑" panose="020B0503020204020204" charset="-122"/>
              <a:ea typeface="微软雅黑" panose="020B0503020204020204" charset="-122"/>
              <a:cs typeface="+mn-ea"/>
              <a:sym typeface="+mn-lt"/>
            </a:endParaRPr>
          </a:p>
        </p:txBody>
      </p:sp>
      <p:sp>
        <p:nvSpPr>
          <p:cNvPr id="6" name="矩形 5"/>
          <p:cNvSpPr/>
          <p:nvPr/>
        </p:nvSpPr>
        <p:spPr>
          <a:xfrm>
            <a:off x="4006850" y="3850005"/>
            <a:ext cx="1798320" cy="786765"/>
          </a:xfrm>
          <a:prstGeom prst="rect">
            <a:avLst/>
          </a:prstGeom>
        </p:spPr>
        <p:txBody>
          <a:bodyPr wrap="square">
            <a:noAutofit/>
          </a:bodyPr>
          <a:lstStyle/>
          <a:p>
            <a:pPr indent="0" fontAlgn="auto">
              <a:lnSpc>
                <a:spcPct val="100000"/>
              </a:lnSpc>
              <a:spcAft>
                <a:spcPts val="600"/>
              </a:spcAft>
              <a:buFont typeface="Wingdings" panose="05000000000000000000" pitchFamily="2" charset="2"/>
              <a:buNone/>
            </a:pPr>
            <a:r>
              <a:rPr lang="zh-CN" altLang="en-US" sz="3600" dirty="0">
                <a:solidFill>
                  <a:srgbClr val="A31C2D"/>
                </a:solidFill>
                <a:latin typeface="微软雅黑" panose="020B0503020204020204" charset="-122"/>
                <a:ea typeface="微软雅黑" panose="020B0503020204020204" charset="-122"/>
                <a:cs typeface="+mn-ea"/>
                <a:sym typeface="+mn-lt"/>
              </a:rPr>
              <a:t>Java</a:t>
            </a:r>
            <a:endParaRPr lang="zh-CN" altLang="en-US" sz="3600" dirty="0">
              <a:solidFill>
                <a:srgbClr val="A31C2D"/>
              </a:solidFill>
              <a:latin typeface="微软雅黑" panose="020B0503020204020204" charset="-122"/>
              <a:ea typeface="微软雅黑" panose="020B0503020204020204" charset="-122"/>
              <a:cs typeface="+mn-ea"/>
              <a:sym typeface="+mn-lt"/>
            </a:endParaRPr>
          </a:p>
        </p:txBody>
      </p:sp>
      <p:sp>
        <p:nvSpPr>
          <p:cNvPr id="8" name="矩形 7"/>
          <p:cNvSpPr/>
          <p:nvPr/>
        </p:nvSpPr>
        <p:spPr>
          <a:xfrm>
            <a:off x="7767320" y="3837940"/>
            <a:ext cx="2908935" cy="786765"/>
          </a:xfrm>
          <a:prstGeom prst="rect">
            <a:avLst/>
          </a:prstGeom>
        </p:spPr>
        <p:txBody>
          <a:bodyPr wrap="square">
            <a:noAutofit/>
          </a:bodyPr>
          <a:lstStyle/>
          <a:p>
            <a:pPr indent="0" fontAlgn="auto">
              <a:lnSpc>
                <a:spcPct val="100000"/>
              </a:lnSpc>
              <a:spcAft>
                <a:spcPts val="600"/>
              </a:spcAft>
              <a:buFont typeface="Wingdings" panose="05000000000000000000" pitchFamily="2" charset="2"/>
              <a:buNone/>
            </a:pPr>
            <a:r>
              <a:rPr lang="zh-CN" altLang="en-US" sz="3600" dirty="0">
                <a:solidFill>
                  <a:srgbClr val="A31C2D"/>
                </a:solidFill>
                <a:latin typeface="微软雅黑" panose="020B0503020204020204" charset="-122"/>
                <a:ea typeface="微软雅黑" panose="020B0503020204020204" charset="-122"/>
                <a:cs typeface="+mn-ea"/>
                <a:sym typeface="+mn-lt"/>
              </a:rPr>
              <a:t>SpringBoot</a:t>
            </a:r>
            <a:endParaRPr lang="zh-CN" altLang="en-US" sz="3600" dirty="0">
              <a:solidFill>
                <a:srgbClr val="A31C2D"/>
              </a:solidFill>
              <a:latin typeface="微软雅黑" panose="020B0503020204020204" charset="-122"/>
              <a:ea typeface="微软雅黑" panose="020B0503020204020204" charset="-122"/>
              <a:cs typeface="+mn-ea"/>
              <a:sym typeface="+mn-lt"/>
            </a:endParaRPr>
          </a:p>
        </p:txBody>
      </p:sp>
      <p:sp>
        <p:nvSpPr>
          <p:cNvPr id="11" name="矩形 10"/>
          <p:cNvSpPr/>
          <p:nvPr/>
        </p:nvSpPr>
        <p:spPr>
          <a:xfrm>
            <a:off x="4104005" y="5669280"/>
            <a:ext cx="1798320" cy="786765"/>
          </a:xfrm>
          <a:prstGeom prst="rect">
            <a:avLst/>
          </a:prstGeom>
        </p:spPr>
        <p:txBody>
          <a:bodyPr wrap="square">
            <a:noAutofit/>
          </a:bodyPr>
          <a:lstStyle/>
          <a:p>
            <a:pPr indent="0" fontAlgn="auto">
              <a:lnSpc>
                <a:spcPct val="100000"/>
              </a:lnSpc>
              <a:spcAft>
                <a:spcPts val="600"/>
              </a:spcAft>
              <a:buFont typeface="Wingdings" panose="05000000000000000000" pitchFamily="2" charset="2"/>
              <a:buNone/>
            </a:pPr>
            <a:r>
              <a:rPr lang="zh-CN" altLang="en-US" sz="3600" dirty="0">
                <a:solidFill>
                  <a:srgbClr val="A31C2D"/>
                </a:solidFill>
                <a:latin typeface="微软雅黑" panose="020B0503020204020204" charset="-122"/>
                <a:ea typeface="微软雅黑" panose="020B0503020204020204" charset="-122"/>
                <a:cs typeface="+mn-ea"/>
                <a:sym typeface="+mn-lt"/>
              </a:rPr>
              <a:t>Mysql</a:t>
            </a:r>
            <a:endParaRPr lang="zh-CN" altLang="en-US" sz="3600" dirty="0">
              <a:solidFill>
                <a:srgbClr val="A31C2D"/>
              </a:solidFill>
              <a:latin typeface="微软雅黑" panose="020B0503020204020204" charset="-122"/>
              <a:ea typeface="微软雅黑" panose="020B0503020204020204" charset="-122"/>
              <a:cs typeface="+mn-ea"/>
              <a:sym typeface="+mn-lt"/>
            </a:endParaRPr>
          </a:p>
        </p:txBody>
      </p:sp>
      <p:sp>
        <p:nvSpPr>
          <p:cNvPr id="12" name="矩形 11"/>
          <p:cNvSpPr/>
          <p:nvPr/>
        </p:nvSpPr>
        <p:spPr>
          <a:xfrm>
            <a:off x="7864475" y="5657215"/>
            <a:ext cx="2908935" cy="786765"/>
          </a:xfrm>
          <a:prstGeom prst="rect">
            <a:avLst/>
          </a:prstGeom>
        </p:spPr>
        <p:txBody>
          <a:bodyPr wrap="square">
            <a:noAutofit/>
          </a:bodyPr>
          <a:lstStyle/>
          <a:p>
            <a:pPr indent="0" fontAlgn="auto">
              <a:lnSpc>
                <a:spcPct val="100000"/>
              </a:lnSpc>
              <a:spcAft>
                <a:spcPts val="600"/>
              </a:spcAft>
              <a:buFont typeface="Wingdings" panose="05000000000000000000" pitchFamily="2" charset="2"/>
              <a:buNone/>
            </a:pPr>
            <a:r>
              <a:rPr lang="zh-CN" altLang="en-US" sz="3600" dirty="0">
                <a:solidFill>
                  <a:srgbClr val="A31C2D"/>
                </a:solidFill>
                <a:latin typeface="微软雅黑" panose="020B0503020204020204" charset="-122"/>
                <a:ea typeface="微软雅黑" panose="020B0503020204020204" charset="-122"/>
                <a:cs typeface="+mn-ea"/>
                <a:sym typeface="+mn-lt"/>
              </a:rPr>
              <a:t>Uni-app</a:t>
            </a:r>
            <a:endParaRPr lang="zh-CN" altLang="en-US" sz="3600" dirty="0">
              <a:solidFill>
                <a:srgbClr val="A31C2D"/>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32" name="矩形 31"/>
          <p:cNvSpPr/>
          <p:nvPr/>
        </p:nvSpPr>
        <p:spPr>
          <a:xfrm>
            <a:off x="1247240" y="657873"/>
            <a:ext cx="2327910" cy="460375"/>
          </a:xfrm>
          <a:prstGeom prst="rect">
            <a:avLst/>
          </a:prstGeom>
        </p:spPr>
        <p:txBody>
          <a:bodyPr wrap="none">
            <a:spAutoFit/>
          </a:bodyPr>
          <a:lstStyle/>
          <a:p>
            <a:r>
              <a:rPr lang="en-US" altLang="zh-CN" sz="2400" b="1" dirty="0">
                <a:solidFill>
                  <a:schemeClr val="bg1"/>
                </a:solidFill>
                <a:cs typeface="+mn-ea"/>
                <a:sym typeface="+mn-lt"/>
              </a:rPr>
              <a:t> 4  </a:t>
            </a:r>
            <a:r>
              <a:rPr lang="zh-CN" altLang="en-US" sz="2400" b="1" dirty="0">
                <a:solidFill>
                  <a:schemeClr val="bg1"/>
                </a:solidFill>
                <a:cs typeface="+mn-ea"/>
                <a:sym typeface="+mn-lt"/>
              </a:rPr>
              <a:t>功能结构图</a:t>
            </a:r>
            <a:endParaRPr lang="zh-CN" altLang="en-US" sz="2400" b="1" dirty="0">
              <a:solidFill>
                <a:schemeClr val="bg1"/>
              </a:solidFill>
              <a:cs typeface="+mn-ea"/>
              <a:sym typeface="+mn-lt"/>
            </a:endParaRPr>
          </a:p>
        </p:txBody>
      </p:sp>
      <p:graphicFrame>
        <p:nvGraphicFramePr>
          <p:cNvPr id="2" name="对象 -2147482615"/>
          <p:cNvGraphicFramePr>
            <a:graphicFrameLocks noChangeAspect="1"/>
          </p:cNvGraphicFramePr>
          <p:nvPr>
            <p:custDataLst>
              <p:tags r:id="rId2"/>
            </p:custDataLst>
          </p:nvPr>
        </p:nvGraphicFramePr>
        <p:xfrm>
          <a:off x="1011555" y="1778635"/>
          <a:ext cx="10954385" cy="3480435"/>
        </p:xfrm>
        <a:graphic>
          <a:graphicData uri="http://schemas.openxmlformats.org/presentationml/2006/ole">
            <mc:AlternateContent xmlns:mc="http://schemas.openxmlformats.org/markup-compatibility/2006">
              <mc:Choice xmlns:v="urn:schemas-microsoft-com:vml" Requires="v">
                <p:oleObj spid="_x0000_s3076" name="" r:id="rId3" imgW="7025640" imgH="2247265" progId="Visio.Drawing.15">
                  <p:embed/>
                </p:oleObj>
              </mc:Choice>
              <mc:Fallback>
                <p:oleObj name="" r:id="rId3" imgW="7025640" imgH="2247265" progId="Visio.Drawing.15">
                  <p:embed/>
                  <p:pic>
                    <p:nvPicPr>
                      <p:cNvPr id="0" name="图片 3075"/>
                      <p:cNvPicPr/>
                      <p:nvPr/>
                    </p:nvPicPr>
                    <p:blipFill>
                      <a:blip r:embed="rId4"/>
                      <a:stretch>
                        <a:fillRect/>
                      </a:stretch>
                    </p:blipFill>
                    <p:spPr>
                      <a:xfrm>
                        <a:off x="1011555" y="1778635"/>
                        <a:ext cx="10954385" cy="348043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p:cNvSpPr/>
          <p:nvPr/>
        </p:nvSpPr>
        <p:spPr>
          <a:xfrm>
            <a:off x="415290" y="503555"/>
            <a:ext cx="522351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32" name="矩形 31"/>
          <p:cNvSpPr/>
          <p:nvPr/>
        </p:nvSpPr>
        <p:spPr>
          <a:xfrm>
            <a:off x="1247240" y="657873"/>
            <a:ext cx="3552190" cy="460375"/>
          </a:xfrm>
          <a:prstGeom prst="rect">
            <a:avLst/>
          </a:prstGeom>
        </p:spPr>
        <p:txBody>
          <a:bodyPr wrap="none">
            <a:spAutoFit/>
          </a:bodyPr>
          <a:lstStyle/>
          <a:p>
            <a:pPr algn="l"/>
            <a:r>
              <a:rPr lang="en-US" altLang="zh-CN" sz="2400" b="1" dirty="0">
                <a:solidFill>
                  <a:schemeClr val="bg1"/>
                </a:solidFill>
                <a:cs typeface="+mn-ea"/>
                <a:sym typeface="+mn-lt"/>
              </a:rPr>
              <a:t> 5  </a:t>
            </a:r>
            <a:r>
              <a:rPr lang="zh-CN" sz="2400" b="1" dirty="0">
                <a:solidFill>
                  <a:schemeClr val="bg1"/>
                </a:solidFill>
                <a:cs typeface="+mn-ea"/>
                <a:sym typeface="+mn-lt"/>
              </a:rPr>
              <a:t>学生用户</a:t>
            </a:r>
            <a:r>
              <a:rPr sz="2400" b="1" dirty="0">
                <a:solidFill>
                  <a:schemeClr val="bg1"/>
                </a:solidFill>
                <a:cs typeface="+mn-ea"/>
                <a:sym typeface="+mn-lt"/>
              </a:rPr>
              <a:t>功能界面图</a:t>
            </a:r>
            <a:endParaRPr sz="2400" b="1" dirty="0">
              <a:solidFill>
                <a:schemeClr val="bg1"/>
              </a:solidFill>
              <a:cs typeface="+mn-ea"/>
              <a:sym typeface="+mn-lt"/>
            </a:endParaRPr>
          </a:p>
        </p:txBody>
      </p:sp>
      <p:pic>
        <p:nvPicPr>
          <p:cNvPr id="17" name="图片 21"/>
          <p:cNvPicPr>
            <a:picLocks noChangeAspect="1"/>
          </p:cNvPicPr>
          <p:nvPr/>
        </p:nvPicPr>
        <p:blipFill>
          <a:blip r:embed="rId2"/>
          <a:stretch>
            <a:fillRect/>
          </a:stretch>
        </p:blipFill>
        <p:spPr>
          <a:xfrm>
            <a:off x="7393305" y="503555"/>
            <a:ext cx="3330575" cy="60001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p:cNvSpPr/>
          <p:nvPr/>
        </p:nvSpPr>
        <p:spPr>
          <a:xfrm>
            <a:off x="415290" y="503555"/>
            <a:ext cx="522351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32" name="矩形 31"/>
          <p:cNvSpPr/>
          <p:nvPr/>
        </p:nvSpPr>
        <p:spPr>
          <a:xfrm>
            <a:off x="1247240" y="657873"/>
            <a:ext cx="2633980" cy="460375"/>
          </a:xfrm>
          <a:prstGeom prst="rect">
            <a:avLst/>
          </a:prstGeom>
        </p:spPr>
        <p:txBody>
          <a:bodyPr wrap="none">
            <a:spAutoFit/>
          </a:bodyPr>
          <a:lstStyle/>
          <a:p>
            <a:pPr algn="l"/>
            <a:r>
              <a:rPr lang="en-US" altLang="zh-CN" sz="2400" b="1" dirty="0">
                <a:solidFill>
                  <a:schemeClr val="bg1"/>
                </a:solidFill>
                <a:cs typeface="+mn-ea"/>
                <a:sym typeface="+mn-lt"/>
              </a:rPr>
              <a:t> 5  </a:t>
            </a:r>
            <a:r>
              <a:rPr lang="zh-CN" altLang="en-US" sz="2400" b="1" dirty="0">
                <a:solidFill>
                  <a:schemeClr val="bg1"/>
                </a:solidFill>
                <a:cs typeface="+mn-ea"/>
                <a:sym typeface="+mn-lt"/>
              </a:rPr>
              <a:t>健康上报</a:t>
            </a:r>
            <a:r>
              <a:rPr lang="zh-CN" altLang="en-US" sz="2400" b="1" dirty="0">
                <a:solidFill>
                  <a:schemeClr val="bg1"/>
                </a:solidFill>
                <a:cs typeface="+mn-ea"/>
                <a:sym typeface="+mn-lt"/>
              </a:rPr>
              <a:t>界面</a:t>
            </a:r>
            <a:endParaRPr lang="zh-CN" altLang="en-US" sz="2400" b="1" dirty="0">
              <a:solidFill>
                <a:schemeClr val="bg1"/>
              </a:solidFill>
              <a:cs typeface="+mn-ea"/>
              <a:sym typeface="+mn-lt"/>
            </a:endParaRPr>
          </a:p>
        </p:txBody>
      </p:sp>
      <p:pic>
        <p:nvPicPr>
          <p:cNvPr id="21" name="图片 25"/>
          <p:cNvPicPr>
            <a:picLocks noChangeAspect="1"/>
          </p:cNvPicPr>
          <p:nvPr/>
        </p:nvPicPr>
        <p:blipFill>
          <a:blip r:embed="rId2"/>
          <a:stretch>
            <a:fillRect/>
          </a:stretch>
        </p:blipFill>
        <p:spPr>
          <a:xfrm>
            <a:off x="7086600" y="391160"/>
            <a:ext cx="3440430" cy="63379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p:cNvSpPr/>
          <p:nvPr/>
        </p:nvSpPr>
        <p:spPr>
          <a:xfrm>
            <a:off x="415289" y="503555"/>
            <a:ext cx="5998749"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32" name="矩形 31"/>
          <p:cNvSpPr/>
          <p:nvPr/>
        </p:nvSpPr>
        <p:spPr>
          <a:xfrm>
            <a:off x="1247240" y="657873"/>
            <a:ext cx="2957195" cy="460375"/>
          </a:xfrm>
          <a:prstGeom prst="rect">
            <a:avLst/>
          </a:prstGeom>
        </p:spPr>
        <p:txBody>
          <a:bodyPr wrap="none">
            <a:spAutoFit/>
          </a:bodyPr>
          <a:lstStyle/>
          <a:p>
            <a:pPr algn="l"/>
            <a:r>
              <a:rPr lang="en-US" altLang="zh-CN" sz="2400" b="1" dirty="0">
                <a:solidFill>
                  <a:schemeClr val="bg1"/>
                </a:solidFill>
                <a:cs typeface="+mn-ea"/>
                <a:sym typeface="+mn-lt"/>
              </a:rPr>
              <a:t> 5  </a:t>
            </a:r>
            <a:r>
              <a:rPr sz="2400" b="1" dirty="0">
                <a:solidFill>
                  <a:schemeClr val="bg1"/>
                </a:solidFill>
                <a:cs typeface="+mn-ea"/>
                <a:sym typeface="+mn-lt"/>
              </a:rPr>
              <a:t>模板管理界面图</a:t>
            </a:r>
            <a:endParaRPr sz="2400" b="1" dirty="0">
              <a:solidFill>
                <a:schemeClr val="bg1"/>
              </a:solidFill>
              <a:cs typeface="+mn-ea"/>
              <a:sym typeface="+mn-lt"/>
            </a:endParaRPr>
          </a:p>
        </p:txBody>
      </p:sp>
      <p:pic>
        <p:nvPicPr>
          <p:cNvPr id="7" name="图片 14"/>
          <p:cNvPicPr>
            <a:picLocks noChangeAspect="1"/>
          </p:cNvPicPr>
          <p:nvPr/>
        </p:nvPicPr>
        <p:blipFill>
          <a:blip r:embed="rId2"/>
          <a:stretch>
            <a:fillRect/>
          </a:stretch>
        </p:blipFill>
        <p:spPr>
          <a:xfrm>
            <a:off x="1006475" y="1616075"/>
            <a:ext cx="10179685" cy="4764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ISLIDE.DIAGRAM" val="1908"/>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PRING_FIRST_PUBLISH" val="1"/>
  <p:tag name="ISPRING_PRESENTATION_TITLE" val="红色简约学术论文答辩ppt模板"/>
  <p:tag name="KSO_WPP_MARK_KEY" val="6d89e060-0e4a-44fb-b58c-8dcbb16900ac"/>
  <p:tag name="COMMONDATA" val="eyJoZGlkIjoiN2Q4NGE2ODFlOTVlMjQwNDM1MzZmYWU0YzAyNzUwY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th1wcjy">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th1wcjy">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46A49B"/>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Words>
  <Application>WPS 演示</Application>
  <PresentationFormat>宽屏</PresentationFormat>
  <Paragraphs>74</Paragraphs>
  <Slides>10</Slides>
  <Notes>10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10</vt:i4>
      </vt:variant>
    </vt:vector>
  </HeadingPairs>
  <TitlesOfParts>
    <vt:vector size="22" baseType="lpstr">
      <vt:lpstr>Arial</vt:lpstr>
      <vt:lpstr>宋体</vt:lpstr>
      <vt:lpstr>Wingdings</vt:lpstr>
      <vt:lpstr>微软雅黑</vt:lpstr>
      <vt:lpstr>等线</vt:lpstr>
      <vt:lpstr>字魂105号-简雅黑</vt:lpstr>
      <vt:lpstr>黑体</vt:lpstr>
      <vt:lpstr>Arial Unicode MS</vt:lpstr>
      <vt:lpstr>Calibri</vt:lpstr>
      <vt:lpstr>Office 主题​​</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红色简约学术论文答辩ppt模板</dc:title>
  <dc:creator>cby</dc:creator>
  <cp:lastModifiedBy>猪寶寶</cp:lastModifiedBy>
  <cp:revision>368</cp:revision>
  <dcterms:created xsi:type="dcterms:W3CDTF">2023-04-23T10:21:00Z</dcterms:created>
  <dcterms:modified xsi:type="dcterms:W3CDTF">2023-04-23T11:22:33Z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7D0C3A41A0EB4E55B7A684CC42344CB9</vt:lpwstr>
  </property>
  <property fmtid="{D5CDD505-2E9C-101B-9397-08002B2CF9AE}" pid="3" name="KSOProductBuildVer">
    <vt:lpwstr>2052-11.1.0.14036</vt:lpwstr>
  </property>
</Properties>
</file>