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Default Extension="vsdx" ContentType="application/vnd.ms-visio.drawing"/>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56" r:id="rId2"/>
    <p:sldId id="260" r:id="rId3"/>
    <p:sldId id="266" r:id="rId4"/>
    <p:sldId id="292" r:id="rId5"/>
    <p:sldId id="267" r:id="rId6"/>
    <p:sldId id="268" r:id="rId7"/>
    <p:sldId id="261" r:id="rId8"/>
    <p:sldId id="270" r:id="rId9"/>
    <p:sldId id="271" r:id="rId10"/>
    <p:sldId id="300" r:id="rId11"/>
    <p:sldId id="308" r:id="rId12"/>
    <p:sldId id="291" r:id="rId13"/>
    <p:sldId id="299" r:id="rId14"/>
    <p:sldId id="307" r:id="rId15"/>
    <p:sldId id="297" r:id="rId16"/>
    <p:sldId id="276" r:id="rId17"/>
    <p:sldId id="280" r:id="rId18"/>
    <p:sldId id="281" r:id="rId19"/>
    <p:sldId id="265"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46F7A"/>
    <a:srgbClr val="425860"/>
    <a:srgbClr val="398E3D"/>
    <a:srgbClr val="FF6D00"/>
    <a:srgbClr val="F1F5F8"/>
    <a:srgbClr val="F9F9F9"/>
    <a:srgbClr val="2C7130"/>
    <a:srgbClr val="CC5600"/>
    <a:srgbClr val="FB7716"/>
    <a:srgbClr val="44566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11" autoAdjust="0"/>
    <p:restoredTop sz="94674"/>
  </p:normalViewPr>
  <p:slideViewPr>
    <p:cSldViewPr snapToGrid="0" snapToObjects="1" showGuides="1">
      <p:cViewPr varScale="1">
        <p:scale>
          <a:sx n="59" d="100"/>
          <a:sy n="59" d="100"/>
        </p:scale>
        <p:origin x="-72" y="-714"/>
      </p:cViewPr>
      <p:guideLst>
        <p:guide orient="horz" pos="1791"/>
        <p:guide orient="horz" pos="3158"/>
        <p:guide pos="3840"/>
        <p:guide pos="451"/>
        <p:guide pos="7242"/>
      </p:guideLst>
    </p:cSldViewPr>
  </p:slideViewPr>
  <p:notesTextViewPr>
    <p:cViewPr>
      <p:scale>
        <a:sx n="1" d="1"/>
        <a:sy n="1" d="1"/>
      </p:scale>
      <p:origin x="0" y="0"/>
    </p:cViewPr>
  </p:notesTextViewPr>
  <p:sorterViewPr>
    <p:cViewPr varScale="1">
      <p:scale>
        <a:sx n="1" d="1"/>
        <a:sy n="1" d="1"/>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310C7-34AD-4809-85FC-EC5926D1B62B}" type="datetimeFigureOut">
              <a:rPr lang="zh-CN" altLang="en-US" smtClean="0"/>
              <a:pPr/>
              <a:t>2023/4/3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2265C-CFB5-4B78-A429-8BCFC2FD0A7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6</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18</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10</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11</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12</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13</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14</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15</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16</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幻灯片">
    <p:bg>
      <p:bgPr>
        <a:solidFill>
          <a:srgbClr val="546F7A"/>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atin typeface="Segoe UI Light" panose="020B0502040204020203" charset="0"/>
                <a:ea typeface="Segoe UI Light" panose="020B0502040204020203" charset="0"/>
                <a:cs typeface="Segoe UI Light" panose="020B0502040204020203"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latin typeface="Segoe UI Light" panose="020B0502040204020203" charset="0"/>
                <a:ea typeface="Segoe UI Light" panose="020B0502040204020203" charset="0"/>
                <a:cs typeface="Segoe UI Light" panose="020B0502040204020203" charset="0"/>
              </a:defRPr>
            </a:lvl1pPr>
          </a:lstStyle>
          <a:p>
            <a:pPr lvl="0"/>
            <a:r>
              <a:rPr kumimoji="1" lang="en-US" altLang="zh-CN" dirty="0" smtClean="0"/>
              <a:t>01</a:t>
            </a:r>
            <a:endParaRPr kumimoji="1" lang="zh-CN" altLang="en-US"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atin typeface="Segoe UI Light" panose="020B0502040204020203" charset="0"/>
                <a:ea typeface="Segoe UI Light" panose="020B0502040204020203" charset="0"/>
                <a:cs typeface="Segoe UI Light" panose="020B0502040204020203" charset="0"/>
              </a:defRPr>
            </a:lvl1pPr>
          </a:lstStyle>
          <a:p>
            <a:r>
              <a:rPr kumimoji="1" lang="en-US" altLang="zh-CN" sz="1600" b="1" dirty="0" smtClean="0"/>
              <a:t>LOGO&amp;PIC</a:t>
            </a:r>
            <a:r>
              <a:rPr kumimoji="1" lang="zh-CN" altLang="en-US" sz="1600" b="1" dirty="0" smtClean="0"/>
              <a:t> </a:t>
            </a:r>
            <a:r>
              <a:rPr kumimoji="1" lang="en-US" altLang="zh-CN" sz="1600" b="1" dirty="0" smtClean="0"/>
              <a:t>HERE</a:t>
            </a:r>
            <a:endParaRPr kumimoji="1"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package" Target="../embeddings/Microsoft_Visio___1.vsdx"/><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0" y="6223000"/>
            <a:ext cx="12192000" cy="635000"/>
          </a:xfrm>
          <a:prstGeom prst="rect">
            <a:avLst/>
          </a:prstGeom>
          <a:solidFill>
            <a:srgbClr val="445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560974" y="3291840"/>
            <a:ext cx="10707754" cy="706755"/>
          </a:xfrm>
          <a:prstGeom prst="rect">
            <a:avLst/>
          </a:prstGeom>
        </p:spPr>
        <p:txBody>
          <a:bodyPr wrap="square">
            <a:spAutoFit/>
          </a:bodyPr>
          <a:lstStyle/>
          <a:p>
            <a:pPr algn="ctr"/>
            <a:r>
              <a:rPr lang="zh-CN" altLang="en-US" sz="4000" dirty="0" smtClean="0">
                <a:solidFill>
                  <a:schemeClr val="bg1"/>
                </a:solidFill>
              </a:rPr>
              <a:t>springboot基于微信小程序的仓储管理系统</a:t>
            </a:r>
          </a:p>
        </p:txBody>
      </p:sp>
      <p:grpSp>
        <p:nvGrpSpPr>
          <p:cNvPr id="21" name="组合 20"/>
          <p:cNvGrpSpPr/>
          <p:nvPr/>
        </p:nvGrpSpPr>
        <p:grpSpPr>
          <a:xfrm>
            <a:off x="4769529" y="541051"/>
            <a:ext cx="2638414" cy="2624498"/>
            <a:chOff x="4769529" y="541051"/>
            <a:chExt cx="2638414" cy="2624498"/>
          </a:xfrm>
        </p:grpSpPr>
        <p:grpSp>
          <p:nvGrpSpPr>
            <p:cNvPr id="3" name="Group 74"/>
            <p:cNvGrpSpPr>
              <a:grpSpLocks noChangeAspect="1"/>
            </p:cNvGrpSpPr>
            <p:nvPr/>
          </p:nvGrpSpPr>
          <p:grpSpPr bwMode="auto">
            <a:xfrm>
              <a:off x="4769529" y="541051"/>
              <a:ext cx="2638414" cy="2624498"/>
              <a:chOff x="5429" y="2125"/>
              <a:chExt cx="569" cy="566"/>
            </a:xfrm>
            <a:solidFill>
              <a:schemeClr val="bg1"/>
            </a:solidFill>
          </p:grpSpPr>
          <p:sp>
            <p:nvSpPr>
              <p:cNvPr id="4" name="Freeform 75"/>
              <p:cNvSpPr/>
              <p:nvPr/>
            </p:nvSpPr>
            <p:spPr bwMode="auto">
              <a:xfrm>
                <a:off x="5639" y="2603"/>
                <a:ext cx="149" cy="22"/>
              </a:xfrm>
              <a:custGeom>
                <a:avLst/>
                <a:gdLst>
                  <a:gd name="T0" fmla="*/ 210 w 210"/>
                  <a:gd name="T1" fmla="*/ 16 h 32"/>
                  <a:gd name="T2" fmla="*/ 195 w 210"/>
                  <a:gd name="T3" fmla="*/ 0 h 32"/>
                  <a:gd name="T4" fmla="*/ 15 w 210"/>
                  <a:gd name="T5" fmla="*/ 0 h 32"/>
                  <a:gd name="T6" fmla="*/ 0 w 210"/>
                  <a:gd name="T7" fmla="*/ 16 h 32"/>
                  <a:gd name="T8" fmla="*/ 0 w 210"/>
                  <a:gd name="T9" fmla="*/ 16 h 32"/>
                  <a:gd name="T10" fmla="*/ 15 w 210"/>
                  <a:gd name="T11" fmla="*/ 32 h 32"/>
                  <a:gd name="T12" fmla="*/ 195 w 210"/>
                  <a:gd name="T13" fmla="*/ 32 h 32"/>
                  <a:gd name="T14" fmla="*/ 210 w 210"/>
                  <a:gd name="T15" fmla="*/ 16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2">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2"/>
                      <a:pt x="15" y="32"/>
                    </a:cubicBezTo>
                    <a:cubicBezTo>
                      <a:pt x="195" y="32"/>
                      <a:pt x="195" y="32"/>
                      <a:pt x="195" y="32"/>
                    </a:cubicBezTo>
                    <a:cubicBezTo>
                      <a:pt x="203" y="32"/>
                      <a:pt x="210" y="24"/>
                      <a:pt x="210" y="1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 name="Freeform 76"/>
              <p:cNvSpPr/>
              <p:nvPr/>
            </p:nvSpPr>
            <p:spPr bwMode="auto">
              <a:xfrm>
                <a:off x="5702" y="2125"/>
                <a:ext cx="23" cy="94"/>
              </a:xfrm>
              <a:custGeom>
                <a:avLst/>
                <a:gdLst>
                  <a:gd name="T0" fmla="*/ 16 w 32"/>
                  <a:gd name="T1" fmla="*/ 132 h 132"/>
                  <a:gd name="T2" fmla="*/ 32 w 32"/>
                  <a:gd name="T3" fmla="*/ 116 h 132"/>
                  <a:gd name="T4" fmla="*/ 32 w 32"/>
                  <a:gd name="T5" fmla="*/ 16 h 132"/>
                  <a:gd name="T6" fmla="*/ 16 w 32"/>
                  <a:gd name="T7" fmla="*/ 0 h 132"/>
                  <a:gd name="T8" fmla="*/ 16 w 32"/>
                  <a:gd name="T9" fmla="*/ 0 h 132"/>
                  <a:gd name="T10" fmla="*/ 0 w 32"/>
                  <a:gd name="T11" fmla="*/ 16 h 132"/>
                  <a:gd name="T12" fmla="*/ 0 w 32"/>
                  <a:gd name="T13" fmla="*/ 116 h 132"/>
                  <a:gd name="T14" fmla="*/ 16 w 32"/>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32">
                    <a:moveTo>
                      <a:pt x="16" y="132"/>
                    </a:moveTo>
                    <a:cubicBezTo>
                      <a:pt x="25" y="132"/>
                      <a:pt x="32" y="125"/>
                      <a:pt x="32" y="116"/>
                    </a:cubicBezTo>
                    <a:cubicBezTo>
                      <a:pt x="32" y="16"/>
                      <a:pt x="32" y="16"/>
                      <a:pt x="32" y="16"/>
                    </a:cubicBezTo>
                    <a:cubicBezTo>
                      <a:pt x="32" y="7"/>
                      <a:pt x="25" y="0"/>
                      <a:pt x="16" y="0"/>
                    </a:cubicBezTo>
                    <a:cubicBezTo>
                      <a:pt x="16" y="0"/>
                      <a:pt x="16" y="0"/>
                      <a:pt x="16" y="0"/>
                    </a:cubicBezTo>
                    <a:cubicBezTo>
                      <a:pt x="7" y="0"/>
                      <a:pt x="0" y="7"/>
                      <a:pt x="0" y="16"/>
                    </a:cubicBezTo>
                    <a:cubicBezTo>
                      <a:pt x="0" y="116"/>
                      <a:pt x="0" y="116"/>
                      <a:pt x="0" y="116"/>
                    </a:cubicBezTo>
                    <a:cubicBezTo>
                      <a:pt x="0" y="125"/>
                      <a:pt x="7" y="132"/>
                      <a:pt x="16" y="132"/>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 name="Freeform 77"/>
              <p:cNvSpPr/>
              <p:nvPr/>
            </p:nvSpPr>
            <p:spPr bwMode="auto">
              <a:xfrm>
                <a:off x="5802" y="2160"/>
                <a:ext cx="61" cy="87"/>
              </a:xfrm>
              <a:custGeom>
                <a:avLst/>
                <a:gdLst>
                  <a:gd name="T0" fmla="*/ 10 w 86"/>
                  <a:gd name="T1" fmla="*/ 119 h 123"/>
                  <a:gd name="T2" fmla="*/ 32 w 86"/>
                  <a:gd name="T3" fmla="*/ 113 h 123"/>
                  <a:gd name="T4" fmla="*/ 82 w 86"/>
                  <a:gd name="T5" fmla="*/ 26 h 123"/>
                  <a:gd name="T6" fmla="*/ 76 w 86"/>
                  <a:gd name="T7" fmla="*/ 5 h 123"/>
                  <a:gd name="T8" fmla="*/ 76 w 86"/>
                  <a:gd name="T9" fmla="*/ 5 h 123"/>
                  <a:gd name="T10" fmla="*/ 55 w 86"/>
                  <a:gd name="T11" fmla="*/ 10 h 123"/>
                  <a:gd name="T12" fmla="*/ 5 w 86"/>
                  <a:gd name="T13" fmla="*/ 97 h 123"/>
                  <a:gd name="T14" fmla="*/ 10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10" y="119"/>
                    </a:moveTo>
                    <a:cubicBezTo>
                      <a:pt x="18" y="123"/>
                      <a:pt x="27" y="120"/>
                      <a:pt x="32" y="113"/>
                    </a:cubicBezTo>
                    <a:cubicBezTo>
                      <a:pt x="82" y="26"/>
                      <a:pt x="82" y="26"/>
                      <a:pt x="82" y="26"/>
                    </a:cubicBezTo>
                    <a:cubicBezTo>
                      <a:pt x="86" y="19"/>
                      <a:pt x="83" y="9"/>
                      <a:pt x="76" y="5"/>
                    </a:cubicBezTo>
                    <a:cubicBezTo>
                      <a:pt x="76" y="5"/>
                      <a:pt x="76" y="5"/>
                      <a:pt x="76" y="5"/>
                    </a:cubicBezTo>
                    <a:cubicBezTo>
                      <a:pt x="69" y="0"/>
                      <a:pt x="59" y="3"/>
                      <a:pt x="55" y="10"/>
                    </a:cubicBezTo>
                    <a:cubicBezTo>
                      <a:pt x="5" y="97"/>
                      <a:pt x="5" y="97"/>
                      <a:pt x="5" y="97"/>
                    </a:cubicBezTo>
                    <a:cubicBezTo>
                      <a:pt x="0" y="105"/>
                      <a:pt x="3" y="114"/>
                      <a:pt x="10" y="119"/>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78"/>
              <p:cNvSpPr/>
              <p:nvPr/>
            </p:nvSpPr>
            <p:spPr bwMode="auto">
              <a:xfrm>
                <a:off x="5876" y="2260"/>
                <a:ext cx="87" cy="62"/>
              </a:xfrm>
              <a:custGeom>
                <a:avLst/>
                <a:gdLst>
                  <a:gd name="T0" fmla="*/ 5 w 123"/>
                  <a:gd name="T1" fmla="*/ 76 h 86"/>
                  <a:gd name="T2" fmla="*/ 26 w 123"/>
                  <a:gd name="T3" fmla="*/ 82 h 86"/>
                  <a:gd name="T4" fmla="*/ 113 w 123"/>
                  <a:gd name="T5" fmla="*/ 31 h 86"/>
                  <a:gd name="T6" fmla="*/ 118 w 123"/>
                  <a:gd name="T7" fmla="*/ 10 h 86"/>
                  <a:gd name="T8" fmla="*/ 118 w 123"/>
                  <a:gd name="T9" fmla="*/ 10 h 86"/>
                  <a:gd name="T10" fmla="*/ 97 w 123"/>
                  <a:gd name="T11" fmla="*/ 4 h 86"/>
                  <a:gd name="T12" fmla="*/ 10 w 123"/>
                  <a:gd name="T13" fmla="*/ 55 h 86"/>
                  <a:gd name="T14" fmla="*/ 5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5" y="76"/>
                    </a:moveTo>
                    <a:cubicBezTo>
                      <a:pt x="9" y="83"/>
                      <a:pt x="19" y="86"/>
                      <a:pt x="26" y="82"/>
                    </a:cubicBezTo>
                    <a:cubicBezTo>
                      <a:pt x="113" y="31"/>
                      <a:pt x="113" y="31"/>
                      <a:pt x="113" y="31"/>
                    </a:cubicBezTo>
                    <a:cubicBezTo>
                      <a:pt x="120" y="27"/>
                      <a:pt x="123" y="18"/>
                      <a:pt x="118" y="10"/>
                    </a:cubicBezTo>
                    <a:cubicBezTo>
                      <a:pt x="118" y="10"/>
                      <a:pt x="118" y="10"/>
                      <a:pt x="118" y="10"/>
                    </a:cubicBezTo>
                    <a:cubicBezTo>
                      <a:pt x="114" y="3"/>
                      <a:pt x="105" y="0"/>
                      <a:pt x="97" y="4"/>
                    </a:cubicBezTo>
                    <a:cubicBezTo>
                      <a:pt x="10" y="55"/>
                      <a:pt x="10" y="55"/>
                      <a:pt x="10" y="55"/>
                    </a:cubicBezTo>
                    <a:cubicBezTo>
                      <a:pt x="3" y="59"/>
                      <a:pt x="0" y="68"/>
                      <a:pt x="5" y="7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79"/>
              <p:cNvSpPr/>
              <p:nvPr/>
            </p:nvSpPr>
            <p:spPr bwMode="auto">
              <a:xfrm>
                <a:off x="5905" y="2399"/>
                <a:ext cx="93" cy="22"/>
              </a:xfrm>
              <a:custGeom>
                <a:avLst/>
                <a:gdLst>
                  <a:gd name="T0" fmla="*/ 0 w 131"/>
                  <a:gd name="T1" fmla="*/ 15 h 31"/>
                  <a:gd name="T2" fmla="*/ 15 w 131"/>
                  <a:gd name="T3" fmla="*/ 31 h 31"/>
                  <a:gd name="T4" fmla="*/ 115 w 131"/>
                  <a:gd name="T5" fmla="*/ 31 h 31"/>
                  <a:gd name="T6" fmla="*/ 131 w 131"/>
                  <a:gd name="T7" fmla="*/ 15 h 31"/>
                  <a:gd name="T8" fmla="*/ 131 w 131"/>
                  <a:gd name="T9" fmla="*/ 15 h 31"/>
                  <a:gd name="T10" fmla="*/ 115 w 131"/>
                  <a:gd name="T11" fmla="*/ 0 h 31"/>
                  <a:gd name="T12" fmla="*/ 15 w 131"/>
                  <a:gd name="T13" fmla="*/ 0 h 31"/>
                  <a:gd name="T14" fmla="*/ 0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0" y="15"/>
                    </a:moveTo>
                    <a:cubicBezTo>
                      <a:pt x="0" y="24"/>
                      <a:pt x="7" y="31"/>
                      <a:pt x="15" y="31"/>
                    </a:cubicBezTo>
                    <a:cubicBezTo>
                      <a:pt x="115" y="31"/>
                      <a:pt x="115" y="31"/>
                      <a:pt x="115" y="31"/>
                    </a:cubicBezTo>
                    <a:cubicBezTo>
                      <a:pt x="124" y="31"/>
                      <a:pt x="131" y="24"/>
                      <a:pt x="131" y="15"/>
                    </a:cubicBezTo>
                    <a:cubicBezTo>
                      <a:pt x="131" y="15"/>
                      <a:pt x="131" y="15"/>
                      <a:pt x="131" y="15"/>
                    </a:cubicBezTo>
                    <a:cubicBezTo>
                      <a:pt x="131" y="7"/>
                      <a:pt x="124" y="0"/>
                      <a:pt x="115" y="0"/>
                    </a:cubicBezTo>
                    <a:cubicBezTo>
                      <a:pt x="15" y="0"/>
                      <a:pt x="15" y="0"/>
                      <a:pt x="15" y="0"/>
                    </a:cubicBezTo>
                    <a:cubicBezTo>
                      <a:pt x="7" y="0"/>
                      <a:pt x="0" y="7"/>
                      <a:pt x="0" y="15"/>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80"/>
              <p:cNvSpPr/>
              <p:nvPr/>
            </p:nvSpPr>
            <p:spPr bwMode="auto">
              <a:xfrm>
                <a:off x="5564" y="2160"/>
                <a:ext cx="61" cy="87"/>
              </a:xfrm>
              <a:custGeom>
                <a:avLst/>
                <a:gdLst>
                  <a:gd name="T0" fmla="*/ 76 w 86"/>
                  <a:gd name="T1" fmla="*/ 119 h 123"/>
                  <a:gd name="T2" fmla="*/ 81 w 86"/>
                  <a:gd name="T3" fmla="*/ 97 h 123"/>
                  <a:gd name="T4" fmla="*/ 31 w 86"/>
                  <a:gd name="T5" fmla="*/ 10 h 123"/>
                  <a:gd name="T6" fmla="*/ 10 w 86"/>
                  <a:gd name="T7" fmla="*/ 5 h 123"/>
                  <a:gd name="T8" fmla="*/ 10 w 86"/>
                  <a:gd name="T9" fmla="*/ 5 h 123"/>
                  <a:gd name="T10" fmla="*/ 4 w 86"/>
                  <a:gd name="T11" fmla="*/ 26 h 123"/>
                  <a:gd name="T12" fmla="*/ 54 w 86"/>
                  <a:gd name="T13" fmla="*/ 113 h 123"/>
                  <a:gd name="T14" fmla="*/ 76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76" y="119"/>
                    </a:moveTo>
                    <a:cubicBezTo>
                      <a:pt x="83" y="114"/>
                      <a:pt x="86" y="105"/>
                      <a:pt x="81" y="97"/>
                    </a:cubicBezTo>
                    <a:cubicBezTo>
                      <a:pt x="31" y="10"/>
                      <a:pt x="31" y="10"/>
                      <a:pt x="31" y="10"/>
                    </a:cubicBezTo>
                    <a:cubicBezTo>
                      <a:pt x="27" y="3"/>
                      <a:pt x="17" y="0"/>
                      <a:pt x="10" y="5"/>
                    </a:cubicBezTo>
                    <a:cubicBezTo>
                      <a:pt x="10" y="5"/>
                      <a:pt x="10" y="5"/>
                      <a:pt x="10" y="5"/>
                    </a:cubicBezTo>
                    <a:cubicBezTo>
                      <a:pt x="3" y="9"/>
                      <a:pt x="0" y="19"/>
                      <a:pt x="4" y="26"/>
                    </a:cubicBezTo>
                    <a:cubicBezTo>
                      <a:pt x="54" y="113"/>
                      <a:pt x="54" y="113"/>
                      <a:pt x="54" y="113"/>
                    </a:cubicBezTo>
                    <a:cubicBezTo>
                      <a:pt x="59" y="120"/>
                      <a:pt x="68" y="123"/>
                      <a:pt x="76" y="119"/>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81"/>
              <p:cNvSpPr/>
              <p:nvPr/>
            </p:nvSpPr>
            <p:spPr bwMode="auto">
              <a:xfrm>
                <a:off x="5464" y="2260"/>
                <a:ext cx="87" cy="62"/>
              </a:xfrm>
              <a:custGeom>
                <a:avLst/>
                <a:gdLst>
                  <a:gd name="T0" fmla="*/ 118 w 123"/>
                  <a:gd name="T1" fmla="*/ 76 h 86"/>
                  <a:gd name="T2" fmla="*/ 113 w 123"/>
                  <a:gd name="T3" fmla="*/ 55 h 86"/>
                  <a:gd name="T4" fmla="*/ 26 w 123"/>
                  <a:gd name="T5" fmla="*/ 4 h 86"/>
                  <a:gd name="T6" fmla="*/ 5 w 123"/>
                  <a:gd name="T7" fmla="*/ 10 h 86"/>
                  <a:gd name="T8" fmla="*/ 5 w 123"/>
                  <a:gd name="T9" fmla="*/ 10 h 86"/>
                  <a:gd name="T10" fmla="*/ 10 w 123"/>
                  <a:gd name="T11" fmla="*/ 31 h 86"/>
                  <a:gd name="T12" fmla="*/ 97 w 123"/>
                  <a:gd name="T13" fmla="*/ 82 h 86"/>
                  <a:gd name="T14" fmla="*/ 118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118" y="76"/>
                    </a:moveTo>
                    <a:cubicBezTo>
                      <a:pt x="123" y="68"/>
                      <a:pt x="120" y="59"/>
                      <a:pt x="113" y="55"/>
                    </a:cubicBezTo>
                    <a:cubicBezTo>
                      <a:pt x="26" y="4"/>
                      <a:pt x="26" y="4"/>
                      <a:pt x="26" y="4"/>
                    </a:cubicBezTo>
                    <a:cubicBezTo>
                      <a:pt x="18" y="0"/>
                      <a:pt x="9" y="3"/>
                      <a:pt x="5" y="10"/>
                    </a:cubicBezTo>
                    <a:cubicBezTo>
                      <a:pt x="5" y="10"/>
                      <a:pt x="5" y="10"/>
                      <a:pt x="5" y="10"/>
                    </a:cubicBezTo>
                    <a:cubicBezTo>
                      <a:pt x="0" y="18"/>
                      <a:pt x="3" y="27"/>
                      <a:pt x="10" y="31"/>
                    </a:cubicBezTo>
                    <a:cubicBezTo>
                      <a:pt x="97" y="82"/>
                      <a:pt x="97" y="82"/>
                      <a:pt x="97" y="82"/>
                    </a:cubicBezTo>
                    <a:cubicBezTo>
                      <a:pt x="105" y="86"/>
                      <a:pt x="114" y="83"/>
                      <a:pt x="118" y="7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82"/>
              <p:cNvSpPr/>
              <p:nvPr/>
            </p:nvSpPr>
            <p:spPr bwMode="auto">
              <a:xfrm>
                <a:off x="5429" y="2399"/>
                <a:ext cx="93" cy="22"/>
              </a:xfrm>
              <a:custGeom>
                <a:avLst/>
                <a:gdLst>
                  <a:gd name="T0" fmla="*/ 131 w 131"/>
                  <a:gd name="T1" fmla="*/ 15 h 31"/>
                  <a:gd name="T2" fmla="*/ 116 w 131"/>
                  <a:gd name="T3" fmla="*/ 0 h 31"/>
                  <a:gd name="T4" fmla="*/ 16 w 131"/>
                  <a:gd name="T5" fmla="*/ 0 h 31"/>
                  <a:gd name="T6" fmla="*/ 0 w 131"/>
                  <a:gd name="T7" fmla="*/ 15 h 31"/>
                  <a:gd name="T8" fmla="*/ 0 w 131"/>
                  <a:gd name="T9" fmla="*/ 15 h 31"/>
                  <a:gd name="T10" fmla="*/ 16 w 131"/>
                  <a:gd name="T11" fmla="*/ 31 h 31"/>
                  <a:gd name="T12" fmla="*/ 116 w 131"/>
                  <a:gd name="T13" fmla="*/ 31 h 31"/>
                  <a:gd name="T14" fmla="*/ 131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131" y="15"/>
                    </a:moveTo>
                    <a:cubicBezTo>
                      <a:pt x="131" y="7"/>
                      <a:pt x="124" y="0"/>
                      <a:pt x="116" y="0"/>
                    </a:cubicBezTo>
                    <a:cubicBezTo>
                      <a:pt x="16" y="0"/>
                      <a:pt x="16" y="0"/>
                      <a:pt x="16" y="0"/>
                    </a:cubicBezTo>
                    <a:cubicBezTo>
                      <a:pt x="7" y="0"/>
                      <a:pt x="0" y="7"/>
                      <a:pt x="0" y="15"/>
                    </a:cubicBezTo>
                    <a:cubicBezTo>
                      <a:pt x="0" y="15"/>
                      <a:pt x="0" y="15"/>
                      <a:pt x="0" y="15"/>
                    </a:cubicBezTo>
                    <a:cubicBezTo>
                      <a:pt x="0" y="24"/>
                      <a:pt x="7" y="31"/>
                      <a:pt x="16" y="31"/>
                    </a:cubicBezTo>
                    <a:cubicBezTo>
                      <a:pt x="116" y="31"/>
                      <a:pt x="116" y="31"/>
                      <a:pt x="116" y="31"/>
                    </a:cubicBezTo>
                    <a:cubicBezTo>
                      <a:pt x="124" y="31"/>
                      <a:pt x="131" y="24"/>
                      <a:pt x="131" y="15"/>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83"/>
              <p:cNvSpPr/>
              <p:nvPr/>
            </p:nvSpPr>
            <p:spPr bwMode="auto">
              <a:xfrm>
                <a:off x="5639" y="2633"/>
                <a:ext cx="149" cy="22"/>
              </a:xfrm>
              <a:custGeom>
                <a:avLst/>
                <a:gdLst>
                  <a:gd name="T0" fmla="*/ 210 w 210"/>
                  <a:gd name="T1" fmla="*/ 16 h 31"/>
                  <a:gd name="T2" fmla="*/ 195 w 210"/>
                  <a:gd name="T3" fmla="*/ 0 h 31"/>
                  <a:gd name="T4" fmla="*/ 15 w 210"/>
                  <a:gd name="T5" fmla="*/ 0 h 31"/>
                  <a:gd name="T6" fmla="*/ 0 w 210"/>
                  <a:gd name="T7" fmla="*/ 16 h 31"/>
                  <a:gd name="T8" fmla="*/ 0 w 210"/>
                  <a:gd name="T9" fmla="*/ 16 h 31"/>
                  <a:gd name="T10" fmla="*/ 15 w 210"/>
                  <a:gd name="T11" fmla="*/ 31 h 31"/>
                  <a:gd name="T12" fmla="*/ 195 w 210"/>
                  <a:gd name="T13" fmla="*/ 31 h 31"/>
                  <a:gd name="T14" fmla="*/ 210 w 210"/>
                  <a:gd name="T15" fmla="*/ 16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1">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1"/>
                      <a:pt x="15" y="31"/>
                    </a:cubicBezTo>
                    <a:cubicBezTo>
                      <a:pt x="195" y="31"/>
                      <a:pt x="195" y="31"/>
                      <a:pt x="195" y="31"/>
                    </a:cubicBezTo>
                    <a:cubicBezTo>
                      <a:pt x="203" y="31"/>
                      <a:pt x="210" y="24"/>
                      <a:pt x="210" y="1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84"/>
              <p:cNvSpPr/>
              <p:nvPr/>
            </p:nvSpPr>
            <p:spPr bwMode="auto">
              <a:xfrm>
                <a:off x="5676" y="2664"/>
                <a:ext cx="75" cy="27"/>
              </a:xfrm>
              <a:custGeom>
                <a:avLst/>
                <a:gdLst>
                  <a:gd name="T0" fmla="*/ 0 w 106"/>
                  <a:gd name="T1" fmla="*/ 0 h 38"/>
                  <a:gd name="T2" fmla="*/ 53 w 106"/>
                  <a:gd name="T3" fmla="*/ 38 h 38"/>
                  <a:gd name="T4" fmla="*/ 106 w 106"/>
                  <a:gd name="T5" fmla="*/ 0 h 38"/>
                  <a:gd name="T6" fmla="*/ 0 w 106"/>
                  <a:gd name="T7" fmla="*/ 0 h 38"/>
                </a:gdLst>
                <a:ahLst/>
                <a:cxnLst>
                  <a:cxn ang="0">
                    <a:pos x="T0" y="T1"/>
                  </a:cxn>
                  <a:cxn ang="0">
                    <a:pos x="T2" y="T3"/>
                  </a:cxn>
                  <a:cxn ang="0">
                    <a:pos x="T4" y="T5"/>
                  </a:cxn>
                  <a:cxn ang="0">
                    <a:pos x="T6" y="T7"/>
                  </a:cxn>
                </a:cxnLst>
                <a:rect l="0" t="0" r="r" b="b"/>
                <a:pathLst>
                  <a:path w="106" h="38">
                    <a:moveTo>
                      <a:pt x="0" y="0"/>
                    </a:moveTo>
                    <a:cubicBezTo>
                      <a:pt x="8" y="22"/>
                      <a:pt x="28" y="38"/>
                      <a:pt x="53" y="38"/>
                    </a:cubicBezTo>
                    <a:cubicBezTo>
                      <a:pt x="78" y="38"/>
                      <a:pt x="98" y="22"/>
                      <a:pt x="106" y="0"/>
                    </a:cubicBezTo>
                    <a:lnTo>
                      <a:pt x="0" y="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85"/>
              <p:cNvSpPr>
                <a:spLocks noEditPoints="1"/>
              </p:cNvSpPr>
              <p:nvPr/>
            </p:nvSpPr>
            <p:spPr bwMode="auto">
              <a:xfrm>
                <a:off x="5558" y="2254"/>
                <a:ext cx="312" cy="331"/>
              </a:xfrm>
              <a:custGeom>
                <a:avLst/>
                <a:gdLst>
                  <a:gd name="T0" fmla="*/ 219 w 438"/>
                  <a:gd name="T1" fmla="*/ 0 h 465"/>
                  <a:gd name="T2" fmla="*/ 0 w 438"/>
                  <a:gd name="T3" fmla="*/ 219 h 465"/>
                  <a:gd name="T4" fmla="*/ 72 w 438"/>
                  <a:gd name="T5" fmla="*/ 381 h 465"/>
                  <a:gd name="T6" fmla="*/ 82 w 438"/>
                  <a:gd name="T7" fmla="*/ 390 h 465"/>
                  <a:gd name="T8" fmla="*/ 114 w 438"/>
                  <a:gd name="T9" fmla="*/ 465 h 465"/>
                  <a:gd name="T10" fmla="*/ 324 w 438"/>
                  <a:gd name="T11" fmla="*/ 465 h 465"/>
                  <a:gd name="T12" fmla="*/ 356 w 438"/>
                  <a:gd name="T13" fmla="*/ 390 h 465"/>
                  <a:gd name="T14" fmla="*/ 366 w 438"/>
                  <a:gd name="T15" fmla="*/ 381 h 465"/>
                  <a:gd name="T16" fmla="*/ 438 w 438"/>
                  <a:gd name="T17" fmla="*/ 219 h 465"/>
                  <a:gd name="T18" fmla="*/ 219 w 438"/>
                  <a:gd name="T19" fmla="*/ 0 h 465"/>
                  <a:gd name="T20" fmla="*/ 234 w 438"/>
                  <a:gd name="T21" fmla="*/ 323 h 465"/>
                  <a:gd name="T22" fmla="*/ 234 w 438"/>
                  <a:gd name="T23" fmla="*/ 342 h 465"/>
                  <a:gd name="T24" fmla="*/ 230 w 438"/>
                  <a:gd name="T25" fmla="*/ 353 h 465"/>
                  <a:gd name="T26" fmla="*/ 219 w 438"/>
                  <a:gd name="T27" fmla="*/ 357 h 465"/>
                  <a:gd name="T28" fmla="*/ 216 w 438"/>
                  <a:gd name="T29" fmla="*/ 357 h 465"/>
                  <a:gd name="T30" fmla="*/ 205 w 438"/>
                  <a:gd name="T31" fmla="*/ 353 h 465"/>
                  <a:gd name="T32" fmla="*/ 201 w 438"/>
                  <a:gd name="T33" fmla="*/ 342 h 465"/>
                  <a:gd name="T34" fmla="*/ 201 w 438"/>
                  <a:gd name="T35" fmla="*/ 325 h 465"/>
                  <a:gd name="T36" fmla="*/ 144 w 438"/>
                  <a:gd name="T37" fmla="*/ 311 h 465"/>
                  <a:gd name="T38" fmla="*/ 154 w 438"/>
                  <a:gd name="T39" fmla="*/ 271 h 465"/>
                  <a:gd name="T40" fmla="*/ 210 w 438"/>
                  <a:gd name="T41" fmla="*/ 286 h 465"/>
                  <a:gd name="T42" fmla="*/ 242 w 438"/>
                  <a:gd name="T43" fmla="*/ 265 h 465"/>
                  <a:gd name="T44" fmla="*/ 206 w 438"/>
                  <a:gd name="T45" fmla="*/ 235 h 465"/>
                  <a:gd name="T46" fmla="*/ 146 w 438"/>
                  <a:gd name="T47" fmla="*/ 173 h 465"/>
                  <a:gd name="T48" fmla="*/ 203 w 438"/>
                  <a:gd name="T49" fmla="*/ 113 h 465"/>
                  <a:gd name="T50" fmla="*/ 203 w 438"/>
                  <a:gd name="T51" fmla="*/ 96 h 465"/>
                  <a:gd name="T52" fmla="*/ 207 w 438"/>
                  <a:gd name="T53" fmla="*/ 85 h 465"/>
                  <a:gd name="T54" fmla="*/ 218 w 438"/>
                  <a:gd name="T55" fmla="*/ 81 h 465"/>
                  <a:gd name="T56" fmla="*/ 221 w 438"/>
                  <a:gd name="T57" fmla="*/ 81 h 465"/>
                  <a:gd name="T58" fmla="*/ 232 w 438"/>
                  <a:gd name="T59" fmla="*/ 85 h 465"/>
                  <a:gd name="T60" fmla="*/ 236 w 438"/>
                  <a:gd name="T61" fmla="*/ 96 h 465"/>
                  <a:gd name="T62" fmla="*/ 236 w 438"/>
                  <a:gd name="T63" fmla="*/ 111 h 465"/>
                  <a:gd name="T64" fmla="*/ 285 w 438"/>
                  <a:gd name="T65" fmla="*/ 122 h 465"/>
                  <a:gd name="T66" fmla="*/ 275 w 438"/>
                  <a:gd name="T67" fmla="*/ 160 h 465"/>
                  <a:gd name="T68" fmla="*/ 226 w 438"/>
                  <a:gd name="T69" fmla="*/ 149 h 465"/>
                  <a:gd name="T70" fmla="*/ 197 w 438"/>
                  <a:gd name="T71" fmla="*/ 168 h 465"/>
                  <a:gd name="T72" fmla="*/ 238 w 438"/>
                  <a:gd name="T73" fmla="*/ 197 h 465"/>
                  <a:gd name="T74" fmla="*/ 294 w 438"/>
                  <a:gd name="T75" fmla="*/ 260 h 465"/>
                  <a:gd name="T76" fmla="*/ 234 w 438"/>
                  <a:gd name="T77" fmla="*/ 323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38" h="465">
                    <a:moveTo>
                      <a:pt x="219" y="0"/>
                    </a:moveTo>
                    <a:cubicBezTo>
                      <a:pt x="98" y="0"/>
                      <a:pt x="0" y="98"/>
                      <a:pt x="0" y="219"/>
                    </a:cubicBezTo>
                    <a:cubicBezTo>
                      <a:pt x="0" y="283"/>
                      <a:pt x="28" y="341"/>
                      <a:pt x="72" y="381"/>
                    </a:cubicBezTo>
                    <a:cubicBezTo>
                      <a:pt x="72" y="382"/>
                      <a:pt x="78" y="387"/>
                      <a:pt x="82" y="390"/>
                    </a:cubicBezTo>
                    <a:cubicBezTo>
                      <a:pt x="102" y="408"/>
                      <a:pt x="114" y="436"/>
                      <a:pt x="114" y="465"/>
                    </a:cubicBezTo>
                    <a:cubicBezTo>
                      <a:pt x="324" y="465"/>
                      <a:pt x="324" y="465"/>
                      <a:pt x="324" y="465"/>
                    </a:cubicBezTo>
                    <a:cubicBezTo>
                      <a:pt x="324" y="436"/>
                      <a:pt x="336" y="408"/>
                      <a:pt x="356" y="390"/>
                    </a:cubicBezTo>
                    <a:cubicBezTo>
                      <a:pt x="360" y="387"/>
                      <a:pt x="366" y="382"/>
                      <a:pt x="366" y="381"/>
                    </a:cubicBezTo>
                    <a:cubicBezTo>
                      <a:pt x="410" y="341"/>
                      <a:pt x="438" y="283"/>
                      <a:pt x="438" y="219"/>
                    </a:cubicBezTo>
                    <a:cubicBezTo>
                      <a:pt x="438" y="98"/>
                      <a:pt x="340" y="0"/>
                      <a:pt x="219" y="0"/>
                    </a:cubicBezTo>
                    <a:close/>
                    <a:moveTo>
                      <a:pt x="234" y="323"/>
                    </a:moveTo>
                    <a:cubicBezTo>
                      <a:pt x="234" y="342"/>
                      <a:pt x="234" y="342"/>
                      <a:pt x="234" y="342"/>
                    </a:cubicBezTo>
                    <a:cubicBezTo>
                      <a:pt x="234" y="346"/>
                      <a:pt x="233" y="350"/>
                      <a:pt x="230" y="353"/>
                    </a:cubicBezTo>
                    <a:cubicBezTo>
                      <a:pt x="227" y="356"/>
                      <a:pt x="223" y="357"/>
                      <a:pt x="219" y="357"/>
                    </a:cubicBezTo>
                    <a:cubicBezTo>
                      <a:pt x="216" y="357"/>
                      <a:pt x="216" y="357"/>
                      <a:pt x="216" y="357"/>
                    </a:cubicBezTo>
                    <a:cubicBezTo>
                      <a:pt x="212" y="357"/>
                      <a:pt x="208" y="356"/>
                      <a:pt x="205" y="353"/>
                    </a:cubicBezTo>
                    <a:cubicBezTo>
                      <a:pt x="203" y="350"/>
                      <a:pt x="201" y="346"/>
                      <a:pt x="201" y="342"/>
                    </a:cubicBezTo>
                    <a:cubicBezTo>
                      <a:pt x="201" y="325"/>
                      <a:pt x="201" y="325"/>
                      <a:pt x="201" y="325"/>
                    </a:cubicBezTo>
                    <a:cubicBezTo>
                      <a:pt x="178" y="324"/>
                      <a:pt x="156" y="318"/>
                      <a:pt x="144" y="311"/>
                    </a:cubicBezTo>
                    <a:cubicBezTo>
                      <a:pt x="154" y="271"/>
                      <a:pt x="154" y="271"/>
                      <a:pt x="154" y="271"/>
                    </a:cubicBezTo>
                    <a:cubicBezTo>
                      <a:pt x="168" y="279"/>
                      <a:pt x="188" y="286"/>
                      <a:pt x="210" y="286"/>
                    </a:cubicBezTo>
                    <a:cubicBezTo>
                      <a:pt x="229" y="286"/>
                      <a:pt x="242" y="278"/>
                      <a:pt x="242" y="265"/>
                    </a:cubicBezTo>
                    <a:cubicBezTo>
                      <a:pt x="242" y="252"/>
                      <a:pt x="232" y="244"/>
                      <a:pt x="206" y="235"/>
                    </a:cubicBezTo>
                    <a:cubicBezTo>
                      <a:pt x="170" y="223"/>
                      <a:pt x="146" y="206"/>
                      <a:pt x="146" y="173"/>
                    </a:cubicBezTo>
                    <a:cubicBezTo>
                      <a:pt x="146" y="144"/>
                      <a:pt x="167" y="120"/>
                      <a:pt x="203" y="113"/>
                    </a:cubicBezTo>
                    <a:cubicBezTo>
                      <a:pt x="203" y="96"/>
                      <a:pt x="203" y="96"/>
                      <a:pt x="203" y="96"/>
                    </a:cubicBezTo>
                    <a:cubicBezTo>
                      <a:pt x="203" y="92"/>
                      <a:pt x="204" y="88"/>
                      <a:pt x="207" y="85"/>
                    </a:cubicBezTo>
                    <a:cubicBezTo>
                      <a:pt x="210" y="83"/>
                      <a:pt x="214" y="81"/>
                      <a:pt x="218" y="81"/>
                    </a:cubicBezTo>
                    <a:cubicBezTo>
                      <a:pt x="221" y="81"/>
                      <a:pt x="221" y="81"/>
                      <a:pt x="221" y="81"/>
                    </a:cubicBezTo>
                    <a:cubicBezTo>
                      <a:pt x="225" y="81"/>
                      <a:pt x="229" y="83"/>
                      <a:pt x="232" y="85"/>
                    </a:cubicBezTo>
                    <a:cubicBezTo>
                      <a:pt x="234" y="88"/>
                      <a:pt x="236" y="92"/>
                      <a:pt x="236" y="96"/>
                    </a:cubicBezTo>
                    <a:cubicBezTo>
                      <a:pt x="236" y="111"/>
                      <a:pt x="236" y="111"/>
                      <a:pt x="236" y="111"/>
                    </a:cubicBezTo>
                    <a:cubicBezTo>
                      <a:pt x="259" y="112"/>
                      <a:pt x="274" y="117"/>
                      <a:pt x="285" y="122"/>
                    </a:cubicBezTo>
                    <a:cubicBezTo>
                      <a:pt x="275" y="160"/>
                      <a:pt x="275" y="160"/>
                      <a:pt x="275" y="160"/>
                    </a:cubicBezTo>
                    <a:cubicBezTo>
                      <a:pt x="266" y="157"/>
                      <a:pt x="251" y="149"/>
                      <a:pt x="226" y="149"/>
                    </a:cubicBezTo>
                    <a:cubicBezTo>
                      <a:pt x="204" y="149"/>
                      <a:pt x="197" y="158"/>
                      <a:pt x="197" y="168"/>
                    </a:cubicBezTo>
                    <a:cubicBezTo>
                      <a:pt x="197" y="179"/>
                      <a:pt x="209" y="186"/>
                      <a:pt x="238" y="197"/>
                    </a:cubicBezTo>
                    <a:cubicBezTo>
                      <a:pt x="278" y="211"/>
                      <a:pt x="294" y="230"/>
                      <a:pt x="294" y="260"/>
                    </a:cubicBezTo>
                    <a:cubicBezTo>
                      <a:pt x="294" y="290"/>
                      <a:pt x="273" y="316"/>
                      <a:pt x="234" y="323"/>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 name="椭圆 1"/>
            <p:cNvSpPr/>
            <p:nvPr/>
          </p:nvSpPr>
          <p:spPr>
            <a:xfrm>
              <a:off x="5709623" y="1310780"/>
              <a:ext cx="758223" cy="107141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58356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rPr>
              <a:t>小程序首页界面</a:t>
            </a:r>
          </a:p>
        </p:txBody>
      </p:sp>
      <p:grpSp>
        <p:nvGrpSpPr>
          <p:cNvPr id="4"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9" name="图片 28"/>
          <p:cNvPicPr>
            <a:picLocks noChangeAspect="1"/>
          </p:cNvPicPr>
          <p:nvPr/>
        </p:nvPicPr>
        <p:blipFill>
          <a:blip r:embed="rId3"/>
          <a:stretch>
            <a:fillRect/>
          </a:stretch>
        </p:blipFill>
        <p:spPr>
          <a:xfrm>
            <a:off x="4274820" y="741045"/>
            <a:ext cx="3019425" cy="5923915"/>
          </a:xfrm>
          <a:prstGeom prst="rect">
            <a:avLst/>
          </a:prstGeom>
          <a:noFill/>
          <a:ln>
            <a:noFill/>
          </a:ln>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58477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rPr>
              <a:t>员工“我的”界面</a:t>
            </a:r>
            <a:endParaRPr lang="zh-CN" altLang="en-US" sz="3200" dirty="0" smtClean="0">
              <a:solidFill>
                <a:schemeClr val="bg1"/>
              </a:solidFill>
              <a:latin typeface="黑体" panose="02010609060101010101" charset="-122"/>
              <a:ea typeface="黑体" panose="02010609060101010101" charset="-122"/>
            </a:endParaRPr>
          </a:p>
        </p:txBody>
      </p:sp>
      <p:grpSp>
        <p:nvGrpSpPr>
          <p:cNvPr id="4"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10" name="图片 9"/>
          <p:cNvPicPr/>
          <p:nvPr/>
        </p:nvPicPr>
        <p:blipFill>
          <a:blip r:embed="rId3"/>
          <a:stretch>
            <a:fillRect/>
          </a:stretch>
        </p:blipFill>
        <p:spPr>
          <a:xfrm>
            <a:off x="4219074" y="817495"/>
            <a:ext cx="2963093" cy="5823937"/>
          </a:xfrm>
          <a:prstGeom prst="rect">
            <a:avLst/>
          </a:prstGeom>
          <a:noFill/>
          <a:ln>
            <a:noFill/>
          </a:ln>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58477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rPr>
              <a:t>供应商“我的”界面</a:t>
            </a:r>
            <a:endParaRPr lang="zh-CN" altLang="zh-CN" sz="3200" dirty="0" smtClean="0">
              <a:solidFill>
                <a:schemeClr val="bg1"/>
              </a:solidFill>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9" name="图片 8"/>
          <p:cNvPicPr/>
          <p:nvPr/>
        </p:nvPicPr>
        <p:blipFill>
          <a:blip r:embed="rId3"/>
          <a:stretch>
            <a:fillRect/>
          </a:stretch>
        </p:blipFill>
        <p:spPr>
          <a:xfrm>
            <a:off x="4154905" y="876851"/>
            <a:ext cx="3173362" cy="5981149"/>
          </a:xfrm>
          <a:prstGeom prst="rect">
            <a:avLst/>
          </a:prstGeom>
          <a:noFill/>
          <a:ln>
            <a:noFill/>
          </a:ln>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16358"/>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58477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rPr>
              <a:t>管理员主界面</a:t>
            </a:r>
            <a:endParaRPr lang="zh-CN" sz="3200" dirty="0" smtClean="0">
              <a:solidFill>
                <a:schemeClr val="bg1"/>
              </a:solidFill>
              <a:latin typeface="黑体" panose="02010609060101010101" charset="-122"/>
              <a:ea typeface="黑体" panose="02010609060101010101" charset="-122"/>
            </a:endParaRPr>
          </a:p>
        </p:txBody>
      </p:sp>
      <p:grpSp>
        <p:nvGrpSpPr>
          <p:cNvPr id="4"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19" name="图片 34"/>
          <p:cNvPicPr>
            <a:picLocks noChangeAspect="1"/>
          </p:cNvPicPr>
          <p:nvPr/>
        </p:nvPicPr>
        <p:blipFill>
          <a:blip r:embed="rId3"/>
          <a:stretch>
            <a:fillRect/>
          </a:stretch>
        </p:blipFill>
        <p:spPr>
          <a:xfrm>
            <a:off x="0" y="584835"/>
            <a:ext cx="12155170" cy="5893435"/>
          </a:xfrm>
          <a:prstGeom prst="rect">
            <a:avLst/>
          </a:prstGeom>
          <a:noFill/>
          <a:ln>
            <a:noFill/>
          </a:ln>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16358"/>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58356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rPr>
              <a:t>供应商管理界面</a:t>
            </a:r>
          </a:p>
        </p:txBody>
      </p:sp>
      <p:grpSp>
        <p:nvGrpSpPr>
          <p:cNvPr id="4"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8" name="图片 35"/>
          <p:cNvPicPr>
            <a:picLocks noChangeAspect="1"/>
          </p:cNvPicPr>
          <p:nvPr/>
        </p:nvPicPr>
        <p:blipFill>
          <a:blip r:embed="rId3"/>
          <a:stretch>
            <a:fillRect/>
          </a:stretch>
        </p:blipFill>
        <p:spPr>
          <a:xfrm>
            <a:off x="0" y="584835"/>
            <a:ext cx="12181205" cy="5895340"/>
          </a:xfrm>
          <a:prstGeom prst="rect">
            <a:avLst/>
          </a:prstGeom>
          <a:noFill/>
          <a:ln>
            <a:noFill/>
          </a:ln>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58356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rPr>
              <a:t>员工管理界面</a:t>
            </a:r>
          </a:p>
        </p:txBody>
      </p:sp>
      <p:grpSp>
        <p:nvGrpSpPr>
          <p:cNvPr id="4"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8" name="图片 36"/>
          <p:cNvPicPr>
            <a:picLocks noChangeAspect="1"/>
          </p:cNvPicPr>
          <p:nvPr/>
        </p:nvPicPr>
        <p:blipFill>
          <a:blip r:embed="rId3"/>
          <a:stretch>
            <a:fillRect/>
          </a:stretch>
        </p:blipFill>
        <p:spPr>
          <a:xfrm>
            <a:off x="0" y="601345"/>
            <a:ext cx="12177395" cy="5926455"/>
          </a:xfrm>
          <a:prstGeom prst="rect">
            <a:avLst/>
          </a:prstGeom>
          <a:noFill/>
          <a:ln>
            <a:noFill/>
          </a:ln>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16100" y="17961"/>
            <a:ext cx="3418173" cy="5835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sz="32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rPr>
              <a:t>系统测试</a:t>
            </a: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3" name="矩形 22"/>
          <p:cNvSpPr/>
          <p:nvPr/>
        </p:nvSpPr>
        <p:spPr>
          <a:xfrm>
            <a:off x="370237" y="744855"/>
            <a:ext cx="11015980" cy="645160"/>
          </a:xfrm>
          <a:prstGeom prst="rect">
            <a:avLst/>
          </a:prstGeom>
        </p:spPr>
        <p:txBody>
          <a:bodyPr wrap="square">
            <a:spAutoFit/>
          </a:bodyPr>
          <a:lstStyle/>
          <a:p>
            <a:pPr indent="457200" algn="just" fontAlgn="auto"/>
            <a:r>
              <a:rPr altLang="zh-CN" dirty="0" smtClean="0"/>
              <a:t>在系统开发上市前都需要经过严格的系统测试。主要测试访问请求的延迟时间，对于一些未知和危险的问题，需要严格的测试和解决方案。</a:t>
            </a: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546F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73885" y="17961"/>
            <a:ext cx="3418173" cy="583565"/>
          </a:xfrm>
          <a:prstGeom prst="rect">
            <a:avLst/>
          </a:prstGeom>
          <a:noFill/>
        </p:spPr>
        <p:txBody>
          <a:bodyPr wrap="square" rtlCol="0">
            <a:spAutoFit/>
          </a:bodyPr>
          <a:lstStyle/>
          <a:p>
            <a:pPr>
              <a:defRPr/>
            </a:pPr>
            <a:r>
              <a:rPr lang="zh-CN" altLang="en-US" sz="3200" kern="0" dirty="0" smtClean="0">
                <a:solidFill>
                  <a:schemeClr val="bg1"/>
                </a:solidFill>
                <a:latin typeface="黑体" panose="02010609060101010101" charset="-122"/>
                <a:ea typeface="黑体" panose="02010609060101010101" charset="-122"/>
              </a:rPr>
              <a:t>总结与展望</a:t>
            </a: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0" name="文本框 99"/>
          <p:cNvSpPr txBox="1"/>
          <p:nvPr/>
        </p:nvSpPr>
        <p:spPr>
          <a:xfrm>
            <a:off x="257207" y="934266"/>
            <a:ext cx="11064240" cy="3733165"/>
          </a:xfrm>
          <a:prstGeom prst="rect">
            <a:avLst/>
          </a:prstGeom>
          <a:noFill/>
          <a:ln w="9525">
            <a:noFill/>
          </a:ln>
        </p:spPr>
        <p:txBody>
          <a:bodyPr wrap="square">
            <a:spAutoFit/>
          </a:bodyPr>
          <a:lstStyle/>
          <a:p>
            <a:r>
              <a:rPr lang="en-US" sz="2000" dirty="0" smtClean="0"/>
              <a:t> </a:t>
            </a:r>
            <a:endParaRPr lang="zh-CN" altLang="en-US" sz="2000" dirty="0" smtClean="0"/>
          </a:p>
          <a:p>
            <a:pPr indent="304800" algn="just">
              <a:lnSpc>
                <a:spcPts val="2000"/>
              </a:lnSpc>
              <a:spcAft>
                <a:spcPts val="0"/>
              </a:spcAft>
            </a:pPr>
            <a:r>
              <a:rPr lang="zh-CN" altLang="zh-CN" kern="100" dirty="0" smtClean="0">
                <a:latin typeface="Times New Roman" panose="02020603050405020304"/>
                <a:ea typeface="宋体" panose="02010600030101010101" pitchFamily="2" charset="-122"/>
                <a:cs typeface="Times New Roman" panose="02020603050405020304"/>
              </a:rPr>
              <a:t>历经六个月左右的时间，本次的毕业设计已画上了句号。原本以为完成一个系统会很顺利，因为在之前课上，也曾动手操作过相关的模块编写，但当真正接触到一个完整的系统时，发现并没有想象地那么简单。首先，以前实践过的只是单独的模块，而这次，是一个庞大的系统，许多细节不容忽视，有时候稍不留意的一个小错误，会致使整个系统都运行不起来，而查找错误的过程又漫长且艰辛，这也正是经验不足所导致的。在整个系统开发过程中，也查阅了很多书籍和相关资料，这让我不但巩固了原本的知识，同时还学习到了一些新的知识，这让我受益匪浅。</a:t>
            </a:r>
          </a:p>
          <a:p>
            <a:pPr indent="304800" algn="just">
              <a:lnSpc>
                <a:spcPts val="2000"/>
              </a:lnSpc>
              <a:spcAft>
                <a:spcPts val="0"/>
              </a:spcAft>
            </a:pPr>
            <a:r>
              <a:rPr lang="zh-CN" altLang="zh-CN" kern="100" dirty="0" smtClean="0">
                <a:latin typeface="Times New Roman" panose="02020603050405020304"/>
                <a:ea typeface="宋体" panose="02010600030101010101" pitchFamily="2" charset="-122"/>
                <a:cs typeface="Times New Roman" panose="02020603050405020304"/>
              </a:rPr>
              <a:t>此次系统从整体看来，已基本达到预期的设计目的，能够实现基本的功能，但相较于市场的一些优秀系统而言，还是有许多不足的地方。遗憾的是，由于时间的有限，已经不允许再投入更多的时间和精力进行研究开发。相信在以后的工作中，我会接触到更多相关的知识，会更丰富自身的经验，我希望到时能够在此基础上完成一个丰富完整的系统，这将对我有很大的意义。</a:t>
            </a:r>
          </a:p>
          <a:p>
            <a:pPr indent="304800" algn="just">
              <a:lnSpc>
                <a:spcPts val="2000"/>
              </a:lnSpc>
              <a:spcAft>
                <a:spcPts val="0"/>
              </a:spcAft>
            </a:pPr>
            <a:r>
              <a:rPr lang="zh-CN" altLang="zh-CN" kern="100" dirty="0" smtClean="0">
                <a:latin typeface="Times New Roman" panose="02020603050405020304"/>
                <a:ea typeface="宋体" panose="02010600030101010101" pitchFamily="2" charset="-122"/>
                <a:cs typeface="Times New Roman" panose="02020603050405020304"/>
              </a:rPr>
              <a:t>通过这次的毕业设计，我学到了很多，除了学习方面的知识，在态度上也有了很大的转变，细心和耐心是整个开发过程中最重要的两件事。我也在跟随着系统的完善而成长，这次毕业设计考核也不单单是所学的知识，也同样在衡量着面对困难时的态度。</a:t>
            </a: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1"/>
            <a:ext cx="12192000" cy="601133"/>
          </a:xfrm>
          <a:prstGeom prst="rect">
            <a:avLst/>
          </a:prstGeom>
          <a:solidFill>
            <a:srgbClr val="398E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64360" y="100511"/>
            <a:ext cx="3418173" cy="5835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32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rPr>
              <a:t>参考文献</a:t>
            </a: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 name="矩形 9"/>
          <p:cNvSpPr/>
          <p:nvPr/>
        </p:nvSpPr>
        <p:spPr>
          <a:xfrm>
            <a:off x="119380" y="1299210"/>
            <a:ext cx="11953240" cy="2891790"/>
          </a:xfrm>
          <a:prstGeom prst="rect">
            <a:avLst/>
          </a:prstGeom>
        </p:spPr>
        <p:txBody>
          <a:bodyPr wrap="square">
            <a:spAutoFit/>
          </a:bodyPr>
          <a:lstStyle/>
          <a:p>
            <a:pPr hangingPunct="0"/>
            <a:r>
              <a:rPr altLang="zh-CN" sz="1400" smtClean="0"/>
              <a:t>[1]杨胜利.软件测试技术[M].4.广东高等教育出版社,2015年:3-201.</a:t>
            </a:r>
          </a:p>
          <a:p>
            <a:pPr hangingPunct="0"/>
            <a:r>
              <a:rPr altLang="zh-CN" sz="1400" smtClean="0"/>
              <a:t>[2]郑力.微信直播在教学中的应用设计[J].网络安全和信息化,2019-10-05 .</a:t>
            </a:r>
          </a:p>
          <a:p>
            <a:pPr hangingPunct="0"/>
            <a:r>
              <a:rPr altLang="zh-CN" sz="1400" smtClean="0"/>
              <a:t>[3]王丽艳,霍敏霞,吴雨欣.数据库原理及运用[M].5.人民邮电出版社,2020:1-252.</a:t>
            </a:r>
          </a:p>
          <a:p>
            <a:pPr hangingPunct="0"/>
            <a:r>
              <a:rPr altLang="zh-CN" sz="1400" smtClean="0"/>
              <a:t>[4]陈强.Java程序设计[M].1.广东高等教育出版社,2019.</a:t>
            </a:r>
          </a:p>
          <a:p>
            <a:pPr hangingPunct="0"/>
            <a:r>
              <a:rPr altLang="zh-CN" sz="1400" smtClean="0"/>
              <a:t>[5]刘天元,夏明.微信小程序开发与运用[J].电子世界,2021:206-207.</a:t>
            </a:r>
          </a:p>
          <a:p>
            <a:pPr hangingPunct="0"/>
            <a:r>
              <a:rPr altLang="zh-CN" sz="1400" smtClean="0"/>
              <a:t>[6]王晓星,黄建昌.基于微信小程序的应用开发浅析[J].信息技术与信息化,2021(03):23-25.</a:t>
            </a:r>
          </a:p>
          <a:p>
            <a:pPr hangingPunct="0"/>
            <a:r>
              <a:rPr altLang="zh-CN" sz="1400" smtClean="0"/>
              <a:t>[7]王鸿飞,李娜.基于SpringBoot+EasyUI的线缆管理系统研究与实现[J].漯河职业技术学院学报,2022(04):29-32.</a:t>
            </a:r>
          </a:p>
          <a:p>
            <a:pPr hangingPunct="0"/>
            <a:r>
              <a:rPr altLang="zh-CN" sz="1400" smtClean="0"/>
              <a:t>[8]李哲,周灵.微信小程序的架构与开发浅析[J].福建电脑,2019-12-25 .</a:t>
            </a:r>
          </a:p>
          <a:p>
            <a:pPr hangingPunct="0"/>
            <a:r>
              <a:rPr altLang="zh-CN" sz="1400" smtClean="0"/>
              <a:t>[9]Yash Arora ,Raghav Arya.Java A Language which is Vast in Itself[J]. Journal of Trend in Scientific Research and Development,2020,4(4).</a:t>
            </a:r>
          </a:p>
          <a:p>
            <a:pPr hangingPunct="0"/>
            <a:r>
              <a:rPr altLang="zh-CN" sz="1400" smtClean="0"/>
              <a:t>[10]Wang Lu. Front-End Design of Pet Care Management System[J]. Academic Journal of Computing &amp; Information Science,2022,5.0(5.0).</a:t>
            </a:r>
          </a:p>
          <a:p>
            <a:pPr hangingPunct="0"/>
            <a:r>
              <a:rPr altLang="zh-CN" sz="1400" smtClean="0"/>
              <a:t>[11]秦函宇.[域外动态]关于国外在线教育质量的探讨[J].2022-04-14 .</a:t>
            </a:r>
          </a:p>
          <a:p>
            <a:pPr hangingPunct="0"/>
            <a:r>
              <a:rPr altLang="zh-CN" sz="1400" smtClean="0"/>
              <a:t>[12]赖德刚,唐旭.基于学历继续教育在线直播教学的现状调查研究——以西南大学培训与继续教育学院为例[J].大学, 2022-03-05 .</a:t>
            </a:r>
          </a:p>
          <a:p>
            <a:pPr hangingPunct="0"/>
            <a:r>
              <a:rPr altLang="zh-CN" sz="1400" smtClean="0"/>
              <a:t>[13]在线教学如何助力高校课堂革命?——疫情之下大规模在线教学行动的理性认知[J].刘振天,刘强.——华东师范大学学报(教育科学版).2020(07).</a:t>
            </a: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0" y="6223000"/>
            <a:ext cx="12192000" cy="635000"/>
          </a:xfrm>
          <a:prstGeom prst="rect">
            <a:avLst/>
          </a:prstGeom>
          <a:solidFill>
            <a:srgbClr val="445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149195" y="3301238"/>
            <a:ext cx="7879080" cy="1015663"/>
          </a:xfrm>
          <a:prstGeom prst="rect">
            <a:avLst/>
          </a:prstGeom>
        </p:spPr>
        <p:txBody>
          <a:bodyPr wrap="none">
            <a:spAutoFit/>
          </a:bodyPr>
          <a:lstStyle/>
          <a:p>
            <a:r>
              <a:rPr lang="zh-CN" altLang="en-US" sz="6000" b="1" dirty="0">
                <a:solidFill>
                  <a:schemeClr val="bg1"/>
                </a:solidFill>
              </a:rPr>
              <a:t>感谢</a:t>
            </a:r>
            <a:r>
              <a:rPr lang="zh-CN" altLang="en-US" sz="6000" b="1" dirty="0" smtClean="0">
                <a:solidFill>
                  <a:schemeClr val="bg1"/>
                </a:solidFill>
              </a:rPr>
              <a:t>各位老师</a:t>
            </a:r>
            <a:r>
              <a:rPr lang="zh-CN" altLang="en-US" sz="6000" b="1" dirty="0">
                <a:solidFill>
                  <a:schemeClr val="bg1"/>
                </a:solidFill>
              </a:rPr>
              <a:t>评判指导</a:t>
            </a:r>
          </a:p>
        </p:txBody>
      </p:sp>
      <p:sp>
        <p:nvSpPr>
          <p:cNvPr id="20" name="椭圆 19"/>
          <p:cNvSpPr/>
          <p:nvPr/>
        </p:nvSpPr>
        <p:spPr>
          <a:xfrm>
            <a:off x="5627539" y="5333204"/>
            <a:ext cx="115746" cy="11574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6038127" y="5333204"/>
            <a:ext cx="115746" cy="11574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6443635" y="5333204"/>
            <a:ext cx="115746" cy="11574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5170103" y="4378458"/>
            <a:ext cx="1833880" cy="645160"/>
          </a:xfrm>
          <a:prstGeom prst="rect">
            <a:avLst/>
          </a:prstGeom>
        </p:spPr>
        <p:txBody>
          <a:bodyPr wrap="none">
            <a:spAutoFit/>
          </a:bodyPr>
          <a:lstStyle/>
          <a:p>
            <a:pPr algn="ctr"/>
            <a:r>
              <a:rPr lang="zh-CN" altLang="en-US" dirty="0" smtClean="0">
                <a:solidFill>
                  <a:schemeClr val="bg1">
                    <a:lumMod val="95000"/>
                  </a:schemeClr>
                </a:solidFill>
                <a:latin typeface="+mj-ea"/>
                <a:ea typeface="+mj-ea"/>
              </a:rPr>
              <a:t>指导</a:t>
            </a:r>
            <a:r>
              <a:rPr lang="zh-CN" altLang="en-US" dirty="0">
                <a:solidFill>
                  <a:schemeClr val="bg1">
                    <a:lumMod val="95000"/>
                  </a:schemeClr>
                </a:solidFill>
                <a:latin typeface="+mj-ea"/>
                <a:ea typeface="+mj-ea"/>
              </a:rPr>
              <a:t>老师</a:t>
            </a:r>
            <a:r>
              <a:rPr lang="zh-CN" altLang="en-US" dirty="0" smtClean="0">
                <a:solidFill>
                  <a:schemeClr val="bg1">
                    <a:lumMod val="95000"/>
                  </a:schemeClr>
                </a:solidFill>
                <a:latin typeface="+mj-ea"/>
                <a:ea typeface="+mj-ea"/>
              </a:rPr>
              <a:t>：</a:t>
            </a:r>
            <a:r>
              <a:rPr lang="en-US" dirty="0" smtClean="0">
                <a:solidFill>
                  <a:schemeClr val="bg1">
                    <a:lumMod val="95000"/>
                  </a:schemeClr>
                </a:solidFill>
                <a:latin typeface="+mj-ea"/>
                <a:ea typeface="+mj-ea"/>
              </a:rPr>
              <a:t>XXX</a:t>
            </a:r>
            <a:endParaRPr lang="en-US" altLang="zh-CN" dirty="0" smtClean="0">
              <a:solidFill>
                <a:schemeClr val="bg1">
                  <a:lumMod val="95000"/>
                </a:schemeClr>
              </a:solidFill>
              <a:latin typeface="+mj-ea"/>
              <a:ea typeface="+mj-ea"/>
            </a:endParaRPr>
          </a:p>
          <a:p>
            <a:pPr algn="ctr"/>
            <a:r>
              <a:rPr lang="zh-CN" altLang="en-US" dirty="0" smtClean="0">
                <a:solidFill>
                  <a:schemeClr val="bg1">
                    <a:lumMod val="95000"/>
                  </a:schemeClr>
                </a:solidFill>
                <a:latin typeface="+mj-ea"/>
                <a:ea typeface="+mj-ea"/>
              </a:rPr>
              <a:t>报告人：</a:t>
            </a:r>
            <a:r>
              <a:rPr lang="en-US" altLang="zh-CN" dirty="0" smtClean="0">
                <a:solidFill>
                  <a:schemeClr val="bg1">
                    <a:lumMod val="95000"/>
                  </a:schemeClr>
                </a:solidFill>
                <a:latin typeface="+mj-ea"/>
                <a:ea typeface="+mj-ea"/>
              </a:rPr>
              <a:t>XXXXX</a:t>
            </a:r>
          </a:p>
        </p:txBody>
      </p:sp>
      <p:grpSp>
        <p:nvGrpSpPr>
          <p:cNvPr id="25" name="组合 24"/>
          <p:cNvGrpSpPr/>
          <p:nvPr/>
        </p:nvGrpSpPr>
        <p:grpSpPr>
          <a:xfrm>
            <a:off x="4769529" y="541051"/>
            <a:ext cx="2638414" cy="2624498"/>
            <a:chOff x="4769529" y="541051"/>
            <a:chExt cx="2638414" cy="2624498"/>
          </a:xfrm>
        </p:grpSpPr>
        <p:grpSp>
          <p:nvGrpSpPr>
            <p:cNvPr id="26" name="Group 74"/>
            <p:cNvGrpSpPr>
              <a:grpSpLocks noChangeAspect="1"/>
            </p:cNvGrpSpPr>
            <p:nvPr/>
          </p:nvGrpSpPr>
          <p:grpSpPr bwMode="auto">
            <a:xfrm>
              <a:off x="4769529" y="541051"/>
              <a:ext cx="2638414" cy="2624498"/>
              <a:chOff x="5429" y="2125"/>
              <a:chExt cx="569" cy="566"/>
            </a:xfrm>
            <a:solidFill>
              <a:schemeClr val="bg1"/>
            </a:solidFill>
          </p:grpSpPr>
          <p:sp>
            <p:nvSpPr>
              <p:cNvPr id="28" name="Freeform 75"/>
              <p:cNvSpPr/>
              <p:nvPr/>
            </p:nvSpPr>
            <p:spPr bwMode="auto">
              <a:xfrm>
                <a:off x="5639" y="2603"/>
                <a:ext cx="149" cy="22"/>
              </a:xfrm>
              <a:custGeom>
                <a:avLst/>
                <a:gdLst>
                  <a:gd name="T0" fmla="*/ 210 w 210"/>
                  <a:gd name="T1" fmla="*/ 16 h 32"/>
                  <a:gd name="T2" fmla="*/ 195 w 210"/>
                  <a:gd name="T3" fmla="*/ 0 h 32"/>
                  <a:gd name="T4" fmla="*/ 15 w 210"/>
                  <a:gd name="T5" fmla="*/ 0 h 32"/>
                  <a:gd name="T6" fmla="*/ 0 w 210"/>
                  <a:gd name="T7" fmla="*/ 16 h 32"/>
                  <a:gd name="T8" fmla="*/ 0 w 210"/>
                  <a:gd name="T9" fmla="*/ 16 h 32"/>
                  <a:gd name="T10" fmla="*/ 15 w 210"/>
                  <a:gd name="T11" fmla="*/ 32 h 32"/>
                  <a:gd name="T12" fmla="*/ 195 w 210"/>
                  <a:gd name="T13" fmla="*/ 32 h 32"/>
                  <a:gd name="T14" fmla="*/ 210 w 210"/>
                  <a:gd name="T15" fmla="*/ 16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2">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2"/>
                      <a:pt x="15" y="32"/>
                    </a:cubicBezTo>
                    <a:cubicBezTo>
                      <a:pt x="195" y="32"/>
                      <a:pt x="195" y="32"/>
                      <a:pt x="195" y="32"/>
                    </a:cubicBezTo>
                    <a:cubicBezTo>
                      <a:pt x="203" y="32"/>
                      <a:pt x="210" y="24"/>
                      <a:pt x="210" y="1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76"/>
              <p:cNvSpPr/>
              <p:nvPr/>
            </p:nvSpPr>
            <p:spPr bwMode="auto">
              <a:xfrm>
                <a:off x="5702" y="2125"/>
                <a:ext cx="23" cy="94"/>
              </a:xfrm>
              <a:custGeom>
                <a:avLst/>
                <a:gdLst>
                  <a:gd name="T0" fmla="*/ 16 w 32"/>
                  <a:gd name="T1" fmla="*/ 132 h 132"/>
                  <a:gd name="T2" fmla="*/ 32 w 32"/>
                  <a:gd name="T3" fmla="*/ 116 h 132"/>
                  <a:gd name="T4" fmla="*/ 32 w 32"/>
                  <a:gd name="T5" fmla="*/ 16 h 132"/>
                  <a:gd name="T6" fmla="*/ 16 w 32"/>
                  <a:gd name="T7" fmla="*/ 0 h 132"/>
                  <a:gd name="T8" fmla="*/ 16 w 32"/>
                  <a:gd name="T9" fmla="*/ 0 h 132"/>
                  <a:gd name="T10" fmla="*/ 0 w 32"/>
                  <a:gd name="T11" fmla="*/ 16 h 132"/>
                  <a:gd name="T12" fmla="*/ 0 w 32"/>
                  <a:gd name="T13" fmla="*/ 116 h 132"/>
                  <a:gd name="T14" fmla="*/ 16 w 32"/>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32">
                    <a:moveTo>
                      <a:pt x="16" y="132"/>
                    </a:moveTo>
                    <a:cubicBezTo>
                      <a:pt x="25" y="132"/>
                      <a:pt x="32" y="125"/>
                      <a:pt x="32" y="116"/>
                    </a:cubicBezTo>
                    <a:cubicBezTo>
                      <a:pt x="32" y="16"/>
                      <a:pt x="32" y="16"/>
                      <a:pt x="32" y="16"/>
                    </a:cubicBezTo>
                    <a:cubicBezTo>
                      <a:pt x="32" y="7"/>
                      <a:pt x="25" y="0"/>
                      <a:pt x="16" y="0"/>
                    </a:cubicBezTo>
                    <a:cubicBezTo>
                      <a:pt x="16" y="0"/>
                      <a:pt x="16" y="0"/>
                      <a:pt x="16" y="0"/>
                    </a:cubicBezTo>
                    <a:cubicBezTo>
                      <a:pt x="7" y="0"/>
                      <a:pt x="0" y="7"/>
                      <a:pt x="0" y="16"/>
                    </a:cubicBezTo>
                    <a:cubicBezTo>
                      <a:pt x="0" y="116"/>
                      <a:pt x="0" y="116"/>
                      <a:pt x="0" y="116"/>
                    </a:cubicBezTo>
                    <a:cubicBezTo>
                      <a:pt x="0" y="125"/>
                      <a:pt x="7" y="132"/>
                      <a:pt x="16" y="132"/>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77"/>
              <p:cNvSpPr/>
              <p:nvPr/>
            </p:nvSpPr>
            <p:spPr bwMode="auto">
              <a:xfrm>
                <a:off x="5802" y="2160"/>
                <a:ext cx="61" cy="87"/>
              </a:xfrm>
              <a:custGeom>
                <a:avLst/>
                <a:gdLst>
                  <a:gd name="T0" fmla="*/ 10 w 86"/>
                  <a:gd name="T1" fmla="*/ 119 h 123"/>
                  <a:gd name="T2" fmla="*/ 32 w 86"/>
                  <a:gd name="T3" fmla="*/ 113 h 123"/>
                  <a:gd name="T4" fmla="*/ 82 w 86"/>
                  <a:gd name="T5" fmla="*/ 26 h 123"/>
                  <a:gd name="T6" fmla="*/ 76 w 86"/>
                  <a:gd name="T7" fmla="*/ 5 h 123"/>
                  <a:gd name="T8" fmla="*/ 76 w 86"/>
                  <a:gd name="T9" fmla="*/ 5 h 123"/>
                  <a:gd name="T10" fmla="*/ 55 w 86"/>
                  <a:gd name="T11" fmla="*/ 10 h 123"/>
                  <a:gd name="T12" fmla="*/ 5 w 86"/>
                  <a:gd name="T13" fmla="*/ 97 h 123"/>
                  <a:gd name="T14" fmla="*/ 10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10" y="119"/>
                    </a:moveTo>
                    <a:cubicBezTo>
                      <a:pt x="18" y="123"/>
                      <a:pt x="27" y="120"/>
                      <a:pt x="32" y="113"/>
                    </a:cubicBezTo>
                    <a:cubicBezTo>
                      <a:pt x="82" y="26"/>
                      <a:pt x="82" y="26"/>
                      <a:pt x="82" y="26"/>
                    </a:cubicBezTo>
                    <a:cubicBezTo>
                      <a:pt x="86" y="19"/>
                      <a:pt x="83" y="9"/>
                      <a:pt x="76" y="5"/>
                    </a:cubicBezTo>
                    <a:cubicBezTo>
                      <a:pt x="76" y="5"/>
                      <a:pt x="76" y="5"/>
                      <a:pt x="76" y="5"/>
                    </a:cubicBezTo>
                    <a:cubicBezTo>
                      <a:pt x="69" y="0"/>
                      <a:pt x="59" y="3"/>
                      <a:pt x="55" y="10"/>
                    </a:cubicBezTo>
                    <a:cubicBezTo>
                      <a:pt x="5" y="97"/>
                      <a:pt x="5" y="97"/>
                      <a:pt x="5" y="97"/>
                    </a:cubicBezTo>
                    <a:cubicBezTo>
                      <a:pt x="0" y="105"/>
                      <a:pt x="3" y="114"/>
                      <a:pt x="10" y="119"/>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78"/>
              <p:cNvSpPr/>
              <p:nvPr/>
            </p:nvSpPr>
            <p:spPr bwMode="auto">
              <a:xfrm>
                <a:off x="5876" y="2260"/>
                <a:ext cx="87" cy="62"/>
              </a:xfrm>
              <a:custGeom>
                <a:avLst/>
                <a:gdLst>
                  <a:gd name="T0" fmla="*/ 5 w 123"/>
                  <a:gd name="T1" fmla="*/ 76 h 86"/>
                  <a:gd name="T2" fmla="*/ 26 w 123"/>
                  <a:gd name="T3" fmla="*/ 82 h 86"/>
                  <a:gd name="T4" fmla="*/ 113 w 123"/>
                  <a:gd name="T5" fmla="*/ 31 h 86"/>
                  <a:gd name="T6" fmla="*/ 118 w 123"/>
                  <a:gd name="T7" fmla="*/ 10 h 86"/>
                  <a:gd name="T8" fmla="*/ 118 w 123"/>
                  <a:gd name="T9" fmla="*/ 10 h 86"/>
                  <a:gd name="T10" fmla="*/ 97 w 123"/>
                  <a:gd name="T11" fmla="*/ 4 h 86"/>
                  <a:gd name="T12" fmla="*/ 10 w 123"/>
                  <a:gd name="T13" fmla="*/ 55 h 86"/>
                  <a:gd name="T14" fmla="*/ 5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5" y="76"/>
                    </a:moveTo>
                    <a:cubicBezTo>
                      <a:pt x="9" y="83"/>
                      <a:pt x="19" y="86"/>
                      <a:pt x="26" y="82"/>
                    </a:cubicBezTo>
                    <a:cubicBezTo>
                      <a:pt x="113" y="31"/>
                      <a:pt x="113" y="31"/>
                      <a:pt x="113" y="31"/>
                    </a:cubicBezTo>
                    <a:cubicBezTo>
                      <a:pt x="120" y="27"/>
                      <a:pt x="123" y="18"/>
                      <a:pt x="118" y="10"/>
                    </a:cubicBezTo>
                    <a:cubicBezTo>
                      <a:pt x="118" y="10"/>
                      <a:pt x="118" y="10"/>
                      <a:pt x="118" y="10"/>
                    </a:cubicBezTo>
                    <a:cubicBezTo>
                      <a:pt x="114" y="3"/>
                      <a:pt x="105" y="0"/>
                      <a:pt x="97" y="4"/>
                    </a:cubicBezTo>
                    <a:cubicBezTo>
                      <a:pt x="10" y="55"/>
                      <a:pt x="10" y="55"/>
                      <a:pt x="10" y="55"/>
                    </a:cubicBezTo>
                    <a:cubicBezTo>
                      <a:pt x="3" y="59"/>
                      <a:pt x="0" y="68"/>
                      <a:pt x="5" y="7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79"/>
              <p:cNvSpPr/>
              <p:nvPr/>
            </p:nvSpPr>
            <p:spPr bwMode="auto">
              <a:xfrm>
                <a:off x="5905" y="2399"/>
                <a:ext cx="93" cy="22"/>
              </a:xfrm>
              <a:custGeom>
                <a:avLst/>
                <a:gdLst>
                  <a:gd name="T0" fmla="*/ 0 w 131"/>
                  <a:gd name="T1" fmla="*/ 15 h 31"/>
                  <a:gd name="T2" fmla="*/ 15 w 131"/>
                  <a:gd name="T3" fmla="*/ 31 h 31"/>
                  <a:gd name="T4" fmla="*/ 115 w 131"/>
                  <a:gd name="T5" fmla="*/ 31 h 31"/>
                  <a:gd name="T6" fmla="*/ 131 w 131"/>
                  <a:gd name="T7" fmla="*/ 15 h 31"/>
                  <a:gd name="T8" fmla="*/ 131 w 131"/>
                  <a:gd name="T9" fmla="*/ 15 h 31"/>
                  <a:gd name="T10" fmla="*/ 115 w 131"/>
                  <a:gd name="T11" fmla="*/ 0 h 31"/>
                  <a:gd name="T12" fmla="*/ 15 w 131"/>
                  <a:gd name="T13" fmla="*/ 0 h 31"/>
                  <a:gd name="T14" fmla="*/ 0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0" y="15"/>
                    </a:moveTo>
                    <a:cubicBezTo>
                      <a:pt x="0" y="24"/>
                      <a:pt x="7" y="31"/>
                      <a:pt x="15" y="31"/>
                    </a:cubicBezTo>
                    <a:cubicBezTo>
                      <a:pt x="115" y="31"/>
                      <a:pt x="115" y="31"/>
                      <a:pt x="115" y="31"/>
                    </a:cubicBezTo>
                    <a:cubicBezTo>
                      <a:pt x="124" y="31"/>
                      <a:pt x="131" y="24"/>
                      <a:pt x="131" y="15"/>
                    </a:cubicBezTo>
                    <a:cubicBezTo>
                      <a:pt x="131" y="15"/>
                      <a:pt x="131" y="15"/>
                      <a:pt x="131" y="15"/>
                    </a:cubicBezTo>
                    <a:cubicBezTo>
                      <a:pt x="131" y="7"/>
                      <a:pt x="124" y="0"/>
                      <a:pt x="115" y="0"/>
                    </a:cubicBezTo>
                    <a:cubicBezTo>
                      <a:pt x="15" y="0"/>
                      <a:pt x="15" y="0"/>
                      <a:pt x="15" y="0"/>
                    </a:cubicBezTo>
                    <a:cubicBezTo>
                      <a:pt x="7" y="0"/>
                      <a:pt x="0" y="7"/>
                      <a:pt x="0" y="15"/>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80"/>
              <p:cNvSpPr/>
              <p:nvPr/>
            </p:nvSpPr>
            <p:spPr bwMode="auto">
              <a:xfrm>
                <a:off x="5564" y="2160"/>
                <a:ext cx="61" cy="87"/>
              </a:xfrm>
              <a:custGeom>
                <a:avLst/>
                <a:gdLst>
                  <a:gd name="T0" fmla="*/ 76 w 86"/>
                  <a:gd name="T1" fmla="*/ 119 h 123"/>
                  <a:gd name="T2" fmla="*/ 81 w 86"/>
                  <a:gd name="T3" fmla="*/ 97 h 123"/>
                  <a:gd name="T4" fmla="*/ 31 w 86"/>
                  <a:gd name="T5" fmla="*/ 10 h 123"/>
                  <a:gd name="T6" fmla="*/ 10 w 86"/>
                  <a:gd name="T7" fmla="*/ 5 h 123"/>
                  <a:gd name="T8" fmla="*/ 10 w 86"/>
                  <a:gd name="T9" fmla="*/ 5 h 123"/>
                  <a:gd name="T10" fmla="*/ 4 w 86"/>
                  <a:gd name="T11" fmla="*/ 26 h 123"/>
                  <a:gd name="T12" fmla="*/ 54 w 86"/>
                  <a:gd name="T13" fmla="*/ 113 h 123"/>
                  <a:gd name="T14" fmla="*/ 76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76" y="119"/>
                    </a:moveTo>
                    <a:cubicBezTo>
                      <a:pt x="83" y="114"/>
                      <a:pt x="86" y="105"/>
                      <a:pt x="81" y="97"/>
                    </a:cubicBezTo>
                    <a:cubicBezTo>
                      <a:pt x="31" y="10"/>
                      <a:pt x="31" y="10"/>
                      <a:pt x="31" y="10"/>
                    </a:cubicBezTo>
                    <a:cubicBezTo>
                      <a:pt x="27" y="3"/>
                      <a:pt x="17" y="0"/>
                      <a:pt x="10" y="5"/>
                    </a:cubicBezTo>
                    <a:cubicBezTo>
                      <a:pt x="10" y="5"/>
                      <a:pt x="10" y="5"/>
                      <a:pt x="10" y="5"/>
                    </a:cubicBezTo>
                    <a:cubicBezTo>
                      <a:pt x="3" y="9"/>
                      <a:pt x="0" y="19"/>
                      <a:pt x="4" y="26"/>
                    </a:cubicBezTo>
                    <a:cubicBezTo>
                      <a:pt x="54" y="113"/>
                      <a:pt x="54" y="113"/>
                      <a:pt x="54" y="113"/>
                    </a:cubicBezTo>
                    <a:cubicBezTo>
                      <a:pt x="59" y="120"/>
                      <a:pt x="68" y="123"/>
                      <a:pt x="76" y="119"/>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81"/>
              <p:cNvSpPr/>
              <p:nvPr/>
            </p:nvSpPr>
            <p:spPr bwMode="auto">
              <a:xfrm>
                <a:off x="5464" y="2260"/>
                <a:ext cx="87" cy="62"/>
              </a:xfrm>
              <a:custGeom>
                <a:avLst/>
                <a:gdLst>
                  <a:gd name="T0" fmla="*/ 118 w 123"/>
                  <a:gd name="T1" fmla="*/ 76 h 86"/>
                  <a:gd name="T2" fmla="*/ 113 w 123"/>
                  <a:gd name="T3" fmla="*/ 55 h 86"/>
                  <a:gd name="T4" fmla="*/ 26 w 123"/>
                  <a:gd name="T5" fmla="*/ 4 h 86"/>
                  <a:gd name="T6" fmla="*/ 5 w 123"/>
                  <a:gd name="T7" fmla="*/ 10 h 86"/>
                  <a:gd name="T8" fmla="*/ 5 w 123"/>
                  <a:gd name="T9" fmla="*/ 10 h 86"/>
                  <a:gd name="T10" fmla="*/ 10 w 123"/>
                  <a:gd name="T11" fmla="*/ 31 h 86"/>
                  <a:gd name="T12" fmla="*/ 97 w 123"/>
                  <a:gd name="T13" fmla="*/ 82 h 86"/>
                  <a:gd name="T14" fmla="*/ 118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118" y="76"/>
                    </a:moveTo>
                    <a:cubicBezTo>
                      <a:pt x="123" y="68"/>
                      <a:pt x="120" y="59"/>
                      <a:pt x="113" y="55"/>
                    </a:cubicBezTo>
                    <a:cubicBezTo>
                      <a:pt x="26" y="4"/>
                      <a:pt x="26" y="4"/>
                      <a:pt x="26" y="4"/>
                    </a:cubicBezTo>
                    <a:cubicBezTo>
                      <a:pt x="18" y="0"/>
                      <a:pt x="9" y="3"/>
                      <a:pt x="5" y="10"/>
                    </a:cubicBezTo>
                    <a:cubicBezTo>
                      <a:pt x="5" y="10"/>
                      <a:pt x="5" y="10"/>
                      <a:pt x="5" y="10"/>
                    </a:cubicBezTo>
                    <a:cubicBezTo>
                      <a:pt x="0" y="18"/>
                      <a:pt x="3" y="27"/>
                      <a:pt x="10" y="31"/>
                    </a:cubicBezTo>
                    <a:cubicBezTo>
                      <a:pt x="97" y="82"/>
                      <a:pt x="97" y="82"/>
                      <a:pt x="97" y="82"/>
                    </a:cubicBezTo>
                    <a:cubicBezTo>
                      <a:pt x="105" y="86"/>
                      <a:pt x="114" y="83"/>
                      <a:pt x="118" y="7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82"/>
              <p:cNvSpPr/>
              <p:nvPr/>
            </p:nvSpPr>
            <p:spPr bwMode="auto">
              <a:xfrm>
                <a:off x="5429" y="2399"/>
                <a:ext cx="93" cy="22"/>
              </a:xfrm>
              <a:custGeom>
                <a:avLst/>
                <a:gdLst>
                  <a:gd name="T0" fmla="*/ 131 w 131"/>
                  <a:gd name="T1" fmla="*/ 15 h 31"/>
                  <a:gd name="T2" fmla="*/ 116 w 131"/>
                  <a:gd name="T3" fmla="*/ 0 h 31"/>
                  <a:gd name="T4" fmla="*/ 16 w 131"/>
                  <a:gd name="T5" fmla="*/ 0 h 31"/>
                  <a:gd name="T6" fmla="*/ 0 w 131"/>
                  <a:gd name="T7" fmla="*/ 15 h 31"/>
                  <a:gd name="T8" fmla="*/ 0 w 131"/>
                  <a:gd name="T9" fmla="*/ 15 h 31"/>
                  <a:gd name="T10" fmla="*/ 16 w 131"/>
                  <a:gd name="T11" fmla="*/ 31 h 31"/>
                  <a:gd name="T12" fmla="*/ 116 w 131"/>
                  <a:gd name="T13" fmla="*/ 31 h 31"/>
                  <a:gd name="T14" fmla="*/ 131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131" y="15"/>
                    </a:moveTo>
                    <a:cubicBezTo>
                      <a:pt x="131" y="7"/>
                      <a:pt x="124" y="0"/>
                      <a:pt x="116" y="0"/>
                    </a:cubicBezTo>
                    <a:cubicBezTo>
                      <a:pt x="16" y="0"/>
                      <a:pt x="16" y="0"/>
                      <a:pt x="16" y="0"/>
                    </a:cubicBezTo>
                    <a:cubicBezTo>
                      <a:pt x="7" y="0"/>
                      <a:pt x="0" y="7"/>
                      <a:pt x="0" y="15"/>
                    </a:cubicBezTo>
                    <a:cubicBezTo>
                      <a:pt x="0" y="15"/>
                      <a:pt x="0" y="15"/>
                      <a:pt x="0" y="15"/>
                    </a:cubicBezTo>
                    <a:cubicBezTo>
                      <a:pt x="0" y="24"/>
                      <a:pt x="7" y="31"/>
                      <a:pt x="16" y="31"/>
                    </a:cubicBezTo>
                    <a:cubicBezTo>
                      <a:pt x="116" y="31"/>
                      <a:pt x="116" y="31"/>
                      <a:pt x="116" y="31"/>
                    </a:cubicBezTo>
                    <a:cubicBezTo>
                      <a:pt x="124" y="31"/>
                      <a:pt x="131" y="24"/>
                      <a:pt x="131" y="15"/>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83"/>
              <p:cNvSpPr/>
              <p:nvPr/>
            </p:nvSpPr>
            <p:spPr bwMode="auto">
              <a:xfrm>
                <a:off x="5639" y="2633"/>
                <a:ext cx="149" cy="22"/>
              </a:xfrm>
              <a:custGeom>
                <a:avLst/>
                <a:gdLst>
                  <a:gd name="T0" fmla="*/ 210 w 210"/>
                  <a:gd name="T1" fmla="*/ 16 h 31"/>
                  <a:gd name="T2" fmla="*/ 195 w 210"/>
                  <a:gd name="T3" fmla="*/ 0 h 31"/>
                  <a:gd name="T4" fmla="*/ 15 w 210"/>
                  <a:gd name="T5" fmla="*/ 0 h 31"/>
                  <a:gd name="T6" fmla="*/ 0 w 210"/>
                  <a:gd name="T7" fmla="*/ 16 h 31"/>
                  <a:gd name="T8" fmla="*/ 0 w 210"/>
                  <a:gd name="T9" fmla="*/ 16 h 31"/>
                  <a:gd name="T10" fmla="*/ 15 w 210"/>
                  <a:gd name="T11" fmla="*/ 31 h 31"/>
                  <a:gd name="T12" fmla="*/ 195 w 210"/>
                  <a:gd name="T13" fmla="*/ 31 h 31"/>
                  <a:gd name="T14" fmla="*/ 210 w 210"/>
                  <a:gd name="T15" fmla="*/ 16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1">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1"/>
                      <a:pt x="15" y="31"/>
                    </a:cubicBezTo>
                    <a:cubicBezTo>
                      <a:pt x="195" y="31"/>
                      <a:pt x="195" y="31"/>
                      <a:pt x="195" y="31"/>
                    </a:cubicBezTo>
                    <a:cubicBezTo>
                      <a:pt x="203" y="31"/>
                      <a:pt x="210" y="24"/>
                      <a:pt x="210" y="1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84"/>
              <p:cNvSpPr/>
              <p:nvPr/>
            </p:nvSpPr>
            <p:spPr bwMode="auto">
              <a:xfrm>
                <a:off x="5676" y="2664"/>
                <a:ext cx="75" cy="27"/>
              </a:xfrm>
              <a:custGeom>
                <a:avLst/>
                <a:gdLst>
                  <a:gd name="T0" fmla="*/ 0 w 106"/>
                  <a:gd name="T1" fmla="*/ 0 h 38"/>
                  <a:gd name="T2" fmla="*/ 53 w 106"/>
                  <a:gd name="T3" fmla="*/ 38 h 38"/>
                  <a:gd name="T4" fmla="*/ 106 w 106"/>
                  <a:gd name="T5" fmla="*/ 0 h 38"/>
                  <a:gd name="T6" fmla="*/ 0 w 106"/>
                  <a:gd name="T7" fmla="*/ 0 h 38"/>
                </a:gdLst>
                <a:ahLst/>
                <a:cxnLst>
                  <a:cxn ang="0">
                    <a:pos x="T0" y="T1"/>
                  </a:cxn>
                  <a:cxn ang="0">
                    <a:pos x="T2" y="T3"/>
                  </a:cxn>
                  <a:cxn ang="0">
                    <a:pos x="T4" y="T5"/>
                  </a:cxn>
                  <a:cxn ang="0">
                    <a:pos x="T6" y="T7"/>
                  </a:cxn>
                </a:cxnLst>
                <a:rect l="0" t="0" r="r" b="b"/>
                <a:pathLst>
                  <a:path w="106" h="38">
                    <a:moveTo>
                      <a:pt x="0" y="0"/>
                    </a:moveTo>
                    <a:cubicBezTo>
                      <a:pt x="8" y="22"/>
                      <a:pt x="28" y="38"/>
                      <a:pt x="53" y="38"/>
                    </a:cubicBezTo>
                    <a:cubicBezTo>
                      <a:pt x="78" y="38"/>
                      <a:pt x="98" y="22"/>
                      <a:pt x="106" y="0"/>
                    </a:cubicBezTo>
                    <a:lnTo>
                      <a:pt x="0" y="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85"/>
              <p:cNvSpPr>
                <a:spLocks noEditPoints="1"/>
              </p:cNvSpPr>
              <p:nvPr/>
            </p:nvSpPr>
            <p:spPr bwMode="auto">
              <a:xfrm>
                <a:off x="5558" y="2254"/>
                <a:ext cx="312" cy="331"/>
              </a:xfrm>
              <a:custGeom>
                <a:avLst/>
                <a:gdLst>
                  <a:gd name="T0" fmla="*/ 219 w 438"/>
                  <a:gd name="T1" fmla="*/ 0 h 465"/>
                  <a:gd name="T2" fmla="*/ 0 w 438"/>
                  <a:gd name="T3" fmla="*/ 219 h 465"/>
                  <a:gd name="T4" fmla="*/ 72 w 438"/>
                  <a:gd name="T5" fmla="*/ 381 h 465"/>
                  <a:gd name="T6" fmla="*/ 82 w 438"/>
                  <a:gd name="T7" fmla="*/ 390 h 465"/>
                  <a:gd name="T8" fmla="*/ 114 w 438"/>
                  <a:gd name="T9" fmla="*/ 465 h 465"/>
                  <a:gd name="T10" fmla="*/ 324 w 438"/>
                  <a:gd name="T11" fmla="*/ 465 h 465"/>
                  <a:gd name="T12" fmla="*/ 356 w 438"/>
                  <a:gd name="T13" fmla="*/ 390 h 465"/>
                  <a:gd name="T14" fmla="*/ 366 w 438"/>
                  <a:gd name="T15" fmla="*/ 381 h 465"/>
                  <a:gd name="T16" fmla="*/ 438 w 438"/>
                  <a:gd name="T17" fmla="*/ 219 h 465"/>
                  <a:gd name="T18" fmla="*/ 219 w 438"/>
                  <a:gd name="T19" fmla="*/ 0 h 465"/>
                  <a:gd name="T20" fmla="*/ 234 w 438"/>
                  <a:gd name="T21" fmla="*/ 323 h 465"/>
                  <a:gd name="T22" fmla="*/ 234 w 438"/>
                  <a:gd name="T23" fmla="*/ 342 h 465"/>
                  <a:gd name="T24" fmla="*/ 230 w 438"/>
                  <a:gd name="T25" fmla="*/ 353 h 465"/>
                  <a:gd name="T26" fmla="*/ 219 w 438"/>
                  <a:gd name="T27" fmla="*/ 357 h 465"/>
                  <a:gd name="T28" fmla="*/ 216 w 438"/>
                  <a:gd name="T29" fmla="*/ 357 h 465"/>
                  <a:gd name="T30" fmla="*/ 205 w 438"/>
                  <a:gd name="T31" fmla="*/ 353 h 465"/>
                  <a:gd name="T32" fmla="*/ 201 w 438"/>
                  <a:gd name="T33" fmla="*/ 342 h 465"/>
                  <a:gd name="T34" fmla="*/ 201 w 438"/>
                  <a:gd name="T35" fmla="*/ 325 h 465"/>
                  <a:gd name="T36" fmla="*/ 144 w 438"/>
                  <a:gd name="T37" fmla="*/ 311 h 465"/>
                  <a:gd name="T38" fmla="*/ 154 w 438"/>
                  <a:gd name="T39" fmla="*/ 271 h 465"/>
                  <a:gd name="T40" fmla="*/ 210 w 438"/>
                  <a:gd name="T41" fmla="*/ 286 h 465"/>
                  <a:gd name="T42" fmla="*/ 242 w 438"/>
                  <a:gd name="T43" fmla="*/ 265 h 465"/>
                  <a:gd name="T44" fmla="*/ 206 w 438"/>
                  <a:gd name="T45" fmla="*/ 235 h 465"/>
                  <a:gd name="T46" fmla="*/ 146 w 438"/>
                  <a:gd name="T47" fmla="*/ 173 h 465"/>
                  <a:gd name="T48" fmla="*/ 203 w 438"/>
                  <a:gd name="T49" fmla="*/ 113 h 465"/>
                  <a:gd name="T50" fmla="*/ 203 w 438"/>
                  <a:gd name="T51" fmla="*/ 96 h 465"/>
                  <a:gd name="T52" fmla="*/ 207 w 438"/>
                  <a:gd name="T53" fmla="*/ 85 h 465"/>
                  <a:gd name="T54" fmla="*/ 218 w 438"/>
                  <a:gd name="T55" fmla="*/ 81 h 465"/>
                  <a:gd name="T56" fmla="*/ 221 w 438"/>
                  <a:gd name="T57" fmla="*/ 81 h 465"/>
                  <a:gd name="T58" fmla="*/ 232 w 438"/>
                  <a:gd name="T59" fmla="*/ 85 h 465"/>
                  <a:gd name="T60" fmla="*/ 236 w 438"/>
                  <a:gd name="T61" fmla="*/ 96 h 465"/>
                  <a:gd name="T62" fmla="*/ 236 w 438"/>
                  <a:gd name="T63" fmla="*/ 111 h 465"/>
                  <a:gd name="T64" fmla="*/ 285 w 438"/>
                  <a:gd name="T65" fmla="*/ 122 h 465"/>
                  <a:gd name="T66" fmla="*/ 275 w 438"/>
                  <a:gd name="T67" fmla="*/ 160 h 465"/>
                  <a:gd name="T68" fmla="*/ 226 w 438"/>
                  <a:gd name="T69" fmla="*/ 149 h 465"/>
                  <a:gd name="T70" fmla="*/ 197 w 438"/>
                  <a:gd name="T71" fmla="*/ 168 h 465"/>
                  <a:gd name="T72" fmla="*/ 238 w 438"/>
                  <a:gd name="T73" fmla="*/ 197 h 465"/>
                  <a:gd name="T74" fmla="*/ 294 w 438"/>
                  <a:gd name="T75" fmla="*/ 260 h 465"/>
                  <a:gd name="T76" fmla="*/ 234 w 438"/>
                  <a:gd name="T77" fmla="*/ 323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38" h="465">
                    <a:moveTo>
                      <a:pt x="219" y="0"/>
                    </a:moveTo>
                    <a:cubicBezTo>
                      <a:pt x="98" y="0"/>
                      <a:pt x="0" y="98"/>
                      <a:pt x="0" y="219"/>
                    </a:cubicBezTo>
                    <a:cubicBezTo>
                      <a:pt x="0" y="283"/>
                      <a:pt x="28" y="341"/>
                      <a:pt x="72" y="381"/>
                    </a:cubicBezTo>
                    <a:cubicBezTo>
                      <a:pt x="72" y="382"/>
                      <a:pt x="78" y="387"/>
                      <a:pt x="82" y="390"/>
                    </a:cubicBezTo>
                    <a:cubicBezTo>
                      <a:pt x="102" y="408"/>
                      <a:pt x="114" y="436"/>
                      <a:pt x="114" y="465"/>
                    </a:cubicBezTo>
                    <a:cubicBezTo>
                      <a:pt x="324" y="465"/>
                      <a:pt x="324" y="465"/>
                      <a:pt x="324" y="465"/>
                    </a:cubicBezTo>
                    <a:cubicBezTo>
                      <a:pt x="324" y="436"/>
                      <a:pt x="336" y="408"/>
                      <a:pt x="356" y="390"/>
                    </a:cubicBezTo>
                    <a:cubicBezTo>
                      <a:pt x="360" y="387"/>
                      <a:pt x="366" y="382"/>
                      <a:pt x="366" y="381"/>
                    </a:cubicBezTo>
                    <a:cubicBezTo>
                      <a:pt x="410" y="341"/>
                      <a:pt x="438" y="283"/>
                      <a:pt x="438" y="219"/>
                    </a:cubicBezTo>
                    <a:cubicBezTo>
                      <a:pt x="438" y="98"/>
                      <a:pt x="340" y="0"/>
                      <a:pt x="219" y="0"/>
                    </a:cubicBezTo>
                    <a:close/>
                    <a:moveTo>
                      <a:pt x="234" y="323"/>
                    </a:moveTo>
                    <a:cubicBezTo>
                      <a:pt x="234" y="342"/>
                      <a:pt x="234" y="342"/>
                      <a:pt x="234" y="342"/>
                    </a:cubicBezTo>
                    <a:cubicBezTo>
                      <a:pt x="234" y="346"/>
                      <a:pt x="233" y="350"/>
                      <a:pt x="230" y="353"/>
                    </a:cubicBezTo>
                    <a:cubicBezTo>
                      <a:pt x="227" y="356"/>
                      <a:pt x="223" y="357"/>
                      <a:pt x="219" y="357"/>
                    </a:cubicBezTo>
                    <a:cubicBezTo>
                      <a:pt x="216" y="357"/>
                      <a:pt x="216" y="357"/>
                      <a:pt x="216" y="357"/>
                    </a:cubicBezTo>
                    <a:cubicBezTo>
                      <a:pt x="212" y="357"/>
                      <a:pt x="208" y="356"/>
                      <a:pt x="205" y="353"/>
                    </a:cubicBezTo>
                    <a:cubicBezTo>
                      <a:pt x="203" y="350"/>
                      <a:pt x="201" y="346"/>
                      <a:pt x="201" y="342"/>
                    </a:cubicBezTo>
                    <a:cubicBezTo>
                      <a:pt x="201" y="325"/>
                      <a:pt x="201" y="325"/>
                      <a:pt x="201" y="325"/>
                    </a:cubicBezTo>
                    <a:cubicBezTo>
                      <a:pt x="178" y="324"/>
                      <a:pt x="156" y="318"/>
                      <a:pt x="144" y="311"/>
                    </a:cubicBezTo>
                    <a:cubicBezTo>
                      <a:pt x="154" y="271"/>
                      <a:pt x="154" y="271"/>
                      <a:pt x="154" y="271"/>
                    </a:cubicBezTo>
                    <a:cubicBezTo>
                      <a:pt x="168" y="279"/>
                      <a:pt x="188" y="286"/>
                      <a:pt x="210" y="286"/>
                    </a:cubicBezTo>
                    <a:cubicBezTo>
                      <a:pt x="229" y="286"/>
                      <a:pt x="242" y="278"/>
                      <a:pt x="242" y="265"/>
                    </a:cubicBezTo>
                    <a:cubicBezTo>
                      <a:pt x="242" y="252"/>
                      <a:pt x="232" y="244"/>
                      <a:pt x="206" y="235"/>
                    </a:cubicBezTo>
                    <a:cubicBezTo>
                      <a:pt x="170" y="223"/>
                      <a:pt x="146" y="206"/>
                      <a:pt x="146" y="173"/>
                    </a:cubicBezTo>
                    <a:cubicBezTo>
                      <a:pt x="146" y="144"/>
                      <a:pt x="167" y="120"/>
                      <a:pt x="203" y="113"/>
                    </a:cubicBezTo>
                    <a:cubicBezTo>
                      <a:pt x="203" y="96"/>
                      <a:pt x="203" y="96"/>
                      <a:pt x="203" y="96"/>
                    </a:cubicBezTo>
                    <a:cubicBezTo>
                      <a:pt x="203" y="92"/>
                      <a:pt x="204" y="88"/>
                      <a:pt x="207" y="85"/>
                    </a:cubicBezTo>
                    <a:cubicBezTo>
                      <a:pt x="210" y="83"/>
                      <a:pt x="214" y="81"/>
                      <a:pt x="218" y="81"/>
                    </a:cubicBezTo>
                    <a:cubicBezTo>
                      <a:pt x="221" y="81"/>
                      <a:pt x="221" y="81"/>
                      <a:pt x="221" y="81"/>
                    </a:cubicBezTo>
                    <a:cubicBezTo>
                      <a:pt x="225" y="81"/>
                      <a:pt x="229" y="83"/>
                      <a:pt x="232" y="85"/>
                    </a:cubicBezTo>
                    <a:cubicBezTo>
                      <a:pt x="234" y="88"/>
                      <a:pt x="236" y="92"/>
                      <a:pt x="236" y="96"/>
                    </a:cubicBezTo>
                    <a:cubicBezTo>
                      <a:pt x="236" y="111"/>
                      <a:pt x="236" y="111"/>
                      <a:pt x="236" y="111"/>
                    </a:cubicBezTo>
                    <a:cubicBezTo>
                      <a:pt x="259" y="112"/>
                      <a:pt x="274" y="117"/>
                      <a:pt x="285" y="122"/>
                    </a:cubicBezTo>
                    <a:cubicBezTo>
                      <a:pt x="275" y="160"/>
                      <a:pt x="275" y="160"/>
                      <a:pt x="275" y="160"/>
                    </a:cubicBezTo>
                    <a:cubicBezTo>
                      <a:pt x="266" y="157"/>
                      <a:pt x="251" y="149"/>
                      <a:pt x="226" y="149"/>
                    </a:cubicBezTo>
                    <a:cubicBezTo>
                      <a:pt x="204" y="149"/>
                      <a:pt x="197" y="158"/>
                      <a:pt x="197" y="168"/>
                    </a:cubicBezTo>
                    <a:cubicBezTo>
                      <a:pt x="197" y="179"/>
                      <a:pt x="209" y="186"/>
                      <a:pt x="238" y="197"/>
                    </a:cubicBezTo>
                    <a:cubicBezTo>
                      <a:pt x="278" y="211"/>
                      <a:pt x="294" y="230"/>
                      <a:pt x="294" y="260"/>
                    </a:cubicBezTo>
                    <a:cubicBezTo>
                      <a:pt x="294" y="290"/>
                      <a:pt x="273" y="316"/>
                      <a:pt x="234" y="323"/>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7" name="椭圆 26"/>
            <p:cNvSpPr/>
            <p:nvPr/>
          </p:nvSpPr>
          <p:spPr>
            <a:xfrm>
              <a:off x="5709623" y="1310780"/>
              <a:ext cx="758223" cy="107141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med">
    <p:pull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srcRect b="26913"/>
          <a:stretch>
            <a:fillRect/>
          </a:stretch>
        </p:blipFill>
        <p:spPr>
          <a:xfrm>
            <a:off x="0" y="0"/>
            <a:ext cx="12192000" cy="5012267"/>
          </a:xfrm>
          <a:prstGeom prst="rect">
            <a:avLst/>
          </a:prstGeom>
        </p:spPr>
      </p:pic>
      <p:sp>
        <p:nvSpPr>
          <p:cNvPr id="3" name="矩形 2"/>
          <p:cNvSpPr/>
          <p:nvPr/>
        </p:nvSpPr>
        <p:spPr>
          <a:xfrm>
            <a:off x="6723380" y="147320"/>
            <a:ext cx="5292725" cy="4864735"/>
          </a:xfrm>
          <a:prstGeom prst="rect">
            <a:avLst/>
          </a:prstGeom>
          <a:noFill/>
          <a:ln>
            <a:noFill/>
          </a:ln>
          <a:effectLst>
            <a:outerShdw blurRad="165100" sx="101000" sy="101000" algn="ctr" rotWithShape="0">
              <a:prstClr val="black">
                <a:alpha val="6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lgn="just" fontAlgn="auto"/>
            <a:r>
              <a:rPr smtClean="0">
                <a:solidFill>
                  <a:schemeClr val="tx1"/>
                </a:solidFill>
              </a:rPr>
              <a:t>随着科学研究的不断深入，有关仓储的各种信息量不断成倍增长。面对庞大的信息量，就需要有仓储管理系统来提高管理工作的效率。通过这样的系统，我们可以做到信息的规范管理和快速查询，从而减少了管理方面的工作量。 </a:t>
            </a:r>
          </a:p>
          <a:p>
            <a:pPr indent="457200" algn="just" fontAlgn="auto"/>
            <a:r>
              <a:rPr smtClean="0">
                <a:solidFill>
                  <a:schemeClr val="tx1"/>
                </a:solidFill>
              </a:rPr>
              <a:t>建立仓储管理系统，进一步提高用户对仓储信息的查询。帮助管理者提高工作效率，实现信息查询的自动化。使用本系统可以轻松快捷的为用户提供他们想要得到的仓储信息。 </a:t>
            </a:r>
          </a:p>
          <a:p>
            <a:pPr indent="457200" algn="just" fontAlgn="auto"/>
            <a:r>
              <a:rPr smtClean="0">
                <a:solidFill>
                  <a:schemeClr val="tx1"/>
                </a:solidFill>
              </a:rPr>
              <a:t>根据本系统的基本设计思路，本系统在设计方面前台采用了java技术等进行基本的页面设计，后台数据库采用MySQL。本系统的实现为仓储管理系统的运行打下了基础，为仓储管理提供良好的条件。</a:t>
            </a:r>
          </a:p>
          <a:p>
            <a:pPr indent="457200" algn="just" fontAlgn="auto"/>
            <a:r>
              <a:rPr smtClean="0">
                <a:solidFill>
                  <a:schemeClr val="tx1"/>
                </a:solidFill>
              </a:rPr>
              <a:t>最后我们通过需求分析、测试调整，与仓储管理系统的实际需求相结合，设计实现了仓储管理系统。</a:t>
            </a:r>
          </a:p>
        </p:txBody>
      </p:sp>
      <p:sp>
        <p:nvSpPr>
          <p:cNvPr id="5" name="矩形 4"/>
          <p:cNvSpPr/>
          <p:nvPr/>
        </p:nvSpPr>
        <p:spPr>
          <a:xfrm>
            <a:off x="4308475" y="5496560"/>
            <a:ext cx="4294505" cy="1106805"/>
          </a:xfrm>
          <a:prstGeom prst="rect">
            <a:avLst/>
          </a:prstGeom>
        </p:spPr>
        <p:txBody>
          <a:bodyPr wrap="square">
            <a:spAutoFit/>
          </a:bodyPr>
          <a:lstStyle/>
          <a:p>
            <a:r>
              <a:rPr lang="zh-CN" altLang="en-US" sz="6600" b="1" dirty="0"/>
              <a:t>摘     要</a:t>
            </a:r>
          </a:p>
        </p:txBody>
      </p:sp>
    </p:spTree>
  </p:cSld>
  <p:clrMapOvr>
    <a:masterClrMapping/>
  </p:clrMapOvr>
  <p:transition spd="med">
    <p:pull dir="d"/>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17780"/>
            <a:ext cx="6044565" cy="58356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cs typeface="黑体" panose="02010609060101010101" charset="-122"/>
              </a:rPr>
              <a:t>课题研究背景</a:t>
            </a: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 name="矩形 3"/>
          <p:cNvSpPr/>
          <p:nvPr/>
        </p:nvSpPr>
        <p:spPr>
          <a:xfrm>
            <a:off x="400685" y="1097280"/>
            <a:ext cx="11390630" cy="3415030"/>
          </a:xfrm>
          <a:prstGeom prst="rect">
            <a:avLst/>
          </a:prstGeom>
        </p:spPr>
        <p:txBody>
          <a:bodyPr wrap="square">
            <a:spAutoFit/>
          </a:bodyPr>
          <a:lstStyle/>
          <a:p>
            <a:pPr indent="457200" algn="just" fontAlgn="auto"/>
            <a:r>
              <a:rPr altLang="zh-CN" dirty="0" smtClean="0"/>
              <a:t>如今互联网发展迅猛，大量的信息都是通过网络这一渠道来传播，所以利用网络渠道来传播信息是非常有前景的。仓储管理系统的主要目的就是及时有效、方便快捷的获取仓储信息，是一个新知识诞生的地方，光靠现有的条件是远远不够的，所以建设仓储管理系统是有必要的，这样能使用户通过仓储管理系统来弥补现有条件的不足，因此开发仓储管理系统迫在眉睫，仓储管理系统的实现有着重大意义。</a:t>
            </a:r>
          </a:p>
          <a:p>
            <a:pPr indent="457200" algn="just" fontAlgn="auto"/>
            <a:r>
              <a:rPr altLang="zh-CN" dirty="0" smtClean="0"/>
              <a:t>至今为止，时代的发展趋势一直指向的就是在网络上进行系统管理。这次我所设计的课题是仓储管理系统，正是Internet与用户的紧密关系的体现。</a:t>
            </a:r>
          </a:p>
          <a:p>
            <a:pPr indent="457200" algn="just" fontAlgn="auto"/>
            <a:r>
              <a:rPr altLang="zh-CN" dirty="0" smtClean="0"/>
              <a:t>一个好的小程序能够把传统的管理方式，带上一全新的方式，效率、可靠、安全稳定集合一身的系统，带来的体验是传统所没有办法实现的，信息的交流将达到顶峰，用户的沟通将会更加的便捷，有问题实时反馈提交，及时接收重要通知，将仓储管理正规化、合理化、高效化。</a:t>
            </a:r>
          </a:p>
          <a:p>
            <a:pPr indent="457200" algn="just" fontAlgn="auto"/>
            <a:r>
              <a:rPr altLang="zh-CN" dirty="0" smtClean="0"/>
              <a:t>由此设计与开发一个仓储管理系统是非常有必要的，java语言是所有语言中的基础，学习好java语言才能去更深入的学习其它语言。java语言有以下特点：绘图能力强、可移植性、有很强的数据处理能力，适用于系统软件的编写、三维和二维图形，还可以编写出动画的效果，所以它是一种高级语言。</a:t>
            </a: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17780"/>
            <a:ext cx="6044565" cy="58356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cs typeface="黑体" panose="02010609060101010101" charset="-122"/>
              </a:rPr>
              <a:t>课题研究意义</a:t>
            </a: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 name="矩形 3"/>
          <p:cNvSpPr/>
          <p:nvPr/>
        </p:nvSpPr>
        <p:spPr>
          <a:xfrm>
            <a:off x="257175" y="1140460"/>
            <a:ext cx="11791315" cy="2306955"/>
          </a:xfrm>
          <a:prstGeom prst="rect">
            <a:avLst/>
          </a:prstGeom>
        </p:spPr>
        <p:txBody>
          <a:bodyPr wrap="square">
            <a:spAutoFit/>
          </a:bodyPr>
          <a:lstStyle/>
          <a:p>
            <a:pPr indent="457200" algn="just" fontAlgn="auto"/>
            <a:r>
              <a:rPr altLang="zh-CN" dirty="0" smtClean="0"/>
              <a:t>当前来说，各种类型小程序应用越来越广泛，然而开发小程序的技术伴随着技术产品的需求，出现了极大的差异性。具体而言，支付宝小程序所运用的是支付宝技术，头条小程序所运用的则是字节跳动公司的技术，在微信小程序中所运用往往是腾讯的WXML、WXSS和JS技术。</a:t>
            </a:r>
          </a:p>
          <a:p>
            <a:pPr indent="457200" algn="just" fontAlgn="auto"/>
            <a:r>
              <a:rPr altLang="zh-CN" dirty="0" smtClean="0"/>
              <a:t>除了技术以外，微信用户量十分庞大，而用户基数直接与微信小程序的使用量成正比，选择基于微信小程序的仓储管理系统不仅能够方便用户，也能提高用户的生活效率。21世纪是互联网快时代，与此同时，人们的生活节奏也随之加快。在这快节奏的时代，形形色色的人不断追求着更高层次的生活，从而不断学习“生存技能”。可在这快时代里，线上管理还属于发展阶段。仓储开发微信小程序使得用户能够拥有多种形式去交流，通过小程序可及时与用户联系以及互动，使得用户裂变增加，增强积极性的同时也提高了管理者的管理效率。</a:t>
            </a: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64540" y="17780"/>
            <a:ext cx="7320280" cy="5835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sz="3200" b="0" i="0" u="none" strike="noStrike" kern="0" cap="none" spc="0" normalizeH="0" baseline="0" noProof="0" dirty="0">
                <a:ln>
                  <a:noFill/>
                </a:ln>
                <a:solidFill>
                  <a:schemeClr val="bg1"/>
                </a:solidFill>
                <a:effectLst/>
                <a:uLnTx/>
                <a:uFillTx/>
              </a:rPr>
              <a:t>开发技术</a:t>
            </a: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10" name="图片 9"/>
          <p:cNvPicPr>
            <a:picLocks noChangeAspect="1"/>
          </p:cNvPicPr>
          <p:nvPr/>
        </p:nvPicPr>
        <p:blipFill rotWithShape="1">
          <a:blip r:embed="rId2"/>
          <a:srcRect l="3369" r="62965" b="26913"/>
          <a:stretch>
            <a:fillRect/>
          </a:stretch>
        </p:blipFill>
        <p:spPr>
          <a:xfrm>
            <a:off x="615642" y="1328288"/>
            <a:ext cx="3655294" cy="4463626"/>
          </a:xfrm>
          <a:prstGeom prst="rect">
            <a:avLst/>
          </a:prstGeom>
          <a:ln>
            <a:noFill/>
          </a:ln>
        </p:spPr>
      </p:pic>
      <p:pic>
        <p:nvPicPr>
          <p:cNvPr id="11" name="图片 10"/>
          <p:cNvPicPr>
            <a:picLocks noChangeAspect="1"/>
          </p:cNvPicPr>
          <p:nvPr/>
        </p:nvPicPr>
        <p:blipFill rotWithShape="1">
          <a:blip r:embed="rId3"/>
          <a:srcRect l="-2" r="66232" b="26913"/>
          <a:stretch>
            <a:fillRect/>
          </a:stretch>
        </p:blipFill>
        <p:spPr>
          <a:xfrm>
            <a:off x="4349985" y="1332070"/>
            <a:ext cx="3666523" cy="4463626"/>
          </a:xfrm>
          <a:prstGeom prst="rect">
            <a:avLst/>
          </a:prstGeom>
          <a:ln>
            <a:noFill/>
          </a:ln>
        </p:spPr>
      </p:pic>
      <p:pic>
        <p:nvPicPr>
          <p:cNvPr id="12" name="图片 11"/>
          <p:cNvPicPr>
            <a:picLocks noChangeAspect="1"/>
          </p:cNvPicPr>
          <p:nvPr/>
        </p:nvPicPr>
        <p:blipFill rotWithShape="1">
          <a:blip r:embed="rId4"/>
          <a:srcRect l="-2" r="66725" b="26913"/>
          <a:stretch>
            <a:fillRect/>
          </a:stretch>
        </p:blipFill>
        <p:spPr>
          <a:xfrm>
            <a:off x="8084328" y="1332070"/>
            <a:ext cx="3612964" cy="4463626"/>
          </a:xfrm>
          <a:prstGeom prst="rect">
            <a:avLst/>
          </a:prstGeom>
          <a:ln>
            <a:noFill/>
          </a:ln>
        </p:spPr>
      </p:pic>
      <p:sp>
        <p:nvSpPr>
          <p:cNvPr id="4" name="矩形 3"/>
          <p:cNvSpPr/>
          <p:nvPr/>
        </p:nvSpPr>
        <p:spPr>
          <a:xfrm>
            <a:off x="615642" y="1332099"/>
            <a:ext cx="3655294" cy="4467408"/>
          </a:xfrm>
          <a:prstGeom prst="rect">
            <a:avLst/>
          </a:prstGeom>
          <a:solidFill>
            <a:schemeClr val="tx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349985" y="1394329"/>
            <a:ext cx="3655294" cy="4467408"/>
          </a:xfrm>
          <a:prstGeom prst="rect">
            <a:avLst/>
          </a:prstGeom>
          <a:solidFill>
            <a:schemeClr val="tx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8084328" y="1328289"/>
            <a:ext cx="3612964" cy="4467408"/>
          </a:xfrm>
          <a:prstGeom prst="rect">
            <a:avLst/>
          </a:prstGeom>
          <a:solidFill>
            <a:schemeClr val="tx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008200" y="1600185"/>
            <a:ext cx="1706880" cy="460375"/>
          </a:xfrm>
          <a:prstGeom prst="rect">
            <a:avLst/>
          </a:prstGeom>
        </p:spPr>
        <p:txBody>
          <a:bodyPr wrap="none">
            <a:spAutoFit/>
          </a:bodyPr>
          <a:lstStyle/>
          <a:p>
            <a:pPr algn="l"/>
            <a:r>
              <a:rPr sz="2400" b="1" dirty="0" smtClean="0">
                <a:solidFill>
                  <a:schemeClr val="bg1"/>
                </a:solidFill>
              </a:rPr>
              <a:t>微服务架构</a:t>
            </a:r>
          </a:p>
        </p:txBody>
      </p:sp>
      <p:sp>
        <p:nvSpPr>
          <p:cNvPr id="16" name="矩形 15"/>
          <p:cNvSpPr/>
          <p:nvPr/>
        </p:nvSpPr>
        <p:spPr>
          <a:xfrm>
            <a:off x="4551734" y="1600185"/>
            <a:ext cx="1518285" cy="460375"/>
          </a:xfrm>
          <a:prstGeom prst="rect">
            <a:avLst/>
          </a:prstGeom>
        </p:spPr>
        <p:txBody>
          <a:bodyPr wrap="none">
            <a:spAutoFit/>
          </a:bodyPr>
          <a:lstStyle/>
          <a:p>
            <a:pPr algn="l"/>
            <a:r>
              <a:rPr sz="2400" b="1" smtClean="0">
                <a:solidFill>
                  <a:schemeClr val="bg1"/>
                </a:solidFill>
              </a:rPr>
              <a:t>JAVA语言</a:t>
            </a:r>
          </a:p>
        </p:txBody>
      </p:sp>
      <p:sp>
        <p:nvSpPr>
          <p:cNvPr id="19" name="矩形 18"/>
          <p:cNvSpPr/>
          <p:nvPr/>
        </p:nvSpPr>
        <p:spPr>
          <a:xfrm>
            <a:off x="8478207" y="1600185"/>
            <a:ext cx="2737485" cy="460375"/>
          </a:xfrm>
          <a:prstGeom prst="rect">
            <a:avLst/>
          </a:prstGeom>
        </p:spPr>
        <p:txBody>
          <a:bodyPr wrap="none">
            <a:spAutoFit/>
          </a:bodyPr>
          <a:lstStyle/>
          <a:p>
            <a:pPr algn="l"/>
            <a:r>
              <a:rPr sz="2400" b="1" dirty="0">
                <a:solidFill>
                  <a:schemeClr val="bg1"/>
                </a:solidFill>
              </a:rPr>
              <a:t>MYSQL数据库技术</a:t>
            </a: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909140" y="17961"/>
            <a:ext cx="4287700" cy="583565"/>
          </a:xfrm>
          <a:prstGeom prst="rect">
            <a:avLst/>
          </a:prstGeom>
          <a:noFill/>
        </p:spPr>
        <p:txBody>
          <a:bodyPr wrap="square" rtlCol="0">
            <a:spAutoFit/>
          </a:bodyPr>
          <a:lstStyle/>
          <a:p>
            <a:pPr>
              <a:defRPr/>
            </a:pPr>
            <a:r>
              <a:rPr sz="3200" kern="0" dirty="0" smtClean="0">
                <a:solidFill>
                  <a:schemeClr val="bg1"/>
                </a:solidFill>
                <a:latin typeface="黑体" panose="02010609060101010101" charset="-122"/>
                <a:ea typeface="黑体" panose="02010609060101010101" charset="-122"/>
                <a:cs typeface="黑体" panose="02010609060101010101" charset="-122"/>
              </a:rPr>
              <a:t>微服务架构</a:t>
            </a: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 name="矩形 10"/>
          <p:cNvSpPr/>
          <p:nvPr/>
        </p:nvSpPr>
        <p:spPr>
          <a:xfrm>
            <a:off x="695325" y="4344996"/>
            <a:ext cx="5753601" cy="1963554"/>
          </a:xfrm>
          <a:prstGeom prst="rect">
            <a:avLst/>
          </a:prstGeom>
          <a:solidFill>
            <a:schemeClr val="bg1">
              <a:lumMod val="95000"/>
            </a:schemeClr>
          </a:solidFill>
          <a:ln>
            <a:noFill/>
          </a:ln>
          <a:effectLst>
            <a:outerShdw blurRad="88900" algn="ctr" rotWithShape="0">
              <a:prstClr val="black">
                <a:alpha val="6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 name="图片 9"/>
          <p:cNvPicPr>
            <a:picLocks noChangeAspect="1"/>
          </p:cNvPicPr>
          <p:nvPr/>
        </p:nvPicPr>
        <p:blipFill rotWithShape="1">
          <a:blip r:embed="rId3"/>
          <a:srcRect t="154" r="43473" b="26913"/>
          <a:stretch>
            <a:fillRect/>
          </a:stretch>
        </p:blipFill>
        <p:spPr>
          <a:xfrm>
            <a:off x="695325" y="914581"/>
            <a:ext cx="5753601" cy="4175746"/>
          </a:xfrm>
          <a:prstGeom prst="rect">
            <a:avLst/>
          </a:prstGeom>
          <a:solidFill>
            <a:schemeClr val="bg1">
              <a:lumMod val="95000"/>
            </a:schemeClr>
          </a:solidFill>
          <a:ln>
            <a:noFill/>
          </a:ln>
          <a:effectLst>
            <a:outerShdw blurRad="88900" algn="ctr" rotWithShape="0">
              <a:prstClr val="black">
                <a:alpha val="64000"/>
              </a:prstClr>
            </a:outerShdw>
          </a:effectLst>
        </p:spPr>
      </p:pic>
      <p:sp>
        <p:nvSpPr>
          <p:cNvPr id="100" name="文本框 99"/>
          <p:cNvSpPr txBox="1"/>
          <p:nvPr/>
        </p:nvSpPr>
        <p:spPr>
          <a:xfrm>
            <a:off x="6647876" y="1450442"/>
            <a:ext cx="5080000" cy="2553335"/>
          </a:xfrm>
          <a:prstGeom prst="rect">
            <a:avLst/>
          </a:prstGeom>
          <a:noFill/>
          <a:ln w="9525">
            <a:noFill/>
          </a:ln>
        </p:spPr>
        <p:txBody>
          <a:bodyPr wrap="square">
            <a:spAutoFit/>
          </a:bodyPr>
          <a:lstStyle/>
          <a:p>
            <a:pPr algn="just"/>
            <a:r>
              <a:rPr lang="en-US" altLang="zh-CN" sz="1600" dirty="0"/>
              <a:t>  </a:t>
            </a:r>
            <a:r>
              <a:rPr sz="1600" dirty="0"/>
              <a:t>微服务架构(Micro Services Architecture, MSA)最早由软件开发工程师Martin Fowler和James Lewis于2014年正式提出，是一种新兴的软件架构设计风格与组织模式。微服务架构从业务逻辑角度对传统的单体式应用程序进行了严格的拆分，从而得到多个职责单一、可独立部署与运行、开放RESTfuI风格接口的细粒度服务，不同服务之间通过超文本传输协议(Hypertext Transfer Protocol, HTTP)或远程过程调用(Remote ProcedureCall, RPC)机制进行通信，最终形成一个高内聚、低祸合的软件结构体系。</a:t>
            </a: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2"/>
          <a:srcRect b="26913"/>
          <a:stretch>
            <a:fillRect/>
          </a:stretch>
        </p:blipFill>
        <p:spPr>
          <a:xfrm>
            <a:off x="0" y="0"/>
            <a:ext cx="12192000" cy="5012267"/>
          </a:xfrm>
          <a:prstGeom prst="rect">
            <a:avLst/>
          </a:prstGeom>
        </p:spPr>
      </p:pic>
      <p:sp>
        <p:nvSpPr>
          <p:cNvPr id="5" name="矩形 4"/>
          <p:cNvSpPr/>
          <p:nvPr/>
        </p:nvSpPr>
        <p:spPr>
          <a:xfrm>
            <a:off x="4310896" y="5293268"/>
            <a:ext cx="3535680" cy="1106805"/>
          </a:xfrm>
          <a:prstGeom prst="rect">
            <a:avLst/>
          </a:prstGeom>
        </p:spPr>
        <p:txBody>
          <a:bodyPr wrap="none">
            <a:spAutoFit/>
          </a:bodyPr>
          <a:lstStyle/>
          <a:p>
            <a:pPr algn="l"/>
            <a:r>
              <a:rPr lang="zh-CN" altLang="en-US" sz="6600" b="1" dirty="0"/>
              <a:t>系统分析</a:t>
            </a:r>
          </a:p>
        </p:txBody>
      </p:sp>
    </p:spTree>
  </p:cSld>
  <p:clrMapOvr>
    <a:masterClrMapping/>
  </p:clrMapOvr>
  <p:transition spd="med">
    <p:pull dir="d"/>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546F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16100" y="17961"/>
            <a:ext cx="3418173" cy="5835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sz="32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rPr>
              <a:t>系统分析</a:t>
            </a: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 name="矩形 16"/>
          <p:cNvSpPr/>
          <p:nvPr/>
        </p:nvSpPr>
        <p:spPr>
          <a:xfrm>
            <a:off x="4579820" y="1067986"/>
            <a:ext cx="3170360" cy="5044056"/>
          </a:xfrm>
          <a:prstGeom prst="rect">
            <a:avLst/>
          </a:prstGeom>
          <a:solidFill>
            <a:srgbClr val="546F7A"/>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2712" tIns="2145310" rIns="362712" bIns="1254013" numCol="1" spcCol="1270" anchor="ctr" anchorCtr="0">
            <a:noAutofit/>
          </a:bodyPr>
          <a:lstStyle/>
          <a:p>
            <a:pPr lvl="0" algn="ctr" defTabSz="2266950">
              <a:lnSpc>
                <a:spcPct val="90000"/>
              </a:lnSpc>
              <a:spcBef>
                <a:spcPct val="0"/>
              </a:spcBef>
              <a:spcAft>
                <a:spcPct val="35000"/>
              </a:spcAft>
            </a:pPr>
            <a:endParaRPr lang="zh-CN" altLang="en-US" sz="5100" kern="1200"/>
          </a:p>
        </p:txBody>
      </p:sp>
      <p:sp>
        <p:nvSpPr>
          <p:cNvPr id="19" name="矩形 18"/>
          <p:cNvSpPr/>
          <p:nvPr/>
        </p:nvSpPr>
        <p:spPr>
          <a:xfrm>
            <a:off x="7992712" y="1067986"/>
            <a:ext cx="3170360" cy="5044056"/>
          </a:xfrm>
          <a:prstGeom prst="rect">
            <a:avLst/>
          </a:prstGeom>
          <a:solidFill>
            <a:srgbClr val="FF6D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2712" tIns="2145310" rIns="362712" bIns="1254013" numCol="1" spcCol="1270" anchor="ctr" anchorCtr="0">
            <a:noAutofit/>
          </a:bodyPr>
          <a:lstStyle/>
          <a:p>
            <a:pPr lvl="0" algn="ctr" defTabSz="2266950">
              <a:lnSpc>
                <a:spcPct val="90000"/>
              </a:lnSpc>
              <a:spcBef>
                <a:spcPct val="0"/>
              </a:spcBef>
              <a:spcAft>
                <a:spcPct val="35000"/>
              </a:spcAft>
            </a:pPr>
            <a:endParaRPr lang="zh-CN" altLang="en-US" sz="5100" kern="1200"/>
          </a:p>
        </p:txBody>
      </p:sp>
      <p:sp>
        <p:nvSpPr>
          <p:cNvPr id="21" name="矩形 20"/>
          <p:cNvSpPr/>
          <p:nvPr/>
        </p:nvSpPr>
        <p:spPr>
          <a:xfrm>
            <a:off x="1164308" y="1130085"/>
            <a:ext cx="3170360" cy="5044056"/>
          </a:xfrm>
          <a:prstGeom prst="rect">
            <a:avLst/>
          </a:prstGeom>
          <a:solidFill>
            <a:srgbClr val="398E3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2712" tIns="2145310" rIns="362712" bIns="1254013" numCol="1" spcCol="1270" anchor="ctr" anchorCtr="0">
            <a:noAutofit/>
          </a:bodyPr>
          <a:lstStyle/>
          <a:p>
            <a:pPr lvl="0" algn="ctr" defTabSz="2266950">
              <a:lnSpc>
                <a:spcPct val="90000"/>
              </a:lnSpc>
              <a:spcBef>
                <a:spcPct val="0"/>
              </a:spcBef>
              <a:spcAft>
                <a:spcPct val="35000"/>
              </a:spcAft>
            </a:pPr>
            <a:endParaRPr lang="zh-CN" altLang="en-US" sz="5100" kern="1200"/>
          </a:p>
        </p:txBody>
      </p:sp>
      <p:sp>
        <p:nvSpPr>
          <p:cNvPr id="23" name="左右箭头 22"/>
          <p:cNvSpPr/>
          <p:nvPr/>
        </p:nvSpPr>
        <p:spPr>
          <a:xfrm>
            <a:off x="1547093" y="4635656"/>
            <a:ext cx="8928950" cy="756608"/>
          </a:xfrm>
          <a:prstGeom prst="leftRightArrow">
            <a:avLst/>
          </a:prstGeom>
          <a:solidFill>
            <a:srgbClr val="F1F5F8"/>
          </a:solidFill>
          <a:ln>
            <a:noFill/>
          </a:ln>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grpSp>
        <p:nvGrpSpPr>
          <p:cNvPr id="24" name="Group 11"/>
          <p:cNvGrpSpPr>
            <a:grpSpLocks noChangeAspect="1"/>
          </p:cNvGrpSpPr>
          <p:nvPr/>
        </p:nvGrpSpPr>
        <p:grpSpPr bwMode="auto">
          <a:xfrm>
            <a:off x="8604683" y="1803618"/>
            <a:ext cx="1747164" cy="1240484"/>
            <a:chOff x="1407" y="1098"/>
            <a:chExt cx="800" cy="568"/>
          </a:xfrm>
          <a:solidFill>
            <a:schemeClr val="bg1"/>
          </a:solidFill>
        </p:grpSpPr>
        <p:sp>
          <p:nvSpPr>
            <p:cNvPr id="25" name="Freeform 12"/>
            <p:cNvSpPr>
              <a:spLocks noEditPoints="1"/>
            </p:cNvSpPr>
            <p:nvPr/>
          </p:nvSpPr>
          <p:spPr bwMode="auto">
            <a:xfrm>
              <a:off x="1494" y="1098"/>
              <a:ext cx="626" cy="423"/>
            </a:xfrm>
            <a:custGeom>
              <a:avLst/>
              <a:gdLst>
                <a:gd name="T0" fmla="*/ 621 w 628"/>
                <a:gd name="T1" fmla="*/ 7 h 423"/>
                <a:gd name="T2" fmla="*/ 605 w 628"/>
                <a:gd name="T3" fmla="*/ 0 h 423"/>
                <a:gd name="T4" fmla="*/ 23 w 628"/>
                <a:gd name="T5" fmla="*/ 0 h 423"/>
                <a:gd name="T6" fmla="*/ 7 w 628"/>
                <a:gd name="T7" fmla="*/ 7 h 423"/>
                <a:gd name="T8" fmla="*/ 0 w 628"/>
                <a:gd name="T9" fmla="*/ 23 h 423"/>
                <a:gd name="T10" fmla="*/ 0 w 628"/>
                <a:gd name="T11" fmla="*/ 423 h 423"/>
                <a:gd name="T12" fmla="*/ 628 w 628"/>
                <a:gd name="T13" fmla="*/ 423 h 423"/>
                <a:gd name="T14" fmla="*/ 628 w 628"/>
                <a:gd name="T15" fmla="*/ 23 h 423"/>
                <a:gd name="T16" fmla="*/ 621 w 628"/>
                <a:gd name="T17" fmla="*/ 7 h 423"/>
                <a:gd name="T18" fmla="*/ 314 w 628"/>
                <a:gd name="T19" fmla="*/ 13 h 423"/>
                <a:gd name="T20" fmla="*/ 321 w 628"/>
                <a:gd name="T21" fmla="*/ 20 h 423"/>
                <a:gd name="T22" fmla="*/ 314 w 628"/>
                <a:gd name="T23" fmla="*/ 27 h 423"/>
                <a:gd name="T24" fmla="*/ 307 w 628"/>
                <a:gd name="T25" fmla="*/ 20 h 423"/>
                <a:gd name="T26" fmla="*/ 314 w 628"/>
                <a:gd name="T27" fmla="*/ 13 h 423"/>
                <a:gd name="T28" fmla="*/ 587 w 628"/>
                <a:gd name="T29" fmla="*/ 382 h 423"/>
                <a:gd name="T30" fmla="*/ 41 w 628"/>
                <a:gd name="T31" fmla="*/ 382 h 423"/>
                <a:gd name="T32" fmla="*/ 41 w 628"/>
                <a:gd name="T33" fmla="*/ 41 h 423"/>
                <a:gd name="T34" fmla="*/ 587 w 628"/>
                <a:gd name="T35" fmla="*/ 41 h 423"/>
                <a:gd name="T36" fmla="*/ 587 w 628"/>
                <a:gd name="T37" fmla="*/ 38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8" h="423">
                  <a:moveTo>
                    <a:pt x="621" y="7"/>
                  </a:moveTo>
                  <a:cubicBezTo>
                    <a:pt x="617" y="2"/>
                    <a:pt x="611" y="0"/>
                    <a:pt x="605" y="0"/>
                  </a:cubicBezTo>
                  <a:cubicBezTo>
                    <a:pt x="23" y="0"/>
                    <a:pt x="23" y="0"/>
                    <a:pt x="23" y="0"/>
                  </a:cubicBezTo>
                  <a:cubicBezTo>
                    <a:pt x="17" y="0"/>
                    <a:pt x="11" y="2"/>
                    <a:pt x="7" y="7"/>
                  </a:cubicBezTo>
                  <a:cubicBezTo>
                    <a:pt x="2" y="11"/>
                    <a:pt x="0" y="17"/>
                    <a:pt x="0" y="23"/>
                  </a:cubicBezTo>
                  <a:cubicBezTo>
                    <a:pt x="0" y="423"/>
                    <a:pt x="0" y="423"/>
                    <a:pt x="0" y="423"/>
                  </a:cubicBezTo>
                  <a:cubicBezTo>
                    <a:pt x="628" y="423"/>
                    <a:pt x="628" y="423"/>
                    <a:pt x="628" y="423"/>
                  </a:cubicBezTo>
                  <a:cubicBezTo>
                    <a:pt x="628" y="23"/>
                    <a:pt x="628" y="23"/>
                    <a:pt x="628" y="23"/>
                  </a:cubicBezTo>
                  <a:cubicBezTo>
                    <a:pt x="628" y="17"/>
                    <a:pt x="626" y="11"/>
                    <a:pt x="621" y="7"/>
                  </a:cubicBezTo>
                  <a:close/>
                  <a:moveTo>
                    <a:pt x="314" y="13"/>
                  </a:moveTo>
                  <a:cubicBezTo>
                    <a:pt x="318" y="13"/>
                    <a:pt x="321" y="16"/>
                    <a:pt x="321" y="20"/>
                  </a:cubicBezTo>
                  <a:cubicBezTo>
                    <a:pt x="321" y="24"/>
                    <a:pt x="318" y="27"/>
                    <a:pt x="314" y="27"/>
                  </a:cubicBezTo>
                  <a:cubicBezTo>
                    <a:pt x="310" y="27"/>
                    <a:pt x="307" y="24"/>
                    <a:pt x="307" y="20"/>
                  </a:cubicBezTo>
                  <a:cubicBezTo>
                    <a:pt x="307" y="16"/>
                    <a:pt x="310" y="13"/>
                    <a:pt x="314" y="13"/>
                  </a:cubicBezTo>
                  <a:close/>
                  <a:moveTo>
                    <a:pt x="587" y="382"/>
                  </a:moveTo>
                  <a:cubicBezTo>
                    <a:pt x="41" y="382"/>
                    <a:pt x="41" y="382"/>
                    <a:pt x="41" y="382"/>
                  </a:cubicBezTo>
                  <a:cubicBezTo>
                    <a:pt x="41" y="41"/>
                    <a:pt x="41" y="41"/>
                    <a:pt x="41" y="41"/>
                  </a:cubicBezTo>
                  <a:cubicBezTo>
                    <a:pt x="587" y="41"/>
                    <a:pt x="587" y="41"/>
                    <a:pt x="587" y="41"/>
                  </a:cubicBezTo>
                  <a:lnTo>
                    <a:pt x="587" y="382"/>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6" name="Freeform 13"/>
            <p:cNvSpPr>
              <a:spLocks noEditPoints="1"/>
            </p:cNvSpPr>
            <p:nvPr/>
          </p:nvSpPr>
          <p:spPr bwMode="auto">
            <a:xfrm>
              <a:off x="1407" y="1538"/>
              <a:ext cx="800" cy="97"/>
            </a:xfrm>
            <a:custGeom>
              <a:avLst/>
              <a:gdLst>
                <a:gd name="T0" fmla="*/ 87 w 802"/>
                <a:gd name="T1" fmla="*/ 0 h 97"/>
                <a:gd name="T2" fmla="*/ 4 w 802"/>
                <a:gd name="T3" fmla="*/ 83 h 97"/>
                <a:gd name="T4" fmla="*/ 2 w 802"/>
                <a:gd name="T5" fmla="*/ 92 h 97"/>
                <a:gd name="T6" fmla="*/ 10 w 802"/>
                <a:gd name="T7" fmla="*/ 97 h 97"/>
                <a:gd name="T8" fmla="*/ 792 w 802"/>
                <a:gd name="T9" fmla="*/ 97 h 97"/>
                <a:gd name="T10" fmla="*/ 800 w 802"/>
                <a:gd name="T11" fmla="*/ 92 h 97"/>
                <a:gd name="T12" fmla="*/ 798 w 802"/>
                <a:gd name="T13" fmla="*/ 83 h 97"/>
                <a:gd name="T14" fmla="*/ 715 w 802"/>
                <a:gd name="T15" fmla="*/ 0 h 97"/>
                <a:gd name="T16" fmla="*/ 87 w 802"/>
                <a:gd name="T17" fmla="*/ 0 h 97"/>
                <a:gd name="T18" fmla="*/ 711 w 802"/>
                <a:gd name="T19" fmla="*/ 47 h 97"/>
                <a:gd name="T20" fmla="*/ 712 w 802"/>
                <a:gd name="T21" fmla="*/ 54 h 97"/>
                <a:gd name="T22" fmla="*/ 706 w 802"/>
                <a:gd name="T23" fmla="*/ 58 h 97"/>
                <a:gd name="T24" fmla="*/ 484 w 802"/>
                <a:gd name="T25" fmla="*/ 58 h 97"/>
                <a:gd name="T26" fmla="*/ 485 w 802"/>
                <a:gd name="T27" fmla="*/ 64 h 97"/>
                <a:gd name="T28" fmla="*/ 484 w 802"/>
                <a:gd name="T29" fmla="*/ 67 h 97"/>
                <a:gd name="T30" fmla="*/ 481 w 802"/>
                <a:gd name="T31" fmla="*/ 69 h 97"/>
                <a:gd name="T32" fmla="*/ 321 w 802"/>
                <a:gd name="T33" fmla="*/ 69 h 97"/>
                <a:gd name="T34" fmla="*/ 318 w 802"/>
                <a:gd name="T35" fmla="*/ 67 h 97"/>
                <a:gd name="T36" fmla="*/ 317 w 802"/>
                <a:gd name="T37" fmla="*/ 64 h 97"/>
                <a:gd name="T38" fmla="*/ 318 w 802"/>
                <a:gd name="T39" fmla="*/ 58 h 97"/>
                <a:gd name="T40" fmla="*/ 96 w 802"/>
                <a:gd name="T41" fmla="*/ 58 h 97"/>
                <a:gd name="T42" fmla="*/ 90 w 802"/>
                <a:gd name="T43" fmla="*/ 54 h 97"/>
                <a:gd name="T44" fmla="*/ 91 w 802"/>
                <a:gd name="T45" fmla="*/ 47 h 97"/>
                <a:gd name="T46" fmla="*/ 113 w 802"/>
                <a:gd name="T47" fmla="*/ 20 h 97"/>
                <a:gd name="T48" fmla="*/ 689 w 802"/>
                <a:gd name="T49" fmla="*/ 20 h 97"/>
                <a:gd name="T50" fmla="*/ 711 w 802"/>
                <a:gd name="T51"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2" h="97">
                  <a:moveTo>
                    <a:pt x="87" y="0"/>
                  </a:moveTo>
                  <a:cubicBezTo>
                    <a:pt x="4" y="83"/>
                    <a:pt x="4" y="83"/>
                    <a:pt x="4" y="83"/>
                  </a:cubicBezTo>
                  <a:cubicBezTo>
                    <a:pt x="1" y="85"/>
                    <a:pt x="0" y="89"/>
                    <a:pt x="2" y="92"/>
                  </a:cubicBezTo>
                  <a:cubicBezTo>
                    <a:pt x="3" y="95"/>
                    <a:pt x="6" y="97"/>
                    <a:pt x="10" y="97"/>
                  </a:cubicBezTo>
                  <a:cubicBezTo>
                    <a:pt x="792" y="97"/>
                    <a:pt x="792" y="97"/>
                    <a:pt x="792" y="97"/>
                  </a:cubicBezTo>
                  <a:cubicBezTo>
                    <a:pt x="796" y="97"/>
                    <a:pt x="799" y="95"/>
                    <a:pt x="800" y="92"/>
                  </a:cubicBezTo>
                  <a:cubicBezTo>
                    <a:pt x="802" y="89"/>
                    <a:pt x="801" y="85"/>
                    <a:pt x="798" y="83"/>
                  </a:cubicBezTo>
                  <a:cubicBezTo>
                    <a:pt x="715" y="0"/>
                    <a:pt x="715" y="0"/>
                    <a:pt x="715" y="0"/>
                  </a:cubicBezTo>
                  <a:lnTo>
                    <a:pt x="87" y="0"/>
                  </a:lnTo>
                  <a:close/>
                  <a:moveTo>
                    <a:pt x="711" y="47"/>
                  </a:moveTo>
                  <a:cubicBezTo>
                    <a:pt x="713" y="49"/>
                    <a:pt x="713" y="51"/>
                    <a:pt x="712" y="54"/>
                  </a:cubicBezTo>
                  <a:cubicBezTo>
                    <a:pt x="711" y="56"/>
                    <a:pt x="709" y="58"/>
                    <a:pt x="706" y="58"/>
                  </a:cubicBezTo>
                  <a:cubicBezTo>
                    <a:pt x="484" y="58"/>
                    <a:pt x="484" y="58"/>
                    <a:pt x="484" y="58"/>
                  </a:cubicBezTo>
                  <a:cubicBezTo>
                    <a:pt x="485" y="64"/>
                    <a:pt x="485" y="64"/>
                    <a:pt x="485" y="64"/>
                  </a:cubicBezTo>
                  <a:cubicBezTo>
                    <a:pt x="485" y="65"/>
                    <a:pt x="485" y="66"/>
                    <a:pt x="484" y="67"/>
                  </a:cubicBezTo>
                  <a:cubicBezTo>
                    <a:pt x="483" y="68"/>
                    <a:pt x="482" y="69"/>
                    <a:pt x="481" y="69"/>
                  </a:cubicBezTo>
                  <a:cubicBezTo>
                    <a:pt x="321" y="69"/>
                    <a:pt x="321" y="69"/>
                    <a:pt x="321" y="69"/>
                  </a:cubicBezTo>
                  <a:cubicBezTo>
                    <a:pt x="320" y="69"/>
                    <a:pt x="319" y="68"/>
                    <a:pt x="318" y="67"/>
                  </a:cubicBezTo>
                  <a:cubicBezTo>
                    <a:pt x="317" y="66"/>
                    <a:pt x="317" y="65"/>
                    <a:pt x="317" y="64"/>
                  </a:cubicBezTo>
                  <a:cubicBezTo>
                    <a:pt x="318" y="58"/>
                    <a:pt x="318" y="58"/>
                    <a:pt x="318" y="58"/>
                  </a:cubicBezTo>
                  <a:cubicBezTo>
                    <a:pt x="96" y="58"/>
                    <a:pt x="96" y="58"/>
                    <a:pt x="96" y="58"/>
                  </a:cubicBezTo>
                  <a:cubicBezTo>
                    <a:pt x="93" y="58"/>
                    <a:pt x="91" y="56"/>
                    <a:pt x="90" y="54"/>
                  </a:cubicBezTo>
                  <a:cubicBezTo>
                    <a:pt x="89" y="51"/>
                    <a:pt x="89" y="49"/>
                    <a:pt x="91" y="47"/>
                  </a:cubicBezTo>
                  <a:cubicBezTo>
                    <a:pt x="113" y="20"/>
                    <a:pt x="113" y="20"/>
                    <a:pt x="113" y="20"/>
                  </a:cubicBezTo>
                  <a:cubicBezTo>
                    <a:pt x="689" y="20"/>
                    <a:pt x="689" y="20"/>
                    <a:pt x="689" y="20"/>
                  </a:cubicBezTo>
                  <a:lnTo>
                    <a:pt x="711" y="47"/>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7" name="Freeform 14"/>
            <p:cNvSpPr>
              <a:spLocks noEditPoints="1"/>
            </p:cNvSpPr>
            <p:nvPr/>
          </p:nvSpPr>
          <p:spPr bwMode="auto">
            <a:xfrm>
              <a:off x="1408" y="1637"/>
              <a:ext cx="798" cy="29"/>
            </a:xfrm>
            <a:custGeom>
              <a:avLst/>
              <a:gdLst>
                <a:gd name="T0" fmla="*/ 791 w 800"/>
                <a:gd name="T1" fmla="*/ 3 h 29"/>
                <a:gd name="T2" fmla="*/ 469 w 800"/>
                <a:gd name="T3" fmla="*/ 3 h 29"/>
                <a:gd name="T4" fmla="*/ 468 w 800"/>
                <a:gd name="T5" fmla="*/ 6 h 29"/>
                <a:gd name="T6" fmla="*/ 461 w 800"/>
                <a:gd name="T7" fmla="*/ 9 h 29"/>
                <a:gd name="T8" fmla="*/ 339 w 800"/>
                <a:gd name="T9" fmla="*/ 9 h 29"/>
                <a:gd name="T10" fmla="*/ 332 w 800"/>
                <a:gd name="T11" fmla="*/ 6 h 29"/>
                <a:gd name="T12" fmla="*/ 331 w 800"/>
                <a:gd name="T13" fmla="*/ 3 h 29"/>
                <a:gd name="T14" fmla="*/ 9 w 800"/>
                <a:gd name="T15" fmla="*/ 3 h 29"/>
                <a:gd name="T16" fmla="*/ 0 w 800"/>
                <a:gd name="T17" fmla="*/ 0 h 29"/>
                <a:gd name="T18" fmla="*/ 0 w 800"/>
                <a:gd name="T19" fmla="*/ 9 h 29"/>
                <a:gd name="T20" fmla="*/ 6 w 800"/>
                <a:gd name="T21" fmla="*/ 23 h 29"/>
                <a:gd name="T22" fmla="*/ 21 w 800"/>
                <a:gd name="T23" fmla="*/ 29 h 29"/>
                <a:gd name="T24" fmla="*/ 779 w 800"/>
                <a:gd name="T25" fmla="*/ 29 h 29"/>
                <a:gd name="T26" fmla="*/ 794 w 800"/>
                <a:gd name="T27" fmla="*/ 23 h 29"/>
                <a:gd name="T28" fmla="*/ 800 w 800"/>
                <a:gd name="T29" fmla="*/ 9 h 29"/>
                <a:gd name="T30" fmla="*/ 800 w 800"/>
                <a:gd name="T31" fmla="*/ 0 h 29"/>
                <a:gd name="T32" fmla="*/ 791 w 800"/>
                <a:gd name="T33" fmla="*/ 3 h 29"/>
                <a:gd name="T34" fmla="*/ 72 w 800"/>
                <a:gd name="T35" fmla="*/ 21 h 29"/>
                <a:gd name="T36" fmla="*/ 68 w 800"/>
                <a:gd name="T37" fmla="*/ 16 h 29"/>
                <a:gd name="T38" fmla="*/ 72 w 800"/>
                <a:gd name="T39" fmla="*/ 12 h 29"/>
                <a:gd name="T40" fmla="*/ 77 w 800"/>
                <a:gd name="T41" fmla="*/ 16 h 29"/>
                <a:gd name="T42" fmla="*/ 72 w 800"/>
                <a:gd name="T43" fmla="*/ 21 h 29"/>
                <a:gd name="T44" fmla="*/ 94 w 800"/>
                <a:gd name="T45" fmla="*/ 21 h 29"/>
                <a:gd name="T46" fmla="*/ 89 w 800"/>
                <a:gd name="T47" fmla="*/ 16 h 29"/>
                <a:gd name="T48" fmla="*/ 94 w 800"/>
                <a:gd name="T49" fmla="*/ 12 h 29"/>
                <a:gd name="T50" fmla="*/ 98 w 800"/>
                <a:gd name="T51" fmla="*/ 16 h 29"/>
                <a:gd name="T52" fmla="*/ 94 w 800"/>
                <a:gd name="T53" fmla="*/ 21 h 29"/>
                <a:gd name="T54" fmla="*/ 115 w 800"/>
                <a:gd name="T55" fmla="*/ 21 h 29"/>
                <a:gd name="T56" fmla="*/ 111 w 800"/>
                <a:gd name="T57" fmla="*/ 16 h 29"/>
                <a:gd name="T58" fmla="*/ 115 w 800"/>
                <a:gd name="T59" fmla="*/ 12 h 29"/>
                <a:gd name="T60" fmla="*/ 120 w 800"/>
                <a:gd name="T61" fmla="*/ 16 h 29"/>
                <a:gd name="T62" fmla="*/ 115 w 800"/>
                <a:gd name="T6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29">
                  <a:moveTo>
                    <a:pt x="791" y="3"/>
                  </a:moveTo>
                  <a:cubicBezTo>
                    <a:pt x="469" y="3"/>
                    <a:pt x="469" y="3"/>
                    <a:pt x="469" y="3"/>
                  </a:cubicBezTo>
                  <a:cubicBezTo>
                    <a:pt x="469" y="4"/>
                    <a:pt x="468" y="5"/>
                    <a:pt x="468" y="6"/>
                  </a:cubicBezTo>
                  <a:cubicBezTo>
                    <a:pt x="466" y="8"/>
                    <a:pt x="463" y="9"/>
                    <a:pt x="461" y="9"/>
                  </a:cubicBezTo>
                  <a:cubicBezTo>
                    <a:pt x="339" y="9"/>
                    <a:pt x="339" y="9"/>
                    <a:pt x="339" y="9"/>
                  </a:cubicBezTo>
                  <a:cubicBezTo>
                    <a:pt x="337" y="9"/>
                    <a:pt x="334" y="8"/>
                    <a:pt x="332" y="6"/>
                  </a:cubicBezTo>
                  <a:cubicBezTo>
                    <a:pt x="332" y="5"/>
                    <a:pt x="331" y="4"/>
                    <a:pt x="331" y="3"/>
                  </a:cubicBezTo>
                  <a:cubicBezTo>
                    <a:pt x="9" y="3"/>
                    <a:pt x="9" y="3"/>
                    <a:pt x="9" y="3"/>
                  </a:cubicBezTo>
                  <a:cubicBezTo>
                    <a:pt x="5" y="3"/>
                    <a:pt x="2" y="2"/>
                    <a:pt x="0" y="0"/>
                  </a:cubicBezTo>
                  <a:cubicBezTo>
                    <a:pt x="0" y="9"/>
                    <a:pt x="0" y="9"/>
                    <a:pt x="0" y="9"/>
                  </a:cubicBezTo>
                  <a:cubicBezTo>
                    <a:pt x="0" y="14"/>
                    <a:pt x="2" y="19"/>
                    <a:pt x="6" y="23"/>
                  </a:cubicBezTo>
                  <a:cubicBezTo>
                    <a:pt x="10" y="27"/>
                    <a:pt x="15" y="29"/>
                    <a:pt x="21" y="29"/>
                  </a:cubicBezTo>
                  <a:cubicBezTo>
                    <a:pt x="779" y="29"/>
                    <a:pt x="779" y="29"/>
                    <a:pt x="779" y="29"/>
                  </a:cubicBezTo>
                  <a:cubicBezTo>
                    <a:pt x="785" y="29"/>
                    <a:pt x="790" y="27"/>
                    <a:pt x="794" y="23"/>
                  </a:cubicBezTo>
                  <a:cubicBezTo>
                    <a:pt x="798" y="19"/>
                    <a:pt x="800" y="14"/>
                    <a:pt x="800" y="9"/>
                  </a:cubicBezTo>
                  <a:cubicBezTo>
                    <a:pt x="800" y="0"/>
                    <a:pt x="800" y="0"/>
                    <a:pt x="800" y="0"/>
                  </a:cubicBezTo>
                  <a:cubicBezTo>
                    <a:pt x="798" y="2"/>
                    <a:pt x="795" y="3"/>
                    <a:pt x="791" y="3"/>
                  </a:cubicBezTo>
                  <a:close/>
                  <a:moveTo>
                    <a:pt x="72" y="21"/>
                  </a:moveTo>
                  <a:cubicBezTo>
                    <a:pt x="70" y="21"/>
                    <a:pt x="68" y="19"/>
                    <a:pt x="68" y="16"/>
                  </a:cubicBezTo>
                  <a:cubicBezTo>
                    <a:pt x="68" y="14"/>
                    <a:pt x="70" y="12"/>
                    <a:pt x="72" y="12"/>
                  </a:cubicBezTo>
                  <a:cubicBezTo>
                    <a:pt x="75" y="12"/>
                    <a:pt x="77" y="14"/>
                    <a:pt x="77" y="16"/>
                  </a:cubicBezTo>
                  <a:cubicBezTo>
                    <a:pt x="77" y="19"/>
                    <a:pt x="75" y="21"/>
                    <a:pt x="72" y="21"/>
                  </a:cubicBezTo>
                  <a:close/>
                  <a:moveTo>
                    <a:pt x="94" y="21"/>
                  </a:moveTo>
                  <a:cubicBezTo>
                    <a:pt x="91" y="21"/>
                    <a:pt x="89" y="19"/>
                    <a:pt x="89" y="16"/>
                  </a:cubicBezTo>
                  <a:cubicBezTo>
                    <a:pt x="89" y="14"/>
                    <a:pt x="91" y="12"/>
                    <a:pt x="94" y="12"/>
                  </a:cubicBezTo>
                  <a:cubicBezTo>
                    <a:pt x="96" y="12"/>
                    <a:pt x="98" y="14"/>
                    <a:pt x="98" y="16"/>
                  </a:cubicBezTo>
                  <a:cubicBezTo>
                    <a:pt x="98" y="19"/>
                    <a:pt x="96" y="21"/>
                    <a:pt x="94" y="21"/>
                  </a:cubicBezTo>
                  <a:close/>
                  <a:moveTo>
                    <a:pt x="115" y="21"/>
                  </a:moveTo>
                  <a:cubicBezTo>
                    <a:pt x="113" y="21"/>
                    <a:pt x="111" y="19"/>
                    <a:pt x="111" y="16"/>
                  </a:cubicBezTo>
                  <a:cubicBezTo>
                    <a:pt x="111" y="14"/>
                    <a:pt x="113" y="12"/>
                    <a:pt x="115" y="12"/>
                  </a:cubicBezTo>
                  <a:cubicBezTo>
                    <a:pt x="118" y="12"/>
                    <a:pt x="120" y="14"/>
                    <a:pt x="120" y="16"/>
                  </a:cubicBezTo>
                  <a:cubicBezTo>
                    <a:pt x="120" y="19"/>
                    <a:pt x="118" y="21"/>
                    <a:pt x="115" y="21"/>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8" name="Freeform 15"/>
            <p:cNvSpPr/>
            <p:nvPr/>
          </p:nvSpPr>
          <p:spPr bwMode="auto">
            <a:xfrm>
              <a:off x="1624" y="1386"/>
              <a:ext cx="48" cy="56"/>
            </a:xfrm>
            <a:custGeom>
              <a:avLst/>
              <a:gdLst>
                <a:gd name="T0" fmla="*/ 48 w 48"/>
                <a:gd name="T1" fmla="*/ 56 h 56"/>
                <a:gd name="T2" fmla="*/ 0 w 48"/>
                <a:gd name="T3" fmla="*/ 56 h 56"/>
                <a:gd name="T4" fmla="*/ 0 w 48"/>
                <a:gd name="T5" fmla="*/ 5 h 56"/>
                <a:gd name="T6" fmla="*/ 2 w 48"/>
                <a:gd name="T7" fmla="*/ 2 h 56"/>
                <a:gd name="T8" fmla="*/ 5 w 48"/>
                <a:gd name="T9" fmla="*/ 0 h 56"/>
                <a:gd name="T10" fmla="*/ 43 w 48"/>
                <a:gd name="T11" fmla="*/ 0 h 56"/>
                <a:gd name="T12" fmla="*/ 47 w 48"/>
                <a:gd name="T13" fmla="*/ 2 h 56"/>
                <a:gd name="T14" fmla="*/ 48 w 48"/>
                <a:gd name="T15" fmla="*/ 5 h 56"/>
                <a:gd name="T16" fmla="*/ 48 w 48"/>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56">
                  <a:moveTo>
                    <a:pt x="48" y="56"/>
                  </a:moveTo>
                  <a:cubicBezTo>
                    <a:pt x="0" y="56"/>
                    <a:pt x="0" y="56"/>
                    <a:pt x="0" y="56"/>
                  </a:cubicBezTo>
                  <a:cubicBezTo>
                    <a:pt x="0" y="5"/>
                    <a:pt x="0" y="5"/>
                    <a:pt x="0" y="5"/>
                  </a:cubicBezTo>
                  <a:cubicBezTo>
                    <a:pt x="0" y="4"/>
                    <a:pt x="1" y="3"/>
                    <a:pt x="2" y="2"/>
                  </a:cubicBezTo>
                  <a:cubicBezTo>
                    <a:pt x="3" y="1"/>
                    <a:pt x="4" y="0"/>
                    <a:pt x="5" y="0"/>
                  </a:cubicBezTo>
                  <a:cubicBezTo>
                    <a:pt x="43" y="0"/>
                    <a:pt x="43" y="0"/>
                    <a:pt x="43" y="0"/>
                  </a:cubicBezTo>
                  <a:cubicBezTo>
                    <a:pt x="44" y="0"/>
                    <a:pt x="46" y="1"/>
                    <a:pt x="47" y="2"/>
                  </a:cubicBezTo>
                  <a:cubicBezTo>
                    <a:pt x="48" y="3"/>
                    <a:pt x="48" y="4"/>
                    <a:pt x="48" y="5"/>
                  </a:cubicBezTo>
                  <a:cubicBezTo>
                    <a:pt x="48" y="56"/>
                    <a:pt x="48" y="56"/>
                    <a:pt x="48" y="5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9" name="Freeform 16"/>
            <p:cNvSpPr/>
            <p:nvPr/>
          </p:nvSpPr>
          <p:spPr bwMode="auto">
            <a:xfrm>
              <a:off x="1723" y="1314"/>
              <a:ext cx="47" cy="128"/>
            </a:xfrm>
            <a:custGeom>
              <a:avLst/>
              <a:gdLst>
                <a:gd name="T0" fmla="*/ 47 w 47"/>
                <a:gd name="T1" fmla="*/ 128 h 128"/>
                <a:gd name="T2" fmla="*/ 0 w 47"/>
                <a:gd name="T3" fmla="*/ 128 h 128"/>
                <a:gd name="T4" fmla="*/ 0 w 47"/>
                <a:gd name="T5" fmla="*/ 5 h 128"/>
                <a:gd name="T6" fmla="*/ 1 w 47"/>
                <a:gd name="T7" fmla="*/ 2 h 128"/>
                <a:gd name="T8" fmla="*/ 5 w 47"/>
                <a:gd name="T9" fmla="*/ 0 h 128"/>
                <a:gd name="T10" fmla="*/ 42 w 47"/>
                <a:gd name="T11" fmla="*/ 0 h 128"/>
                <a:gd name="T12" fmla="*/ 46 w 47"/>
                <a:gd name="T13" fmla="*/ 2 h 128"/>
                <a:gd name="T14" fmla="*/ 47 w 47"/>
                <a:gd name="T15" fmla="*/ 5 h 128"/>
                <a:gd name="T16" fmla="*/ 47 w 47"/>
                <a:gd name="T17"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128">
                  <a:moveTo>
                    <a:pt x="47" y="128"/>
                  </a:moveTo>
                  <a:cubicBezTo>
                    <a:pt x="0" y="128"/>
                    <a:pt x="0" y="128"/>
                    <a:pt x="0" y="128"/>
                  </a:cubicBezTo>
                  <a:cubicBezTo>
                    <a:pt x="0" y="5"/>
                    <a:pt x="0" y="5"/>
                    <a:pt x="0" y="5"/>
                  </a:cubicBezTo>
                  <a:cubicBezTo>
                    <a:pt x="0" y="4"/>
                    <a:pt x="0" y="3"/>
                    <a:pt x="1" y="2"/>
                  </a:cubicBezTo>
                  <a:cubicBezTo>
                    <a:pt x="2" y="1"/>
                    <a:pt x="3" y="0"/>
                    <a:pt x="5" y="0"/>
                  </a:cubicBezTo>
                  <a:cubicBezTo>
                    <a:pt x="42" y="0"/>
                    <a:pt x="42" y="0"/>
                    <a:pt x="42" y="0"/>
                  </a:cubicBezTo>
                  <a:cubicBezTo>
                    <a:pt x="44" y="0"/>
                    <a:pt x="45" y="1"/>
                    <a:pt x="46" y="2"/>
                  </a:cubicBezTo>
                  <a:cubicBezTo>
                    <a:pt x="47" y="3"/>
                    <a:pt x="47" y="4"/>
                    <a:pt x="47" y="5"/>
                  </a:cubicBezTo>
                  <a:lnTo>
                    <a:pt x="47" y="128"/>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0" name="Freeform 17"/>
            <p:cNvSpPr/>
            <p:nvPr/>
          </p:nvSpPr>
          <p:spPr bwMode="auto">
            <a:xfrm>
              <a:off x="1821" y="1353"/>
              <a:ext cx="48" cy="89"/>
            </a:xfrm>
            <a:custGeom>
              <a:avLst/>
              <a:gdLst>
                <a:gd name="T0" fmla="*/ 48 w 48"/>
                <a:gd name="T1" fmla="*/ 89 h 89"/>
                <a:gd name="T2" fmla="*/ 0 w 48"/>
                <a:gd name="T3" fmla="*/ 89 h 89"/>
                <a:gd name="T4" fmla="*/ 0 w 48"/>
                <a:gd name="T5" fmla="*/ 6 h 89"/>
                <a:gd name="T6" fmla="*/ 1 w 48"/>
                <a:gd name="T7" fmla="*/ 2 h 89"/>
                <a:gd name="T8" fmla="*/ 5 w 48"/>
                <a:gd name="T9" fmla="*/ 0 h 89"/>
                <a:gd name="T10" fmla="*/ 43 w 48"/>
                <a:gd name="T11" fmla="*/ 0 h 89"/>
                <a:gd name="T12" fmla="*/ 46 w 48"/>
                <a:gd name="T13" fmla="*/ 2 h 89"/>
                <a:gd name="T14" fmla="*/ 48 w 48"/>
                <a:gd name="T15" fmla="*/ 6 h 89"/>
                <a:gd name="T16" fmla="*/ 48 w 48"/>
                <a:gd name="T17"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89">
                  <a:moveTo>
                    <a:pt x="48" y="89"/>
                  </a:moveTo>
                  <a:cubicBezTo>
                    <a:pt x="0" y="89"/>
                    <a:pt x="0" y="89"/>
                    <a:pt x="0" y="89"/>
                  </a:cubicBezTo>
                  <a:cubicBezTo>
                    <a:pt x="0" y="6"/>
                    <a:pt x="0" y="6"/>
                    <a:pt x="0" y="6"/>
                  </a:cubicBezTo>
                  <a:cubicBezTo>
                    <a:pt x="0" y="4"/>
                    <a:pt x="0" y="3"/>
                    <a:pt x="1" y="2"/>
                  </a:cubicBezTo>
                  <a:cubicBezTo>
                    <a:pt x="2" y="1"/>
                    <a:pt x="4" y="0"/>
                    <a:pt x="5" y="0"/>
                  </a:cubicBezTo>
                  <a:cubicBezTo>
                    <a:pt x="43" y="0"/>
                    <a:pt x="43" y="0"/>
                    <a:pt x="43" y="0"/>
                  </a:cubicBezTo>
                  <a:cubicBezTo>
                    <a:pt x="44" y="0"/>
                    <a:pt x="45" y="1"/>
                    <a:pt x="46" y="2"/>
                  </a:cubicBezTo>
                  <a:cubicBezTo>
                    <a:pt x="47" y="3"/>
                    <a:pt x="48" y="4"/>
                    <a:pt x="48" y="6"/>
                  </a:cubicBezTo>
                  <a:cubicBezTo>
                    <a:pt x="48" y="89"/>
                    <a:pt x="48" y="89"/>
                    <a:pt x="48" y="89"/>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1" name="Freeform 18"/>
            <p:cNvSpPr/>
            <p:nvPr/>
          </p:nvSpPr>
          <p:spPr bwMode="auto">
            <a:xfrm>
              <a:off x="1901" y="1205"/>
              <a:ext cx="84" cy="237"/>
            </a:xfrm>
            <a:custGeom>
              <a:avLst/>
              <a:gdLst>
                <a:gd name="T0" fmla="*/ 79 w 84"/>
                <a:gd name="T1" fmla="*/ 64 h 237"/>
                <a:gd name="T2" fmla="*/ 84 w 84"/>
                <a:gd name="T3" fmla="*/ 62 h 237"/>
                <a:gd name="T4" fmla="*/ 83 w 84"/>
                <a:gd name="T5" fmla="*/ 56 h 237"/>
                <a:gd name="T6" fmla="*/ 46 w 84"/>
                <a:gd name="T7" fmla="*/ 2 h 237"/>
                <a:gd name="T8" fmla="*/ 42 w 84"/>
                <a:gd name="T9" fmla="*/ 0 h 237"/>
                <a:gd name="T10" fmla="*/ 38 w 84"/>
                <a:gd name="T11" fmla="*/ 2 h 237"/>
                <a:gd name="T12" fmla="*/ 1 w 84"/>
                <a:gd name="T13" fmla="*/ 56 h 237"/>
                <a:gd name="T14" fmla="*/ 1 w 84"/>
                <a:gd name="T15" fmla="*/ 62 h 237"/>
                <a:gd name="T16" fmla="*/ 5 w 84"/>
                <a:gd name="T17" fmla="*/ 64 h 237"/>
                <a:gd name="T18" fmla="*/ 18 w 84"/>
                <a:gd name="T19" fmla="*/ 64 h 237"/>
                <a:gd name="T20" fmla="*/ 18 w 84"/>
                <a:gd name="T21" fmla="*/ 237 h 237"/>
                <a:gd name="T22" fmla="*/ 66 w 84"/>
                <a:gd name="T23" fmla="*/ 237 h 237"/>
                <a:gd name="T24" fmla="*/ 66 w 84"/>
                <a:gd name="T25" fmla="*/ 64 h 237"/>
                <a:gd name="T26" fmla="*/ 79 w 84"/>
                <a:gd name="T27" fmla="*/ 6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237">
                  <a:moveTo>
                    <a:pt x="79" y="64"/>
                  </a:moveTo>
                  <a:cubicBezTo>
                    <a:pt x="81" y="64"/>
                    <a:pt x="83" y="63"/>
                    <a:pt x="84" y="62"/>
                  </a:cubicBezTo>
                  <a:cubicBezTo>
                    <a:pt x="84" y="60"/>
                    <a:pt x="84" y="58"/>
                    <a:pt x="83" y="56"/>
                  </a:cubicBezTo>
                  <a:cubicBezTo>
                    <a:pt x="46" y="2"/>
                    <a:pt x="46" y="2"/>
                    <a:pt x="46" y="2"/>
                  </a:cubicBezTo>
                  <a:cubicBezTo>
                    <a:pt x="45" y="1"/>
                    <a:pt x="44" y="0"/>
                    <a:pt x="42" y="0"/>
                  </a:cubicBezTo>
                  <a:cubicBezTo>
                    <a:pt x="40" y="0"/>
                    <a:pt x="39" y="1"/>
                    <a:pt x="38" y="2"/>
                  </a:cubicBezTo>
                  <a:cubicBezTo>
                    <a:pt x="1" y="56"/>
                    <a:pt x="1" y="56"/>
                    <a:pt x="1" y="56"/>
                  </a:cubicBezTo>
                  <a:cubicBezTo>
                    <a:pt x="0" y="58"/>
                    <a:pt x="0" y="60"/>
                    <a:pt x="1" y="62"/>
                  </a:cubicBezTo>
                  <a:cubicBezTo>
                    <a:pt x="1" y="63"/>
                    <a:pt x="3" y="64"/>
                    <a:pt x="5" y="64"/>
                  </a:cubicBezTo>
                  <a:cubicBezTo>
                    <a:pt x="18" y="64"/>
                    <a:pt x="18" y="64"/>
                    <a:pt x="18" y="64"/>
                  </a:cubicBezTo>
                  <a:cubicBezTo>
                    <a:pt x="18" y="237"/>
                    <a:pt x="18" y="237"/>
                    <a:pt x="18" y="237"/>
                  </a:cubicBezTo>
                  <a:cubicBezTo>
                    <a:pt x="66" y="237"/>
                    <a:pt x="66" y="237"/>
                    <a:pt x="66" y="237"/>
                  </a:cubicBezTo>
                  <a:cubicBezTo>
                    <a:pt x="66" y="64"/>
                    <a:pt x="66" y="64"/>
                    <a:pt x="66" y="64"/>
                  </a:cubicBezTo>
                  <a:lnTo>
                    <a:pt x="79" y="64"/>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2" name="Freeform 19"/>
            <p:cNvSpPr/>
            <p:nvPr/>
          </p:nvSpPr>
          <p:spPr bwMode="auto">
            <a:xfrm>
              <a:off x="1552" y="1187"/>
              <a:ext cx="510" cy="276"/>
            </a:xfrm>
            <a:custGeom>
              <a:avLst/>
              <a:gdLst>
                <a:gd name="T0" fmla="*/ 8 w 512"/>
                <a:gd name="T1" fmla="*/ 268 h 276"/>
                <a:gd name="T2" fmla="*/ 8 w 512"/>
                <a:gd name="T3" fmla="*/ 4 h 276"/>
                <a:gd name="T4" fmla="*/ 7 w 512"/>
                <a:gd name="T5" fmla="*/ 1 h 276"/>
                <a:gd name="T6" fmla="*/ 4 w 512"/>
                <a:gd name="T7" fmla="*/ 0 h 276"/>
                <a:gd name="T8" fmla="*/ 4 w 512"/>
                <a:gd name="T9" fmla="*/ 0 h 276"/>
                <a:gd name="T10" fmla="*/ 1 w 512"/>
                <a:gd name="T11" fmla="*/ 1 h 276"/>
                <a:gd name="T12" fmla="*/ 0 w 512"/>
                <a:gd name="T13" fmla="*/ 4 h 276"/>
                <a:gd name="T14" fmla="*/ 0 w 512"/>
                <a:gd name="T15" fmla="*/ 276 h 276"/>
                <a:gd name="T16" fmla="*/ 508 w 512"/>
                <a:gd name="T17" fmla="*/ 276 h 276"/>
                <a:gd name="T18" fmla="*/ 511 w 512"/>
                <a:gd name="T19" fmla="*/ 275 h 276"/>
                <a:gd name="T20" fmla="*/ 512 w 512"/>
                <a:gd name="T21" fmla="*/ 272 h 276"/>
                <a:gd name="T22" fmla="*/ 512 w 512"/>
                <a:gd name="T23" fmla="*/ 272 h 276"/>
                <a:gd name="T24" fmla="*/ 511 w 512"/>
                <a:gd name="T25" fmla="*/ 269 h 276"/>
                <a:gd name="T26" fmla="*/ 508 w 512"/>
                <a:gd name="T27" fmla="*/ 268 h 276"/>
                <a:gd name="T28" fmla="*/ 8 w 512"/>
                <a:gd name="T29" fmla="*/ 268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2" h="276">
                  <a:moveTo>
                    <a:pt x="8" y="268"/>
                  </a:moveTo>
                  <a:cubicBezTo>
                    <a:pt x="8" y="4"/>
                    <a:pt x="8" y="4"/>
                    <a:pt x="8" y="4"/>
                  </a:cubicBezTo>
                  <a:cubicBezTo>
                    <a:pt x="8" y="3"/>
                    <a:pt x="8" y="2"/>
                    <a:pt x="7" y="1"/>
                  </a:cubicBezTo>
                  <a:cubicBezTo>
                    <a:pt x="6" y="1"/>
                    <a:pt x="5" y="0"/>
                    <a:pt x="4" y="0"/>
                  </a:cubicBezTo>
                  <a:cubicBezTo>
                    <a:pt x="4" y="0"/>
                    <a:pt x="4" y="0"/>
                    <a:pt x="4" y="0"/>
                  </a:cubicBezTo>
                  <a:cubicBezTo>
                    <a:pt x="3" y="0"/>
                    <a:pt x="2" y="1"/>
                    <a:pt x="1" y="1"/>
                  </a:cubicBezTo>
                  <a:cubicBezTo>
                    <a:pt x="0" y="2"/>
                    <a:pt x="0" y="3"/>
                    <a:pt x="0" y="4"/>
                  </a:cubicBezTo>
                  <a:cubicBezTo>
                    <a:pt x="0" y="276"/>
                    <a:pt x="0" y="276"/>
                    <a:pt x="0" y="276"/>
                  </a:cubicBezTo>
                  <a:cubicBezTo>
                    <a:pt x="508" y="276"/>
                    <a:pt x="508" y="276"/>
                    <a:pt x="508" y="276"/>
                  </a:cubicBezTo>
                  <a:cubicBezTo>
                    <a:pt x="509" y="276"/>
                    <a:pt x="510" y="276"/>
                    <a:pt x="511" y="275"/>
                  </a:cubicBezTo>
                  <a:cubicBezTo>
                    <a:pt x="512" y="274"/>
                    <a:pt x="512" y="273"/>
                    <a:pt x="512" y="272"/>
                  </a:cubicBezTo>
                  <a:cubicBezTo>
                    <a:pt x="512" y="272"/>
                    <a:pt x="512" y="272"/>
                    <a:pt x="512" y="272"/>
                  </a:cubicBezTo>
                  <a:cubicBezTo>
                    <a:pt x="512" y="271"/>
                    <a:pt x="512" y="270"/>
                    <a:pt x="511" y="269"/>
                  </a:cubicBezTo>
                  <a:cubicBezTo>
                    <a:pt x="510" y="268"/>
                    <a:pt x="509" y="268"/>
                    <a:pt x="508" y="268"/>
                  </a:cubicBezTo>
                  <a:cubicBezTo>
                    <a:pt x="8" y="268"/>
                    <a:pt x="8" y="268"/>
                    <a:pt x="8" y="268"/>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grpSp>
        <p:nvGrpSpPr>
          <p:cNvPr id="33" name="Group 32"/>
          <p:cNvGrpSpPr>
            <a:grpSpLocks noChangeAspect="1"/>
          </p:cNvGrpSpPr>
          <p:nvPr/>
        </p:nvGrpSpPr>
        <p:grpSpPr bwMode="auto">
          <a:xfrm>
            <a:off x="1875907" y="1871319"/>
            <a:ext cx="1747162" cy="1240486"/>
            <a:chOff x="4354" y="1098"/>
            <a:chExt cx="800" cy="568"/>
          </a:xfrm>
          <a:solidFill>
            <a:schemeClr val="bg1"/>
          </a:solidFill>
        </p:grpSpPr>
        <p:sp>
          <p:nvSpPr>
            <p:cNvPr id="34" name="Freeform 33"/>
            <p:cNvSpPr>
              <a:spLocks noEditPoints="1"/>
            </p:cNvSpPr>
            <p:nvPr/>
          </p:nvSpPr>
          <p:spPr bwMode="auto">
            <a:xfrm>
              <a:off x="4441" y="1098"/>
              <a:ext cx="626" cy="423"/>
            </a:xfrm>
            <a:custGeom>
              <a:avLst/>
              <a:gdLst>
                <a:gd name="T0" fmla="*/ 621 w 628"/>
                <a:gd name="T1" fmla="*/ 7 h 423"/>
                <a:gd name="T2" fmla="*/ 605 w 628"/>
                <a:gd name="T3" fmla="*/ 0 h 423"/>
                <a:gd name="T4" fmla="*/ 24 w 628"/>
                <a:gd name="T5" fmla="*/ 0 h 423"/>
                <a:gd name="T6" fmla="*/ 7 w 628"/>
                <a:gd name="T7" fmla="*/ 7 h 423"/>
                <a:gd name="T8" fmla="*/ 0 w 628"/>
                <a:gd name="T9" fmla="*/ 23 h 423"/>
                <a:gd name="T10" fmla="*/ 0 w 628"/>
                <a:gd name="T11" fmla="*/ 423 h 423"/>
                <a:gd name="T12" fmla="*/ 628 w 628"/>
                <a:gd name="T13" fmla="*/ 423 h 423"/>
                <a:gd name="T14" fmla="*/ 628 w 628"/>
                <a:gd name="T15" fmla="*/ 23 h 423"/>
                <a:gd name="T16" fmla="*/ 621 w 628"/>
                <a:gd name="T17" fmla="*/ 7 h 423"/>
                <a:gd name="T18" fmla="*/ 314 w 628"/>
                <a:gd name="T19" fmla="*/ 13 h 423"/>
                <a:gd name="T20" fmla="*/ 321 w 628"/>
                <a:gd name="T21" fmla="*/ 20 h 423"/>
                <a:gd name="T22" fmla="*/ 314 w 628"/>
                <a:gd name="T23" fmla="*/ 27 h 423"/>
                <a:gd name="T24" fmla="*/ 307 w 628"/>
                <a:gd name="T25" fmla="*/ 20 h 423"/>
                <a:gd name="T26" fmla="*/ 314 w 628"/>
                <a:gd name="T27" fmla="*/ 13 h 423"/>
                <a:gd name="T28" fmla="*/ 587 w 628"/>
                <a:gd name="T29" fmla="*/ 382 h 423"/>
                <a:gd name="T30" fmla="*/ 41 w 628"/>
                <a:gd name="T31" fmla="*/ 382 h 423"/>
                <a:gd name="T32" fmla="*/ 41 w 628"/>
                <a:gd name="T33" fmla="*/ 41 h 423"/>
                <a:gd name="T34" fmla="*/ 587 w 628"/>
                <a:gd name="T35" fmla="*/ 41 h 423"/>
                <a:gd name="T36" fmla="*/ 587 w 628"/>
                <a:gd name="T37" fmla="*/ 38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8" h="423">
                  <a:moveTo>
                    <a:pt x="621" y="7"/>
                  </a:moveTo>
                  <a:cubicBezTo>
                    <a:pt x="617" y="2"/>
                    <a:pt x="611" y="0"/>
                    <a:pt x="605" y="0"/>
                  </a:cubicBezTo>
                  <a:cubicBezTo>
                    <a:pt x="24" y="0"/>
                    <a:pt x="24" y="0"/>
                    <a:pt x="24" y="0"/>
                  </a:cubicBezTo>
                  <a:cubicBezTo>
                    <a:pt x="17" y="0"/>
                    <a:pt x="11" y="2"/>
                    <a:pt x="7" y="7"/>
                  </a:cubicBezTo>
                  <a:cubicBezTo>
                    <a:pt x="2" y="11"/>
                    <a:pt x="0" y="17"/>
                    <a:pt x="0" y="23"/>
                  </a:cubicBezTo>
                  <a:cubicBezTo>
                    <a:pt x="0" y="423"/>
                    <a:pt x="0" y="423"/>
                    <a:pt x="0" y="423"/>
                  </a:cubicBezTo>
                  <a:cubicBezTo>
                    <a:pt x="628" y="423"/>
                    <a:pt x="628" y="423"/>
                    <a:pt x="628" y="423"/>
                  </a:cubicBezTo>
                  <a:cubicBezTo>
                    <a:pt x="628" y="23"/>
                    <a:pt x="628" y="23"/>
                    <a:pt x="628" y="23"/>
                  </a:cubicBezTo>
                  <a:cubicBezTo>
                    <a:pt x="628" y="17"/>
                    <a:pt x="626" y="11"/>
                    <a:pt x="621" y="7"/>
                  </a:cubicBezTo>
                  <a:close/>
                  <a:moveTo>
                    <a:pt x="314" y="13"/>
                  </a:moveTo>
                  <a:cubicBezTo>
                    <a:pt x="318" y="13"/>
                    <a:pt x="321" y="16"/>
                    <a:pt x="321" y="20"/>
                  </a:cubicBezTo>
                  <a:cubicBezTo>
                    <a:pt x="321" y="24"/>
                    <a:pt x="318" y="27"/>
                    <a:pt x="314" y="27"/>
                  </a:cubicBezTo>
                  <a:cubicBezTo>
                    <a:pt x="310" y="27"/>
                    <a:pt x="307" y="24"/>
                    <a:pt x="307" y="20"/>
                  </a:cubicBezTo>
                  <a:cubicBezTo>
                    <a:pt x="307" y="16"/>
                    <a:pt x="310" y="13"/>
                    <a:pt x="314" y="13"/>
                  </a:cubicBezTo>
                  <a:close/>
                  <a:moveTo>
                    <a:pt x="587" y="382"/>
                  </a:moveTo>
                  <a:cubicBezTo>
                    <a:pt x="41" y="382"/>
                    <a:pt x="41" y="382"/>
                    <a:pt x="41" y="382"/>
                  </a:cubicBezTo>
                  <a:cubicBezTo>
                    <a:pt x="41" y="41"/>
                    <a:pt x="41" y="41"/>
                    <a:pt x="41" y="41"/>
                  </a:cubicBezTo>
                  <a:cubicBezTo>
                    <a:pt x="587" y="41"/>
                    <a:pt x="587" y="41"/>
                    <a:pt x="587" y="41"/>
                  </a:cubicBezTo>
                  <a:lnTo>
                    <a:pt x="587" y="382"/>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5" name="Freeform 34"/>
            <p:cNvSpPr>
              <a:spLocks noEditPoints="1"/>
            </p:cNvSpPr>
            <p:nvPr/>
          </p:nvSpPr>
          <p:spPr bwMode="auto">
            <a:xfrm>
              <a:off x="4354" y="1538"/>
              <a:ext cx="800" cy="97"/>
            </a:xfrm>
            <a:custGeom>
              <a:avLst/>
              <a:gdLst>
                <a:gd name="T0" fmla="*/ 87 w 802"/>
                <a:gd name="T1" fmla="*/ 0 h 97"/>
                <a:gd name="T2" fmla="*/ 4 w 802"/>
                <a:gd name="T3" fmla="*/ 83 h 97"/>
                <a:gd name="T4" fmla="*/ 2 w 802"/>
                <a:gd name="T5" fmla="*/ 92 h 97"/>
                <a:gd name="T6" fmla="*/ 10 w 802"/>
                <a:gd name="T7" fmla="*/ 97 h 97"/>
                <a:gd name="T8" fmla="*/ 792 w 802"/>
                <a:gd name="T9" fmla="*/ 97 h 97"/>
                <a:gd name="T10" fmla="*/ 800 w 802"/>
                <a:gd name="T11" fmla="*/ 92 h 97"/>
                <a:gd name="T12" fmla="*/ 798 w 802"/>
                <a:gd name="T13" fmla="*/ 83 h 97"/>
                <a:gd name="T14" fmla="*/ 715 w 802"/>
                <a:gd name="T15" fmla="*/ 0 h 97"/>
                <a:gd name="T16" fmla="*/ 87 w 802"/>
                <a:gd name="T17" fmla="*/ 0 h 97"/>
                <a:gd name="T18" fmla="*/ 711 w 802"/>
                <a:gd name="T19" fmla="*/ 47 h 97"/>
                <a:gd name="T20" fmla="*/ 712 w 802"/>
                <a:gd name="T21" fmla="*/ 54 h 97"/>
                <a:gd name="T22" fmla="*/ 706 w 802"/>
                <a:gd name="T23" fmla="*/ 58 h 97"/>
                <a:gd name="T24" fmla="*/ 484 w 802"/>
                <a:gd name="T25" fmla="*/ 58 h 97"/>
                <a:gd name="T26" fmla="*/ 485 w 802"/>
                <a:gd name="T27" fmla="*/ 64 h 97"/>
                <a:gd name="T28" fmla="*/ 484 w 802"/>
                <a:gd name="T29" fmla="*/ 67 h 97"/>
                <a:gd name="T30" fmla="*/ 481 w 802"/>
                <a:gd name="T31" fmla="*/ 69 h 97"/>
                <a:gd name="T32" fmla="*/ 321 w 802"/>
                <a:gd name="T33" fmla="*/ 69 h 97"/>
                <a:gd name="T34" fmla="*/ 318 w 802"/>
                <a:gd name="T35" fmla="*/ 67 h 97"/>
                <a:gd name="T36" fmla="*/ 317 w 802"/>
                <a:gd name="T37" fmla="*/ 64 h 97"/>
                <a:gd name="T38" fmla="*/ 318 w 802"/>
                <a:gd name="T39" fmla="*/ 58 h 97"/>
                <a:gd name="T40" fmla="*/ 96 w 802"/>
                <a:gd name="T41" fmla="*/ 58 h 97"/>
                <a:gd name="T42" fmla="*/ 90 w 802"/>
                <a:gd name="T43" fmla="*/ 54 h 97"/>
                <a:gd name="T44" fmla="*/ 91 w 802"/>
                <a:gd name="T45" fmla="*/ 47 h 97"/>
                <a:gd name="T46" fmla="*/ 113 w 802"/>
                <a:gd name="T47" fmla="*/ 20 h 97"/>
                <a:gd name="T48" fmla="*/ 689 w 802"/>
                <a:gd name="T49" fmla="*/ 20 h 97"/>
                <a:gd name="T50" fmla="*/ 711 w 802"/>
                <a:gd name="T51"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2" h="97">
                  <a:moveTo>
                    <a:pt x="87" y="0"/>
                  </a:moveTo>
                  <a:cubicBezTo>
                    <a:pt x="4" y="83"/>
                    <a:pt x="4" y="83"/>
                    <a:pt x="4" y="83"/>
                  </a:cubicBezTo>
                  <a:cubicBezTo>
                    <a:pt x="1" y="85"/>
                    <a:pt x="0" y="89"/>
                    <a:pt x="2" y="92"/>
                  </a:cubicBezTo>
                  <a:cubicBezTo>
                    <a:pt x="3" y="95"/>
                    <a:pt x="6" y="97"/>
                    <a:pt x="10" y="97"/>
                  </a:cubicBezTo>
                  <a:cubicBezTo>
                    <a:pt x="792" y="97"/>
                    <a:pt x="792" y="97"/>
                    <a:pt x="792" y="97"/>
                  </a:cubicBezTo>
                  <a:cubicBezTo>
                    <a:pt x="796" y="97"/>
                    <a:pt x="799" y="95"/>
                    <a:pt x="800" y="92"/>
                  </a:cubicBezTo>
                  <a:cubicBezTo>
                    <a:pt x="802" y="89"/>
                    <a:pt x="801" y="85"/>
                    <a:pt x="798" y="83"/>
                  </a:cubicBezTo>
                  <a:cubicBezTo>
                    <a:pt x="715" y="0"/>
                    <a:pt x="715" y="0"/>
                    <a:pt x="715" y="0"/>
                  </a:cubicBezTo>
                  <a:lnTo>
                    <a:pt x="87" y="0"/>
                  </a:lnTo>
                  <a:close/>
                  <a:moveTo>
                    <a:pt x="711" y="47"/>
                  </a:moveTo>
                  <a:cubicBezTo>
                    <a:pt x="713" y="49"/>
                    <a:pt x="713" y="51"/>
                    <a:pt x="712" y="54"/>
                  </a:cubicBezTo>
                  <a:cubicBezTo>
                    <a:pt x="711" y="56"/>
                    <a:pt x="709" y="58"/>
                    <a:pt x="706" y="58"/>
                  </a:cubicBezTo>
                  <a:cubicBezTo>
                    <a:pt x="484" y="58"/>
                    <a:pt x="484" y="58"/>
                    <a:pt x="484" y="58"/>
                  </a:cubicBezTo>
                  <a:cubicBezTo>
                    <a:pt x="485" y="64"/>
                    <a:pt x="485" y="64"/>
                    <a:pt x="485" y="64"/>
                  </a:cubicBezTo>
                  <a:cubicBezTo>
                    <a:pt x="485" y="65"/>
                    <a:pt x="485" y="66"/>
                    <a:pt x="484" y="67"/>
                  </a:cubicBezTo>
                  <a:cubicBezTo>
                    <a:pt x="483" y="68"/>
                    <a:pt x="482" y="69"/>
                    <a:pt x="481" y="69"/>
                  </a:cubicBezTo>
                  <a:cubicBezTo>
                    <a:pt x="321" y="69"/>
                    <a:pt x="321" y="69"/>
                    <a:pt x="321" y="69"/>
                  </a:cubicBezTo>
                  <a:cubicBezTo>
                    <a:pt x="320" y="69"/>
                    <a:pt x="319" y="68"/>
                    <a:pt x="318" y="67"/>
                  </a:cubicBezTo>
                  <a:cubicBezTo>
                    <a:pt x="317" y="66"/>
                    <a:pt x="317" y="65"/>
                    <a:pt x="317" y="64"/>
                  </a:cubicBezTo>
                  <a:cubicBezTo>
                    <a:pt x="318" y="58"/>
                    <a:pt x="318" y="58"/>
                    <a:pt x="318" y="58"/>
                  </a:cubicBezTo>
                  <a:cubicBezTo>
                    <a:pt x="96" y="58"/>
                    <a:pt x="96" y="58"/>
                    <a:pt x="96" y="58"/>
                  </a:cubicBezTo>
                  <a:cubicBezTo>
                    <a:pt x="93" y="58"/>
                    <a:pt x="91" y="56"/>
                    <a:pt x="90" y="54"/>
                  </a:cubicBezTo>
                  <a:cubicBezTo>
                    <a:pt x="89" y="51"/>
                    <a:pt x="89" y="49"/>
                    <a:pt x="91" y="47"/>
                  </a:cubicBezTo>
                  <a:cubicBezTo>
                    <a:pt x="113" y="20"/>
                    <a:pt x="113" y="20"/>
                    <a:pt x="113" y="20"/>
                  </a:cubicBezTo>
                  <a:cubicBezTo>
                    <a:pt x="689" y="20"/>
                    <a:pt x="689" y="20"/>
                    <a:pt x="689" y="20"/>
                  </a:cubicBezTo>
                  <a:lnTo>
                    <a:pt x="711" y="47"/>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dirty="0">
                <a:solidFill>
                  <a:schemeClr val="bg1"/>
                </a:solidFill>
              </a:endParaRPr>
            </a:p>
          </p:txBody>
        </p:sp>
        <p:sp>
          <p:nvSpPr>
            <p:cNvPr id="36" name="Freeform 35"/>
            <p:cNvSpPr>
              <a:spLocks noEditPoints="1"/>
            </p:cNvSpPr>
            <p:nvPr/>
          </p:nvSpPr>
          <p:spPr bwMode="auto">
            <a:xfrm>
              <a:off x="4355" y="1637"/>
              <a:ext cx="798" cy="29"/>
            </a:xfrm>
            <a:custGeom>
              <a:avLst/>
              <a:gdLst>
                <a:gd name="T0" fmla="*/ 791 w 800"/>
                <a:gd name="T1" fmla="*/ 3 h 29"/>
                <a:gd name="T2" fmla="*/ 469 w 800"/>
                <a:gd name="T3" fmla="*/ 3 h 29"/>
                <a:gd name="T4" fmla="*/ 468 w 800"/>
                <a:gd name="T5" fmla="*/ 6 h 29"/>
                <a:gd name="T6" fmla="*/ 461 w 800"/>
                <a:gd name="T7" fmla="*/ 9 h 29"/>
                <a:gd name="T8" fmla="*/ 339 w 800"/>
                <a:gd name="T9" fmla="*/ 9 h 29"/>
                <a:gd name="T10" fmla="*/ 332 w 800"/>
                <a:gd name="T11" fmla="*/ 6 h 29"/>
                <a:gd name="T12" fmla="*/ 331 w 800"/>
                <a:gd name="T13" fmla="*/ 3 h 29"/>
                <a:gd name="T14" fmla="*/ 9 w 800"/>
                <a:gd name="T15" fmla="*/ 3 h 29"/>
                <a:gd name="T16" fmla="*/ 0 w 800"/>
                <a:gd name="T17" fmla="*/ 0 h 29"/>
                <a:gd name="T18" fmla="*/ 0 w 800"/>
                <a:gd name="T19" fmla="*/ 9 h 29"/>
                <a:gd name="T20" fmla="*/ 6 w 800"/>
                <a:gd name="T21" fmla="*/ 23 h 29"/>
                <a:gd name="T22" fmla="*/ 21 w 800"/>
                <a:gd name="T23" fmla="*/ 29 h 29"/>
                <a:gd name="T24" fmla="*/ 779 w 800"/>
                <a:gd name="T25" fmla="*/ 29 h 29"/>
                <a:gd name="T26" fmla="*/ 794 w 800"/>
                <a:gd name="T27" fmla="*/ 23 h 29"/>
                <a:gd name="T28" fmla="*/ 800 w 800"/>
                <a:gd name="T29" fmla="*/ 9 h 29"/>
                <a:gd name="T30" fmla="*/ 800 w 800"/>
                <a:gd name="T31" fmla="*/ 0 h 29"/>
                <a:gd name="T32" fmla="*/ 791 w 800"/>
                <a:gd name="T33" fmla="*/ 3 h 29"/>
                <a:gd name="T34" fmla="*/ 72 w 800"/>
                <a:gd name="T35" fmla="*/ 21 h 29"/>
                <a:gd name="T36" fmla="*/ 68 w 800"/>
                <a:gd name="T37" fmla="*/ 16 h 29"/>
                <a:gd name="T38" fmla="*/ 72 w 800"/>
                <a:gd name="T39" fmla="*/ 12 h 29"/>
                <a:gd name="T40" fmla="*/ 77 w 800"/>
                <a:gd name="T41" fmla="*/ 16 h 29"/>
                <a:gd name="T42" fmla="*/ 72 w 800"/>
                <a:gd name="T43" fmla="*/ 21 h 29"/>
                <a:gd name="T44" fmla="*/ 94 w 800"/>
                <a:gd name="T45" fmla="*/ 21 h 29"/>
                <a:gd name="T46" fmla="*/ 89 w 800"/>
                <a:gd name="T47" fmla="*/ 16 h 29"/>
                <a:gd name="T48" fmla="*/ 94 w 800"/>
                <a:gd name="T49" fmla="*/ 12 h 29"/>
                <a:gd name="T50" fmla="*/ 98 w 800"/>
                <a:gd name="T51" fmla="*/ 16 h 29"/>
                <a:gd name="T52" fmla="*/ 94 w 800"/>
                <a:gd name="T53" fmla="*/ 21 h 29"/>
                <a:gd name="T54" fmla="*/ 115 w 800"/>
                <a:gd name="T55" fmla="*/ 21 h 29"/>
                <a:gd name="T56" fmla="*/ 111 w 800"/>
                <a:gd name="T57" fmla="*/ 16 h 29"/>
                <a:gd name="T58" fmla="*/ 115 w 800"/>
                <a:gd name="T59" fmla="*/ 12 h 29"/>
                <a:gd name="T60" fmla="*/ 120 w 800"/>
                <a:gd name="T61" fmla="*/ 16 h 29"/>
                <a:gd name="T62" fmla="*/ 115 w 800"/>
                <a:gd name="T6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29">
                  <a:moveTo>
                    <a:pt x="791" y="3"/>
                  </a:moveTo>
                  <a:cubicBezTo>
                    <a:pt x="469" y="3"/>
                    <a:pt x="469" y="3"/>
                    <a:pt x="469" y="3"/>
                  </a:cubicBezTo>
                  <a:cubicBezTo>
                    <a:pt x="469" y="4"/>
                    <a:pt x="468" y="5"/>
                    <a:pt x="468" y="6"/>
                  </a:cubicBezTo>
                  <a:cubicBezTo>
                    <a:pt x="466" y="8"/>
                    <a:pt x="463" y="9"/>
                    <a:pt x="461" y="9"/>
                  </a:cubicBezTo>
                  <a:cubicBezTo>
                    <a:pt x="339" y="9"/>
                    <a:pt x="339" y="9"/>
                    <a:pt x="339" y="9"/>
                  </a:cubicBezTo>
                  <a:cubicBezTo>
                    <a:pt x="337" y="9"/>
                    <a:pt x="334" y="8"/>
                    <a:pt x="332" y="6"/>
                  </a:cubicBezTo>
                  <a:cubicBezTo>
                    <a:pt x="332" y="5"/>
                    <a:pt x="331" y="4"/>
                    <a:pt x="331" y="3"/>
                  </a:cubicBezTo>
                  <a:cubicBezTo>
                    <a:pt x="9" y="3"/>
                    <a:pt x="9" y="3"/>
                    <a:pt x="9" y="3"/>
                  </a:cubicBezTo>
                  <a:cubicBezTo>
                    <a:pt x="5" y="3"/>
                    <a:pt x="2" y="2"/>
                    <a:pt x="0" y="0"/>
                  </a:cubicBezTo>
                  <a:cubicBezTo>
                    <a:pt x="0" y="9"/>
                    <a:pt x="0" y="9"/>
                    <a:pt x="0" y="9"/>
                  </a:cubicBezTo>
                  <a:cubicBezTo>
                    <a:pt x="0" y="14"/>
                    <a:pt x="2" y="19"/>
                    <a:pt x="6" y="23"/>
                  </a:cubicBezTo>
                  <a:cubicBezTo>
                    <a:pt x="10" y="27"/>
                    <a:pt x="15" y="29"/>
                    <a:pt x="21" y="29"/>
                  </a:cubicBezTo>
                  <a:cubicBezTo>
                    <a:pt x="779" y="29"/>
                    <a:pt x="779" y="29"/>
                    <a:pt x="779" y="29"/>
                  </a:cubicBezTo>
                  <a:cubicBezTo>
                    <a:pt x="785" y="29"/>
                    <a:pt x="790" y="27"/>
                    <a:pt x="794" y="23"/>
                  </a:cubicBezTo>
                  <a:cubicBezTo>
                    <a:pt x="798" y="19"/>
                    <a:pt x="800" y="14"/>
                    <a:pt x="800" y="9"/>
                  </a:cubicBezTo>
                  <a:cubicBezTo>
                    <a:pt x="800" y="0"/>
                    <a:pt x="800" y="0"/>
                    <a:pt x="800" y="0"/>
                  </a:cubicBezTo>
                  <a:cubicBezTo>
                    <a:pt x="798" y="2"/>
                    <a:pt x="795" y="3"/>
                    <a:pt x="791" y="3"/>
                  </a:cubicBezTo>
                  <a:close/>
                  <a:moveTo>
                    <a:pt x="72" y="21"/>
                  </a:moveTo>
                  <a:cubicBezTo>
                    <a:pt x="70" y="21"/>
                    <a:pt x="68" y="19"/>
                    <a:pt x="68" y="16"/>
                  </a:cubicBezTo>
                  <a:cubicBezTo>
                    <a:pt x="68" y="14"/>
                    <a:pt x="70" y="12"/>
                    <a:pt x="72" y="12"/>
                  </a:cubicBezTo>
                  <a:cubicBezTo>
                    <a:pt x="75" y="12"/>
                    <a:pt x="77" y="14"/>
                    <a:pt x="77" y="16"/>
                  </a:cubicBezTo>
                  <a:cubicBezTo>
                    <a:pt x="77" y="19"/>
                    <a:pt x="75" y="21"/>
                    <a:pt x="72" y="21"/>
                  </a:cubicBezTo>
                  <a:close/>
                  <a:moveTo>
                    <a:pt x="94" y="21"/>
                  </a:moveTo>
                  <a:cubicBezTo>
                    <a:pt x="91" y="21"/>
                    <a:pt x="89" y="19"/>
                    <a:pt x="89" y="16"/>
                  </a:cubicBezTo>
                  <a:cubicBezTo>
                    <a:pt x="89" y="14"/>
                    <a:pt x="91" y="12"/>
                    <a:pt x="94" y="12"/>
                  </a:cubicBezTo>
                  <a:cubicBezTo>
                    <a:pt x="96" y="12"/>
                    <a:pt x="98" y="14"/>
                    <a:pt x="98" y="16"/>
                  </a:cubicBezTo>
                  <a:cubicBezTo>
                    <a:pt x="98" y="19"/>
                    <a:pt x="96" y="21"/>
                    <a:pt x="94" y="21"/>
                  </a:cubicBezTo>
                  <a:close/>
                  <a:moveTo>
                    <a:pt x="115" y="21"/>
                  </a:moveTo>
                  <a:cubicBezTo>
                    <a:pt x="113" y="21"/>
                    <a:pt x="111" y="19"/>
                    <a:pt x="111" y="16"/>
                  </a:cubicBezTo>
                  <a:cubicBezTo>
                    <a:pt x="111" y="14"/>
                    <a:pt x="113" y="12"/>
                    <a:pt x="115" y="12"/>
                  </a:cubicBezTo>
                  <a:cubicBezTo>
                    <a:pt x="118" y="12"/>
                    <a:pt x="120" y="14"/>
                    <a:pt x="120" y="16"/>
                  </a:cubicBezTo>
                  <a:cubicBezTo>
                    <a:pt x="120" y="19"/>
                    <a:pt x="118" y="21"/>
                    <a:pt x="115" y="21"/>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7" name="Freeform 36"/>
            <p:cNvSpPr/>
            <p:nvPr/>
          </p:nvSpPr>
          <p:spPr bwMode="auto">
            <a:xfrm>
              <a:off x="4702" y="1225"/>
              <a:ext cx="50" cy="48"/>
            </a:xfrm>
            <a:custGeom>
              <a:avLst/>
              <a:gdLst>
                <a:gd name="T0" fmla="*/ 50 w 50"/>
                <a:gd name="T1" fmla="*/ 24 h 48"/>
                <a:gd name="T2" fmla="*/ 47 w 50"/>
                <a:gd name="T3" fmla="*/ 36 h 48"/>
                <a:gd name="T4" fmla="*/ 40 w 50"/>
                <a:gd name="T5" fmla="*/ 30 h 48"/>
                <a:gd name="T6" fmla="*/ 41 w 50"/>
                <a:gd name="T7" fmla="*/ 24 h 48"/>
                <a:gd name="T8" fmla="*/ 25 w 50"/>
                <a:gd name="T9" fmla="*/ 8 h 48"/>
                <a:gd name="T10" fmla="*/ 9 w 50"/>
                <a:gd name="T11" fmla="*/ 24 h 48"/>
                <a:gd name="T12" fmla="*/ 19 w 50"/>
                <a:gd name="T13" fmla="*/ 40 h 48"/>
                <a:gd name="T14" fmla="*/ 19 w 50"/>
                <a:gd name="T15" fmla="*/ 48 h 48"/>
                <a:gd name="T16" fmla="*/ 0 w 50"/>
                <a:gd name="T17" fmla="*/ 24 h 48"/>
                <a:gd name="T18" fmla="*/ 25 w 50"/>
                <a:gd name="T19" fmla="*/ 0 h 48"/>
                <a:gd name="T20" fmla="*/ 50 w 50"/>
                <a:gd name="T21"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48">
                  <a:moveTo>
                    <a:pt x="50" y="24"/>
                  </a:moveTo>
                  <a:cubicBezTo>
                    <a:pt x="50" y="29"/>
                    <a:pt x="48" y="33"/>
                    <a:pt x="47" y="36"/>
                  </a:cubicBezTo>
                  <a:cubicBezTo>
                    <a:pt x="40" y="30"/>
                    <a:pt x="40" y="30"/>
                    <a:pt x="40" y="30"/>
                  </a:cubicBezTo>
                  <a:cubicBezTo>
                    <a:pt x="41" y="28"/>
                    <a:pt x="41" y="26"/>
                    <a:pt x="41" y="24"/>
                  </a:cubicBezTo>
                  <a:cubicBezTo>
                    <a:pt x="41" y="15"/>
                    <a:pt x="34" y="8"/>
                    <a:pt x="25" y="8"/>
                  </a:cubicBezTo>
                  <a:cubicBezTo>
                    <a:pt x="16" y="8"/>
                    <a:pt x="9" y="15"/>
                    <a:pt x="9" y="24"/>
                  </a:cubicBezTo>
                  <a:cubicBezTo>
                    <a:pt x="9" y="31"/>
                    <a:pt x="13" y="37"/>
                    <a:pt x="19" y="40"/>
                  </a:cubicBezTo>
                  <a:cubicBezTo>
                    <a:pt x="19" y="48"/>
                    <a:pt x="19" y="48"/>
                    <a:pt x="19" y="48"/>
                  </a:cubicBezTo>
                  <a:cubicBezTo>
                    <a:pt x="8" y="45"/>
                    <a:pt x="0" y="36"/>
                    <a:pt x="0" y="24"/>
                  </a:cubicBezTo>
                  <a:cubicBezTo>
                    <a:pt x="0" y="11"/>
                    <a:pt x="11" y="0"/>
                    <a:pt x="25" y="0"/>
                  </a:cubicBezTo>
                  <a:cubicBezTo>
                    <a:pt x="39" y="0"/>
                    <a:pt x="50" y="11"/>
                    <a:pt x="50" y="2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8" name="Freeform 37"/>
            <p:cNvSpPr/>
            <p:nvPr/>
          </p:nvSpPr>
          <p:spPr bwMode="auto">
            <a:xfrm>
              <a:off x="4682" y="1204"/>
              <a:ext cx="90" cy="90"/>
            </a:xfrm>
            <a:custGeom>
              <a:avLst/>
              <a:gdLst>
                <a:gd name="T0" fmla="*/ 45 w 90"/>
                <a:gd name="T1" fmla="*/ 0 h 90"/>
                <a:gd name="T2" fmla="*/ 0 w 90"/>
                <a:gd name="T3" fmla="*/ 45 h 90"/>
                <a:gd name="T4" fmla="*/ 39 w 90"/>
                <a:gd name="T5" fmla="*/ 90 h 90"/>
                <a:gd name="T6" fmla="*/ 39 w 90"/>
                <a:gd name="T7" fmla="*/ 82 h 90"/>
                <a:gd name="T8" fmla="*/ 8 w 90"/>
                <a:gd name="T9" fmla="*/ 45 h 90"/>
                <a:gd name="T10" fmla="*/ 45 w 90"/>
                <a:gd name="T11" fmla="*/ 9 h 90"/>
                <a:gd name="T12" fmla="*/ 82 w 90"/>
                <a:gd name="T13" fmla="*/ 45 h 90"/>
                <a:gd name="T14" fmla="*/ 75 w 90"/>
                <a:gd name="T15" fmla="*/ 66 h 90"/>
                <a:gd name="T16" fmla="*/ 81 w 90"/>
                <a:gd name="T17" fmla="*/ 72 h 90"/>
                <a:gd name="T18" fmla="*/ 90 w 90"/>
                <a:gd name="T19" fmla="*/ 45 h 90"/>
                <a:gd name="T20" fmla="*/ 45 w 90"/>
                <a:gd name="T21"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90">
                  <a:moveTo>
                    <a:pt x="45" y="0"/>
                  </a:moveTo>
                  <a:cubicBezTo>
                    <a:pt x="20" y="0"/>
                    <a:pt x="0" y="21"/>
                    <a:pt x="0" y="45"/>
                  </a:cubicBezTo>
                  <a:cubicBezTo>
                    <a:pt x="0" y="68"/>
                    <a:pt x="17" y="87"/>
                    <a:pt x="39" y="90"/>
                  </a:cubicBezTo>
                  <a:cubicBezTo>
                    <a:pt x="39" y="82"/>
                    <a:pt x="39" y="82"/>
                    <a:pt x="39" y="82"/>
                  </a:cubicBezTo>
                  <a:cubicBezTo>
                    <a:pt x="21" y="79"/>
                    <a:pt x="8" y="64"/>
                    <a:pt x="8" y="45"/>
                  </a:cubicBezTo>
                  <a:cubicBezTo>
                    <a:pt x="8" y="25"/>
                    <a:pt x="25" y="9"/>
                    <a:pt x="45" y="9"/>
                  </a:cubicBezTo>
                  <a:cubicBezTo>
                    <a:pt x="65" y="9"/>
                    <a:pt x="82" y="25"/>
                    <a:pt x="82" y="45"/>
                  </a:cubicBezTo>
                  <a:cubicBezTo>
                    <a:pt x="82" y="53"/>
                    <a:pt x="79" y="60"/>
                    <a:pt x="75" y="66"/>
                  </a:cubicBezTo>
                  <a:cubicBezTo>
                    <a:pt x="81" y="72"/>
                    <a:pt x="81" y="72"/>
                    <a:pt x="81" y="72"/>
                  </a:cubicBezTo>
                  <a:cubicBezTo>
                    <a:pt x="87" y="65"/>
                    <a:pt x="90" y="55"/>
                    <a:pt x="90" y="45"/>
                  </a:cubicBezTo>
                  <a:cubicBezTo>
                    <a:pt x="90" y="21"/>
                    <a:pt x="70" y="0"/>
                    <a:pt x="45"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9" name="Freeform 38"/>
            <p:cNvSpPr/>
            <p:nvPr/>
          </p:nvSpPr>
          <p:spPr bwMode="auto">
            <a:xfrm>
              <a:off x="4727" y="1248"/>
              <a:ext cx="99" cy="167"/>
            </a:xfrm>
            <a:custGeom>
              <a:avLst/>
              <a:gdLst>
                <a:gd name="T0" fmla="*/ 0 w 99"/>
                <a:gd name="T1" fmla="*/ 1 h 167"/>
                <a:gd name="T2" fmla="*/ 0 w 99"/>
                <a:gd name="T3" fmla="*/ 1 h 167"/>
                <a:gd name="T4" fmla="*/ 0 w 99"/>
                <a:gd name="T5" fmla="*/ 143 h 167"/>
                <a:gd name="T6" fmla="*/ 0 w 99"/>
                <a:gd name="T7" fmla="*/ 143 h 167"/>
                <a:gd name="T8" fmla="*/ 1 w 99"/>
                <a:gd name="T9" fmla="*/ 143 h 167"/>
                <a:gd name="T10" fmla="*/ 1 w 99"/>
                <a:gd name="T11" fmla="*/ 143 h 167"/>
                <a:gd name="T12" fmla="*/ 29 w 99"/>
                <a:gd name="T13" fmla="*/ 119 h 167"/>
                <a:gd name="T14" fmla="*/ 29 w 99"/>
                <a:gd name="T15" fmla="*/ 119 h 167"/>
                <a:gd name="T16" fmla="*/ 29 w 99"/>
                <a:gd name="T17" fmla="*/ 119 h 167"/>
                <a:gd name="T18" fmla="*/ 30 w 99"/>
                <a:gd name="T19" fmla="*/ 119 h 167"/>
                <a:gd name="T20" fmla="*/ 47 w 99"/>
                <a:gd name="T21" fmla="*/ 163 h 167"/>
                <a:gd name="T22" fmla="*/ 50 w 99"/>
                <a:gd name="T23" fmla="*/ 166 h 167"/>
                <a:gd name="T24" fmla="*/ 54 w 99"/>
                <a:gd name="T25" fmla="*/ 166 h 167"/>
                <a:gd name="T26" fmla="*/ 76 w 99"/>
                <a:gd name="T27" fmla="*/ 157 h 167"/>
                <a:gd name="T28" fmla="*/ 79 w 99"/>
                <a:gd name="T29" fmla="*/ 155 h 167"/>
                <a:gd name="T30" fmla="*/ 79 w 99"/>
                <a:gd name="T31" fmla="*/ 151 h 167"/>
                <a:gd name="T32" fmla="*/ 61 w 99"/>
                <a:gd name="T33" fmla="*/ 107 h 167"/>
                <a:gd name="T34" fmla="*/ 61 w 99"/>
                <a:gd name="T35" fmla="*/ 106 h 167"/>
                <a:gd name="T36" fmla="*/ 61 w 99"/>
                <a:gd name="T37" fmla="*/ 106 h 167"/>
                <a:gd name="T38" fmla="*/ 62 w 99"/>
                <a:gd name="T39" fmla="*/ 106 h 167"/>
                <a:gd name="T40" fmla="*/ 98 w 99"/>
                <a:gd name="T41" fmla="*/ 104 h 167"/>
                <a:gd name="T42" fmla="*/ 99 w 99"/>
                <a:gd name="T43" fmla="*/ 104 h 167"/>
                <a:gd name="T44" fmla="*/ 99 w 99"/>
                <a:gd name="T45" fmla="*/ 104 h 167"/>
                <a:gd name="T46" fmla="*/ 99 w 99"/>
                <a:gd name="T47" fmla="*/ 103 h 167"/>
                <a:gd name="T48" fmla="*/ 1 w 99"/>
                <a:gd name="T49" fmla="*/ 1 h 167"/>
                <a:gd name="T50" fmla="*/ 0 w 99"/>
                <a:gd name="T51" fmla="*/ 1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9" h="167">
                  <a:moveTo>
                    <a:pt x="0" y="1"/>
                  </a:moveTo>
                  <a:cubicBezTo>
                    <a:pt x="0" y="1"/>
                    <a:pt x="0" y="1"/>
                    <a:pt x="0" y="1"/>
                  </a:cubicBezTo>
                  <a:cubicBezTo>
                    <a:pt x="0" y="143"/>
                    <a:pt x="0" y="143"/>
                    <a:pt x="0" y="143"/>
                  </a:cubicBezTo>
                  <a:cubicBezTo>
                    <a:pt x="0" y="143"/>
                    <a:pt x="0" y="143"/>
                    <a:pt x="0" y="143"/>
                  </a:cubicBezTo>
                  <a:cubicBezTo>
                    <a:pt x="1" y="143"/>
                    <a:pt x="1" y="143"/>
                    <a:pt x="1" y="143"/>
                  </a:cubicBezTo>
                  <a:cubicBezTo>
                    <a:pt x="1" y="143"/>
                    <a:pt x="1" y="143"/>
                    <a:pt x="1" y="143"/>
                  </a:cubicBezTo>
                  <a:cubicBezTo>
                    <a:pt x="29" y="119"/>
                    <a:pt x="29" y="119"/>
                    <a:pt x="29" y="119"/>
                  </a:cubicBezTo>
                  <a:cubicBezTo>
                    <a:pt x="29" y="119"/>
                    <a:pt x="29" y="119"/>
                    <a:pt x="29" y="119"/>
                  </a:cubicBezTo>
                  <a:cubicBezTo>
                    <a:pt x="29" y="119"/>
                    <a:pt x="29" y="119"/>
                    <a:pt x="29" y="119"/>
                  </a:cubicBezTo>
                  <a:cubicBezTo>
                    <a:pt x="29" y="119"/>
                    <a:pt x="30" y="119"/>
                    <a:pt x="30" y="119"/>
                  </a:cubicBezTo>
                  <a:cubicBezTo>
                    <a:pt x="47" y="163"/>
                    <a:pt x="47" y="163"/>
                    <a:pt x="47" y="163"/>
                  </a:cubicBezTo>
                  <a:cubicBezTo>
                    <a:pt x="48" y="164"/>
                    <a:pt x="49" y="165"/>
                    <a:pt x="50" y="166"/>
                  </a:cubicBezTo>
                  <a:cubicBezTo>
                    <a:pt x="52" y="167"/>
                    <a:pt x="53" y="167"/>
                    <a:pt x="54" y="166"/>
                  </a:cubicBezTo>
                  <a:cubicBezTo>
                    <a:pt x="76" y="157"/>
                    <a:pt x="76" y="157"/>
                    <a:pt x="76" y="157"/>
                  </a:cubicBezTo>
                  <a:cubicBezTo>
                    <a:pt x="77" y="157"/>
                    <a:pt x="78" y="156"/>
                    <a:pt x="79" y="155"/>
                  </a:cubicBezTo>
                  <a:cubicBezTo>
                    <a:pt x="79" y="153"/>
                    <a:pt x="79" y="152"/>
                    <a:pt x="79" y="151"/>
                  </a:cubicBezTo>
                  <a:cubicBezTo>
                    <a:pt x="61" y="107"/>
                    <a:pt x="61" y="107"/>
                    <a:pt x="61" y="107"/>
                  </a:cubicBezTo>
                  <a:cubicBezTo>
                    <a:pt x="61" y="106"/>
                    <a:pt x="61" y="106"/>
                    <a:pt x="61" y="106"/>
                  </a:cubicBezTo>
                  <a:cubicBezTo>
                    <a:pt x="61" y="106"/>
                    <a:pt x="61" y="106"/>
                    <a:pt x="61" y="106"/>
                  </a:cubicBezTo>
                  <a:cubicBezTo>
                    <a:pt x="61" y="106"/>
                    <a:pt x="62" y="106"/>
                    <a:pt x="62" y="106"/>
                  </a:cubicBezTo>
                  <a:cubicBezTo>
                    <a:pt x="98" y="104"/>
                    <a:pt x="98" y="104"/>
                    <a:pt x="98" y="104"/>
                  </a:cubicBezTo>
                  <a:cubicBezTo>
                    <a:pt x="98" y="104"/>
                    <a:pt x="98" y="104"/>
                    <a:pt x="99" y="104"/>
                  </a:cubicBezTo>
                  <a:cubicBezTo>
                    <a:pt x="99" y="104"/>
                    <a:pt x="99" y="104"/>
                    <a:pt x="99" y="104"/>
                  </a:cubicBezTo>
                  <a:cubicBezTo>
                    <a:pt x="99" y="104"/>
                    <a:pt x="99" y="103"/>
                    <a:pt x="99" y="103"/>
                  </a:cubicBezTo>
                  <a:cubicBezTo>
                    <a:pt x="1" y="1"/>
                    <a:pt x="1" y="1"/>
                    <a:pt x="1" y="1"/>
                  </a:cubicBezTo>
                  <a:cubicBezTo>
                    <a:pt x="1" y="1"/>
                    <a:pt x="1" y="0"/>
                    <a:pt x="0" y="1"/>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grpSp>
        <p:nvGrpSpPr>
          <p:cNvPr id="40" name="Group 121"/>
          <p:cNvGrpSpPr>
            <a:grpSpLocks noChangeAspect="1"/>
          </p:cNvGrpSpPr>
          <p:nvPr/>
        </p:nvGrpSpPr>
        <p:grpSpPr bwMode="auto">
          <a:xfrm>
            <a:off x="5380942" y="1880055"/>
            <a:ext cx="1452328" cy="1236118"/>
            <a:chOff x="515" y="3088"/>
            <a:chExt cx="665" cy="566"/>
          </a:xfrm>
          <a:solidFill>
            <a:schemeClr val="bg1"/>
          </a:solidFill>
        </p:grpSpPr>
        <p:sp>
          <p:nvSpPr>
            <p:cNvPr id="41" name="Freeform 122"/>
            <p:cNvSpPr/>
            <p:nvPr/>
          </p:nvSpPr>
          <p:spPr bwMode="auto">
            <a:xfrm>
              <a:off x="706" y="3550"/>
              <a:ext cx="283" cy="104"/>
            </a:xfrm>
            <a:custGeom>
              <a:avLst/>
              <a:gdLst>
                <a:gd name="T0" fmla="*/ 269 w 340"/>
                <a:gd name="T1" fmla="*/ 71 h 125"/>
                <a:gd name="T2" fmla="*/ 269 w 340"/>
                <a:gd name="T3" fmla="*/ 12 h 125"/>
                <a:gd name="T4" fmla="*/ 266 w 340"/>
                <a:gd name="T5" fmla="*/ 3 h 125"/>
                <a:gd name="T6" fmla="*/ 257 w 340"/>
                <a:gd name="T7" fmla="*/ 0 h 125"/>
                <a:gd name="T8" fmla="*/ 83 w 340"/>
                <a:gd name="T9" fmla="*/ 0 h 125"/>
                <a:gd name="T10" fmla="*/ 74 w 340"/>
                <a:gd name="T11" fmla="*/ 3 h 125"/>
                <a:gd name="T12" fmla="*/ 71 w 340"/>
                <a:gd name="T13" fmla="*/ 12 h 125"/>
                <a:gd name="T14" fmla="*/ 71 w 340"/>
                <a:gd name="T15" fmla="*/ 71 h 125"/>
                <a:gd name="T16" fmla="*/ 2 w 340"/>
                <a:gd name="T17" fmla="*/ 108 h 125"/>
                <a:gd name="T18" fmla="*/ 1 w 340"/>
                <a:gd name="T19" fmla="*/ 110 h 125"/>
                <a:gd name="T20" fmla="*/ 0 w 340"/>
                <a:gd name="T21" fmla="*/ 112 h 125"/>
                <a:gd name="T22" fmla="*/ 0 w 340"/>
                <a:gd name="T23" fmla="*/ 120 h 125"/>
                <a:gd name="T24" fmla="*/ 1 w 340"/>
                <a:gd name="T25" fmla="*/ 124 h 125"/>
                <a:gd name="T26" fmla="*/ 5 w 340"/>
                <a:gd name="T27" fmla="*/ 125 h 125"/>
                <a:gd name="T28" fmla="*/ 335 w 340"/>
                <a:gd name="T29" fmla="*/ 125 h 125"/>
                <a:gd name="T30" fmla="*/ 339 w 340"/>
                <a:gd name="T31" fmla="*/ 124 h 125"/>
                <a:gd name="T32" fmla="*/ 340 w 340"/>
                <a:gd name="T33" fmla="*/ 120 h 125"/>
                <a:gd name="T34" fmla="*/ 340 w 340"/>
                <a:gd name="T35" fmla="*/ 112 h 125"/>
                <a:gd name="T36" fmla="*/ 339 w 340"/>
                <a:gd name="T37" fmla="*/ 110 h 125"/>
                <a:gd name="T38" fmla="*/ 338 w 340"/>
                <a:gd name="T39" fmla="*/ 108 h 125"/>
                <a:gd name="T40" fmla="*/ 269 w 340"/>
                <a:gd name="T41" fmla="*/ 7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0" h="125">
                  <a:moveTo>
                    <a:pt x="269" y="71"/>
                  </a:moveTo>
                  <a:cubicBezTo>
                    <a:pt x="269" y="12"/>
                    <a:pt x="269" y="12"/>
                    <a:pt x="269" y="12"/>
                  </a:cubicBezTo>
                  <a:cubicBezTo>
                    <a:pt x="269" y="9"/>
                    <a:pt x="268" y="6"/>
                    <a:pt x="266" y="3"/>
                  </a:cubicBezTo>
                  <a:cubicBezTo>
                    <a:pt x="263" y="1"/>
                    <a:pt x="260" y="0"/>
                    <a:pt x="257" y="0"/>
                  </a:cubicBezTo>
                  <a:cubicBezTo>
                    <a:pt x="83" y="0"/>
                    <a:pt x="83" y="0"/>
                    <a:pt x="83" y="0"/>
                  </a:cubicBezTo>
                  <a:cubicBezTo>
                    <a:pt x="80" y="0"/>
                    <a:pt x="77" y="1"/>
                    <a:pt x="74" y="3"/>
                  </a:cubicBezTo>
                  <a:cubicBezTo>
                    <a:pt x="72" y="6"/>
                    <a:pt x="71" y="9"/>
                    <a:pt x="71" y="12"/>
                  </a:cubicBezTo>
                  <a:cubicBezTo>
                    <a:pt x="71" y="71"/>
                    <a:pt x="71" y="71"/>
                    <a:pt x="71" y="71"/>
                  </a:cubicBezTo>
                  <a:cubicBezTo>
                    <a:pt x="2" y="108"/>
                    <a:pt x="2" y="108"/>
                    <a:pt x="2" y="108"/>
                  </a:cubicBezTo>
                  <a:cubicBezTo>
                    <a:pt x="2" y="109"/>
                    <a:pt x="1" y="109"/>
                    <a:pt x="1" y="110"/>
                  </a:cubicBezTo>
                  <a:cubicBezTo>
                    <a:pt x="0" y="111"/>
                    <a:pt x="0" y="111"/>
                    <a:pt x="0" y="112"/>
                  </a:cubicBezTo>
                  <a:cubicBezTo>
                    <a:pt x="0" y="120"/>
                    <a:pt x="0" y="120"/>
                    <a:pt x="0" y="120"/>
                  </a:cubicBezTo>
                  <a:cubicBezTo>
                    <a:pt x="0" y="122"/>
                    <a:pt x="1" y="123"/>
                    <a:pt x="1" y="124"/>
                  </a:cubicBezTo>
                  <a:cubicBezTo>
                    <a:pt x="2" y="124"/>
                    <a:pt x="3" y="125"/>
                    <a:pt x="5" y="125"/>
                  </a:cubicBezTo>
                  <a:cubicBezTo>
                    <a:pt x="335" y="125"/>
                    <a:pt x="335" y="125"/>
                    <a:pt x="335" y="125"/>
                  </a:cubicBezTo>
                  <a:cubicBezTo>
                    <a:pt x="337" y="125"/>
                    <a:pt x="338" y="124"/>
                    <a:pt x="339" y="124"/>
                  </a:cubicBezTo>
                  <a:cubicBezTo>
                    <a:pt x="339" y="123"/>
                    <a:pt x="340" y="122"/>
                    <a:pt x="340" y="120"/>
                  </a:cubicBezTo>
                  <a:cubicBezTo>
                    <a:pt x="340" y="112"/>
                    <a:pt x="340" y="112"/>
                    <a:pt x="340" y="112"/>
                  </a:cubicBezTo>
                  <a:cubicBezTo>
                    <a:pt x="340" y="111"/>
                    <a:pt x="340" y="111"/>
                    <a:pt x="339" y="110"/>
                  </a:cubicBezTo>
                  <a:cubicBezTo>
                    <a:pt x="339" y="109"/>
                    <a:pt x="338" y="109"/>
                    <a:pt x="338" y="108"/>
                  </a:cubicBezTo>
                  <a:lnTo>
                    <a:pt x="269" y="71"/>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2" name="Freeform 123"/>
            <p:cNvSpPr>
              <a:spLocks noEditPoints="1"/>
            </p:cNvSpPr>
            <p:nvPr/>
          </p:nvSpPr>
          <p:spPr bwMode="auto">
            <a:xfrm>
              <a:off x="515" y="3088"/>
              <a:ext cx="665" cy="449"/>
            </a:xfrm>
            <a:custGeom>
              <a:avLst/>
              <a:gdLst>
                <a:gd name="T0" fmla="*/ 791 w 800"/>
                <a:gd name="T1" fmla="*/ 9 h 539"/>
                <a:gd name="T2" fmla="*/ 770 w 800"/>
                <a:gd name="T3" fmla="*/ 0 h 539"/>
                <a:gd name="T4" fmla="*/ 30 w 800"/>
                <a:gd name="T5" fmla="*/ 0 h 539"/>
                <a:gd name="T6" fmla="*/ 9 w 800"/>
                <a:gd name="T7" fmla="*/ 9 h 539"/>
                <a:gd name="T8" fmla="*/ 0 w 800"/>
                <a:gd name="T9" fmla="*/ 30 h 539"/>
                <a:gd name="T10" fmla="*/ 0 w 800"/>
                <a:gd name="T11" fmla="*/ 509 h 539"/>
                <a:gd name="T12" fmla="*/ 9 w 800"/>
                <a:gd name="T13" fmla="*/ 530 h 539"/>
                <a:gd name="T14" fmla="*/ 30 w 800"/>
                <a:gd name="T15" fmla="*/ 539 h 539"/>
                <a:gd name="T16" fmla="*/ 770 w 800"/>
                <a:gd name="T17" fmla="*/ 539 h 539"/>
                <a:gd name="T18" fmla="*/ 791 w 800"/>
                <a:gd name="T19" fmla="*/ 530 h 539"/>
                <a:gd name="T20" fmla="*/ 800 w 800"/>
                <a:gd name="T21" fmla="*/ 509 h 539"/>
                <a:gd name="T22" fmla="*/ 800 w 800"/>
                <a:gd name="T23" fmla="*/ 30 h 539"/>
                <a:gd name="T24" fmla="*/ 791 w 800"/>
                <a:gd name="T25" fmla="*/ 9 h 539"/>
                <a:gd name="T26" fmla="*/ 400 w 800"/>
                <a:gd name="T27" fmla="*/ 526 h 539"/>
                <a:gd name="T28" fmla="*/ 387 w 800"/>
                <a:gd name="T29" fmla="*/ 513 h 539"/>
                <a:gd name="T30" fmla="*/ 400 w 800"/>
                <a:gd name="T31" fmla="*/ 500 h 539"/>
                <a:gd name="T32" fmla="*/ 413 w 800"/>
                <a:gd name="T33" fmla="*/ 513 h 539"/>
                <a:gd name="T34" fmla="*/ 400 w 800"/>
                <a:gd name="T35" fmla="*/ 526 h 539"/>
                <a:gd name="T36" fmla="*/ 748 w 800"/>
                <a:gd name="T37" fmla="*/ 487 h 539"/>
                <a:gd name="T38" fmla="*/ 52 w 800"/>
                <a:gd name="T39" fmla="*/ 487 h 539"/>
                <a:gd name="T40" fmla="*/ 52 w 800"/>
                <a:gd name="T41" fmla="*/ 52 h 539"/>
                <a:gd name="T42" fmla="*/ 748 w 800"/>
                <a:gd name="T43" fmla="*/ 52 h 539"/>
                <a:gd name="T44" fmla="*/ 748 w 800"/>
                <a:gd name="T45" fmla="*/ 487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0" h="539">
                  <a:moveTo>
                    <a:pt x="791" y="9"/>
                  </a:moveTo>
                  <a:cubicBezTo>
                    <a:pt x="785" y="3"/>
                    <a:pt x="778" y="0"/>
                    <a:pt x="770" y="0"/>
                  </a:cubicBezTo>
                  <a:cubicBezTo>
                    <a:pt x="30" y="0"/>
                    <a:pt x="30" y="0"/>
                    <a:pt x="30" y="0"/>
                  </a:cubicBezTo>
                  <a:cubicBezTo>
                    <a:pt x="22" y="0"/>
                    <a:pt x="15" y="3"/>
                    <a:pt x="9" y="9"/>
                  </a:cubicBezTo>
                  <a:cubicBezTo>
                    <a:pt x="3" y="15"/>
                    <a:pt x="0" y="23"/>
                    <a:pt x="0" y="30"/>
                  </a:cubicBezTo>
                  <a:cubicBezTo>
                    <a:pt x="0" y="509"/>
                    <a:pt x="0" y="509"/>
                    <a:pt x="0" y="509"/>
                  </a:cubicBezTo>
                  <a:cubicBezTo>
                    <a:pt x="0" y="517"/>
                    <a:pt x="3" y="525"/>
                    <a:pt x="9" y="530"/>
                  </a:cubicBezTo>
                  <a:cubicBezTo>
                    <a:pt x="15" y="536"/>
                    <a:pt x="22" y="539"/>
                    <a:pt x="30" y="539"/>
                  </a:cubicBezTo>
                  <a:cubicBezTo>
                    <a:pt x="770" y="539"/>
                    <a:pt x="770" y="539"/>
                    <a:pt x="770" y="539"/>
                  </a:cubicBezTo>
                  <a:cubicBezTo>
                    <a:pt x="778" y="539"/>
                    <a:pt x="785" y="536"/>
                    <a:pt x="791" y="530"/>
                  </a:cubicBezTo>
                  <a:cubicBezTo>
                    <a:pt x="797" y="525"/>
                    <a:pt x="800" y="517"/>
                    <a:pt x="800" y="509"/>
                  </a:cubicBezTo>
                  <a:cubicBezTo>
                    <a:pt x="800" y="30"/>
                    <a:pt x="800" y="30"/>
                    <a:pt x="800" y="30"/>
                  </a:cubicBezTo>
                  <a:cubicBezTo>
                    <a:pt x="800" y="23"/>
                    <a:pt x="797" y="15"/>
                    <a:pt x="791" y="9"/>
                  </a:cubicBezTo>
                  <a:close/>
                  <a:moveTo>
                    <a:pt x="400" y="526"/>
                  </a:moveTo>
                  <a:cubicBezTo>
                    <a:pt x="393" y="526"/>
                    <a:pt x="387" y="521"/>
                    <a:pt x="387" y="513"/>
                  </a:cubicBezTo>
                  <a:cubicBezTo>
                    <a:pt x="387" y="506"/>
                    <a:pt x="393" y="500"/>
                    <a:pt x="400" y="500"/>
                  </a:cubicBezTo>
                  <a:cubicBezTo>
                    <a:pt x="407" y="500"/>
                    <a:pt x="413" y="506"/>
                    <a:pt x="413" y="513"/>
                  </a:cubicBezTo>
                  <a:cubicBezTo>
                    <a:pt x="413" y="521"/>
                    <a:pt x="407" y="526"/>
                    <a:pt x="400" y="526"/>
                  </a:cubicBezTo>
                  <a:close/>
                  <a:moveTo>
                    <a:pt x="748" y="487"/>
                  </a:moveTo>
                  <a:cubicBezTo>
                    <a:pt x="52" y="487"/>
                    <a:pt x="52" y="487"/>
                    <a:pt x="52" y="487"/>
                  </a:cubicBezTo>
                  <a:cubicBezTo>
                    <a:pt x="52" y="52"/>
                    <a:pt x="52" y="52"/>
                    <a:pt x="52" y="52"/>
                  </a:cubicBezTo>
                  <a:cubicBezTo>
                    <a:pt x="748" y="52"/>
                    <a:pt x="748" y="52"/>
                    <a:pt x="748" y="52"/>
                  </a:cubicBezTo>
                  <a:lnTo>
                    <a:pt x="748" y="487"/>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3" name="Freeform 124"/>
            <p:cNvSpPr/>
            <p:nvPr/>
          </p:nvSpPr>
          <p:spPr bwMode="auto">
            <a:xfrm>
              <a:off x="646" y="3459"/>
              <a:ext cx="56" cy="9"/>
            </a:xfrm>
            <a:custGeom>
              <a:avLst/>
              <a:gdLst>
                <a:gd name="T0" fmla="*/ 6 w 67"/>
                <a:gd name="T1" fmla="*/ 0 h 11"/>
                <a:gd name="T2" fmla="*/ 2 w 67"/>
                <a:gd name="T3" fmla="*/ 2 h 11"/>
                <a:gd name="T4" fmla="*/ 0 w 67"/>
                <a:gd name="T5" fmla="*/ 6 h 11"/>
                <a:gd name="T6" fmla="*/ 0 w 67"/>
                <a:gd name="T7" fmla="*/ 11 h 11"/>
                <a:gd name="T8" fmla="*/ 67 w 67"/>
                <a:gd name="T9" fmla="*/ 11 h 11"/>
                <a:gd name="T10" fmla="*/ 67 w 67"/>
                <a:gd name="T11" fmla="*/ 6 h 11"/>
                <a:gd name="T12" fmla="*/ 65 w 67"/>
                <a:gd name="T13" fmla="*/ 2 h 11"/>
                <a:gd name="T14" fmla="*/ 61 w 67"/>
                <a:gd name="T15" fmla="*/ 0 h 11"/>
                <a:gd name="T16" fmla="*/ 6 w 67"/>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1">
                  <a:moveTo>
                    <a:pt x="6" y="0"/>
                  </a:moveTo>
                  <a:cubicBezTo>
                    <a:pt x="4" y="0"/>
                    <a:pt x="3" y="1"/>
                    <a:pt x="2" y="2"/>
                  </a:cubicBezTo>
                  <a:cubicBezTo>
                    <a:pt x="0" y="3"/>
                    <a:pt x="0" y="5"/>
                    <a:pt x="0" y="6"/>
                  </a:cubicBezTo>
                  <a:cubicBezTo>
                    <a:pt x="0" y="11"/>
                    <a:pt x="0" y="11"/>
                    <a:pt x="0" y="11"/>
                  </a:cubicBezTo>
                  <a:cubicBezTo>
                    <a:pt x="67" y="11"/>
                    <a:pt x="67" y="11"/>
                    <a:pt x="67" y="11"/>
                  </a:cubicBezTo>
                  <a:cubicBezTo>
                    <a:pt x="67" y="6"/>
                    <a:pt x="67" y="6"/>
                    <a:pt x="67" y="6"/>
                  </a:cubicBezTo>
                  <a:cubicBezTo>
                    <a:pt x="67" y="5"/>
                    <a:pt x="66" y="3"/>
                    <a:pt x="65" y="2"/>
                  </a:cubicBezTo>
                  <a:cubicBezTo>
                    <a:pt x="64" y="1"/>
                    <a:pt x="62" y="0"/>
                    <a:pt x="61" y="0"/>
                  </a:cubicBezTo>
                  <a:lnTo>
                    <a:pt x="6" y="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4" name="Freeform 125"/>
            <p:cNvSpPr/>
            <p:nvPr/>
          </p:nvSpPr>
          <p:spPr bwMode="auto">
            <a:xfrm>
              <a:off x="715" y="3395"/>
              <a:ext cx="55" cy="73"/>
            </a:xfrm>
            <a:custGeom>
              <a:avLst/>
              <a:gdLst>
                <a:gd name="T0" fmla="*/ 6 w 67"/>
                <a:gd name="T1" fmla="*/ 0 h 88"/>
                <a:gd name="T2" fmla="*/ 2 w 67"/>
                <a:gd name="T3" fmla="*/ 1 h 88"/>
                <a:gd name="T4" fmla="*/ 0 w 67"/>
                <a:gd name="T5" fmla="*/ 6 h 88"/>
                <a:gd name="T6" fmla="*/ 0 w 67"/>
                <a:gd name="T7" fmla="*/ 88 h 88"/>
                <a:gd name="T8" fmla="*/ 67 w 67"/>
                <a:gd name="T9" fmla="*/ 88 h 88"/>
                <a:gd name="T10" fmla="*/ 67 w 67"/>
                <a:gd name="T11" fmla="*/ 6 h 88"/>
                <a:gd name="T12" fmla="*/ 65 w 67"/>
                <a:gd name="T13" fmla="*/ 1 h 88"/>
                <a:gd name="T14" fmla="*/ 61 w 67"/>
                <a:gd name="T15" fmla="*/ 0 h 88"/>
                <a:gd name="T16" fmla="*/ 6 w 67"/>
                <a:gd name="T17"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88">
                  <a:moveTo>
                    <a:pt x="6" y="0"/>
                  </a:moveTo>
                  <a:cubicBezTo>
                    <a:pt x="4" y="0"/>
                    <a:pt x="3" y="0"/>
                    <a:pt x="2" y="1"/>
                  </a:cubicBezTo>
                  <a:cubicBezTo>
                    <a:pt x="0" y="3"/>
                    <a:pt x="0" y="4"/>
                    <a:pt x="0" y="6"/>
                  </a:cubicBezTo>
                  <a:cubicBezTo>
                    <a:pt x="0" y="88"/>
                    <a:pt x="0" y="88"/>
                    <a:pt x="0" y="88"/>
                  </a:cubicBezTo>
                  <a:cubicBezTo>
                    <a:pt x="67" y="88"/>
                    <a:pt x="67" y="88"/>
                    <a:pt x="67" y="88"/>
                  </a:cubicBezTo>
                  <a:cubicBezTo>
                    <a:pt x="67" y="6"/>
                    <a:pt x="67" y="6"/>
                    <a:pt x="67" y="6"/>
                  </a:cubicBezTo>
                  <a:cubicBezTo>
                    <a:pt x="67" y="4"/>
                    <a:pt x="66" y="3"/>
                    <a:pt x="65" y="1"/>
                  </a:cubicBezTo>
                  <a:cubicBezTo>
                    <a:pt x="64" y="0"/>
                    <a:pt x="62" y="0"/>
                    <a:pt x="61" y="0"/>
                  </a:cubicBezTo>
                  <a:lnTo>
                    <a:pt x="6" y="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5" name="Freeform 126"/>
            <p:cNvSpPr/>
            <p:nvPr/>
          </p:nvSpPr>
          <p:spPr bwMode="auto">
            <a:xfrm>
              <a:off x="783" y="3368"/>
              <a:ext cx="55" cy="100"/>
            </a:xfrm>
            <a:custGeom>
              <a:avLst/>
              <a:gdLst>
                <a:gd name="T0" fmla="*/ 6 w 67"/>
                <a:gd name="T1" fmla="*/ 0 h 120"/>
                <a:gd name="T2" fmla="*/ 2 w 67"/>
                <a:gd name="T3" fmla="*/ 2 h 120"/>
                <a:gd name="T4" fmla="*/ 0 w 67"/>
                <a:gd name="T5" fmla="*/ 6 h 120"/>
                <a:gd name="T6" fmla="*/ 0 w 67"/>
                <a:gd name="T7" fmla="*/ 120 h 120"/>
                <a:gd name="T8" fmla="*/ 67 w 67"/>
                <a:gd name="T9" fmla="*/ 120 h 120"/>
                <a:gd name="T10" fmla="*/ 67 w 67"/>
                <a:gd name="T11" fmla="*/ 6 h 120"/>
                <a:gd name="T12" fmla="*/ 65 w 67"/>
                <a:gd name="T13" fmla="*/ 2 h 120"/>
                <a:gd name="T14" fmla="*/ 61 w 67"/>
                <a:gd name="T15" fmla="*/ 0 h 120"/>
                <a:gd name="T16" fmla="*/ 6 w 67"/>
                <a:gd name="T17"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20">
                  <a:moveTo>
                    <a:pt x="6" y="0"/>
                  </a:moveTo>
                  <a:cubicBezTo>
                    <a:pt x="4" y="0"/>
                    <a:pt x="3" y="0"/>
                    <a:pt x="2" y="2"/>
                  </a:cubicBezTo>
                  <a:cubicBezTo>
                    <a:pt x="0" y="3"/>
                    <a:pt x="0" y="4"/>
                    <a:pt x="0" y="6"/>
                  </a:cubicBezTo>
                  <a:cubicBezTo>
                    <a:pt x="0" y="120"/>
                    <a:pt x="0" y="120"/>
                    <a:pt x="0" y="120"/>
                  </a:cubicBezTo>
                  <a:cubicBezTo>
                    <a:pt x="67" y="120"/>
                    <a:pt x="67" y="120"/>
                    <a:pt x="67" y="120"/>
                  </a:cubicBezTo>
                  <a:cubicBezTo>
                    <a:pt x="67" y="6"/>
                    <a:pt x="67" y="6"/>
                    <a:pt x="67" y="6"/>
                  </a:cubicBezTo>
                  <a:cubicBezTo>
                    <a:pt x="67" y="4"/>
                    <a:pt x="66" y="3"/>
                    <a:pt x="65" y="2"/>
                  </a:cubicBezTo>
                  <a:cubicBezTo>
                    <a:pt x="64" y="0"/>
                    <a:pt x="62" y="0"/>
                    <a:pt x="61" y="0"/>
                  </a:cubicBezTo>
                  <a:lnTo>
                    <a:pt x="6" y="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6" name="Freeform 127"/>
            <p:cNvSpPr/>
            <p:nvPr/>
          </p:nvSpPr>
          <p:spPr bwMode="auto">
            <a:xfrm>
              <a:off x="851" y="3379"/>
              <a:ext cx="56" cy="89"/>
            </a:xfrm>
            <a:custGeom>
              <a:avLst/>
              <a:gdLst>
                <a:gd name="T0" fmla="*/ 6 w 67"/>
                <a:gd name="T1" fmla="*/ 0 h 107"/>
                <a:gd name="T2" fmla="*/ 2 w 67"/>
                <a:gd name="T3" fmla="*/ 2 h 107"/>
                <a:gd name="T4" fmla="*/ 0 w 67"/>
                <a:gd name="T5" fmla="*/ 6 h 107"/>
                <a:gd name="T6" fmla="*/ 0 w 67"/>
                <a:gd name="T7" fmla="*/ 107 h 107"/>
                <a:gd name="T8" fmla="*/ 67 w 67"/>
                <a:gd name="T9" fmla="*/ 107 h 107"/>
                <a:gd name="T10" fmla="*/ 67 w 67"/>
                <a:gd name="T11" fmla="*/ 6 h 107"/>
                <a:gd name="T12" fmla="*/ 65 w 67"/>
                <a:gd name="T13" fmla="*/ 2 h 107"/>
                <a:gd name="T14" fmla="*/ 61 w 67"/>
                <a:gd name="T15" fmla="*/ 0 h 107"/>
                <a:gd name="T16" fmla="*/ 6 w 67"/>
                <a:gd name="T1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07">
                  <a:moveTo>
                    <a:pt x="6" y="0"/>
                  </a:moveTo>
                  <a:cubicBezTo>
                    <a:pt x="5" y="0"/>
                    <a:pt x="3" y="0"/>
                    <a:pt x="2" y="2"/>
                  </a:cubicBezTo>
                  <a:cubicBezTo>
                    <a:pt x="0" y="3"/>
                    <a:pt x="0" y="5"/>
                    <a:pt x="0" y="6"/>
                  </a:cubicBezTo>
                  <a:cubicBezTo>
                    <a:pt x="0" y="107"/>
                    <a:pt x="0" y="107"/>
                    <a:pt x="0" y="107"/>
                  </a:cubicBezTo>
                  <a:cubicBezTo>
                    <a:pt x="67" y="107"/>
                    <a:pt x="67" y="107"/>
                    <a:pt x="67" y="107"/>
                  </a:cubicBezTo>
                  <a:cubicBezTo>
                    <a:pt x="67" y="6"/>
                    <a:pt x="67" y="6"/>
                    <a:pt x="67" y="6"/>
                  </a:cubicBezTo>
                  <a:cubicBezTo>
                    <a:pt x="67" y="5"/>
                    <a:pt x="66" y="3"/>
                    <a:pt x="65" y="2"/>
                  </a:cubicBezTo>
                  <a:cubicBezTo>
                    <a:pt x="64" y="0"/>
                    <a:pt x="62" y="0"/>
                    <a:pt x="61" y="0"/>
                  </a:cubicBezTo>
                  <a:lnTo>
                    <a:pt x="6" y="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7" name="Freeform 128"/>
            <p:cNvSpPr/>
            <p:nvPr/>
          </p:nvSpPr>
          <p:spPr bwMode="auto">
            <a:xfrm>
              <a:off x="919" y="3337"/>
              <a:ext cx="56" cy="131"/>
            </a:xfrm>
            <a:custGeom>
              <a:avLst/>
              <a:gdLst>
                <a:gd name="T0" fmla="*/ 6 w 67"/>
                <a:gd name="T1" fmla="*/ 0 h 158"/>
                <a:gd name="T2" fmla="*/ 2 w 67"/>
                <a:gd name="T3" fmla="*/ 1 h 158"/>
                <a:gd name="T4" fmla="*/ 0 w 67"/>
                <a:gd name="T5" fmla="*/ 6 h 158"/>
                <a:gd name="T6" fmla="*/ 0 w 67"/>
                <a:gd name="T7" fmla="*/ 158 h 158"/>
                <a:gd name="T8" fmla="*/ 67 w 67"/>
                <a:gd name="T9" fmla="*/ 158 h 158"/>
                <a:gd name="T10" fmla="*/ 67 w 67"/>
                <a:gd name="T11" fmla="*/ 6 h 158"/>
                <a:gd name="T12" fmla="*/ 65 w 67"/>
                <a:gd name="T13" fmla="*/ 1 h 158"/>
                <a:gd name="T14" fmla="*/ 61 w 67"/>
                <a:gd name="T15" fmla="*/ 0 h 158"/>
                <a:gd name="T16" fmla="*/ 6 w 67"/>
                <a:gd name="T17"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58">
                  <a:moveTo>
                    <a:pt x="6" y="0"/>
                  </a:moveTo>
                  <a:cubicBezTo>
                    <a:pt x="5" y="0"/>
                    <a:pt x="3" y="0"/>
                    <a:pt x="2" y="1"/>
                  </a:cubicBezTo>
                  <a:cubicBezTo>
                    <a:pt x="0" y="3"/>
                    <a:pt x="0" y="4"/>
                    <a:pt x="0" y="6"/>
                  </a:cubicBezTo>
                  <a:cubicBezTo>
                    <a:pt x="0" y="158"/>
                    <a:pt x="0" y="158"/>
                    <a:pt x="0" y="158"/>
                  </a:cubicBezTo>
                  <a:cubicBezTo>
                    <a:pt x="67" y="158"/>
                    <a:pt x="67" y="158"/>
                    <a:pt x="67" y="158"/>
                  </a:cubicBezTo>
                  <a:cubicBezTo>
                    <a:pt x="67" y="6"/>
                    <a:pt x="67" y="6"/>
                    <a:pt x="67" y="6"/>
                  </a:cubicBezTo>
                  <a:cubicBezTo>
                    <a:pt x="67" y="4"/>
                    <a:pt x="66" y="3"/>
                    <a:pt x="65" y="1"/>
                  </a:cubicBezTo>
                  <a:cubicBezTo>
                    <a:pt x="64" y="0"/>
                    <a:pt x="62" y="0"/>
                    <a:pt x="61" y="0"/>
                  </a:cubicBezTo>
                  <a:cubicBezTo>
                    <a:pt x="6" y="0"/>
                    <a:pt x="6" y="0"/>
                    <a:pt x="6"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8" name="Freeform 129"/>
            <p:cNvSpPr/>
            <p:nvPr/>
          </p:nvSpPr>
          <p:spPr bwMode="auto">
            <a:xfrm>
              <a:off x="987" y="3284"/>
              <a:ext cx="56" cy="184"/>
            </a:xfrm>
            <a:custGeom>
              <a:avLst/>
              <a:gdLst>
                <a:gd name="T0" fmla="*/ 6 w 67"/>
                <a:gd name="T1" fmla="*/ 0 h 222"/>
                <a:gd name="T2" fmla="*/ 2 w 67"/>
                <a:gd name="T3" fmla="*/ 1 h 222"/>
                <a:gd name="T4" fmla="*/ 0 w 67"/>
                <a:gd name="T5" fmla="*/ 6 h 222"/>
                <a:gd name="T6" fmla="*/ 0 w 67"/>
                <a:gd name="T7" fmla="*/ 222 h 222"/>
                <a:gd name="T8" fmla="*/ 67 w 67"/>
                <a:gd name="T9" fmla="*/ 222 h 222"/>
                <a:gd name="T10" fmla="*/ 67 w 67"/>
                <a:gd name="T11" fmla="*/ 6 h 222"/>
                <a:gd name="T12" fmla="*/ 65 w 67"/>
                <a:gd name="T13" fmla="*/ 1 h 222"/>
                <a:gd name="T14" fmla="*/ 61 w 67"/>
                <a:gd name="T15" fmla="*/ 0 h 222"/>
                <a:gd name="T16" fmla="*/ 6 w 67"/>
                <a:gd name="T17"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222">
                  <a:moveTo>
                    <a:pt x="6" y="0"/>
                  </a:moveTo>
                  <a:cubicBezTo>
                    <a:pt x="5" y="0"/>
                    <a:pt x="3" y="0"/>
                    <a:pt x="2" y="1"/>
                  </a:cubicBezTo>
                  <a:cubicBezTo>
                    <a:pt x="1" y="3"/>
                    <a:pt x="0" y="4"/>
                    <a:pt x="0" y="6"/>
                  </a:cubicBezTo>
                  <a:cubicBezTo>
                    <a:pt x="0" y="222"/>
                    <a:pt x="0" y="222"/>
                    <a:pt x="0" y="222"/>
                  </a:cubicBezTo>
                  <a:cubicBezTo>
                    <a:pt x="67" y="222"/>
                    <a:pt x="67" y="222"/>
                    <a:pt x="67" y="222"/>
                  </a:cubicBezTo>
                  <a:cubicBezTo>
                    <a:pt x="67" y="6"/>
                    <a:pt x="67" y="6"/>
                    <a:pt x="67" y="6"/>
                  </a:cubicBezTo>
                  <a:cubicBezTo>
                    <a:pt x="67" y="4"/>
                    <a:pt x="66" y="3"/>
                    <a:pt x="65" y="1"/>
                  </a:cubicBezTo>
                  <a:cubicBezTo>
                    <a:pt x="64" y="0"/>
                    <a:pt x="62" y="0"/>
                    <a:pt x="61" y="0"/>
                  </a:cubicBezTo>
                  <a:cubicBezTo>
                    <a:pt x="6" y="0"/>
                    <a:pt x="6" y="0"/>
                    <a:pt x="6"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9" name="Freeform 130"/>
            <p:cNvSpPr/>
            <p:nvPr/>
          </p:nvSpPr>
          <p:spPr bwMode="auto">
            <a:xfrm>
              <a:off x="610" y="3178"/>
              <a:ext cx="475" cy="289"/>
            </a:xfrm>
            <a:custGeom>
              <a:avLst/>
              <a:gdLst>
                <a:gd name="T0" fmla="*/ 572 w 572"/>
                <a:gd name="T1" fmla="*/ 7 h 347"/>
                <a:gd name="T2" fmla="*/ 571 w 572"/>
                <a:gd name="T3" fmla="*/ 2 h 347"/>
                <a:gd name="T4" fmla="*/ 567 w 572"/>
                <a:gd name="T5" fmla="*/ 1 h 347"/>
                <a:gd name="T6" fmla="*/ 500 w 572"/>
                <a:gd name="T7" fmla="*/ 20 h 347"/>
                <a:gd name="T8" fmla="*/ 497 w 572"/>
                <a:gd name="T9" fmla="*/ 23 h 347"/>
                <a:gd name="T10" fmla="*/ 498 w 572"/>
                <a:gd name="T11" fmla="*/ 27 h 347"/>
                <a:gd name="T12" fmla="*/ 506 w 572"/>
                <a:gd name="T13" fmla="*/ 37 h 347"/>
                <a:gd name="T14" fmla="*/ 302 w 572"/>
                <a:gd name="T15" fmla="*/ 196 h 347"/>
                <a:gd name="T16" fmla="*/ 190 w 572"/>
                <a:gd name="T17" fmla="*/ 148 h 347"/>
                <a:gd name="T18" fmla="*/ 2 w 572"/>
                <a:gd name="T19" fmla="*/ 327 h 347"/>
                <a:gd name="T20" fmla="*/ 0 w 572"/>
                <a:gd name="T21" fmla="*/ 331 h 347"/>
                <a:gd name="T22" fmla="*/ 2 w 572"/>
                <a:gd name="T23" fmla="*/ 336 h 347"/>
                <a:gd name="T24" fmla="*/ 10 w 572"/>
                <a:gd name="T25" fmla="*/ 345 h 347"/>
                <a:gd name="T26" fmla="*/ 15 w 572"/>
                <a:gd name="T27" fmla="*/ 347 h 347"/>
                <a:gd name="T28" fmla="*/ 19 w 572"/>
                <a:gd name="T29" fmla="*/ 345 h 347"/>
                <a:gd name="T30" fmla="*/ 195 w 572"/>
                <a:gd name="T31" fmla="*/ 178 h 347"/>
                <a:gd name="T32" fmla="*/ 306 w 572"/>
                <a:gd name="T33" fmla="*/ 225 h 347"/>
                <a:gd name="T34" fmla="*/ 521 w 572"/>
                <a:gd name="T35" fmla="*/ 57 h 347"/>
                <a:gd name="T36" fmla="*/ 529 w 572"/>
                <a:gd name="T37" fmla="*/ 68 h 347"/>
                <a:gd name="T38" fmla="*/ 533 w 572"/>
                <a:gd name="T39" fmla="*/ 69 h 347"/>
                <a:gd name="T40" fmla="*/ 536 w 572"/>
                <a:gd name="T41" fmla="*/ 67 h 347"/>
                <a:gd name="T42" fmla="*/ 572 w 572"/>
                <a:gd name="T43" fmla="*/ 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72" h="347">
                  <a:moveTo>
                    <a:pt x="572" y="7"/>
                  </a:moveTo>
                  <a:cubicBezTo>
                    <a:pt x="572" y="5"/>
                    <a:pt x="572" y="4"/>
                    <a:pt x="571" y="2"/>
                  </a:cubicBezTo>
                  <a:cubicBezTo>
                    <a:pt x="570" y="1"/>
                    <a:pt x="568" y="0"/>
                    <a:pt x="567" y="1"/>
                  </a:cubicBezTo>
                  <a:cubicBezTo>
                    <a:pt x="500" y="20"/>
                    <a:pt x="500" y="20"/>
                    <a:pt x="500" y="20"/>
                  </a:cubicBezTo>
                  <a:cubicBezTo>
                    <a:pt x="498" y="21"/>
                    <a:pt x="497" y="22"/>
                    <a:pt x="497" y="23"/>
                  </a:cubicBezTo>
                  <a:cubicBezTo>
                    <a:pt x="496" y="25"/>
                    <a:pt x="497" y="26"/>
                    <a:pt x="498" y="27"/>
                  </a:cubicBezTo>
                  <a:cubicBezTo>
                    <a:pt x="506" y="37"/>
                    <a:pt x="506" y="37"/>
                    <a:pt x="506" y="37"/>
                  </a:cubicBezTo>
                  <a:cubicBezTo>
                    <a:pt x="302" y="196"/>
                    <a:pt x="302" y="196"/>
                    <a:pt x="302" y="196"/>
                  </a:cubicBezTo>
                  <a:cubicBezTo>
                    <a:pt x="190" y="148"/>
                    <a:pt x="190" y="148"/>
                    <a:pt x="190" y="148"/>
                  </a:cubicBezTo>
                  <a:cubicBezTo>
                    <a:pt x="2" y="327"/>
                    <a:pt x="2" y="327"/>
                    <a:pt x="2" y="327"/>
                  </a:cubicBezTo>
                  <a:cubicBezTo>
                    <a:pt x="1" y="328"/>
                    <a:pt x="0" y="329"/>
                    <a:pt x="0" y="331"/>
                  </a:cubicBezTo>
                  <a:cubicBezTo>
                    <a:pt x="0" y="333"/>
                    <a:pt x="0" y="334"/>
                    <a:pt x="2" y="336"/>
                  </a:cubicBezTo>
                  <a:cubicBezTo>
                    <a:pt x="10" y="345"/>
                    <a:pt x="10" y="345"/>
                    <a:pt x="10" y="345"/>
                  </a:cubicBezTo>
                  <a:cubicBezTo>
                    <a:pt x="11" y="346"/>
                    <a:pt x="13" y="347"/>
                    <a:pt x="15" y="347"/>
                  </a:cubicBezTo>
                  <a:cubicBezTo>
                    <a:pt x="16" y="347"/>
                    <a:pt x="18" y="346"/>
                    <a:pt x="19" y="345"/>
                  </a:cubicBezTo>
                  <a:cubicBezTo>
                    <a:pt x="195" y="178"/>
                    <a:pt x="195" y="178"/>
                    <a:pt x="195" y="178"/>
                  </a:cubicBezTo>
                  <a:cubicBezTo>
                    <a:pt x="306" y="225"/>
                    <a:pt x="306" y="225"/>
                    <a:pt x="306" y="225"/>
                  </a:cubicBezTo>
                  <a:cubicBezTo>
                    <a:pt x="521" y="57"/>
                    <a:pt x="521" y="57"/>
                    <a:pt x="521" y="57"/>
                  </a:cubicBezTo>
                  <a:cubicBezTo>
                    <a:pt x="529" y="68"/>
                    <a:pt x="529" y="68"/>
                    <a:pt x="529" y="68"/>
                  </a:cubicBezTo>
                  <a:cubicBezTo>
                    <a:pt x="530" y="69"/>
                    <a:pt x="531" y="69"/>
                    <a:pt x="533" y="69"/>
                  </a:cubicBezTo>
                  <a:cubicBezTo>
                    <a:pt x="534" y="69"/>
                    <a:pt x="535" y="68"/>
                    <a:pt x="536" y="67"/>
                  </a:cubicBezTo>
                  <a:lnTo>
                    <a:pt x="572" y="7"/>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sp>
        <p:nvSpPr>
          <p:cNvPr id="50" name="矩形 49"/>
          <p:cNvSpPr/>
          <p:nvPr/>
        </p:nvSpPr>
        <p:spPr>
          <a:xfrm>
            <a:off x="5232919" y="3652113"/>
            <a:ext cx="1706880" cy="460375"/>
          </a:xfrm>
          <a:prstGeom prst="rect">
            <a:avLst/>
          </a:prstGeom>
        </p:spPr>
        <p:txBody>
          <a:bodyPr wrap="none">
            <a:spAutoFit/>
          </a:bodyPr>
          <a:lstStyle/>
          <a:p>
            <a:pPr algn="ctr"/>
            <a:r>
              <a:rPr lang="zh-CN" altLang="en-US" sz="2400" b="1" dirty="0" smtClean="0">
                <a:solidFill>
                  <a:schemeClr val="bg1"/>
                </a:solidFill>
              </a:rPr>
              <a:t>可行性分析</a:t>
            </a:r>
          </a:p>
        </p:txBody>
      </p:sp>
      <p:sp>
        <p:nvSpPr>
          <p:cNvPr id="52" name="矩形 51"/>
          <p:cNvSpPr/>
          <p:nvPr/>
        </p:nvSpPr>
        <p:spPr>
          <a:xfrm>
            <a:off x="8607830" y="3652113"/>
            <a:ext cx="2011680" cy="460375"/>
          </a:xfrm>
          <a:prstGeom prst="rect">
            <a:avLst/>
          </a:prstGeom>
        </p:spPr>
        <p:txBody>
          <a:bodyPr wrap="none">
            <a:spAutoFit/>
          </a:bodyPr>
          <a:lstStyle/>
          <a:p>
            <a:pPr algn="ctr"/>
            <a:r>
              <a:rPr lang="zh-CN" altLang="en-US" sz="2400" b="1" dirty="0" smtClean="0">
                <a:solidFill>
                  <a:schemeClr val="bg1"/>
                </a:solidFill>
              </a:rPr>
              <a:t>系统功能分析</a:t>
            </a:r>
          </a:p>
        </p:txBody>
      </p:sp>
      <p:sp>
        <p:nvSpPr>
          <p:cNvPr id="54" name="矩形 53"/>
          <p:cNvSpPr/>
          <p:nvPr/>
        </p:nvSpPr>
        <p:spPr>
          <a:xfrm>
            <a:off x="1739281" y="3652113"/>
            <a:ext cx="2011680" cy="460375"/>
          </a:xfrm>
          <a:prstGeom prst="rect">
            <a:avLst/>
          </a:prstGeom>
        </p:spPr>
        <p:txBody>
          <a:bodyPr wrap="none">
            <a:spAutoFit/>
          </a:bodyPr>
          <a:lstStyle/>
          <a:p>
            <a:pPr algn="ctr"/>
            <a:r>
              <a:rPr lang="zh-CN" altLang="en-US" sz="2400" b="1" dirty="0" smtClean="0">
                <a:solidFill>
                  <a:schemeClr val="bg1"/>
                </a:solidFill>
              </a:rPr>
              <a:t>系统总体分析</a:t>
            </a: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546F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814704" y="-38100"/>
            <a:ext cx="4107815" cy="706755"/>
          </a:xfrm>
          <a:prstGeom prst="rect">
            <a:avLst/>
          </a:prstGeom>
          <a:noFill/>
        </p:spPr>
        <p:txBody>
          <a:bodyPr wrap="square" rtlCol="0">
            <a:spAutoFit/>
          </a:bodyPr>
          <a:lstStyle/>
          <a:p>
            <a:pPr>
              <a:defRPr/>
            </a:pPr>
            <a:r>
              <a:rPr lang="zh-CN" altLang="zh-CN" sz="4000" dirty="0" smtClean="0">
                <a:solidFill>
                  <a:schemeClr val="bg1"/>
                </a:solidFill>
              </a:rPr>
              <a:t>总体规划结构图</a:t>
            </a: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2097927" y="1234873"/>
            <a:ext cx="7707219" cy="4870382"/>
            <a:chOff x="2097927" y="1087654"/>
            <a:chExt cx="7707219" cy="4870382"/>
          </a:xfrm>
        </p:grpSpPr>
        <p:sp>
          <p:nvSpPr>
            <p:cNvPr id="13" name="任意多边形 12"/>
            <p:cNvSpPr/>
            <p:nvPr/>
          </p:nvSpPr>
          <p:spPr>
            <a:xfrm>
              <a:off x="6281846" y="1087654"/>
              <a:ext cx="3523300" cy="2045560"/>
            </a:xfrm>
            <a:custGeom>
              <a:avLst/>
              <a:gdLst>
                <a:gd name="connsiteX0" fmla="*/ 0 w 3523300"/>
                <a:gd name="connsiteY0" fmla="*/ 0 h 2045560"/>
                <a:gd name="connsiteX1" fmla="*/ 3523300 w 3523300"/>
                <a:gd name="connsiteY1" fmla="*/ 0 h 2045560"/>
                <a:gd name="connsiteX2" fmla="*/ 3523300 w 3523300"/>
                <a:gd name="connsiteY2" fmla="*/ 2045560 h 2045560"/>
                <a:gd name="connsiteX3" fmla="*/ 0 w 3523300"/>
                <a:gd name="connsiteY3" fmla="*/ 2045560 h 2045560"/>
                <a:gd name="connsiteX4" fmla="*/ 0 w 3523300"/>
                <a:gd name="connsiteY4" fmla="*/ 0 h 2045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3300" h="2045560">
                  <a:moveTo>
                    <a:pt x="0" y="0"/>
                  </a:moveTo>
                  <a:lnTo>
                    <a:pt x="3523300" y="0"/>
                  </a:lnTo>
                  <a:lnTo>
                    <a:pt x="3523300" y="2045560"/>
                  </a:lnTo>
                  <a:lnTo>
                    <a:pt x="0" y="20455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19608" tIns="419608" rIns="419608" bIns="419608" numCol="1" spcCol="1270" anchor="ctr" anchorCtr="0">
              <a:noAutofit/>
            </a:bodyPr>
            <a:lstStyle/>
            <a:p>
              <a:pPr lvl="0" algn="ctr" defTabSz="2622550">
                <a:lnSpc>
                  <a:spcPct val="90000"/>
                </a:lnSpc>
                <a:spcBef>
                  <a:spcPct val="0"/>
                </a:spcBef>
                <a:spcAft>
                  <a:spcPct val="35000"/>
                </a:spcAft>
              </a:pPr>
              <a:endParaRPr lang="zh-CN" altLang="en-US" sz="5900" kern="1200"/>
            </a:p>
          </p:txBody>
        </p:sp>
        <p:sp>
          <p:nvSpPr>
            <p:cNvPr id="15" name="任意多边形 14"/>
            <p:cNvSpPr/>
            <p:nvPr/>
          </p:nvSpPr>
          <p:spPr>
            <a:xfrm>
              <a:off x="2097927" y="3912476"/>
              <a:ext cx="3523300" cy="2045560"/>
            </a:xfrm>
            <a:custGeom>
              <a:avLst/>
              <a:gdLst>
                <a:gd name="connsiteX0" fmla="*/ 0 w 3523300"/>
                <a:gd name="connsiteY0" fmla="*/ 0 h 2045560"/>
                <a:gd name="connsiteX1" fmla="*/ 3523300 w 3523300"/>
                <a:gd name="connsiteY1" fmla="*/ 0 h 2045560"/>
                <a:gd name="connsiteX2" fmla="*/ 3523300 w 3523300"/>
                <a:gd name="connsiteY2" fmla="*/ 2045560 h 2045560"/>
                <a:gd name="connsiteX3" fmla="*/ 0 w 3523300"/>
                <a:gd name="connsiteY3" fmla="*/ 2045560 h 2045560"/>
                <a:gd name="connsiteX4" fmla="*/ 0 w 3523300"/>
                <a:gd name="connsiteY4" fmla="*/ 0 h 2045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3300" h="2045560">
                  <a:moveTo>
                    <a:pt x="0" y="0"/>
                  </a:moveTo>
                  <a:lnTo>
                    <a:pt x="3523300" y="0"/>
                  </a:lnTo>
                  <a:lnTo>
                    <a:pt x="3523300" y="2045560"/>
                  </a:lnTo>
                  <a:lnTo>
                    <a:pt x="0" y="20455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19608" tIns="419608" rIns="419608" bIns="419608" numCol="1" spcCol="1270" anchor="ctr" anchorCtr="0">
              <a:noAutofit/>
            </a:bodyPr>
            <a:lstStyle/>
            <a:p>
              <a:pPr lvl="0" algn="ctr" defTabSz="2622550">
                <a:lnSpc>
                  <a:spcPct val="90000"/>
                </a:lnSpc>
                <a:spcBef>
                  <a:spcPct val="0"/>
                </a:spcBef>
                <a:spcAft>
                  <a:spcPct val="35000"/>
                </a:spcAft>
              </a:pPr>
              <a:endParaRPr lang="zh-CN" altLang="en-US" sz="5900" kern="1200"/>
            </a:p>
          </p:txBody>
        </p:sp>
      </p:grpSp>
      <p:sp>
        <p:nvSpPr>
          <p:cNvPr id="15362" name="Rectangle 2"/>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397" name="Rectangle 37"/>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44" name="Rectangle 84"/>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57" name="Rectangle 97"/>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58" name="Rectangle 98"/>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59" name="Rectangle 99"/>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60" name="Rectangle 100"/>
          <p:cNvSpPr>
            <a:spLocks noChangeArrowheads="1"/>
          </p:cNvSpPr>
          <p:nvPr/>
        </p:nvSpPr>
        <p:spPr bwMode="auto">
          <a:xfrm>
            <a:off x="0" y="4219575"/>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 name="Rectangle 100"/>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61" name="Rectangle 101"/>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62" name="Rectangle 102"/>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63" name="Rectangle 103"/>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64" name="Rectangle 104"/>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65" name="Rectangle 105"/>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66" name="Rectangle 106"/>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67" name="Rectangle 107"/>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68" name="Rectangle 108"/>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9" name="对象 -2147482608"/>
          <p:cNvGraphicFramePr>
            <a:graphicFrameLocks/>
          </p:cNvGraphicFramePr>
          <p:nvPr/>
        </p:nvGraphicFramePr>
        <p:xfrm>
          <a:off x="3226118" y="669608"/>
          <a:ext cx="5133975" cy="5800725"/>
        </p:xfrm>
        <a:graphic>
          <a:graphicData uri="http://schemas.openxmlformats.org/presentationml/2006/ole">
            <p:oleObj spid="_x0000_s1025" r:id="rId3" imgW="5124422" imgH="5791230" progId="Visio.Drawing.15">
              <p:embed/>
            </p:oleObj>
          </a:graphicData>
        </a:graphic>
      </p:graphicFrame>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1">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4">
      <a:majorFont>
        <a:latin typeface="Segoe UI"/>
        <a:ea typeface="微软雅黑"/>
        <a:cs typeface=""/>
      </a:majorFont>
      <a:minorFont>
        <a:latin typeface="Segoe U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TotalTime>
  <Words>521</Words>
  <Application>Microsoft Office PowerPoint</Application>
  <PresentationFormat>自定义</PresentationFormat>
  <Paragraphs>65</Paragraphs>
  <Slides>19</Slides>
  <Notes>10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19</vt:i4>
      </vt:variant>
    </vt:vector>
  </HeadingPairs>
  <TitlesOfParts>
    <vt:vector size="21" baseType="lpstr">
      <vt:lpstr>office 1</vt:lpstr>
      <vt:lpstr>Microsoft Visio 绘图</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tukuppt</dc:title>
  <dc:subject>熊猫办公</dc:subject>
  <dc:creator>www.tukuppt.com</dc:creator>
  <cp:keywords>tukuppt</cp:keywords>
  <cp:lastModifiedBy>Administrator</cp:lastModifiedBy>
  <cp:revision>54</cp:revision>
  <dcterms:created xsi:type="dcterms:W3CDTF">2019-12-31T02:46:00Z</dcterms:created>
  <dcterms:modified xsi:type="dcterms:W3CDTF">2023-04-03T06:58:44Z</dcterms:modified>
  <cp:category>tukuppt</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2052-11.8.2.8411</vt:lpwstr>
  </property>
  <property fmtid="{D5CDD505-2E9C-101B-9397-08002B2CF9AE}" pid="3" name="ICV">
    <vt:lpwstr>C5C04EBCEAE54CC3ABB6DAC2EE57451B</vt:lpwstr>
  </property>
</Properties>
</file>