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57" r:id="rId4"/>
    <p:sldId id="258" r:id="rId5"/>
    <p:sldId id="259" r:id="rId6"/>
    <p:sldId id="260" r:id="rId7"/>
    <p:sldId id="278" r:id="rId8"/>
    <p:sldId id="262" r:id="rId9"/>
    <p:sldId id="280" r:id="rId10"/>
    <p:sldId id="281" r:id="rId11"/>
    <p:sldId id="282" r:id="rId12"/>
    <p:sldId id="283" r:id="rId13"/>
    <p:sldId id="274" r:id="rId14"/>
    <p:sldId id="275" r:id="rId15"/>
    <p:sldId id="276" r:id="rId16"/>
    <p:sldId id="277"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lang="zh-CN" altLang="en-US" sz="6600" u="sng" dirty="0" smtClean="0">
                <a:effectLst/>
              </a:rPr>
              <a:t>优购电商小程序</a:t>
            </a:r>
            <a:r>
              <a:rPr lang="en-US" sz="6600" u="sng" dirty="0" smtClean="0">
                <a:effectLst/>
              </a:rPr>
              <a:t>PPT</a:t>
            </a:r>
            <a:endParaRPr lang="en-US" sz="6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管理员登录模块</a:t>
            </a:r>
            <a:endParaRPr lang="zh-CN" altLang="en-US" dirty="0"/>
          </a:p>
        </p:txBody>
      </p:sp>
      <p:pic>
        <p:nvPicPr>
          <p:cNvPr id="-2147482436" name="内容占位符 -2147482437"/>
          <p:cNvPicPr>
            <a:picLocks noChangeAspect="1"/>
          </p:cNvPicPr>
          <p:nvPr>
            <p:ph idx="1"/>
          </p:nvPr>
        </p:nvPicPr>
        <p:blipFill>
          <a:blip r:embed="rId1"/>
          <a:stretch>
            <a:fillRect/>
          </a:stretch>
        </p:blipFill>
        <p:spPr>
          <a:xfrm>
            <a:off x="121920" y="1199515"/>
            <a:ext cx="8869680" cy="5516245"/>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用户登录模块</a:t>
            </a:r>
            <a:endParaRPr lang="zh-CN" altLang="en-US" dirty="0"/>
          </a:p>
        </p:txBody>
      </p:sp>
      <p:pic>
        <p:nvPicPr>
          <p:cNvPr id="-2147482446" name="内容占位符 -2147482447"/>
          <p:cNvPicPr>
            <a:picLocks noChangeAspect="1"/>
          </p:cNvPicPr>
          <p:nvPr>
            <p:ph idx="1"/>
          </p:nvPr>
        </p:nvPicPr>
        <p:blipFill>
          <a:blip r:embed="rId1"/>
          <a:stretch>
            <a:fillRect/>
          </a:stretch>
        </p:blipFill>
        <p:spPr>
          <a:xfrm>
            <a:off x="3091180" y="1089025"/>
            <a:ext cx="4072255" cy="5769610"/>
          </a:xfrm>
          <a:prstGeom prst="rect">
            <a:avLst/>
          </a:prstGeom>
          <a:noFill/>
          <a:ln w="9525">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99592" y="764704"/>
            <a:ext cx="7024744" cy="1143000"/>
          </a:xfrm>
        </p:spPr>
        <p:txBody>
          <a:bodyPr/>
          <a:lstStyle/>
          <a:p>
            <a:r>
              <a:rPr lang="zh-CN" dirty="0"/>
              <a:t>系统测试</a:t>
            </a:r>
            <a:endParaRPr lang="zh-CN" dirty="0"/>
          </a:p>
        </p:txBody>
      </p:sp>
      <p:sp>
        <p:nvSpPr>
          <p:cNvPr id="2" name="内容占位符 1"/>
          <p:cNvSpPr>
            <a:spLocks noGrp="1"/>
          </p:cNvSpPr>
          <p:nvPr>
            <p:ph idx="1"/>
          </p:nvPr>
        </p:nvSpPr>
        <p:spPr>
          <a:xfrm>
            <a:off x="683567" y="1916832"/>
            <a:ext cx="7704857" cy="4248471"/>
          </a:xfrm>
        </p:spPr>
        <p:txBody>
          <a:bodyPr>
            <a:normAutofit fontScale="60000"/>
          </a:bodyPr>
          <a:lstStyle/>
          <a:p>
            <a:r>
              <a:rPr lang="zh-CN" altLang="en-US" dirty="0" smtClean="0"/>
              <a:t>软件系统测试的目的是通过测试找出在程序中的存在的错误信息和阻碍程序正常运转的安全隐患。这同时也是每一个系统软件测试的主要的规定，软件系统的应用过程中，发现一个重要的错误也是极具有很大的影响力的，一个好的测试的方案就为发展程序中存在的重大问题的；同样，一个成功的测试方案也就发现了迄今为止尚未发现的一个重要错误的测试。</a:t>
            </a:r>
            <a:endParaRPr lang="zh-CN" altLang="en-US" dirty="0" smtClean="0"/>
          </a:p>
          <a:p>
            <a:r>
              <a:rPr lang="zh-CN" altLang="en-US" dirty="0" smtClean="0"/>
              <a:t>软件测试的主要的好处就是为了让软件的运行情况更好，让用户的使用的过程中更加的满意。在软件工程中，软件测试是一个十分重要环节，在交付用户使用最终的软件之前，软件测试就是一个检验的过程，主要针对的是软件的软件设计开发、需求分析、系统编码各阶段结果的一个检验过程。 </a:t>
            </a:r>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smtClean="0"/>
          </a:p>
        </p:txBody>
      </p:sp>
      <p:sp>
        <p:nvSpPr>
          <p:cNvPr id="2" name="内容占位符 1"/>
          <p:cNvSpPr>
            <a:spLocks noGrp="1"/>
          </p:cNvSpPr>
          <p:nvPr>
            <p:ph idx="1"/>
          </p:nvPr>
        </p:nvSpPr>
        <p:spPr>
          <a:xfrm>
            <a:off x="611560" y="1412776"/>
            <a:ext cx="8280920" cy="5256584"/>
          </a:xfrm>
        </p:spPr>
        <p:txBody>
          <a:bodyPr>
            <a:normAutofit fontScale="70000"/>
          </a:bodyPr>
          <a:lstStyle/>
          <a:p>
            <a:r>
              <a:rPr lang="zh-CN" altLang="en-US" dirty="0" smtClean="0"/>
              <a:t>优购电商小程序的设计，通过互联网来解决实现信息化的网站系统，通过我四年所学的所有专业知识整合一起，进行对优购电商小程序进行开发设计，当然在真正着手来做的时候遇到了很多问题，一个是网站的技术问题，一个是自己之前没有单独开发过程序，动手实践比较少，面对问题的同时，自己的自信心也受到了一些打击，不过我也是快速的调整自己的状态，老师与同学讨论的方法解决了所有的困难。</a:t>
            </a:r>
            <a:endParaRPr lang="zh-CN" altLang="en-US" dirty="0" smtClean="0"/>
          </a:p>
          <a:p>
            <a:r>
              <a:rPr lang="zh-CN" altLang="en-US" dirty="0" smtClean="0"/>
              <a:t>毕业设计是我们所学知识应用的最佳体现，也是在考核我们四年中所学的所有的专业知识及技术应用情况，通过这样毕业设计可以更好的得到锻炼及对所学知识的复习及运用，也是一种训练和实践。优购电商小程序的实现，不仅巩固了我以前的知识，还对学到的知识通过结合技术进行详细了解，还结合了对跨学科效果的深入理解。</a:t>
            </a:r>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40000"/>
          </a:bodyPr>
          <a:lstStyle/>
          <a:p>
            <a:r>
              <a:rPr smtClean="0"/>
              <a:t>[1] 杨文志. Google 小程序程序设计指南[M]. 北京：电子工业出版社，2018：10-100.</a:t>
            </a:r>
            <a:endParaRPr smtClean="0"/>
          </a:p>
          <a:p>
            <a:r>
              <a:rPr smtClean="0"/>
              <a:t>[2] 韩超，梁泉著. 小程序系统原理及开发要点详解 [M]. 北京：电子工业出版社，2019：50-150. </a:t>
            </a:r>
            <a:endParaRPr smtClean="0"/>
          </a:p>
          <a:p>
            <a:r>
              <a:rPr smtClean="0"/>
              <a:t>[3] 周元兴. Google入门与实例教程 [M]. 北京：电子工业出版社，2017：30-80.</a:t>
            </a:r>
            <a:endParaRPr smtClean="0"/>
          </a:p>
          <a:p>
            <a:r>
              <a:rPr smtClean="0"/>
              <a:t>[4]熊伟,叶淋玮. 我国虚拟旅游网站的功能评价研究[J]. 人文地理,2018,02:154-160.</a:t>
            </a:r>
            <a:endParaRPr smtClean="0"/>
          </a:p>
          <a:p>
            <a:r>
              <a:rPr smtClean="0"/>
              <a:t>[5]赵宣容. 计算机软件数据库设计的重要性以及原则探讨[J]. 电子技术与软件工程,2019,17:209.</a:t>
            </a:r>
            <a:endParaRPr smtClean="0"/>
          </a:p>
          <a:p>
            <a:r>
              <a:rPr smtClean="0"/>
              <a:t>[6]李凯,鹿艳晶.网站的设计与开发[J]. 软件导刊,2019,03:79-81.</a:t>
            </a:r>
            <a:endParaRPr smtClean="0"/>
          </a:p>
          <a:p>
            <a:r>
              <a:rPr smtClean="0"/>
              <a:t>[7]白凯,吕洋洋,李薇薇.网站信息类型、品牌与服务保证对网站信任的影响[J]. 旅游学刊,2019,03:91-99.</a:t>
            </a:r>
            <a:endParaRPr smtClean="0"/>
          </a:p>
          <a:p>
            <a:r>
              <a:rPr smtClean="0"/>
              <a:t>[8]郝进义. 数据库设计规范及设计技巧研究[J]. 计算机光盘软件与应用,2017,12:176-177.</a:t>
            </a:r>
            <a:endParaRPr smtClean="0"/>
          </a:p>
          <a:p>
            <a:r>
              <a:rPr smtClean="0"/>
              <a:t>[9]赵春燕. 网站优化深度研究[J]. 信息安全与技术,2019,01:61-63.</a:t>
            </a:r>
            <a:endParaRPr smtClean="0"/>
          </a:p>
          <a:p>
            <a:r>
              <a:rPr smtClean="0"/>
              <a:t>[10] 靳岩. 小程序 开发入门与实战 [M]. 北京：人民邮电出版社，2019：10-50.</a:t>
            </a:r>
            <a:endParaRPr smtClean="0"/>
          </a:p>
          <a:p>
            <a:r>
              <a:rPr smtClean="0"/>
              <a:t>[11] 余志龙 陈昱勋. Google 小程序 SDK开发范例大全 [M]. 北京：人民邮电出版社，2019：30-70.</a:t>
            </a:r>
            <a:endParaRPr smtClean="0"/>
          </a:p>
          <a:p>
            <a:r>
              <a:rPr smtClean="0"/>
              <a:t>[12] 杨丰盛. 小程序应用开发揭秘 L004 [M]. 北京：机械工业出版社，2018：43-65.</a:t>
            </a:r>
            <a:endParaRPr smtClean="0"/>
          </a:p>
          <a:p>
            <a:r>
              <a:rPr smtClean="0"/>
              <a:t>[13] 吴亚峰，苏亚光. 小程序 2.0系统开发实战宝典 [M]. 北京：人民邮电出版社，2019：15-30.</a:t>
            </a:r>
            <a:endParaRPr smtClean="0"/>
          </a:p>
          <a:p>
            <a:r>
              <a:rPr smtClean="0"/>
              <a:t>[14] 郭宏志.小程序应用开发详解 [M]. 北京：电子工业出版社，2017：22-300.</a:t>
            </a:r>
            <a:endParaRPr smtClean="0"/>
          </a:p>
          <a:p>
            <a:r>
              <a:rPr smtClean="0"/>
              <a:t>[15] 陈昱，江兰帆.基于Google 小程序平台的应用程序开发和研究[J].福建电脑，2018（11）：156-157. </a:t>
            </a:r>
            <a:endParaRPr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60000"/>
          </a:bodyPr>
          <a:lstStyle/>
          <a:p>
            <a:r>
              <a:rPr lang="zh-CN" altLang="en-US" dirty="0" smtClean="0"/>
              <a:t>随着社会的发展，社会的方方面面都在利用信息化时代的优势。互联网的优势和普及使得各种系统的开发成为必需。</a:t>
            </a:r>
            <a:endParaRPr lang="zh-CN" altLang="en-US" dirty="0" smtClean="0"/>
          </a:p>
          <a:p>
            <a:r>
              <a:rPr lang="zh-CN" altLang="en-US" dirty="0" smtClean="0"/>
              <a:t>本文以实际运用为开发背景，运用软件工程原理和开发方法，它主要是采用java语言技术和mysql数据库来完成对系统的设计。整个开发过程首先对优购电商小程序进行需求分析，得出优购电商小程序主要功能。接着对优购电商小程序进行总体设计和详细设计。总体设计主要包括小程序功能设计、小程序总体结构设计、小程序数据结构设计和小程序安全设计等；详细设计主要包括优购电商小程序数据库访问的实现，主要功能模块的具体实现，模块实现关键代码等。最后对优购电商小程序进行了功能测试，并对测试结果进行了分析总结，得出优购电商小程序存在的不足及需要改进的地方，为以后的优购电商小程序维护提供了方便，同时也为今后开发类似优购电商小程序提供了借鉴和帮助。</a:t>
            </a:r>
            <a:endParaRPr lang="zh-CN" altLang="en-US" dirty="0" smtClean="0"/>
          </a:p>
          <a:p>
            <a:r>
              <a:rPr lang="zh-CN" altLang="en-US" dirty="0" smtClean="0"/>
              <a:t>优购电商小程序开发使系统能够更加方便快捷，同时也促使优购电商小程序变的更加系统化、有序化。系统界面较友好，易于操作。</a:t>
            </a:r>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dirty="0"/>
              <a:t> 概述</a:t>
            </a:r>
            <a:endParaRPr lang="zh-CN" dirty="0"/>
          </a:p>
        </p:txBody>
      </p:sp>
      <p:sp>
        <p:nvSpPr>
          <p:cNvPr id="2" name="内容占位符 1"/>
          <p:cNvSpPr>
            <a:spLocks noGrp="1"/>
          </p:cNvSpPr>
          <p:nvPr>
            <p:ph idx="1"/>
          </p:nvPr>
        </p:nvSpPr>
        <p:spPr>
          <a:xfrm>
            <a:off x="395536" y="1844824"/>
            <a:ext cx="8568952" cy="4824536"/>
          </a:xfrm>
        </p:spPr>
        <p:txBody>
          <a:bodyPr>
            <a:noAutofit/>
          </a:bodyPr>
          <a:lstStyle/>
          <a:p>
            <a:r>
              <a:rPr lang="zh-CN" altLang="en-US" dirty="0" smtClean="0"/>
              <a:t>随着信息时代的快速发展，互联网的优势和普及，人们生活水平的不断提高，工作时间的繁忙，使得优购电商小程序的开发成为必需。优购电商小程序主要是借助计算机，通过对优购电商小程序管理所需的信息管理，增加用户的选择，同时也方便广大用户信息的及时查询、修改以及对优购电商小程序信息的及时了解。优购电商小程序给用户带来了更多的选择, 该系统通过和数据库软件协作来满足用户的需求。</a:t>
            </a:r>
            <a:endParaRPr lang="zh-CN"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dirty="0"/>
              <a:t>课题意义</a:t>
            </a:r>
            <a:endParaRPr lang="zh-CN" dirty="0"/>
          </a:p>
        </p:txBody>
      </p:sp>
      <p:sp>
        <p:nvSpPr>
          <p:cNvPr id="2" name="内容占位符 1"/>
          <p:cNvSpPr>
            <a:spLocks noGrp="1"/>
          </p:cNvSpPr>
          <p:nvPr>
            <p:ph idx="1"/>
          </p:nvPr>
        </p:nvSpPr>
        <p:spPr>
          <a:xfrm>
            <a:off x="467545" y="1988840"/>
            <a:ext cx="8064896" cy="4176464"/>
          </a:xfrm>
        </p:spPr>
        <p:txBody>
          <a:bodyPr>
            <a:normAutofit fontScale="70000"/>
          </a:bodyPr>
          <a:lstStyle/>
          <a:p>
            <a:r>
              <a:rPr lang="en-US" dirty="0" smtClean="0"/>
              <a:t> </a:t>
            </a:r>
            <a:r>
              <a:rPr lang="zh-CN" altLang="en-US" dirty="0" smtClean="0"/>
              <a:t>如今，随着移动用户端的普及，微信因为其简单，方便，并且用户体验度好，所以被称为现在聊天沟通的新宠，同时也被应用到更多的企业做宣传推广。截至2017年底，微信用户数突破10亿，包括银行、证券、快递服务、电子商务等越来越多的公司在微信平台上推出相应的服务平台，以适应用户新的行为习惯。微信平台的科研社交网络平台已是势在必行。计算机技术在现代管理中的应用，使计算机成为人们应用现代技术的重要工具。能够有效的解决用户管理便捷化的问题，提高效率。给用户提供最全面、最专业的数据管理信息，帮助他们了解最新详细信息，还有就是借助微信端，能够更好的满足用户的需求，为用户节省时间以达到省时又高效的目的。</a:t>
            </a:r>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主要内容</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Autofit/>
          </a:bodyPr>
          <a:lstStyle/>
          <a:p>
            <a:r>
              <a:rPr lang="zh-CN" altLang="en-US" sz="1900" dirty="0" smtClean="0"/>
              <a:t>优购电商小程序从功能、数据流程、可行性、运行环境进行需求分析。对优购电商小程序的数据库、功能进行了详细设计，分析了主要界面设计和相关组件设计，优购电商小程序的具体实现进行了介绍。从数据库中获取数据、向数据库中写入数据，实现系统直接对数据库进行各种数据库查询、插入、删除、更新等操作，在网页中加入动态内容，从而实现优购电商小程序所需要的各种基本功能。</a:t>
            </a:r>
            <a:endParaRPr lang="zh-CN" altLang="en-US" sz="19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ltLang="zh-CN" b="1" dirty="0">
                <a:effectLst/>
              </a:rPr>
              <a:t>小程序框架以及目录结构介绍 </a:t>
            </a:r>
            <a:br>
              <a:rPr lang="zh-CN" altLang="zh-CN" b="1" dirty="0">
                <a:effectLst/>
              </a:rPr>
            </a:br>
            <a:endParaRPr lang="zh-CN" altLang="en-US" dirty="0"/>
          </a:p>
        </p:txBody>
      </p:sp>
      <p:sp>
        <p:nvSpPr>
          <p:cNvPr id="3" name="内容占位符 2"/>
          <p:cNvSpPr>
            <a:spLocks noGrp="1"/>
          </p:cNvSpPr>
          <p:nvPr>
            <p:ph idx="1"/>
          </p:nvPr>
        </p:nvSpPr>
        <p:spPr/>
        <p:txBody>
          <a:bodyPr>
            <a:normAutofit fontScale="90000" lnSpcReduction="20000"/>
          </a:bodyPr>
          <a:lstStyle/>
          <a:p>
            <a:r>
              <a:rPr smtClean="0"/>
              <a:t>整个小程序框架系统分为两部分：逻辑层和视图层。小程序开发框架的目标是通过尽可能简单、高效的方式让开发者可以在微信中开发具有原生小程序体验的服务。小程序在视图层与逻辑层间提供了数据传输和事件系统，提供了自己的视图层以及逻辑层框架，让开发者能够专注于数据与逻辑。框架的核心是一个响应的数据绑定系统，可以让数据与视图非常简单地保持同步。在逻辑层做数据修改，在视图层就会做相应的更新。框架提供了一套基础的组件，这些组件自带微信风格的样式以及特殊的逻辑，开发者可以通过组合基础组件，创建出强大的小程序 。</a:t>
            </a:r>
            <a:endParaRPr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404664"/>
            <a:ext cx="7024744" cy="1143000"/>
          </a:xfrm>
        </p:spPr>
        <p:txBody>
          <a:bodyPr/>
          <a:lstStyle/>
          <a:p>
            <a:r>
              <a:rPr altLang="zh-CN" dirty="0"/>
              <a:t>系统设计目标</a:t>
            </a:r>
            <a:endParaRPr altLang="zh-CN" dirty="0"/>
          </a:p>
        </p:txBody>
      </p:sp>
      <p:sp>
        <p:nvSpPr>
          <p:cNvPr id="2" name="内容占位符 1"/>
          <p:cNvSpPr>
            <a:spLocks noGrp="1"/>
          </p:cNvSpPr>
          <p:nvPr>
            <p:ph idx="1"/>
          </p:nvPr>
        </p:nvSpPr>
        <p:spPr>
          <a:xfrm>
            <a:off x="539552" y="1772816"/>
            <a:ext cx="8208912" cy="4680520"/>
          </a:xfrm>
        </p:spPr>
        <p:txBody>
          <a:bodyPr>
            <a:normAutofit fontScale="90000"/>
          </a:bodyPr>
          <a:lstStyle/>
          <a:p>
            <a:r>
              <a:rPr lang="zh-CN" altLang="en-US" dirty="0" smtClean="0"/>
              <a:t>当今社会的生活节奏越来越快，人们对手机微信的需求也越来越高，不仅对操作简单、功能齐全方面，而且对于用户的体验度也有了更高的要求，最快捷高效的方式莫过于利用互联网，将优购电商小程序和互联网结合起来，为用户提供方便快捷的服务。</a:t>
            </a:r>
            <a:endParaRPr lang="zh-CN" altLang="en-US" dirty="0" smtClean="0"/>
          </a:p>
          <a:p>
            <a:r>
              <a:rPr lang="zh-CN" altLang="en-US" dirty="0" smtClean="0"/>
              <a:t>需求分析的任务是通过详细调查现实要处理的对象，充分了解系统的工作概况，明确用户的各种需求，然后在此基础上确定新系统的功能。新系统必须充分考虑今后可能的扩充和改变。</a:t>
            </a:r>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452" name="对象 -2147482453"/>
          <p:cNvGraphicFramePr/>
          <p:nvPr/>
        </p:nvGraphicFramePr>
        <p:xfrm>
          <a:off x="304800" y="1286510"/>
          <a:ext cx="8686800" cy="5455920"/>
        </p:xfrm>
        <a:graphic>
          <a:graphicData uri="http://schemas.openxmlformats.org/presentationml/2006/ole">
            <mc:AlternateContent xmlns:mc="http://schemas.openxmlformats.org/markup-compatibility/2006">
              <mc:Choice xmlns:v="urn:schemas-microsoft-com:vml" Requires="v">
                <p:oleObj spid="_x0000_s3076" name="" r:id="rId1" imgW="26873200" imgH="21005800" progId="Visio.Drawing.15">
                  <p:embed/>
                </p:oleObj>
              </mc:Choice>
              <mc:Fallback>
                <p:oleObj name="" r:id="rId1" imgW="26873200" imgH="21005800" progId="Visio.Drawing.15">
                  <p:embed/>
                  <p:pic>
                    <p:nvPicPr>
                      <p:cNvPr id="0" name="图片 3075"/>
                      <p:cNvPicPr/>
                      <p:nvPr/>
                    </p:nvPicPr>
                    <p:blipFill>
                      <a:blip r:embed="rId2"/>
                      <a:stretch>
                        <a:fillRect/>
                      </a:stretch>
                    </p:blipFill>
                    <p:spPr>
                      <a:xfrm>
                        <a:off x="304800" y="1286510"/>
                        <a:ext cx="8686800" cy="545592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用户信息图</a:t>
            </a:r>
            <a:endParaRPr lang="zh-CN" altLang="en-US" dirty="0"/>
          </a:p>
        </p:txBody>
      </p:sp>
      <p:sp>
        <p:nvSpPr>
          <p:cNvPr id="81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197"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451" name="对象 -2147482452"/>
          <p:cNvGraphicFramePr>
            <a:graphicFrameLocks noChangeAspect="1"/>
          </p:cNvGraphicFramePr>
          <p:nvPr/>
        </p:nvGraphicFramePr>
        <p:xfrm>
          <a:off x="0" y="1296035"/>
          <a:ext cx="8991600" cy="5561965"/>
        </p:xfrm>
        <a:graphic>
          <a:graphicData uri="http://schemas.openxmlformats.org/presentationml/2006/ole">
            <mc:AlternateContent xmlns:mc="http://schemas.openxmlformats.org/markup-compatibility/2006">
              <mc:Choice xmlns:v="urn:schemas-microsoft-com:vml" Requires="v">
                <p:oleObj spid="_x0000_s3076" name="" r:id="rId1" imgW="6286500" imgH="3810000" progId="Visio.Drawing.11">
                  <p:embed/>
                </p:oleObj>
              </mc:Choice>
              <mc:Fallback>
                <p:oleObj name="" r:id="rId1" imgW="6286500" imgH="3810000" progId="Visio.Drawing.11">
                  <p:embed/>
                  <p:pic>
                    <p:nvPicPr>
                      <p:cNvPr id="0" name="图片 3075"/>
                      <p:cNvPicPr/>
                      <p:nvPr/>
                    </p:nvPicPr>
                    <p:blipFill>
                      <a:blip r:embed="rId2"/>
                      <a:stretch>
                        <a:fillRect/>
                      </a:stretch>
                    </p:blipFill>
                    <p:spPr>
                      <a:xfrm>
                        <a:off x="0" y="1296035"/>
                        <a:ext cx="8991600" cy="556196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3000</Words>
  <Application>WPS 演示</Application>
  <PresentationFormat>全屏显示(4:3)</PresentationFormat>
  <Paragraphs>67</Paragraphs>
  <Slides>15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15</vt:i4>
      </vt:variant>
    </vt:vector>
  </HeadingPairs>
  <TitlesOfParts>
    <vt:vector size="29" baseType="lpstr">
      <vt:lpstr>Arial</vt:lpstr>
      <vt:lpstr>宋体</vt:lpstr>
      <vt:lpstr>Wingdings</vt:lpstr>
      <vt:lpstr>Wingdings 2</vt:lpstr>
      <vt:lpstr>Franklin Gothic Book</vt:lpstr>
      <vt:lpstr>隶书</vt:lpstr>
      <vt:lpstr>Franklin Gothic Medium</vt:lpstr>
      <vt:lpstr>微软雅黑</vt:lpstr>
      <vt:lpstr>Arial Unicode MS</vt:lpstr>
      <vt:lpstr>华文楷体</vt:lpstr>
      <vt:lpstr>Calibri</vt:lpstr>
      <vt:lpstr>跋涉</vt:lpstr>
      <vt:lpstr>Visio.Drawing.15</vt:lpstr>
      <vt:lpstr>Visio.Drawing.11</vt:lpstr>
      <vt:lpstr>智慧医疗挂号系统PPT</vt:lpstr>
      <vt:lpstr>摘要：</vt:lpstr>
      <vt:lpstr>研究背景</vt:lpstr>
      <vt:lpstr>研究现状</vt:lpstr>
      <vt:lpstr>研究目的</vt:lpstr>
      <vt:lpstr>php技术介绍  </vt:lpstr>
      <vt:lpstr>需求分析</vt:lpstr>
      <vt:lpstr>管理员功能图</vt:lpstr>
      <vt:lpstr>用户功能图</vt:lpstr>
      <vt:lpstr>管理员登录模块</vt:lpstr>
      <vt:lpstr>医生功能模块</vt:lpstr>
      <vt:lpstr>系统测试的目的 </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丘美玲</cp:lastModifiedBy>
  <cp:revision>68</cp:revision>
  <dcterms:created xsi:type="dcterms:W3CDTF">2016-04-04T06:35:00Z</dcterms:created>
  <dcterms:modified xsi:type="dcterms:W3CDTF">2021-02-20T08:43:41Z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