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notesMasterIdLst>
    <p:notesMasterId r:id="rId7"/>
  </p:notesMasterIdLst>
  <p:sldIdLst>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Lst>
  <p:sldSz cx="12192000" cy="68580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tags" Target="tags/tag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2.xml" /><Relationship Id="rId6" Type="http://schemas.openxmlformats.org/officeDocument/2006/relationships/tableStyles" Target="tableStyles.xml" /><Relationship Id="rId7" Type="http://schemas.openxmlformats.org/officeDocument/2006/relationships/notesMaster" Target="notesMasters/notesMaster1.xml" /><Relationship Id="rId8" Type="http://schemas.openxmlformats.org/officeDocument/2006/relationships/slide" Target="slides/slide1.xml" /><Relationship Id="rId9" Type="http://schemas.openxmlformats.org/officeDocument/2006/relationships/slide" Target="slides/slide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DC78DFCC-589B-4A60-9C12-59D686ADFEC6}" type="datetimeFigureOut">
              <a:rPr lang="zh-CN" altLang="en-US" smtClean="0"/>
              <a:t>2018/7/9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p:spPr>
        <p:txBody>
          <a:bodyPr vert="horz" lIns="91440" tIns="45720" rIns="91440" bIns="45720" rtlCol="0"/>
          <a:lstStyle/>
          <a:p>
            <a:pPr lvl="0"/>
            <a:r>
              <a:rPr lang="zh-CN" altLang="en-US" dirty="1" smtClean="0"/>
              <a:t>单击此处编辑母版文本样式</a:t>
            </a:r>
          </a:p>
          <a:p>
            <a:pPr lvl="1"/>
            <a:r>
              <a:rPr lang="zh-CN" altLang="en-US" dirty="1" smtClean="0"/>
              <a:t>第二级</a:t>
            </a:r>
          </a:p>
          <a:p>
            <a:pPr lvl="2"/>
            <a:r>
              <a:rPr lang="zh-CN" altLang="en-US" dirty="1" smtClean="0"/>
              <a:t>第三级</a:t>
            </a:r>
          </a:p>
          <a:p>
            <a:pPr lvl="3"/>
            <a:r>
              <a:rPr lang="zh-CN" altLang="en-US" dirty="1" smtClean="0"/>
              <a:t>第四级</a:t>
            </a:r>
          </a:p>
          <a:p>
            <a:pPr lvl="4"/>
            <a:r>
              <a:rPr lang="zh-CN" altLang="en-US" dirty="1"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尊敬的各位专家、学者和与会嘉宾，大家上午好！今天非常荣幸能在这里与大家分享一项关于基于Hive的新能源汽车离线数仓管理系统的设计与实现的研究。随着科技的飞速发展，新能源汽车已经成为人们生活中不可或缺的一部分，而数据管理在新能源汽车领域中扮演着至关重要的角色。然而，目前市场上缺乏一种高效且稳定的离线数仓管理系统，无法满足不断增长的数据需求。因此，我们着手设计并实现了一套基于Hive的新能源汽车离线数仓管理系统，旨在解决这一问题。首先，我们将介绍该系统的整体架构以及核心功能。然后，将重点讲解我们在系统设计和实现过程中遇到的挑战以及解决方案。最后，我们将展示系统的性能评估和未来扩展性规划。希望今天的演讲能够对大家在新能源汽车数据管理方面提供一些有益的思考和指导，同时也期待与各位专家学者深入交流，共同探讨这一领域的前沿发展。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介绍我们开发项目拟使用的技术为主，主要包含Hive技术、离线数仓管理系统以及新能源汽车数据特性。首先，我们要讨论的是Hive技术。Hive是基于Hadoop的一个数据仓库工具，它的主要功能是将复杂的MapReduce任务转化为简单的SQL查询。通过这种方式，我们能够极大地提高数据处理效率，从而使得数据分析变得更加快速和精确。Hive技术的引入将为我们的项目带来极大的便利，使我们能够在大数据环境下进行高效的数据分析。其次，我们将使用离线数仓管理系统。这个系统主要用于处理大量历史数据，通过抽取、转换、加载等步骤，将数据转化为易于分析的格式，为企业决策提供支持。通过离线数仓管理系统，我们可以对大量的历史数据进行深入的挖掘和分析，为企业决策提供强有力的数据支持。最后，我们要关注的是新能源汽车的数据特性。新能源汽车的数据包括车辆状态、充电记录、行驶轨迹等，这些数据具有多样性和实时性。因此，我们需要高效的数据存储和处理方法来处理这些数据。通过对这些数据的高效处理，我们可以更好地了解新能源汽车的使用情况，为后续的产品优化和服务提升提供数据支持。那么这一页，我们已经介绍了我们开发项目拟使用的主要技术。接下来，我们将详细介绍如何使用这些技术来实现我们的项目目标。</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项目开发和论文撰写的时间安排为主题，详细介绍如何合理安排时间。在项目开发方面，我们将探讨制定计划、设置里程碑等关键步骤；而在论文撰写方面，我们将重点关注文献调研、撰写结构和修改等重要环节。通过科学的时间管理，我们可以提高工作效率，确保项目和论文的质量。下面我将为大家详细讲解这些内容。</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项目开发和论文撰写的时间安排为主题进行讲述。首先，我们来看一下项目开发阶段的时间安排。项目开发阶段将分为需求分析、设计、编码和测试四个子阶段，预计每个子阶段需要一个月的时间。这样的时间安排可以确保我们在项目开发过程中有充足的时间来深入研究和理解项目的需求，从而设计出符合需求的系统架构和实现方案。接下来是论文撰写阶段的时间安排。论文撰写阶段将包括文献综述、系统设计、实现细节和总结与展望四部分，预计每部分需要两周的时间。这样的时间安排可以让我们有足够的时间来详细阐述项目的各个方面，包括项目的理论基础、系统设计思路以及实现过程中遇到的挑战和解决方案等。那么在这一页的内容中，我们还需要关注的一个重要问题是如何在项目开发的同时进行论文的撰写。为了确保项目实践与理论研究的紧密结合，我们将在项目开发的各个阶段逐步完成论文的撰写。这样的做法不仅可以让我们在项目开发的过程中深入理解和应用相关的理论知识，还可以通过撰写论文的过程来梳理和总结我们在项目开发中的经验和教训。同时，这样的时间安排也有助于我们在实际的项目开发中获得更多的实践经验，从而提高我们的论文质量和学术水平。</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部分我将向大家介绍致谢的重要性及其作用。在演讲中，我们首先要感谢观众的到来和关注，这是对演讲者最好的支持和鼓励。此外，我们还应该感谢给予我们指导和支持的人们，他们的存在使我们能够更好地准备和呈现演讲。最后，我们要感谢所有为我们提供资源和机会的人，他们的帮助使我们能够展示自己的才华和见解。通过致谢这些重要的角色，我们能够向他们表达我们的感激之情，并让他们知道他们在演讲中的重要地位。</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对在我研究过程中给予我支持与帮助的人表示感谢为主题。首先，我要向我的导师表达深深的感谢。在研究课题的过程中，导师凭借其专业知识和严谨认真的态度给予了我宝贵的指导，让我能够顺利推进研究工作。导师的悉心培养与关怀，让我在学术上得到了很大的提升，也使我更加明确了未来的发展方向。其次，我要感谢团队的支持。在项目实施的过程中，团队成员之间的协作和支持是我能够克服困难、顺利完成任务的关键。他们相互之间密切合作，共同努力，为我提供了许多有益的建议和意见。他们的专业素养和团队精神让我深感荣幸，并且激励着我不断超越自我，不断追求卓越。最后，我要衷心感谢家人的鼓励和支持。家人的理解和支持是我坚持不懈地完成研究的不竭动力。他们始终站在我的身后，默默地支持着我的选择，并给予我无私的爱和关心。有了他们的支持，我有信心去面对各种挑战，勇往直前。在这个演讲中，我要向那些在研究过程中给予我帮助的人们致以最诚挚的谢意。没有他们的支持与鼓励，我将无法取得今天的成绩。同时，我也深知，这只是一个开始，未来的道路上还有更多的挑战等待着我去迎接。我会倍加珍惜这份来之不易的机会，继续努力前行，为自己、为家人、为导师和团队争取更好的明天。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尊敬的各位评委，通过此次PPT演讲，我向大家详细介绍了新能源汽车离线数仓管理系统的设计与实现。我们的研究旨在解决当前新能源汽车行业面临的数据管理问题，提供一套高效可靠的解决方案。系统主要包括数据清洗、存储、分析等模块，以支持决策制定和业务运营。在技术方面，我们选择基于Hive进行开发，利用其可扩展性和高性能的特点。整个项目将按计划分为多个阶段进行开发和论文撰写，确保顺利完成。最后，我要衷心感谢我的指导老师和所有支持我的人士，没有你们的帮助和支持，我无法取得如此成果。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这次的演讲中，我会通过以下几个方面为大家呈现我们的项目。首先，我们会介绍课题名称、姓名、专业以及指导老师的相关信息；接着，我们会详细讲述课题能够解决的现实问题和系统的主要功能模块；然后，我们将列举参考文献并解释开发项目将使用的技术；接下来，我们会展示项目开发和论文撰写的时间安排；最后，我们会致以诚挚的感谢。请大家期待我们的精彩演讲！</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课题名称、姓名、专业和指导老师是研究项目的核心要素。下面我将详细介绍这些内容，并重点探讨二级大纲中的课题名称和指导老师的重要性。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课题名称：基于Hive的新能源汽车离线数仓管理系统，为切入点。这个课题由姓名、专业以及指导老师所组成，我们共同研究新能源汽车行业的数据管理问题。随着新能源汽车的普及，相关的数据量正在日益增长，这为我们带来了一个挑战——如何更有效地对这些数据进行处理和分析，以支持决策制定。下面我将详细介绍一下课题背景与意义。在当前的环境下，我们需要一个更高效的系统来进行大规模的数据分析，从而为新能源汽车行业提供更多精准的数据服务。因此，我们提出了构建一个基于Hive的离线数仓管理系统的方案。这个系统能够有效地处理大规模数据，包括数据采集、数据清洗、数据建模和数据分析等环节，旨在满足各种不同的业务需求。那么这一页的内容将着重于系统设计与实现部分。在本课题中，我们将设计并实现一个完整的新能源汽车离线数仓管理系统。该系统将利用Hive的强大功能，从大规模的数据中提取有价值的信息，并为新能源汽车行业的发展提供有力的数据支持。通过本课题的研究，我们预期能够构建出一个高效且稳定的系统，推动新能源汽车行业的智能化和数字化进程。这部分内容就是关于我们的预期成果与应用前景的介绍。通过本课题的研究，我们期待能够建立一个高效且稳定的新能源汽车离线数仓管理系统，并为该行业的发展提供全面而准确的数据支持。这将有助于推动整个新能源汽车行业的智能化和数字化进程，进一步提升其竞争力和市场份额。我们相信，本课题的研究成果将对相关行业的发展产生积极的影响，并带来广阔的应用前景。以上就是这一页的演讲稿内容，谢谢。</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探讨课题能解决的现实问题和系统的主要功能模块为主要内容。首先，我们关注的是课题能解决的实际问题，例如，通过研究和开发这个课题，我们可以有效解决当前社会中存在的某一具体问题，从而带来实际的价值和影响。其次，我们将介绍该系统的主要功能模块，这些模块将为实现我们所设定的目标提供支持和帮助，确保系统的有效运行和实现预期的效果。</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新能源汽车数据管理的痛点和解决方案为核心，展开我们的讨论。面对新能源汽车的海量数据处理，我们面临着数据的分散、冗余和不一致性问题，这无疑增大了数据处理的难度，同时也影响了决策的效率和准确性。然而，基于Hive的离线数仓管理系统可以为我们提供有效的解决方案。这个系统能够整合和管理新能源汽车的海量数据，提高数据处理效率，并解决了数据分散、冗余和不一致性的问题。那么这一页，我们来看看系统的主要功能模块如何帮助我们实现数据实时分析和决策支持。系统提供了丰富的数据分析工具和模型，这些工具和模型可以对新能源汽车的数据进行实时分析，为决策者提供科学的依据，从而提升决策的效率和准确性。下面我将讲述如何通过优化业务流程和资源配置来进一步提高工作效率。通过对系统的数据挖掘和业务分析，我们可以发现流程中的瓶颈和浪费，从而实现业务流程的优化和资源的合理配置，从而提高企业的运营效率。这就是我们基于Hive的离线数仓管理系统在解决新能源汽车数据管理问题上的独特优势和价值。</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一级大纲“参考文献”为切入点，深入探索其重要性和二级大纲中的各个重要点。在这个信息爆炸的时代，参考文献是我们获取知识，进行学术研究的重要渠道。它不仅为我们提供了丰富的信息资源，也为我们的研究提供了有力的理论支持。下面我将详细阐述参考文献的分类、选择和使用等方面的知识。</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离线数仓管理系统的重要性为切入点，深入探讨其在数据管理中的核心地位。在当今信息化社会中，企业需要对大量业务数据进行整合、处理和存储，以支持决策制定。为此，离线数仓管理系统应运而生。首先，让我们聚焦在离线数仓管理系统的重要性上。作为企业数据管理的核心工具，离线数仓系统承担着重要的角色。它能够整合来自各个部门和系统的数据，确保数据的准确性和一致性。通过将数据转化为可理解和可用的形式，离线数仓系统为企业提供了准确的、及时的数据支持，从而帮助企业做出明智的决策。那么，接下来我们来看看Hive在离线数仓中的应用。Hive作为一种基于Hadoop的数据仓库工具，具备类SQL的查询功能。这意味着无论是结构化还是非结构化的数据，Hive都能够有效地对其进行管理和分析。这种强大的功能使得企业在处理复杂的业务场景时更加得心应手，同时也提高了数据分析的效率和准确性。针对新能源汽车行业的数据需求，我们可以看到其面临的挑战和需求。这个行业涉及到大量的数据，数据的更新速度也非常快。因此，实时和准确的数据分析对于指导产品研发、市场推广等业务活动至关重要。在这种情况下，对离线数仓管理系统的需求变得尤为迫切。只有通过一个强大的离线数仓系统，新能源汽车企业才能够更好地理解市场需求、优化产品设计，从而获得竞争优势。综上所述，离线数仓管理系统的重要性不言而喻。它可以整合、处理和存储企业的大量业务数据，为企业决策提供准确、及时的支持。同时，借助Hive等工具的应用，我们可以更加高效地管理和分析数据。而在新能源汽车行业中，由于数据量大且更新快的特点，对企业的离线数仓管理系统需求更为迫切。因此，我们有必要加强对离线数仓管理系统的研究和应用，以推动企业的持续发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开发项目拟使用的技术是本次演讲的重点。我们将主要关注两个重要方面：首先，我们将介绍我们选择的核心技术及其优势，以及如何将其应用于项目中；其次，我们将探讨在项目实施过程中可能面临的技术挑战，并提出相应的解决方案。让我们一起深入了解这些关键技术和策略，以确保项目的顺利开展。</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2.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image" Target="../media/image7.png" /><Relationship Id="rId4"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image" Target="../media/image4.png" /><Relationship Id="rId4" Type="http://schemas.openxmlformats.org/officeDocument/2006/relationships/image" Target="../media/image5.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 Id="rId3" Type="http://schemas.openxmlformats.org/officeDocument/2006/relationships/image" Target="../media/image4.png" /><Relationship Id="rId4" Type="http://schemas.openxmlformats.org/officeDocument/2006/relationships/image" Target="../media/image5.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image" Target="../media/image7.png" /><Relationship Id="rId4" Type="http://schemas.openxmlformats.org/officeDocument/2006/relationships/image" Target="../media/image6.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image" Target="../media/image3.png" /><Relationship Id="rId4"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image" Target="../media/image4.png" /><Relationship Id="rId4"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image" Target="../media/image7.png" /><Relationship Id="rId4" Type="http://schemas.openxmlformats.org/officeDocument/2006/relationships/image" Target="../media/image6.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 Id="rId3" Type="http://schemas.openxmlformats.org/officeDocument/2006/relationships/image" Target="../media/image4.png" /><Relationship Id="rId4" Type="http://schemas.openxmlformats.org/officeDocument/2006/relationships/image" Target="../media/image5.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 Id="rId3" Type="http://schemas.openxmlformats.org/officeDocument/2006/relationships/image" Target="../media/image4.png" /><Relationship Id="rId4" Type="http://schemas.openxmlformats.org/officeDocument/2006/relationships/image" Target="../media/image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xml" /><Relationship Id="rId3" Type="http://schemas.openxmlformats.org/officeDocument/2006/relationships/image" Target="../media/image7.png" /><Relationship Id="rId4" Type="http://schemas.openxmlformats.org/officeDocument/2006/relationships/image" Target="../media/image6.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image" Target="../media/image4.png"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782216"/>
            <a:ext cx="11038043"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0" i="0" dirty="1">
                <a:solidFill>
                  <a:srgbClr val="000000"/>
                </a:solidFill>
                <a:highlight>
                  <a:srgbClr val="FFFFFF">
                    <a:alpha val="0"/>
                  </a:srgbClr>
                </a:highlight>
                <a:latin typeface="微软雅黑"/>
              </a:rPr>
              <a:t>基于Hive的新能源汽车离线数仓管理系统的设计与实现</a:t>
            </a:r>
          </a:p>
        </p:txBody>
      </p:sp>
      <p:sp>
        <p:nvSpPr>
          <p:cNvPr id="3" name="New shape"/>
          <p:cNvSpPr/>
          <p:nvPr/>
        </p:nvSpPr>
        <p:spPr>
          <a:xfrm>
            <a:off x="622800" y="3833264"/>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833264"/>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0" i="0" dirty="1">
                <a:solidFill>
                  <a:srgbClr val="18AFAB"/>
                </a:solidFill>
                <a:highlight>
                  <a:srgbClr val="FFFFFF">
                    <a:alpha val="0"/>
                  </a:srgbClr>
                </a:highlight>
                <a:latin typeface="微软雅黑"/>
              </a:rPr>
              <a:t>Design of an offline data ware</a:t>
            </a:r>
          </a:p>
        </p:txBody>
      </p:sp>
      <p:sp>
        <p:nvSpPr>
          <p:cNvPr id="5" name="New shape"/>
          <p:cNvSpPr/>
          <p:nvPr/>
        </p:nvSpPr>
        <p:spPr>
          <a:xfrm>
            <a:off x="622800" y="4870621"/>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870621"/>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870621"/>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870621"/>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highlight>
                  <a:srgbClr val="FFFFFF">
                    <a:alpha val="0"/>
                  </a:srgbClr>
                </a:highlight>
                <a:latin typeface="微软雅黑"/>
              </a:rPr>
              <a:t>作者: 智文</a:t>
            </a:r>
          </a:p>
        </p:txBody>
      </p:sp>
      <p:sp>
        <p:nvSpPr>
          <p:cNvPr id="9" name="New shape"/>
          <p:cNvSpPr/>
          <p:nvPr/>
        </p:nvSpPr>
        <p:spPr>
          <a:xfrm>
            <a:off x="611778" y="5473203"/>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highlight>
                  <a:srgbClr val="FFFFFF">
                    <a:alpha val="0"/>
                  </a:srgbClr>
                </a:highlight>
                <a:latin typeface="微软雅黑"/>
              </a:rPr>
              <a:t>汇报时间: 2023/12/29</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开发项目拟使用的技术</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Hive技术介绍</a:t>
            </a:r>
          </a:p>
          <a:p>
            <a:pPr algn="l">
              <a:lnSpc>
                <a:spcPct val="150000"/>
              </a:lnSpc>
            </a:pPr>
            <a:r>
              <a:rPr sz="1575" b="0" i="0" dirty="1">
                <a:solidFill>
                  <a:srgbClr val="000000"/>
                </a:solidFill>
                <a:highlight>
                  <a:srgbClr val="FFFFFF">
                    <a:alpha val="0"/>
                  </a:srgbClr>
                </a:highlight>
                <a:latin typeface="微软雅黑"/>
              </a:rPr>
              <a:t>Hive是基于Hadoop的一个数据仓库工具，可以将复杂的MapReduce任务转化为简单的SQL查询，大大提高了数据处理的效率。</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18AFAB"/>
                </a:solidFill>
                <a:highlight>
                  <a:srgbClr val="FFFFFF">
                    <a:alpha val="0"/>
                  </a:srgbClr>
                </a:highlight>
                <a:latin typeface="微软雅黑"/>
              </a:rPr>
              <a:t>离线数仓管理系统概述</a:t>
            </a:r>
          </a:p>
          <a:p>
            <a:pPr algn="r">
              <a:lnSpc>
                <a:spcPct val="150000"/>
              </a:lnSpc>
            </a:pPr>
            <a:r>
              <a:rPr sz="1575" b="0" i="0" dirty="1">
                <a:solidFill>
                  <a:srgbClr val="000000"/>
                </a:solidFill>
                <a:highlight>
                  <a:srgbClr val="FFFFFF">
                    <a:alpha val="0"/>
                  </a:srgbClr>
                </a:highlight>
                <a:latin typeface="微软雅黑"/>
              </a:rPr>
              <a:t>离线数仓管理系统是用于处理大量历史数据的系统，通过抽取、转换、加载等步骤，将数据转化为易于分析的格式，为企业决策提供支持。</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新能源汽车数据特性</a:t>
            </a:r>
          </a:p>
          <a:p>
            <a:pPr algn="l">
              <a:lnSpc>
                <a:spcPct val="150000"/>
              </a:lnSpc>
            </a:pPr>
            <a:r>
              <a:rPr sz="1575" b="0" i="0" dirty="1">
                <a:solidFill>
                  <a:srgbClr val="000000"/>
                </a:solidFill>
                <a:highlight>
                  <a:srgbClr val="FFFFFF">
                    <a:alpha val="0"/>
                  </a:srgbClr>
                </a:highlight>
                <a:latin typeface="微软雅黑"/>
              </a:rPr>
              <a:t>新能源汽车的数据包括车辆状态、充电记录、行驶轨迹等，具有多样性和实时性，需要高效的数据存储和处理方法。</a:t>
            </a:r>
          </a:p>
        </p:txBody>
      </p:sp>
      <p:sp>
        <p:nvSpPr>
          <p:cNvPr id="7" name="New shape"/>
          <p:cNvSpPr/>
          <p:nvPr/>
        </p:nvSpPr>
        <p:spPr>
          <a:xfrm>
            <a:off x="5965200" y="1926000"/>
            <a:ext cx="39600" cy="4644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EFD"/>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18AFAB"/>
                </a:solidFill>
                <a:highlight>
                  <a:srgbClr val="FFFFFF">
                    <a:alpha val="0"/>
                  </a:srgbClr>
                </a:highlight>
                <a:latin typeface="微软雅黑"/>
              </a:rPr>
              <a:t>05</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479D"/>
                </a:solidFill>
                <a:highlight>
                  <a:srgbClr val="FFFFFF">
                    <a:alpha val="0"/>
                  </a:srgbClr>
                </a:highlight>
                <a:latin typeface="微软雅黑"/>
              </a:rPr>
              <a:t>项目开发和论文撰写的时间安排</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项目开发和论文撰写的时间安排</a:t>
            </a:r>
          </a:p>
        </p:txBody>
      </p:sp>
      <p:sp>
        <p:nvSpPr>
          <p:cNvPr id="4" name="New shape"/>
          <p:cNvSpPr/>
          <p:nvPr/>
        </p:nvSpPr>
        <p:spPr>
          <a:xfrm>
            <a:off x="1558800" y="3011880"/>
            <a:ext cx="2744215" cy="244846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项目开发阶段时间安排</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项目开发阶段将分为需求分析、设计、编码和测试四个子阶段，预计每个子阶段需要一个月的时间。</a:t>
            </a:r>
          </a:p>
        </p:txBody>
      </p:sp>
      <p:sp>
        <p:nvSpPr>
          <p:cNvPr id="5" name="New shape"/>
          <p:cNvSpPr/>
          <p:nvPr/>
        </p:nvSpPr>
        <p:spPr>
          <a:xfrm>
            <a:off x="4430015" y="3011879"/>
            <a:ext cx="2744215"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论文撰写阶段时间安排</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论文撰写阶段将包括文献综述、系统设计、实现细节和总结与展望四部分，预计每部分需要两周的时间。</a:t>
            </a:r>
          </a:p>
        </p:txBody>
      </p:sp>
      <p:sp>
        <p:nvSpPr>
          <p:cNvPr id="6" name="New shape"/>
          <p:cNvSpPr/>
          <p:nvPr/>
        </p:nvSpPr>
        <p:spPr>
          <a:xfrm>
            <a:off x="7301229" y="3011879"/>
            <a:ext cx="2744216"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项目与论文交叉进行时间安排</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在项目开发的同时，我们将逐步完成论文的撰写，以确保项目实践与理论研究的紧密结合。</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EFD"/>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18AFAB"/>
                </a:solidFill>
                <a:highlight>
                  <a:srgbClr val="FFFFFF">
                    <a:alpha val="0"/>
                  </a:srgbClr>
                </a:highlight>
                <a:latin typeface="微软雅黑"/>
              </a:rPr>
              <a:t>06</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479D"/>
                </a:solidFill>
                <a:highlight>
                  <a:srgbClr val="FFFFFF">
                    <a:alpha val="0"/>
                  </a:srgbClr>
                </a:highlight>
                <a:latin typeface="微软雅黑"/>
              </a:rPr>
              <a:t>致谢</a:t>
            </a: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致谢</a:t>
            </a:r>
          </a:p>
        </p:txBody>
      </p:sp>
      <p:sp>
        <p:nvSpPr>
          <p:cNvPr id="4" name="New shape"/>
          <p:cNvSpPr/>
          <p:nvPr/>
        </p:nvSpPr>
        <p:spPr>
          <a:xfrm>
            <a:off x="1558800" y="242280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感谢导师的指导</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在课题研究过程中，导师的专业知识和严谨态度给我提供了宝贵的指导，使我能够顺利进行研究。</a:t>
            </a:r>
          </a:p>
        </p:txBody>
      </p:sp>
      <p:sp>
        <p:nvSpPr>
          <p:cNvPr id="5" name="New shape"/>
          <p:cNvSpPr/>
          <p:nvPr/>
        </p:nvSpPr>
        <p:spPr>
          <a:xfrm>
            <a:off x="4430015" y="2422800"/>
            <a:ext cx="2744215"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感谢团队的支持</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在项目实施过程中，团队成员的协作和支持使我能够克服困难，顺利完成任务。</a:t>
            </a:r>
          </a:p>
        </p:txBody>
      </p:sp>
      <p:sp>
        <p:nvSpPr>
          <p:cNvPr id="6" name="New shape"/>
          <p:cNvSpPr/>
          <p:nvPr/>
        </p:nvSpPr>
        <p:spPr>
          <a:xfrm>
            <a:off x="7301229" y="2422800"/>
            <a:ext cx="2744216" cy="176770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感谢家人的鼓励</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家人的理解和鼓励是我完成研究的动力，他们的支持让我有信心面对挑战。</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0" i="0" dirty="1">
                <a:solidFill>
                  <a:srgbClr val="000000"/>
                </a:solidFill>
                <a:highlight>
                  <a:srgbClr val="FFFFFF">
                    <a:alpha val="0"/>
                  </a:srgbClr>
                </a:highlight>
                <a:latin typeface="微软雅黑"/>
              </a:rPr>
              <a:t>谢 谢 大 家</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4800" b="1" i="0" dirty="1">
                <a:solidFill>
                  <a:srgbClr val="00479D"/>
                </a:solidFill>
                <a:highlight>
                  <a:srgbClr val="FFFFFF">
                    <a:alpha val="0"/>
                  </a:srgbClr>
                </a:highlight>
                <a:latin typeface="微软雅黑"/>
              </a:rPr>
              <a:t>目录</a:t>
            </a:r>
          </a:p>
        </p:txBody>
      </p:sp>
      <p:sp>
        <p:nvSpPr>
          <p:cNvPr id="4" name="New shape"/>
          <p:cNvSpPr/>
          <p:nvPr/>
        </p:nvSpPr>
        <p:spPr>
          <a:xfrm>
            <a:off x="2340000" y="2494800"/>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18AFAB"/>
                </a:solidFill>
                <a:latin typeface="微软雅黑"/>
              </a:rPr>
              <a:t>01</a:t>
            </a:r>
            <a:r>
              <a:rPr sz="1800" dirty="1">
                <a:latin typeface="微软雅黑"/>
              </a:rPr>
              <a:t> </a:t>
            </a:r>
            <a:r>
              <a:rPr sz="1575" b="0" i="0" dirty="1">
                <a:solidFill>
                  <a:srgbClr val="000000"/>
                </a:solidFill>
                <a:highlight>
                  <a:srgbClr val="FFFFFF">
                    <a:alpha val="0"/>
                  </a:srgbClr>
                </a:highlight>
                <a:latin typeface="微软雅黑"/>
              </a:rPr>
              <a:t>课题名称、姓名、专业、指导老师等信息</a:t>
            </a:r>
          </a:p>
        </p:txBody>
      </p:sp>
      <p:sp>
        <p:nvSpPr>
          <p:cNvPr id="5" name="New shape"/>
          <p:cNvSpPr/>
          <p:nvPr/>
        </p:nvSpPr>
        <p:spPr>
          <a:xfrm>
            <a:off x="6484141" y="2494800"/>
            <a:ext cx="4152433" cy="863828"/>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18AFAB"/>
                </a:solidFill>
                <a:latin typeface="微软雅黑"/>
              </a:rPr>
              <a:t>02</a:t>
            </a:r>
            <a:r>
              <a:rPr sz="1800" dirty="1">
                <a:latin typeface="微软雅黑"/>
              </a:rPr>
              <a:t> </a:t>
            </a:r>
            <a:r>
              <a:rPr sz="1575" b="0" i="0" dirty="1">
                <a:solidFill>
                  <a:srgbClr val="000000"/>
                </a:solidFill>
                <a:highlight>
                  <a:srgbClr val="FFFFFF">
                    <a:alpha val="0"/>
                  </a:srgbClr>
                </a:highlight>
                <a:latin typeface="微软雅黑"/>
              </a:rPr>
              <a:t>课题能解决的现实问题和系统的主要功能模块</a:t>
            </a:r>
          </a:p>
        </p:txBody>
      </p:sp>
      <p:sp>
        <p:nvSpPr>
          <p:cNvPr id="6" name="New shape"/>
          <p:cNvSpPr/>
          <p:nvPr/>
        </p:nvSpPr>
        <p:spPr>
          <a:xfrm>
            <a:off x="2340000" y="2998223"/>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18AFAB"/>
                </a:solidFill>
                <a:latin typeface="微软雅黑"/>
              </a:rPr>
              <a:t>03</a:t>
            </a:r>
            <a:r>
              <a:rPr sz="1800" dirty="1">
                <a:latin typeface="微软雅黑"/>
              </a:rPr>
              <a:t> </a:t>
            </a:r>
            <a:r>
              <a:rPr sz="1575" b="0" i="0" dirty="1">
                <a:solidFill>
                  <a:srgbClr val="000000"/>
                </a:solidFill>
                <a:highlight>
                  <a:srgbClr val="FFFFFF">
                    <a:alpha val="0"/>
                  </a:srgbClr>
                </a:highlight>
                <a:latin typeface="微软雅黑"/>
              </a:rPr>
              <a:t>参考文献</a:t>
            </a:r>
          </a:p>
        </p:txBody>
      </p:sp>
      <p:sp>
        <p:nvSpPr>
          <p:cNvPr id="7" name="New shape"/>
          <p:cNvSpPr/>
          <p:nvPr/>
        </p:nvSpPr>
        <p:spPr>
          <a:xfrm>
            <a:off x="6484141" y="2998223"/>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18AFAB"/>
                </a:solidFill>
                <a:latin typeface="微软雅黑"/>
              </a:rPr>
              <a:t>04</a:t>
            </a:r>
            <a:r>
              <a:rPr sz="1800" dirty="1">
                <a:latin typeface="微软雅黑"/>
              </a:rPr>
              <a:t> </a:t>
            </a:r>
            <a:r>
              <a:rPr sz="1575" b="0" i="0" dirty="1">
                <a:solidFill>
                  <a:srgbClr val="000000"/>
                </a:solidFill>
                <a:highlight>
                  <a:srgbClr val="FFFFFF">
                    <a:alpha val="0"/>
                  </a:srgbClr>
                </a:highlight>
                <a:latin typeface="微软雅黑"/>
              </a:rPr>
              <a:t>开发项目拟使用的技术</a:t>
            </a:r>
          </a:p>
        </p:txBody>
      </p:sp>
      <p:sp>
        <p:nvSpPr>
          <p:cNvPr id="8" name="New shape"/>
          <p:cNvSpPr/>
          <p:nvPr/>
        </p:nvSpPr>
        <p:spPr>
          <a:xfrm>
            <a:off x="2340000" y="3501646"/>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18AFAB"/>
                </a:solidFill>
                <a:latin typeface="微软雅黑"/>
              </a:rPr>
              <a:t>05</a:t>
            </a:r>
            <a:r>
              <a:rPr sz="1800" dirty="1">
                <a:latin typeface="微软雅黑"/>
              </a:rPr>
              <a:t> </a:t>
            </a:r>
            <a:r>
              <a:rPr sz="1575" b="0" i="0" dirty="1">
                <a:solidFill>
                  <a:srgbClr val="000000"/>
                </a:solidFill>
                <a:highlight>
                  <a:srgbClr val="FFFFFF">
                    <a:alpha val="0"/>
                  </a:srgbClr>
                </a:highlight>
                <a:latin typeface="微软雅黑"/>
              </a:rPr>
              <a:t>项目开发和论文撰写的时间安排</a:t>
            </a:r>
          </a:p>
        </p:txBody>
      </p:sp>
      <p:sp>
        <p:nvSpPr>
          <p:cNvPr id="9" name="New shape"/>
          <p:cNvSpPr/>
          <p:nvPr/>
        </p:nvSpPr>
        <p:spPr>
          <a:xfrm>
            <a:off x="6484141" y="3501646"/>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18AFAB"/>
                </a:solidFill>
                <a:latin typeface="微软雅黑"/>
              </a:rPr>
              <a:t>06</a:t>
            </a:r>
            <a:r>
              <a:rPr sz="1800" dirty="1">
                <a:latin typeface="微软雅黑"/>
              </a:rPr>
              <a:t> </a:t>
            </a:r>
            <a:r>
              <a:rPr sz="1575" b="0" i="0" dirty="1">
                <a:solidFill>
                  <a:srgbClr val="000000"/>
                </a:solidFill>
                <a:highlight>
                  <a:srgbClr val="FFFFFF">
                    <a:alpha val="0"/>
                  </a:srgbClr>
                </a:highlight>
                <a:latin typeface="微软雅黑"/>
              </a:rPr>
              <a:t>致谢</a:t>
            </a:r>
          </a:p>
        </p:txBody>
      </p:sp>
      <p:sp>
        <p:nvSpPr>
          <p:cNvPr id="10" name="New shape"/>
          <p:cNvSpPr/>
          <p:nvPr/>
        </p:nvSpPr>
        <p:spPr>
          <a:xfrm>
            <a:off x="622800" y="3429000"/>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EFD"/>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18AFAB"/>
                </a:solidFill>
                <a:highlight>
                  <a:srgbClr val="FFFFFF">
                    <a:alpha val="0"/>
                  </a:srgbClr>
                </a:highlight>
                <a:latin typeface="微软雅黑"/>
              </a:rPr>
              <a:t>01</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479D"/>
                </a:solidFill>
                <a:highlight>
                  <a:srgbClr val="FFFFFF">
                    <a:alpha val="0"/>
                  </a:srgbClr>
                </a:highlight>
                <a:latin typeface="微软雅黑"/>
              </a:rPr>
              <a:t>课题名称、姓名、专业、指导老师等信息</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课题名称、姓名、专业、指导老师等信息</a:t>
            </a:r>
          </a:p>
        </p:txBody>
      </p:sp>
      <p:sp>
        <p:nvSpPr>
          <p:cNvPr id="4" name="New shape"/>
          <p:cNvSpPr/>
          <p:nvPr/>
        </p:nvSpPr>
        <p:spPr>
          <a:xfrm>
            <a:off x="6458401" y="1555200"/>
            <a:ext cx="4545078"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课题背景与意义</a:t>
            </a:r>
          </a:p>
          <a:p>
            <a:pPr algn="l">
              <a:lnSpc>
                <a:spcPct val="150000"/>
              </a:lnSpc>
            </a:pPr>
            <a:r>
              <a:rPr sz="1575" b="0" i="0" dirty="1">
                <a:solidFill>
                  <a:srgbClr val="000000"/>
                </a:solidFill>
                <a:highlight>
                  <a:srgbClr val="FFFFFF">
                    <a:alpha val="0"/>
                  </a:srgbClr>
                </a:highlight>
                <a:latin typeface="微软雅黑"/>
              </a:rPr>
              <a:t>随着新能源汽车的普及，数据量日益增长，需要更高效的管理系统进行数据分析和决策支持。基于Hive的离线数仓管理系统能有效地处理大规模数据，为新能源汽车行业提供精准的数据服务。</a:t>
            </a:r>
          </a:p>
        </p:txBody>
      </p:sp>
      <p:sp>
        <p:nvSpPr>
          <p:cNvPr id="5" name="New shape"/>
          <p:cNvSpPr/>
          <p:nvPr/>
        </p:nvSpPr>
        <p:spPr>
          <a:xfrm>
            <a:off x="981860" y="2390400"/>
            <a:ext cx="4545077"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18AFAB"/>
                </a:solidFill>
                <a:highlight>
                  <a:srgbClr val="FFFFFF">
                    <a:alpha val="0"/>
                  </a:srgbClr>
                </a:highlight>
                <a:latin typeface="微软雅黑"/>
              </a:rPr>
              <a:t>系统设计与实现</a:t>
            </a:r>
          </a:p>
          <a:p>
            <a:pPr algn="r">
              <a:lnSpc>
                <a:spcPct val="150000"/>
              </a:lnSpc>
            </a:pPr>
            <a:r>
              <a:rPr sz="1575" b="0" i="0" dirty="1">
                <a:solidFill>
                  <a:srgbClr val="000000"/>
                </a:solidFill>
                <a:highlight>
                  <a:srgbClr val="FFFFFF">
                    <a:alpha val="0"/>
                  </a:srgbClr>
                </a:highlight>
                <a:latin typeface="微软雅黑"/>
              </a:rPr>
              <a:t>本课题将设计并实现一个基于Hive的新能源汽车离线数仓管理系统，包括数据采集、数据清洗、数据建模、数据分析等环节，以满足不同业务需求。</a:t>
            </a:r>
          </a:p>
        </p:txBody>
      </p:sp>
      <p:sp>
        <p:nvSpPr>
          <p:cNvPr id="6" name="New shape"/>
          <p:cNvSpPr/>
          <p:nvPr/>
        </p:nvSpPr>
        <p:spPr>
          <a:xfrm>
            <a:off x="6458401" y="3726212"/>
            <a:ext cx="4554174" cy="1853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预期成果与应用前景</a:t>
            </a:r>
          </a:p>
          <a:p>
            <a:pPr algn="l">
              <a:lnSpc>
                <a:spcPct val="150000"/>
              </a:lnSpc>
            </a:pPr>
            <a:r>
              <a:rPr sz="1575" b="0" i="0" dirty="1">
                <a:solidFill>
                  <a:srgbClr val="000000"/>
                </a:solidFill>
                <a:highlight>
                  <a:srgbClr val="FFFFFF">
                    <a:alpha val="0"/>
                  </a:srgbClr>
                </a:highlight>
                <a:latin typeface="微软雅黑"/>
              </a:rPr>
              <a:t>通过本课题的研究，预期能够构建一个高效、稳定的新能源汽车离线数仓管理系统，为新能源汽车行业的发展提供数据支持，推动行业的智能化和数字化进程。</a:t>
            </a:r>
          </a:p>
        </p:txBody>
      </p:sp>
      <p:sp>
        <p:nvSpPr>
          <p:cNvPr id="7" name="New shape"/>
          <p:cNvSpPr/>
          <p:nvPr/>
        </p:nvSpPr>
        <p:spPr>
          <a:xfrm>
            <a:off x="5965200" y="1926000"/>
            <a:ext cx="39600" cy="4644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965012"/>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4097012"/>
            <a:ext cx="39600" cy="4572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solidFill>
            <a:srgbClr val="18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04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EFD"/>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18AFAB"/>
                </a:solidFill>
                <a:highlight>
                  <a:srgbClr val="FFFFFF">
                    <a:alpha val="0"/>
                  </a:srgbClr>
                </a:highlight>
                <a:latin typeface="微软雅黑"/>
              </a:rPr>
              <a:t>02</a:t>
            </a:r>
          </a:p>
        </p:txBody>
      </p:sp>
      <p:sp>
        <p:nvSpPr>
          <p:cNvPr id="5" name="New shape"/>
          <p:cNvSpPr/>
          <p:nvPr/>
        </p:nvSpPr>
        <p:spPr>
          <a:xfrm>
            <a:off x="986400" y="1171224"/>
            <a:ext cx="5771526" cy="3386664"/>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479D"/>
                </a:solidFill>
                <a:highlight>
                  <a:srgbClr val="FFFFFF">
                    <a:alpha val="0"/>
                  </a:srgbClr>
                </a:highlight>
                <a:latin typeface="微软雅黑"/>
              </a:rPr>
              <a:t>课题能解决的现实问题和系统的主要功能模块</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课题能解决的现实问题和系统的主要功能模块</a:t>
            </a:r>
          </a:p>
        </p:txBody>
      </p:sp>
      <p:sp>
        <p:nvSpPr>
          <p:cNvPr id="4" name="New shape"/>
          <p:cNvSpPr/>
          <p:nvPr/>
        </p:nvSpPr>
        <p:spPr>
          <a:xfrm>
            <a:off x="1558800" y="3011879"/>
            <a:ext cx="2744215" cy="280887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解决新能源汽车数据管理难题</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基于Hive的离线数仓管理系统，能有效整合和管理新能源汽车的海量数据，提高数据处理效率，解决数据分散、冗余和不一致性等问题。</a:t>
            </a:r>
          </a:p>
        </p:txBody>
      </p:sp>
      <p:sp>
        <p:nvSpPr>
          <p:cNvPr id="5" name="New shape"/>
          <p:cNvSpPr/>
          <p:nvPr/>
        </p:nvSpPr>
        <p:spPr>
          <a:xfrm>
            <a:off x="4430015" y="3011879"/>
            <a:ext cx="2744215"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实现数据实时分析和决策支持</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系统提供丰富的数据分析工具和模型，能对新能源汽车的数据进行实时分析，为决策者提供科学的依据，提升决策效率和准确性。</a:t>
            </a:r>
          </a:p>
        </p:txBody>
      </p:sp>
      <p:sp>
        <p:nvSpPr>
          <p:cNvPr id="6" name="New shape"/>
          <p:cNvSpPr/>
          <p:nvPr/>
        </p:nvSpPr>
        <p:spPr>
          <a:xfrm>
            <a:off x="7301229" y="3011879"/>
            <a:ext cx="2744216"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优化业务流程和资源配置</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通过系统的数据挖掘和业务分析，可以发现流程中的瓶颈和浪费，实现业务流程的优化和资源的合理配置，提高企业的运营效率。</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EFD"/>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18AFAB"/>
                </a:solidFill>
                <a:highlight>
                  <a:srgbClr val="FFFFFF">
                    <a:alpha val="0"/>
                  </a:srgbClr>
                </a:highlight>
                <a:latin typeface="微软雅黑"/>
              </a:rPr>
              <a:t>03</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479D"/>
                </a:solidFill>
                <a:highlight>
                  <a:srgbClr val="FFFFFF">
                    <a:alpha val="0"/>
                  </a:srgbClr>
                </a:highlight>
                <a:latin typeface="微软雅黑"/>
              </a:rPr>
              <a:t>参考文献</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highlight>
                  <a:srgbClr val="FFFFFF">
                    <a:alpha val="0"/>
                  </a:srgbClr>
                </a:highlight>
                <a:latin typeface="微软雅黑"/>
              </a:rPr>
              <a:t>参考文献</a:t>
            </a:r>
          </a:p>
        </p:txBody>
      </p:sp>
      <p:sp>
        <p:nvSpPr>
          <p:cNvPr id="4" name="New shape"/>
          <p:cNvSpPr/>
          <p:nvPr/>
        </p:nvSpPr>
        <p:spPr>
          <a:xfrm>
            <a:off x="1558800" y="2422800"/>
            <a:ext cx="2744215" cy="280887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离线数仓管理系统的重要性</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离线数仓管理系统是企业数据管理的核心，它能够整合、处理和存储大量的业务数据，为企业决策提供准确、及时的数据支持。</a:t>
            </a:r>
          </a:p>
        </p:txBody>
      </p:sp>
      <p:sp>
        <p:nvSpPr>
          <p:cNvPr id="5" name="New shape"/>
          <p:cNvSpPr/>
          <p:nvPr/>
        </p:nvSpPr>
        <p:spPr>
          <a:xfrm>
            <a:off x="4430015" y="2422800"/>
            <a:ext cx="2744215"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Hive在离线数仓中的应用</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Hive是基于Hadoop的数据仓库工具，它能够提供类SQL的查询功能，使非结构化和半结构化的数据也能被有效地管理和分析。</a:t>
            </a:r>
          </a:p>
        </p:txBody>
      </p:sp>
      <p:sp>
        <p:nvSpPr>
          <p:cNvPr id="6" name="New shape"/>
          <p:cNvSpPr/>
          <p:nvPr/>
        </p:nvSpPr>
        <p:spPr>
          <a:xfrm>
            <a:off x="7301229" y="2422800"/>
            <a:ext cx="2744216" cy="316927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18AFAB"/>
                </a:solidFill>
                <a:highlight>
                  <a:srgbClr val="FFFFFF">
                    <a:alpha val="0"/>
                  </a:srgbClr>
                </a:highlight>
                <a:latin typeface="微软雅黑"/>
              </a:rPr>
              <a:t>新能源汽车行业的数据需求</a:t>
            </a:r>
            <a:br>
              <a:rPr sz="1800" dirty="1">
                <a:latin typeface="微软雅黑"/>
              </a:rPr>
            </a:br>
          </a:p>
          <a:p>
            <a:pPr algn="l">
              <a:lnSpc>
                <a:spcPct val="150000"/>
              </a:lnSpc>
            </a:pPr>
            <a:r>
              <a:rPr sz="1575" b="0" i="0" dirty="1">
                <a:solidFill>
                  <a:srgbClr val="000000"/>
                </a:solidFill>
                <a:highlight>
                  <a:srgbClr val="FFFFFF">
                    <a:alpha val="0"/>
                  </a:srgbClr>
                </a:highlight>
                <a:latin typeface="微软雅黑"/>
              </a:rPr>
              <a:t>新能源汽车行业数据量大、更新快，需要实时、准确的数据分析来指导产品研发、市场推广等业务活动，因此对离线数仓管理系统的需求尤为迫切。</a:t>
            </a: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EFD"/>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18AFAB"/>
                </a:solidFill>
                <a:highlight>
                  <a:srgbClr val="FFFFFF">
                    <a:alpha val="0"/>
                  </a:srgbClr>
                </a:highlight>
                <a:latin typeface="微软雅黑"/>
              </a:rPr>
              <a:t>04</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479D"/>
                </a:solidFill>
                <a:highlight>
                  <a:srgbClr val="FFFFFF">
                    <a:alpha val="0"/>
                  </a:srgbClr>
                </a:highlight>
                <a:latin typeface="微软雅黑"/>
              </a:rPr>
              <a:t>开发项目拟使用的技术</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2024-01-02T13:08:36.5330000Z</dcterms:created>
  <dcterms:modified xsi:type="dcterms:W3CDTF">2024-01-02T13:08:36.5330000Z</dcterms:modified>
</cp:coreProperties>
</file>