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5.svg" ContentType="image/svg+xml"/>
  <Override PartName="/ppt/media/image7.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73" r:id="rId4"/>
    <p:sldId id="279" r:id="rId5"/>
    <p:sldId id="276" r:id="rId6"/>
    <p:sldId id="274" r:id="rId7"/>
    <p:sldId id="260" r:id="rId8"/>
    <p:sldId id="265" r:id="rId9"/>
    <p:sldId id="267" r:id="rId10"/>
    <p:sldId id="271" r:id="rId11"/>
  </p:sldIdLst>
  <p:sldSz cx="12192000" cy="6858000" type="screen16x9"/>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2b290267-68ec-4980-8abf-18942ded41ff}">
          <p14:sldIdLst>
            <p14:sldId id="257"/>
            <p14:sldId id="273"/>
            <p14:sldId id="279"/>
            <p14:sldId id="276"/>
            <p14:sldId id="274"/>
            <p14:sldId id="260"/>
            <p14:sldId id="265"/>
            <p14:sldId id="267"/>
            <p14:sldId id="271"/>
          </p14:sldIdLst>
        </p14:section>
      </p14:sectionLst>
    </p:ext>
    <p:ext uri="{EFAFB233-063F-42B5-8137-9DF3F51BA10A}">
      <p15:sldGuideLst xmlns:p15="http://schemas.microsoft.com/office/powerpoint/2012/main">
        <p15:guide id="1" orient="horz" pos="2121" userDrawn="1">
          <p15:clr>
            <a:srgbClr val="A4A3A4"/>
          </p15:clr>
        </p15:guide>
        <p15:guide id="2" pos="2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85A2"/>
    <a:srgbClr val="DDFA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212" y="-108"/>
      </p:cViewPr>
      <p:guideLst>
        <p:guide orient="horz" pos="2121"/>
        <p:guide pos="2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3.xml"/><Relationship Id="rId16" Type="http://schemas.openxmlformats.org/officeDocument/2006/relationships/customXml" Target="../customXml/item1.xml"/><Relationship Id="rId15" Type="http://schemas.openxmlformats.org/officeDocument/2006/relationships/customXmlProps" Target="../customXml/itemProps22.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7.svg"/><Relationship Id="rId8" Type="http://schemas.openxmlformats.org/officeDocument/2006/relationships/image" Target="../media/image6.png"/><Relationship Id="rId7" Type="http://schemas.openxmlformats.org/officeDocument/2006/relationships/image" Target="../media/image5.svg"/><Relationship Id="rId6" Type="http://schemas.openxmlformats.org/officeDocument/2006/relationships/image" Target="../media/image4.pn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3.png"/><Relationship Id="rId2" Type="http://schemas.openxmlformats.org/officeDocument/2006/relationships/tags" Target="../tags/tag3.xml"/><Relationship Id="rId19" Type="http://schemas.openxmlformats.org/officeDocument/2006/relationships/slideLayout" Target="../slideLayouts/slideLayout7.xml"/><Relationship Id="rId18" Type="http://schemas.openxmlformats.org/officeDocument/2006/relationships/tags" Target="../tags/tag14.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8.png"/><Relationship Id="rId2" Type="http://schemas.openxmlformats.org/officeDocument/2006/relationships/tags" Target="../tags/tag15.xml"/><Relationship Id="rId11" Type="http://schemas.openxmlformats.org/officeDocument/2006/relationships/slideLayout" Target="../slideLayouts/slideLayout7.xml"/><Relationship Id="rId10" Type="http://schemas.openxmlformats.org/officeDocument/2006/relationships/tags" Target="../tags/tag2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505" y="772795"/>
            <a:ext cx="11038205" cy="22675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sz="4800" b="0" i="0">
                <a:solidFill>
                  <a:srgbClr val="000000"/>
                </a:solidFill>
                <a:highlight>
                  <a:srgbClr val="FFFFFF">
                    <a:alpha val="0"/>
                  </a:srgbClr>
                </a:highlight>
                <a:latin typeface="微软雅黑" panose="020B0503020204020204" charset="-122"/>
              </a:rPr>
              <a:t>基于Hive的新能源汽车</a:t>
            </a:r>
            <a:r>
              <a:rPr lang="zh-CN" sz="4800" b="0" i="0">
                <a:solidFill>
                  <a:srgbClr val="000000"/>
                </a:solidFill>
                <a:highlight>
                  <a:srgbClr val="FFFFFF">
                    <a:alpha val="0"/>
                  </a:srgbClr>
                </a:highlight>
                <a:latin typeface="微软雅黑" panose="020B0503020204020204" charset="-122"/>
              </a:rPr>
              <a:t>数据仓库</a:t>
            </a:r>
            <a:r>
              <a:rPr sz="4800" b="0" i="0">
                <a:solidFill>
                  <a:srgbClr val="000000"/>
                </a:solidFill>
                <a:highlight>
                  <a:srgbClr val="FFFFFF">
                    <a:alpha val="0"/>
                  </a:srgbClr>
                </a:highlight>
                <a:latin typeface="微软雅黑" panose="020B0503020204020204" charset="-122"/>
              </a:rPr>
              <a:t>管理系统的设计与实现</a:t>
            </a:r>
            <a:endParaRPr sz="4800" b="0" i="0">
              <a:solidFill>
                <a:srgbClr val="000000"/>
              </a:solidFill>
              <a:highlight>
                <a:srgbClr val="FFFFFF">
                  <a:alpha val="0"/>
                </a:srgbClr>
              </a:highlight>
              <a:latin typeface="微软雅黑" panose="020B0503020204020204" charset="-122"/>
            </a:endParaRPr>
          </a:p>
        </p:txBody>
      </p:sp>
      <p:sp>
        <p:nvSpPr>
          <p:cNvPr id="3" name="New shape"/>
          <p:cNvSpPr/>
          <p:nvPr/>
        </p:nvSpPr>
        <p:spPr>
          <a:xfrm>
            <a:off x="622800" y="3833264"/>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5"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870621"/>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0870" y="4570730"/>
            <a:ext cx="11212830" cy="424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l">
              <a:lnSpc>
                <a:spcPct val="150000"/>
              </a:lnSpc>
            </a:pPr>
            <a:r>
              <a:rPr lang="zh-CN" altLang="en-US" b="1" i="0">
                <a:solidFill>
                  <a:srgbClr val="000000"/>
                </a:solidFill>
                <a:highlight>
                  <a:srgbClr val="FFFFFF">
                    <a:alpha val="0"/>
                  </a:srgbClr>
                </a:highlight>
                <a:latin typeface="微软雅黑" panose="020B0503020204020204" charset="-122"/>
              </a:rPr>
              <a:t>姓名：徐东升</a:t>
            </a:r>
            <a:endParaRPr lang="zh-CN" altLang="en-US" b="1" i="0">
              <a:solidFill>
                <a:srgbClr val="000000"/>
              </a:solidFill>
              <a:highlight>
                <a:srgbClr val="FFFFFF">
                  <a:alpha val="0"/>
                </a:srgbClr>
              </a:highlight>
              <a:latin typeface="微软雅黑" panose="020B0503020204020204" charset="-122"/>
            </a:endParaRPr>
          </a:p>
        </p:txBody>
      </p:sp>
      <p:sp>
        <p:nvSpPr>
          <p:cNvPr id="12" name="New shape"/>
          <p:cNvSpPr/>
          <p:nvPr>
            <p:custDataLst>
              <p:tags r:id="rId2"/>
            </p:custDataLst>
          </p:nvPr>
        </p:nvSpPr>
        <p:spPr>
          <a:xfrm>
            <a:off x="596265" y="5012690"/>
            <a:ext cx="11227435" cy="424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p>
            <a:pPr algn="l">
              <a:lnSpc>
                <a:spcPct val="150000"/>
              </a:lnSpc>
            </a:pPr>
            <a:r>
              <a:rPr lang="zh-CN" altLang="en-US" b="1" i="0">
                <a:solidFill>
                  <a:srgbClr val="000000"/>
                </a:solidFill>
                <a:highlight>
                  <a:srgbClr val="FFFFFF">
                    <a:alpha val="0"/>
                  </a:srgbClr>
                </a:highlight>
                <a:latin typeface="微软雅黑" panose="020B0503020204020204" charset="-122"/>
              </a:rPr>
              <a:t>专业：信息与计算机科学（智能信息处理方向）</a:t>
            </a:r>
            <a:endParaRPr lang="zh-CN" altLang="en-US" b="1" i="0">
              <a:solidFill>
                <a:srgbClr val="000000"/>
              </a:solidFill>
              <a:highlight>
                <a:srgbClr val="FFFFFF">
                  <a:alpha val="0"/>
                </a:srgbClr>
              </a:highlight>
              <a:latin typeface="微软雅黑" panose="020B0503020204020204" charset="-122"/>
            </a:endParaRPr>
          </a:p>
        </p:txBody>
      </p:sp>
      <p:sp>
        <p:nvSpPr>
          <p:cNvPr id="9" name="New shape"/>
          <p:cNvSpPr/>
          <p:nvPr/>
        </p:nvSpPr>
        <p:spPr>
          <a:xfrm>
            <a:off x="596265" y="5923962"/>
            <a:ext cx="11038043" cy="506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b="1" i="0">
                <a:solidFill>
                  <a:srgbClr val="000000"/>
                </a:solidFill>
                <a:highlight>
                  <a:srgbClr val="FFFFFF">
                    <a:alpha val="0"/>
                  </a:srgbClr>
                </a:highlight>
                <a:latin typeface="Times New Roman" panose="02020603050405020304" charset="0"/>
                <a:cs typeface="Times New Roman" panose="02020603050405020304" charset="0"/>
              </a:rPr>
              <a:t>汇报时间: 202</a:t>
            </a:r>
            <a:r>
              <a:rPr lang="en-US" b="1" i="0">
                <a:solidFill>
                  <a:srgbClr val="000000"/>
                </a:solidFill>
                <a:highlight>
                  <a:srgbClr val="FFFFFF">
                    <a:alpha val="0"/>
                  </a:srgbClr>
                </a:highlight>
                <a:latin typeface="Times New Roman" panose="02020603050405020304" charset="0"/>
                <a:cs typeface="Times New Roman" panose="02020603050405020304" charset="0"/>
              </a:rPr>
              <a:t>4</a:t>
            </a:r>
            <a:r>
              <a:rPr b="1" i="0">
                <a:solidFill>
                  <a:srgbClr val="000000"/>
                </a:solidFill>
                <a:highlight>
                  <a:srgbClr val="FFFFFF">
                    <a:alpha val="0"/>
                  </a:srgbClr>
                </a:highlight>
                <a:latin typeface="Times New Roman" panose="02020603050405020304" charset="0"/>
                <a:cs typeface="Times New Roman" panose="02020603050405020304" charset="0"/>
              </a:rPr>
              <a:t>/</a:t>
            </a:r>
            <a:r>
              <a:rPr lang="en-US" b="1" i="0">
                <a:solidFill>
                  <a:srgbClr val="000000"/>
                </a:solidFill>
                <a:highlight>
                  <a:srgbClr val="FFFFFF">
                    <a:alpha val="0"/>
                  </a:srgbClr>
                </a:highlight>
                <a:latin typeface="Times New Roman" panose="02020603050405020304" charset="0"/>
                <a:cs typeface="Times New Roman" panose="02020603050405020304" charset="0"/>
              </a:rPr>
              <a:t>1</a:t>
            </a:r>
            <a:r>
              <a:rPr b="1" i="0">
                <a:solidFill>
                  <a:srgbClr val="000000"/>
                </a:solidFill>
                <a:highlight>
                  <a:srgbClr val="FFFFFF">
                    <a:alpha val="0"/>
                  </a:srgbClr>
                </a:highlight>
                <a:latin typeface="Times New Roman" panose="02020603050405020304" charset="0"/>
                <a:cs typeface="Times New Roman" panose="02020603050405020304" charset="0"/>
              </a:rPr>
              <a:t>/</a:t>
            </a:r>
            <a:r>
              <a:rPr lang="en-US" b="1" i="0">
                <a:solidFill>
                  <a:srgbClr val="000000"/>
                </a:solidFill>
                <a:highlight>
                  <a:srgbClr val="FFFFFF">
                    <a:alpha val="0"/>
                  </a:srgbClr>
                </a:highlight>
                <a:latin typeface="Times New Roman" panose="02020603050405020304" charset="0"/>
                <a:cs typeface="Times New Roman" panose="02020603050405020304" charset="0"/>
              </a:rPr>
              <a:t>4</a:t>
            </a:r>
            <a:endParaRPr lang="en-US" b="1" i="0">
              <a:solidFill>
                <a:srgbClr val="000000"/>
              </a:solidFill>
              <a:highlight>
                <a:srgbClr val="FFFFFF">
                  <a:alpha val="0"/>
                </a:srgbClr>
              </a:highlight>
              <a:latin typeface="Times New Roman" panose="02020603050405020304" charset="0"/>
              <a:cs typeface="Times New Roman" panose="02020603050405020304" charset="0"/>
            </a:endParaRPr>
          </a:p>
        </p:txBody>
      </p:sp>
      <p:sp>
        <p:nvSpPr>
          <p:cNvPr id="13" name="New shape"/>
          <p:cNvSpPr/>
          <p:nvPr>
            <p:custDataLst>
              <p:tags r:id="rId3"/>
            </p:custDataLst>
          </p:nvPr>
        </p:nvSpPr>
        <p:spPr>
          <a:xfrm>
            <a:off x="596265" y="5467985"/>
            <a:ext cx="11227435" cy="424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l">
              <a:lnSpc>
                <a:spcPct val="150000"/>
              </a:lnSpc>
            </a:pPr>
            <a:r>
              <a:rPr lang="zh-CN" altLang="en-US" b="1" i="0">
                <a:solidFill>
                  <a:srgbClr val="000000"/>
                </a:solidFill>
                <a:highlight>
                  <a:srgbClr val="FFFFFF">
                    <a:alpha val="0"/>
                  </a:srgbClr>
                </a:highlight>
                <a:latin typeface="微软雅黑" panose="020B0503020204020204" charset="-122"/>
              </a:rPr>
              <a:t>指导教师：付接递</a:t>
            </a:r>
            <a:endParaRPr lang="zh-CN" altLang="en-US" b="1" i="0">
              <a:solidFill>
                <a:srgbClr val="000000"/>
              </a:solidFill>
              <a:highlight>
                <a:srgbClr val="FFFFFF">
                  <a:alpha val="0"/>
                </a:srgbClr>
              </a:highlight>
              <a:latin typeface="微软雅黑" panose="020B0503020204020204"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97155" y="74930"/>
            <a:ext cx="2830195" cy="368300"/>
          </a:xfrm>
          <a:prstGeom prst="rect">
            <a:avLst/>
          </a:prstGeom>
          <a:noFill/>
        </p:spPr>
        <p:txBody>
          <a:bodyPr wrap="square" rtlCol="0">
            <a:spAutoFit/>
          </a:bodyPr>
          <a:p>
            <a:endParaRPr lang="zh-CN" altLang="en-US"/>
          </a:p>
        </p:txBody>
      </p:sp>
      <p:pic>
        <p:nvPicPr>
          <p:cNvPr id="16" name="New picture"/>
          <p:cNvPicPr/>
          <p:nvPr>
            <p:custDataLst>
              <p:tags r:id="rId2"/>
            </p:custDataLst>
          </p:nvPr>
        </p:nvPicPr>
        <p:blipFill>
          <a:blip r:embed="rId3"/>
          <a:srcRect/>
          <a:stretch>
            <a:fillRect/>
          </a:stretch>
        </p:blipFill>
        <p:spPr>
          <a:xfrm>
            <a:off x="838800" y="405160"/>
            <a:ext cx="3672000" cy="511200"/>
          </a:xfrm>
          <a:prstGeom prst="rect">
            <a:avLst/>
          </a:prstGeom>
          <a:ln>
            <a:noFill/>
          </a:ln>
        </p:spPr>
      </p:pic>
      <p:sp>
        <p:nvSpPr>
          <p:cNvPr id="17" name="New shape"/>
          <p:cNvSpPr/>
          <p:nvPr>
            <p:custDataLst>
              <p:tags r:id="rId4"/>
            </p:custDataLst>
          </p:nvPr>
        </p:nvSpPr>
        <p:spPr>
          <a:xfrm>
            <a:off x="1054800" y="535361"/>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algn="l">
              <a:lnSpc>
                <a:spcPct val="150000"/>
              </a:lnSpc>
            </a:pPr>
            <a:r>
              <a:rPr sz="48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rPr>
              <a:t>目录</a:t>
            </a:r>
            <a:endParaRPr sz="48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endParaRPr>
          </a:p>
        </p:txBody>
      </p:sp>
      <p:pic>
        <p:nvPicPr>
          <p:cNvPr id="21" name="图片 20" descr="旋转"/>
          <p:cNvPicPr>
            <a:picLocks noChangeAspect="1"/>
          </p:cNvPicPr>
          <p:nvPr>
            <p:custDataLst>
              <p:tags r:id="rId5"/>
            </p:custDataLst>
          </p:nvPr>
        </p:nvPicPr>
        <p:blipFill>
          <a:blip r:embed="rId6">
            <a:extLst>
              <a:ext uri="{96DAC541-7B7A-43D3-8B79-37D633B846F1}">
                <asvg:svgBlip xmlns:asvg="http://schemas.microsoft.com/office/drawing/2016/SVG/main" r:embed="rId7"/>
              </a:ext>
            </a:extLst>
          </a:blip>
          <a:stretch>
            <a:fillRect/>
          </a:stretch>
        </p:blipFill>
        <p:spPr>
          <a:xfrm>
            <a:off x="1704340" y="3377815"/>
            <a:ext cx="539115" cy="539115"/>
          </a:xfrm>
          <a:prstGeom prst="rect">
            <a:avLst/>
          </a:prstGeom>
        </p:spPr>
      </p:pic>
      <p:pic>
        <p:nvPicPr>
          <p:cNvPr id="20" name="图片 19" descr="旋转"/>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04340" y="1889125"/>
            <a:ext cx="540000" cy="540000"/>
          </a:xfrm>
          <a:prstGeom prst="rect">
            <a:avLst/>
          </a:prstGeom>
        </p:spPr>
      </p:pic>
      <p:pic>
        <p:nvPicPr>
          <p:cNvPr id="22" name="图片 21" descr="旋转"/>
          <p:cNvPicPr>
            <a:picLocks noChangeAspect="1"/>
          </p:cNvPicPr>
          <p:nvPr>
            <p:custDataLst>
              <p:tags r:id="rId10"/>
            </p:custDataLst>
          </p:nvPr>
        </p:nvPicPr>
        <p:blipFill>
          <a:blip r:embed="rId6">
            <a:extLst>
              <a:ext uri="{96DAC541-7B7A-43D3-8B79-37D633B846F1}">
                <asvg:svgBlip xmlns:asvg="http://schemas.microsoft.com/office/drawing/2016/SVG/main" r:embed="rId7"/>
              </a:ext>
            </a:extLst>
          </a:blip>
          <a:stretch>
            <a:fillRect/>
          </a:stretch>
        </p:blipFill>
        <p:spPr>
          <a:xfrm>
            <a:off x="1704340" y="4865620"/>
            <a:ext cx="539115" cy="539115"/>
          </a:xfrm>
          <a:prstGeom prst="rect">
            <a:avLst/>
          </a:prstGeom>
        </p:spPr>
      </p:pic>
      <p:pic>
        <p:nvPicPr>
          <p:cNvPr id="25" name="图片 24" descr="旋转"/>
          <p:cNvPicPr>
            <a:picLocks noChangeAspect="1"/>
          </p:cNvPicPr>
          <p:nvPr>
            <p:custDataLst>
              <p:tags r:id="rId11"/>
            </p:custDataLst>
          </p:nvPr>
        </p:nvPicPr>
        <p:blipFill>
          <a:blip r:embed="rId6">
            <a:extLst>
              <a:ext uri="{96DAC541-7B7A-43D3-8B79-37D633B846F1}">
                <asvg:svgBlip xmlns:asvg="http://schemas.microsoft.com/office/drawing/2016/SVG/main" r:embed="rId7"/>
              </a:ext>
            </a:extLst>
          </a:blip>
          <a:stretch>
            <a:fillRect/>
          </a:stretch>
        </p:blipFill>
        <p:spPr>
          <a:xfrm>
            <a:off x="4876165" y="1889125"/>
            <a:ext cx="539115" cy="539115"/>
          </a:xfrm>
          <a:prstGeom prst="rect">
            <a:avLst/>
          </a:prstGeom>
        </p:spPr>
      </p:pic>
      <p:pic>
        <p:nvPicPr>
          <p:cNvPr id="26" name="图片 25" descr="旋转"/>
          <p:cNvPicPr>
            <a:picLocks noChangeAspect="1"/>
          </p:cNvPicPr>
          <p:nvPr>
            <p:custDataLst>
              <p:tags r:id="rId12"/>
            </p:custDataLst>
          </p:nvPr>
        </p:nvPicPr>
        <p:blipFill>
          <a:blip r:embed="rId6">
            <a:extLst>
              <a:ext uri="{96DAC541-7B7A-43D3-8B79-37D633B846F1}">
                <asvg:svgBlip xmlns:asvg="http://schemas.microsoft.com/office/drawing/2016/SVG/main" r:embed="rId7"/>
              </a:ext>
            </a:extLst>
          </a:blip>
          <a:stretch>
            <a:fillRect/>
          </a:stretch>
        </p:blipFill>
        <p:spPr>
          <a:xfrm>
            <a:off x="4876165" y="3377815"/>
            <a:ext cx="539115" cy="539115"/>
          </a:xfrm>
          <a:prstGeom prst="rect">
            <a:avLst/>
          </a:prstGeom>
        </p:spPr>
      </p:pic>
      <p:pic>
        <p:nvPicPr>
          <p:cNvPr id="27" name="图片 26" descr="旋转"/>
          <p:cNvPicPr>
            <a:picLocks noChangeAspect="1"/>
          </p:cNvPicPr>
          <p:nvPr>
            <p:custDataLst>
              <p:tags r:id="rId13"/>
            </p:custDataLst>
          </p:nvPr>
        </p:nvPicPr>
        <p:blipFill>
          <a:blip r:embed="rId6">
            <a:extLst>
              <a:ext uri="{96DAC541-7B7A-43D3-8B79-37D633B846F1}">
                <asvg:svgBlip xmlns:asvg="http://schemas.microsoft.com/office/drawing/2016/SVG/main" r:embed="rId7"/>
              </a:ext>
            </a:extLst>
          </a:blip>
          <a:stretch>
            <a:fillRect/>
          </a:stretch>
        </p:blipFill>
        <p:spPr>
          <a:xfrm>
            <a:off x="4947920" y="4865370"/>
            <a:ext cx="539115" cy="539115"/>
          </a:xfrm>
          <a:prstGeom prst="rect">
            <a:avLst/>
          </a:prstGeom>
        </p:spPr>
      </p:pic>
      <p:sp>
        <p:nvSpPr>
          <p:cNvPr id="29" name="文本框 28"/>
          <p:cNvSpPr txBox="1"/>
          <p:nvPr/>
        </p:nvSpPr>
        <p:spPr>
          <a:xfrm>
            <a:off x="2002155" y="1824355"/>
            <a:ext cx="2630170" cy="751205"/>
          </a:xfrm>
          <a:prstGeom prst="rect">
            <a:avLst/>
          </a:prstGeom>
          <a:noFill/>
        </p:spPr>
        <p:txBody>
          <a:bodyPr wrap="square" rtlCol="0">
            <a:noAutofit/>
          </a:bodyPr>
          <a:p>
            <a:pPr algn="ctr"/>
            <a:r>
              <a:rPr lang="zh-CN" altLang="en-US" sz="3600">
                <a:gradFill>
                  <a:gsLst>
                    <a:gs pos="50000">
                      <a:schemeClr val="accent1"/>
                    </a:gs>
                    <a:gs pos="0">
                      <a:schemeClr val="accent1">
                        <a:lumMod val="25000"/>
                        <a:lumOff val="75000"/>
                      </a:schemeClr>
                    </a:gs>
                    <a:gs pos="100000">
                      <a:schemeClr val="accent1">
                        <a:lumMod val="85000"/>
                      </a:schemeClr>
                    </a:gs>
                  </a:gsLst>
                  <a:lin ang="5400000" scaled="1"/>
                </a:gradFill>
              </a:rPr>
              <a:t>选题背景</a:t>
            </a:r>
            <a:endParaRPr lang="zh-CN" altLang="en-US" sz="3600">
              <a:gradFill>
                <a:gsLst>
                  <a:gs pos="50000">
                    <a:schemeClr val="accent1"/>
                  </a:gs>
                  <a:gs pos="0">
                    <a:schemeClr val="accent1">
                      <a:lumMod val="25000"/>
                      <a:lumOff val="75000"/>
                    </a:schemeClr>
                  </a:gs>
                  <a:gs pos="100000">
                    <a:schemeClr val="accent1">
                      <a:lumMod val="85000"/>
                    </a:schemeClr>
                  </a:gs>
                </a:gsLst>
                <a:lin ang="5400000" scaled="1"/>
              </a:gradFill>
            </a:endParaRPr>
          </a:p>
        </p:txBody>
      </p:sp>
      <p:sp>
        <p:nvSpPr>
          <p:cNvPr id="31" name="文本框 30"/>
          <p:cNvSpPr txBox="1"/>
          <p:nvPr>
            <p:custDataLst>
              <p:tags r:id="rId14"/>
            </p:custDataLst>
          </p:nvPr>
        </p:nvSpPr>
        <p:spPr>
          <a:xfrm>
            <a:off x="2073910" y="3306060"/>
            <a:ext cx="2630170" cy="751205"/>
          </a:xfrm>
          <a:prstGeom prst="rect">
            <a:avLst/>
          </a:prstGeom>
          <a:noFill/>
        </p:spPr>
        <p:txBody>
          <a:bodyPr wrap="square" rtlCol="0">
            <a:noAutofit/>
          </a:bodyPr>
          <a:p>
            <a:pPr algn="ctr"/>
            <a:r>
              <a:rPr lang="zh-CN" altLang="en-US" sz="4000">
                <a:gradFill>
                  <a:gsLst>
                    <a:gs pos="50000">
                      <a:schemeClr val="accent1"/>
                    </a:gs>
                    <a:gs pos="0">
                      <a:schemeClr val="accent1">
                        <a:lumMod val="25000"/>
                        <a:lumOff val="75000"/>
                      </a:schemeClr>
                    </a:gs>
                    <a:gs pos="100000">
                      <a:schemeClr val="accent1">
                        <a:lumMod val="85000"/>
                      </a:schemeClr>
                    </a:gs>
                  </a:gsLst>
                  <a:lin ang="5400000" scaled="1"/>
                </a:gradFill>
              </a:rPr>
              <a:t>参考文献</a:t>
            </a:r>
            <a:endParaRPr lang="zh-CN" altLang="en-US" sz="4000">
              <a:gradFill>
                <a:gsLst>
                  <a:gs pos="50000">
                    <a:schemeClr val="accent1"/>
                  </a:gs>
                  <a:gs pos="0">
                    <a:schemeClr val="accent1">
                      <a:lumMod val="25000"/>
                      <a:lumOff val="75000"/>
                    </a:schemeClr>
                  </a:gs>
                  <a:gs pos="100000">
                    <a:schemeClr val="accent1">
                      <a:lumMod val="85000"/>
                    </a:schemeClr>
                  </a:gs>
                </a:gsLst>
                <a:lin ang="5400000" scaled="1"/>
              </a:gradFill>
            </a:endParaRPr>
          </a:p>
        </p:txBody>
      </p:sp>
      <p:sp>
        <p:nvSpPr>
          <p:cNvPr id="32" name="文本框 31"/>
          <p:cNvSpPr txBox="1"/>
          <p:nvPr>
            <p:custDataLst>
              <p:tags r:id="rId15"/>
            </p:custDataLst>
          </p:nvPr>
        </p:nvSpPr>
        <p:spPr>
          <a:xfrm>
            <a:off x="2057400" y="4766310"/>
            <a:ext cx="2630170" cy="751205"/>
          </a:xfrm>
          <a:prstGeom prst="rect">
            <a:avLst/>
          </a:prstGeom>
          <a:noFill/>
        </p:spPr>
        <p:txBody>
          <a:bodyPr wrap="square" rtlCol="0">
            <a:noAutofit/>
          </a:bodyPr>
          <a:p>
            <a:pPr algn="ctr"/>
            <a:r>
              <a:rPr lang="zh-CN" altLang="en-US" sz="4000">
                <a:gradFill>
                  <a:gsLst>
                    <a:gs pos="50000">
                      <a:schemeClr val="accent1"/>
                    </a:gs>
                    <a:gs pos="0">
                      <a:schemeClr val="accent1">
                        <a:lumMod val="25000"/>
                        <a:lumOff val="75000"/>
                      </a:schemeClr>
                    </a:gs>
                    <a:gs pos="100000">
                      <a:schemeClr val="accent1">
                        <a:lumMod val="85000"/>
                      </a:schemeClr>
                    </a:gs>
                  </a:gsLst>
                  <a:lin ang="5400000" scaled="1"/>
                </a:gradFill>
              </a:rPr>
              <a:t>时间安排</a:t>
            </a:r>
            <a:endParaRPr lang="zh-CN" altLang="en-US" sz="4000">
              <a:gradFill>
                <a:gsLst>
                  <a:gs pos="50000">
                    <a:schemeClr val="accent1"/>
                  </a:gs>
                  <a:gs pos="0">
                    <a:schemeClr val="accent1">
                      <a:lumMod val="25000"/>
                      <a:lumOff val="75000"/>
                    </a:schemeClr>
                  </a:gs>
                  <a:gs pos="100000">
                    <a:schemeClr val="accent1">
                      <a:lumMod val="85000"/>
                    </a:schemeClr>
                  </a:gs>
                </a:gsLst>
                <a:lin ang="5400000" scaled="1"/>
              </a:gradFill>
            </a:endParaRPr>
          </a:p>
        </p:txBody>
      </p:sp>
      <p:sp>
        <p:nvSpPr>
          <p:cNvPr id="33" name="文本框 32"/>
          <p:cNvSpPr txBox="1"/>
          <p:nvPr>
            <p:custDataLst>
              <p:tags r:id="rId16"/>
            </p:custDataLst>
          </p:nvPr>
        </p:nvSpPr>
        <p:spPr>
          <a:xfrm>
            <a:off x="5281930" y="1824355"/>
            <a:ext cx="5808980" cy="762000"/>
          </a:xfrm>
          <a:prstGeom prst="rect">
            <a:avLst/>
          </a:prstGeom>
          <a:noFill/>
        </p:spPr>
        <p:txBody>
          <a:bodyPr wrap="square" rtlCol="0">
            <a:noAutofit/>
          </a:bodyPr>
          <a:p>
            <a:pPr algn="ctr"/>
            <a:r>
              <a:rPr lang="zh-CN" altLang="en-US" sz="3600">
                <a:gradFill>
                  <a:gsLst>
                    <a:gs pos="50000">
                      <a:schemeClr val="accent1"/>
                    </a:gs>
                    <a:gs pos="0">
                      <a:schemeClr val="accent1">
                        <a:lumMod val="25000"/>
                        <a:lumOff val="75000"/>
                      </a:schemeClr>
                    </a:gs>
                    <a:gs pos="100000">
                      <a:schemeClr val="accent1">
                        <a:lumMod val="85000"/>
                      </a:schemeClr>
                    </a:gs>
                  </a:gsLst>
                  <a:lin ang="5400000" scaled="1"/>
                </a:gradFill>
              </a:rPr>
              <a:t>解决问题及主要功能模块</a:t>
            </a:r>
            <a:endParaRPr lang="zh-CN" altLang="en-US" sz="3600">
              <a:gradFill>
                <a:gsLst>
                  <a:gs pos="50000">
                    <a:schemeClr val="accent1"/>
                  </a:gs>
                  <a:gs pos="0">
                    <a:schemeClr val="accent1">
                      <a:lumMod val="25000"/>
                      <a:lumOff val="75000"/>
                    </a:schemeClr>
                  </a:gs>
                  <a:gs pos="100000">
                    <a:schemeClr val="accent1">
                      <a:lumMod val="85000"/>
                    </a:schemeClr>
                  </a:gs>
                </a:gsLst>
                <a:lin ang="5400000" scaled="1"/>
              </a:gradFill>
            </a:endParaRPr>
          </a:p>
        </p:txBody>
      </p:sp>
      <p:sp>
        <p:nvSpPr>
          <p:cNvPr id="34" name="文本框 33"/>
          <p:cNvSpPr txBox="1"/>
          <p:nvPr>
            <p:custDataLst>
              <p:tags r:id="rId17"/>
            </p:custDataLst>
          </p:nvPr>
        </p:nvSpPr>
        <p:spPr>
          <a:xfrm>
            <a:off x="5426075" y="3347720"/>
            <a:ext cx="2285365" cy="648970"/>
          </a:xfrm>
          <a:prstGeom prst="rect">
            <a:avLst/>
          </a:prstGeom>
          <a:noFill/>
        </p:spPr>
        <p:txBody>
          <a:bodyPr wrap="square" rtlCol="0">
            <a:noAutofit/>
          </a:bodyPr>
          <a:p>
            <a:pPr algn="ctr"/>
            <a:r>
              <a:rPr sz="3600" b="1">
                <a:gradFill>
                  <a:gsLst>
                    <a:gs pos="50000">
                      <a:schemeClr val="accent1"/>
                    </a:gs>
                    <a:gs pos="0">
                      <a:schemeClr val="accent1">
                        <a:lumMod val="25000"/>
                        <a:lumOff val="75000"/>
                      </a:schemeClr>
                    </a:gs>
                    <a:gs pos="100000">
                      <a:schemeClr val="accent1">
                        <a:lumMod val="85000"/>
                      </a:schemeClr>
                    </a:gs>
                  </a:gsLst>
                  <a:lin ang="5400000" scaled="1"/>
                </a:gradFill>
                <a:latin typeface="微软雅黑" panose="020B0503020204020204" charset="-122"/>
                <a:sym typeface="+mn-ea"/>
              </a:rPr>
              <a:t>使用技术</a:t>
            </a:r>
            <a:endParaRPr sz="40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endParaRPr>
          </a:p>
          <a:p>
            <a:pPr algn="ctr"/>
            <a:endParaRPr lang="zh-CN" altLang="en-US" sz="40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endParaRPr>
          </a:p>
        </p:txBody>
      </p:sp>
      <p:sp>
        <p:nvSpPr>
          <p:cNvPr id="35" name="文本框 34"/>
          <p:cNvSpPr txBox="1"/>
          <p:nvPr>
            <p:custDataLst>
              <p:tags r:id="rId18"/>
            </p:custDataLst>
          </p:nvPr>
        </p:nvSpPr>
        <p:spPr>
          <a:xfrm>
            <a:off x="4872355" y="4782820"/>
            <a:ext cx="2630170" cy="751205"/>
          </a:xfrm>
          <a:prstGeom prst="rect">
            <a:avLst/>
          </a:prstGeom>
          <a:noFill/>
        </p:spPr>
        <p:txBody>
          <a:bodyPr wrap="square" rtlCol="0">
            <a:noAutofit/>
          </a:bodyPr>
          <a:p>
            <a:pPr algn="ctr"/>
            <a:r>
              <a:rPr lang="zh-CN" altLang="en-US" sz="4000">
                <a:gradFill>
                  <a:gsLst>
                    <a:gs pos="50000">
                      <a:schemeClr val="accent1"/>
                    </a:gs>
                    <a:gs pos="0">
                      <a:schemeClr val="accent1">
                        <a:lumMod val="25000"/>
                        <a:lumOff val="75000"/>
                      </a:schemeClr>
                    </a:gs>
                    <a:gs pos="100000">
                      <a:schemeClr val="accent1">
                        <a:lumMod val="85000"/>
                      </a:schemeClr>
                    </a:gs>
                  </a:gsLst>
                  <a:lin ang="5400000" scaled="1"/>
                </a:gradFill>
              </a:rPr>
              <a:t>致谢</a:t>
            </a:r>
            <a:endParaRPr lang="zh-CN" altLang="en-US" sz="4000">
              <a:gradFill>
                <a:gsLst>
                  <a:gs pos="50000">
                    <a:schemeClr val="accent1"/>
                  </a:gs>
                  <a:gs pos="0">
                    <a:schemeClr val="accent1">
                      <a:lumMod val="25000"/>
                      <a:lumOff val="75000"/>
                    </a:schemeClr>
                  </a:gs>
                  <a:gs pos="100000">
                    <a:schemeClr val="accent1">
                      <a:lumMod val="85000"/>
                    </a:schemeClr>
                  </a:gs>
                </a:gsLst>
                <a:lin ang="5400000" scaled="1"/>
              </a:gra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9" name="New picture"/>
          <p:cNvPicPr/>
          <p:nvPr>
            <p:custDataLst>
              <p:tags r:id="rId2"/>
            </p:custDataLst>
          </p:nvPr>
        </p:nvPicPr>
        <p:blipFill>
          <a:blip r:embed="rId3"/>
          <a:srcRect/>
          <a:stretch>
            <a:fillRect/>
          </a:stretch>
        </p:blipFill>
        <p:spPr>
          <a:xfrm>
            <a:off x="333730" y="260525"/>
            <a:ext cx="925200" cy="925200"/>
          </a:xfrm>
          <a:prstGeom prst="rect">
            <a:avLst/>
          </a:prstGeom>
          <a:ln>
            <a:noFill/>
          </a:ln>
        </p:spPr>
      </p:pic>
      <p:sp>
        <p:nvSpPr>
          <p:cNvPr id="5" name="New shape"/>
          <p:cNvSpPr/>
          <p:nvPr>
            <p:custDataLst>
              <p:tags r:id="rId4"/>
            </p:custDataLst>
          </p:nvPr>
        </p:nvSpPr>
        <p:spPr>
          <a:xfrm>
            <a:off x="625085" y="451103"/>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a:lnSpc>
                <a:spcPct val="150000"/>
              </a:lnSpc>
            </a:pPr>
            <a:r>
              <a:rPr lang="zh-CN" altLang="en-US" sz="48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rPr>
              <a:t>选题背景</a:t>
            </a:r>
            <a:endParaRPr lang="zh-CN" altLang="en-US" sz="48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endParaRPr>
          </a:p>
        </p:txBody>
      </p:sp>
      <p:sp>
        <p:nvSpPr>
          <p:cNvPr id="2" name="文本框 1"/>
          <p:cNvSpPr txBox="1"/>
          <p:nvPr/>
        </p:nvSpPr>
        <p:spPr>
          <a:xfrm>
            <a:off x="1958975" y="1733550"/>
            <a:ext cx="9010650" cy="1459230"/>
          </a:xfrm>
          <a:prstGeom prst="roundRect">
            <a:avLst/>
          </a:prstGeom>
          <a:noFill/>
          <a:ln>
            <a:solidFill>
              <a:schemeClr val="accent5"/>
            </a:solidFill>
          </a:ln>
        </p:spPr>
        <p:txBody>
          <a:bodyPr wrap="square" rtlCol="0">
            <a:noAutofit/>
          </a:bodyPr>
          <a:p>
            <a:r>
              <a:rPr lang="zh-CN" altLang="en-US" sz="2000"/>
              <a:t>新能源汽车行业正在蓬勃发展，受到全球环境保护和可持续发展关注的推动。作为清洁能源交通工具的新能源汽车逐渐崭露头角，为行业带来了庞大而多样的数据，包括车辆传感器数据和充电桩数据等。在这个快速增长的趋势中，数据规模庞大，种类繁多，需要有效的管理和分析。</a:t>
            </a:r>
            <a:endParaRPr lang="zh-CN" altLang="en-US" sz="2000"/>
          </a:p>
        </p:txBody>
      </p:sp>
      <p:sp>
        <p:nvSpPr>
          <p:cNvPr id="4" name="文本框 3"/>
          <p:cNvSpPr txBox="1"/>
          <p:nvPr>
            <p:custDataLst>
              <p:tags r:id="rId5"/>
            </p:custDataLst>
          </p:nvPr>
        </p:nvSpPr>
        <p:spPr>
          <a:xfrm>
            <a:off x="1958975" y="3367405"/>
            <a:ext cx="8987155" cy="1624965"/>
          </a:xfrm>
          <a:prstGeom prst="roundRect">
            <a:avLst/>
          </a:prstGeom>
          <a:noFill/>
          <a:ln>
            <a:solidFill>
              <a:schemeClr val="accent5"/>
            </a:solidFill>
          </a:ln>
        </p:spPr>
        <p:txBody>
          <a:bodyPr wrap="square" rtlCol="0">
            <a:noAutofit/>
          </a:bodyPr>
          <a:p>
            <a:r>
              <a:rPr lang="zh-CN" altLang="en-US" sz="2000"/>
              <a:t>新能源汽车的数据涉及车辆性能、充电历史、位置等多个方面，因此需要一个系统能够整合、清洗这些数据，以更好地支持业务决策和用户服务。此外，离线数仓管理系统在分析传感器信息和故障日志方面发挥着关键作用，为汽车制造商和维修服务提供商提供深入了解车辆运行状况的机会，及时发现潜在故障，并提供有效的维护建议。</a:t>
            </a:r>
            <a:endParaRPr lang="zh-CN" altLang="en-US" sz="2000"/>
          </a:p>
        </p:txBody>
      </p:sp>
      <p:sp>
        <p:nvSpPr>
          <p:cNvPr id="6" name="文本框 5"/>
          <p:cNvSpPr txBox="1"/>
          <p:nvPr>
            <p:custDataLst>
              <p:tags r:id="rId6"/>
            </p:custDataLst>
          </p:nvPr>
        </p:nvSpPr>
        <p:spPr>
          <a:xfrm>
            <a:off x="1958975" y="5233035"/>
            <a:ext cx="9010650" cy="1459230"/>
          </a:xfrm>
          <a:prstGeom prst="roundRect">
            <a:avLst/>
          </a:prstGeom>
          <a:noFill/>
          <a:ln>
            <a:solidFill>
              <a:schemeClr val="accent5"/>
            </a:solidFill>
          </a:ln>
        </p:spPr>
        <p:txBody>
          <a:bodyPr wrap="square" rtlCol="0">
            <a:noAutofit/>
          </a:bodyPr>
          <a:p>
            <a:r>
              <a:rPr lang="zh-CN" altLang="en-US" sz="2000"/>
              <a:t>通过对车辆数据的分析，离线数仓管理系统还能够提供预警服务，如保养提醒，有助于提高新能源汽车的安全性和可靠性。这种服务水平的提升将直接增强用户的使用体验，加强对新能源汽车的信心。因此，建立一个全面的基于离线数仓的管理系统对于推动新能源汽车行业的可持续发展至关重要。</a:t>
            </a:r>
            <a:endParaRPr lang="zh-CN" altLang="en-US" sz="2000"/>
          </a:p>
        </p:txBody>
      </p:sp>
      <p:pic>
        <p:nvPicPr>
          <p:cNvPr id="10" name="图片 9" descr="放大镜"/>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1530" y="1981200"/>
            <a:ext cx="914400" cy="914400"/>
          </a:xfrm>
          <a:prstGeom prst="rect">
            <a:avLst/>
          </a:prstGeom>
        </p:spPr>
      </p:pic>
      <p:pic>
        <p:nvPicPr>
          <p:cNvPr id="11" name="图片 10" descr="放大镜"/>
          <p:cNvPicPr>
            <a:picLocks noChangeAspect="1"/>
          </p:cNvPicPr>
          <p:nvPr>
            <p:custDataLst>
              <p:tags r:id="rId9"/>
            </p:custDataLst>
          </p:nvPr>
        </p:nvPicPr>
        <p:blipFill>
          <a:blip r:embed="rId7">
            <a:extLst>
              <a:ext uri="{96DAC541-7B7A-43D3-8B79-37D633B846F1}">
                <asvg:svgBlip xmlns:asvg="http://schemas.microsoft.com/office/drawing/2016/SVG/main" r:embed="rId8"/>
              </a:ext>
            </a:extLst>
          </a:blip>
          <a:stretch>
            <a:fillRect/>
          </a:stretch>
        </p:blipFill>
        <p:spPr>
          <a:xfrm>
            <a:off x="811530" y="3749675"/>
            <a:ext cx="914400" cy="914400"/>
          </a:xfrm>
          <a:prstGeom prst="rect">
            <a:avLst/>
          </a:prstGeom>
        </p:spPr>
      </p:pic>
      <p:pic>
        <p:nvPicPr>
          <p:cNvPr id="12" name="图片 11" descr="放大镜"/>
          <p:cNvPicPr>
            <a:picLocks noChangeAspect="1"/>
          </p:cNvPicPr>
          <p:nvPr>
            <p:custDataLst>
              <p:tags r:id="rId10"/>
            </p:custDataLst>
          </p:nvPr>
        </p:nvPicPr>
        <p:blipFill>
          <a:blip r:embed="rId7">
            <a:extLst>
              <a:ext uri="{96DAC541-7B7A-43D3-8B79-37D633B846F1}">
                <asvg:svgBlip xmlns:asvg="http://schemas.microsoft.com/office/drawing/2016/SVG/main" r:embed="rId8"/>
              </a:ext>
            </a:extLst>
          </a:blip>
          <a:stretch>
            <a:fillRect/>
          </a:stretch>
        </p:blipFill>
        <p:spPr>
          <a:xfrm>
            <a:off x="811530" y="5518150"/>
            <a:ext cx="914400" cy="914400"/>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97155" y="74930"/>
            <a:ext cx="2830195" cy="368300"/>
          </a:xfrm>
          <a:prstGeom prst="rect">
            <a:avLst/>
          </a:prstGeom>
          <a:noFill/>
        </p:spPr>
        <p:txBody>
          <a:bodyPr wrap="square" rtlCol="0">
            <a:spAutoFit/>
          </a:bodyPr>
          <a:p>
            <a:endParaRPr lang="zh-CN" altLang="en-US"/>
          </a:p>
        </p:txBody>
      </p:sp>
      <p:sp>
        <p:nvSpPr>
          <p:cNvPr id="4" name="文本框 3"/>
          <p:cNvSpPr txBox="1"/>
          <p:nvPr/>
        </p:nvSpPr>
        <p:spPr>
          <a:xfrm>
            <a:off x="97155" y="188595"/>
            <a:ext cx="2367280" cy="1040765"/>
          </a:xfrm>
          <a:prstGeom prst="rect">
            <a:avLst/>
          </a:prstGeom>
          <a:noFill/>
        </p:spPr>
        <p:txBody>
          <a:bodyPr wrap="square" rtlCol="0">
            <a:noAutofit/>
          </a:bodyPr>
          <a:p>
            <a:r>
              <a:rPr lang="zh-CN" sz="3600" b="1">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sym typeface="+mn-ea"/>
              </a:rPr>
              <a:t>解决问题</a:t>
            </a:r>
            <a:endParaRPr lang="zh-CN" sz="36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endParaRPr>
          </a:p>
          <a:p>
            <a:endParaRPr lang="zh-CN" altLang="en-US" sz="36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endParaRPr>
          </a:p>
        </p:txBody>
      </p:sp>
      <p:sp>
        <p:nvSpPr>
          <p:cNvPr id="5" name="文本框 4"/>
          <p:cNvSpPr txBox="1"/>
          <p:nvPr/>
        </p:nvSpPr>
        <p:spPr>
          <a:xfrm>
            <a:off x="774700" y="899795"/>
            <a:ext cx="1866265" cy="883285"/>
          </a:xfrm>
          <a:prstGeom prst="rect">
            <a:avLst/>
          </a:prstGeom>
          <a:noFill/>
        </p:spPr>
        <p:txBody>
          <a:bodyPr wrap="square" rtlCol="0">
            <a:noAutofit/>
          </a:bodyPr>
          <a:p>
            <a:pPr algn="l"/>
            <a:r>
              <a:rPr sz="2800" b="1">
                <a:gradFill>
                  <a:gsLst>
                    <a:gs pos="0">
                      <a:srgbClr val="D92763"/>
                    </a:gs>
                    <a:gs pos="50000">
                      <a:srgbClr val="E3447A"/>
                    </a:gs>
                    <a:gs pos="100000">
                      <a:srgbClr val="EC6091"/>
                    </a:gs>
                  </a:gsLst>
                  <a:lin ang="5400000" scaled="1"/>
                </a:gradFill>
                <a:latin typeface="+mn-ea"/>
                <a:cs typeface="+mn-ea"/>
                <a:sym typeface="+mn-ea"/>
              </a:rPr>
              <a:t>故障诊断维修优化</a:t>
            </a:r>
            <a:endParaRPr lang="zh-CN" altLang="en-US" sz="2800" b="1">
              <a:gradFill>
                <a:gsLst>
                  <a:gs pos="0">
                    <a:srgbClr val="D92763"/>
                  </a:gs>
                  <a:gs pos="50000">
                    <a:srgbClr val="E3447A"/>
                  </a:gs>
                  <a:gs pos="100000">
                    <a:srgbClr val="EC6091"/>
                  </a:gs>
                </a:gsLst>
                <a:lin ang="5400000" scaled="1"/>
              </a:gradFill>
              <a:latin typeface="+mn-ea"/>
              <a:cs typeface="+mn-ea"/>
              <a:sym typeface="+mn-ea"/>
            </a:endParaRPr>
          </a:p>
        </p:txBody>
      </p:sp>
      <p:sp>
        <p:nvSpPr>
          <p:cNvPr id="6" name="文本框 5"/>
          <p:cNvSpPr txBox="1"/>
          <p:nvPr/>
        </p:nvSpPr>
        <p:spPr>
          <a:xfrm>
            <a:off x="247015" y="2284730"/>
            <a:ext cx="2811145" cy="2717800"/>
          </a:xfrm>
          <a:prstGeom prst="roundRect">
            <a:avLst/>
          </a:prstGeom>
          <a:noFill/>
          <a:ln>
            <a:solidFill>
              <a:schemeClr val="tx2">
                <a:lumMod val="40000"/>
                <a:lumOff val="60000"/>
              </a:schemeClr>
            </a:solidFill>
          </a:ln>
        </p:spPr>
        <p:txBody>
          <a:bodyPr wrap="square" rtlCol="0">
            <a:noAutofit/>
          </a:bodyPr>
          <a:p>
            <a:pPr algn="l"/>
            <a:r>
              <a:rPr sz="2400">
                <a:solidFill>
                  <a:schemeClr val="tx1">
                    <a:lumMod val="95000"/>
                    <a:lumOff val="5000"/>
                  </a:schemeClr>
                </a:solidFill>
                <a:latin typeface="+mn-ea"/>
                <a:cs typeface="+mn-ea"/>
                <a:sym typeface="+mn-ea"/>
              </a:rPr>
              <a:t>通过分析汽车传感器数据，系统能够提供准确的故障诊断，帮助维修人员更加及时准确地处理汽车故障。</a:t>
            </a:r>
            <a:endParaRPr sz="2400" b="0" i="0">
              <a:solidFill>
                <a:schemeClr val="tx1">
                  <a:lumMod val="95000"/>
                  <a:lumOff val="5000"/>
                </a:schemeClr>
              </a:solidFill>
              <a:latin typeface="+mn-ea"/>
              <a:cs typeface="+mn-ea"/>
            </a:endParaRPr>
          </a:p>
          <a:p>
            <a:pPr algn="l"/>
            <a:endParaRPr lang="zh-CN" altLang="en-US" sz="2400" b="0" i="0">
              <a:solidFill>
                <a:schemeClr val="tx1">
                  <a:lumMod val="95000"/>
                  <a:lumOff val="5000"/>
                </a:schemeClr>
              </a:solidFill>
              <a:latin typeface="+mn-ea"/>
              <a:cs typeface="+mn-ea"/>
            </a:endParaRPr>
          </a:p>
        </p:txBody>
      </p:sp>
      <p:sp>
        <p:nvSpPr>
          <p:cNvPr id="7" name="文本框 6"/>
          <p:cNvSpPr txBox="1"/>
          <p:nvPr/>
        </p:nvSpPr>
        <p:spPr>
          <a:xfrm>
            <a:off x="3862705" y="899795"/>
            <a:ext cx="1746885" cy="971550"/>
          </a:xfrm>
          <a:prstGeom prst="rect">
            <a:avLst/>
          </a:prstGeom>
          <a:noFill/>
        </p:spPr>
        <p:txBody>
          <a:bodyPr wrap="square" rtlCol="0">
            <a:noAutofit/>
          </a:bodyPr>
          <a:p>
            <a:r>
              <a:rPr sz="2800" b="1">
                <a:gradFill>
                  <a:gsLst>
                    <a:gs pos="0">
                      <a:srgbClr val="D92763"/>
                    </a:gs>
                    <a:gs pos="50000">
                      <a:srgbClr val="E3447A"/>
                    </a:gs>
                    <a:gs pos="100000">
                      <a:srgbClr val="EC6091"/>
                    </a:gs>
                  </a:gsLst>
                  <a:lin ang="5400000" scaled="1"/>
                </a:gradFill>
                <a:latin typeface="+mn-ea"/>
                <a:cs typeface="+mn-ea"/>
                <a:sym typeface="+mn-ea"/>
              </a:rPr>
              <a:t>数据清洗质量保障</a:t>
            </a:r>
            <a:endParaRPr lang="zh-CN" altLang="en-US" sz="2800" b="1">
              <a:gradFill>
                <a:gsLst>
                  <a:gs pos="0">
                    <a:srgbClr val="D92763"/>
                  </a:gs>
                  <a:gs pos="50000">
                    <a:srgbClr val="E3447A"/>
                  </a:gs>
                  <a:gs pos="100000">
                    <a:srgbClr val="EC6091"/>
                  </a:gs>
                </a:gsLst>
                <a:lin ang="5400000" scaled="1"/>
              </a:gradFill>
              <a:latin typeface="+mn-ea"/>
              <a:cs typeface="+mn-ea"/>
              <a:sym typeface="+mn-ea"/>
            </a:endParaRPr>
          </a:p>
        </p:txBody>
      </p:sp>
      <p:sp>
        <p:nvSpPr>
          <p:cNvPr id="8" name="文本框 7"/>
          <p:cNvSpPr txBox="1"/>
          <p:nvPr/>
        </p:nvSpPr>
        <p:spPr>
          <a:xfrm>
            <a:off x="3500120" y="2284730"/>
            <a:ext cx="2460625" cy="2743200"/>
          </a:xfrm>
          <a:prstGeom prst="roundRect">
            <a:avLst/>
          </a:prstGeom>
          <a:noFill/>
          <a:ln>
            <a:solidFill>
              <a:schemeClr val="tx2">
                <a:lumMod val="40000"/>
                <a:lumOff val="60000"/>
              </a:schemeClr>
            </a:solidFill>
          </a:ln>
        </p:spPr>
        <p:txBody>
          <a:bodyPr wrap="square" rtlCol="0">
            <a:noAutofit/>
          </a:bodyPr>
          <a:p>
            <a:r>
              <a:rPr sz="2400">
                <a:solidFill>
                  <a:schemeClr val="tx1">
                    <a:lumMod val="95000"/>
                    <a:lumOff val="5000"/>
                  </a:schemeClr>
                </a:solidFill>
                <a:latin typeface="+mn-ea"/>
                <a:cs typeface="+mn-ea"/>
                <a:sym typeface="+mn-ea"/>
              </a:rPr>
              <a:t>系统可根据汽车数据分析结果向车主发送保养提醒，提高汽车行驶的安全系数，预防潜在故障。</a:t>
            </a:r>
            <a:endParaRPr sz="2400" b="0" i="0">
              <a:solidFill>
                <a:schemeClr val="tx1">
                  <a:lumMod val="95000"/>
                  <a:lumOff val="5000"/>
                </a:schemeClr>
              </a:solidFill>
              <a:latin typeface="+mn-ea"/>
              <a:cs typeface="+mn-ea"/>
            </a:endParaRPr>
          </a:p>
          <a:p>
            <a:endParaRPr lang="zh-CN" altLang="en-US" sz="2400" b="0" i="0">
              <a:solidFill>
                <a:schemeClr val="tx1">
                  <a:lumMod val="95000"/>
                  <a:lumOff val="5000"/>
                </a:schemeClr>
              </a:solidFill>
              <a:latin typeface="+mn-ea"/>
              <a:cs typeface="+mn-ea"/>
            </a:endParaRPr>
          </a:p>
        </p:txBody>
      </p:sp>
      <p:sp>
        <p:nvSpPr>
          <p:cNvPr id="9" name="文本框 8"/>
          <p:cNvSpPr txBox="1"/>
          <p:nvPr/>
        </p:nvSpPr>
        <p:spPr>
          <a:xfrm>
            <a:off x="6728460" y="899795"/>
            <a:ext cx="1701800" cy="932815"/>
          </a:xfrm>
          <a:prstGeom prst="rect">
            <a:avLst/>
          </a:prstGeom>
          <a:noFill/>
        </p:spPr>
        <p:txBody>
          <a:bodyPr wrap="square" rtlCol="0">
            <a:noAutofit/>
          </a:bodyPr>
          <a:p>
            <a:r>
              <a:rPr sz="2800" b="1">
                <a:gradFill>
                  <a:gsLst>
                    <a:gs pos="0">
                      <a:srgbClr val="D92763"/>
                    </a:gs>
                    <a:gs pos="50000">
                      <a:srgbClr val="E3447A"/>
                    </a:gs>
                    <a:gs pos="100000">
                      <a:srgbClr val="EC6091"/>
                    </a:gs>
                  </a:gsLst>
                  <a:lin ang="5400000" scaled="1"/>
                </a:gradFill>
                <a:latin typeface="+mn-ea"/>
                <a:cs typeface="+mn-ea"/>
                <a:sym typeface="+mn-ea"/>
              </a:rPr>
              <a:t>数据驱动业务决策</a:t>
            </a:r>
            <a:endParaRPr lang="zh-CN" altLang="en-US" sz="2800" b="1">
              <a:gradFill>
                <a:gsLst>
                  <a:gs pos="0">
                    <a:srgbClr val="D92763"/>
                  </a:gs>
                  <a:gs pos="50000">
                    <a:srgbClr val="E3447A"/>
                  </a:gs>
                  <a:gs pos="100000">
                    <a:srgbClr val="EC6091"/>
                  </a:gs>
                </a:gsLst>
                <a:lin ang="5400000" scaled="1"/>
              </a:gradFill>
              <a:latin typeface="+mn-ea"/>
              <a:cs typeface="+mn-ea"/>
              <a:sym typeface="+mn-ea"/>
            </a:endParaRPr>
          </a:p>
        </p:txBody>
      </p:sp>
      <p:sp>
        <p:nvSpPr>
          <p:cNvPr id="10" name="文本框 9"/>
          <p:cNvSpPr txBox="1"/>
          <p:nvPr/>
        </p:nvSpPr>
        <p:spPr>
          <a:xfrm>
            <a:off x="6401435" y="2284730"/>
            <a:ext cx="2499360" cy="2742565"/>
          </a:xfrm>
          <a:prstGeom prst="roundRect">
            <a:avLst/>
          </a:prstGeom>
          <a:noFill/>
          <a:ln>
            <a:solidFill>
              <a:schemeClr val="tx2">
                <a:lumMod val="40000"/>
                <a:lumOff val="60000"/>
              </a:schemeClr>
            </a:solidFill>
          </a:ln>
        </p:spPr>
        <p:txBody>
          <a:bodyPr wrap="square" rtlCol="0">
            <a:noAutofit/>
          </a:bodyPr>
          <a:p>
            <a:pPr indent="0" algn="l" fontAlgn="auto">
              <a:lnSpc>
                <a:spcPct val="100000"/>
              </a:lnSpc>
            </a:pPr>
            <a:r>
              <a:rPr sz="2400">
                <a:solidFill>
                  <a:schemeClr val="tx1">
                    <a:lumMod val="95000"/>
                    <a:lumOff val="5000"/>
                  </a:schemeClr>
                </a:solidFill>
                <a:latin typeface="+mn-ea"/>
                <a:cs typeface="+mn-ea"/>
                <a:sym typeface="+mn-ea"/>
              </a:rPr>
              <a:t>管理人员可以通过仪表盘和报告直观地了解汽车运行状况，为业务决策提供全面的数据支持</a:t>
            </a:r>
            <a:r>
              <a:rPr>
                <a:solidFill>
                  <a:schemeClr val="tx1">
                    <a:lumMod val="95000"/>
                    <a:lumOff val="5000"/>
                  </a:schemeClr>
                </a:solidFill>
                <a:latin typeface="+mn-ea"/>
                <a:cs typeface="+mn-ea"/>
                <a:sym typeface="+mn-ea"/>
              </a:rPr>
              <a:t>。</a:t>
            </a:r>
            <a:endParaRPr lang="zh-CN" altLang="en-US"/>
          </a:p>
        </p:txBody>
      </p:sp>
      <p:sp>
        <p:nvSpPr>
          <p:cNvPr id="11" name="文本框 10"/>
          <p:cNvSpPr txBox="1"/>
          <p:nvPr/>
        </p:nvSpPr>
        <p:spPr>
          <a:xfrm>
            <a:off x="9569450" y="899795"/>
            <a:ext cx="2077720" cy="1143635"/>
          </a:xfrm>
          <a:prstGeom prst="rect">
            <a:avLst/>
          </a:prstGeom>
          <a:noFill/>
        </p:spPr>
        <p:txBody>
          <a:bodyPr wrap="square" rtlCol="0">
            <a:noAutofit/>
          </a:bodyPr>
          <a:p>
            <a:r>
              <a:rPr sz="2800" b="1">
                <a:gradFill>
                  <a:gsLst>
                    <a:gs pos="0">
                      <a:srgbClr val="D92763"/>
                    </a:gs>
                    <a:gs pos="50000">
                      <a:srgbClr val="E3447A"/>
                    </a:gs>
                    <a:gs pos="100000">
                      <a:srgbClr val="EC6091"/>
                    </a:gs>
                  </a:gsLst>
                  <a:lin ang="5400000" scaled="1"/>
                </a:gradFill>
                <a:latin typeface="+mn-ea"/>
                <a:cs typeface="+mn-ea"/>
                <a:sym typeface="+mn-ea"/>
              </a:rPr>
              <a:t>系统可扩展性和适应性</a:t>
            </a:r>
            <a:endParaRPr lang="zh-CN" altLang="en-US" sz="2800" b="1">
              <a:gradFill>
                <a:gsLst>
                  <a:gs pos="0">
                    <a:srgbClr val="D92763"/>
                  </a:gs>
                  <a:gs pos="50000">
                    <a:srgbClr val="E3447A"/>
                  </a:gs>
                  <a:gs pos="100000">
                    <a:srgbClr val="EC6091"/>
                  </a:gs>
                </a:gsLst>
                <a:lin ang="5400000" scaled="1"/>
              </a:gradFill>
              <a:latin typeface="+mn-ea"/>
              <a:cs typeface="+mn-ea"/>
              <a:sym typeface="+mn-ea"/>
            </a:endParaRPr>
          </a:p>
        </p:txBody>
      </p:sp>
      <p:sp>
        <p:nvSpPr>
          <p:cNvPr id="12" name="文本框 11"/>
          <p:cNvSpPr txBox="1"/>
          <p:nvPr/>
        </p:nvSpPr>
        <p:spPr>
          <a:xfrm>
            <a:off x="9355455" y="2284730"/>
            <a:ext cx="2546985" cy="2763520"/>
          </a:xfrm>
          <a:prstGeom prst="roundRect">
            <a:avLst/>
          </a:prstGeom>
          <a:noFill/>
          <a:ln>
            <a:solidFill>
              <a:schemeClr val="tx2">
                <a:lumMod val="40000"/>
                <a:lumOff val="60000"/>
              </a:schemeClr>
            </a:solidFill>
          </a:ln>
        </p:spPr>
        <p:txBody>
          <a:bodyPr wrap="square" rtlCol="0">
            <a:noAutofit/>
          </a:bodyPr>
          <a:p>
            <a:pPr indent="0" algn="l" fontAlgn="auto">
              <a:lnSpc>
                <a:spcPct val="100000"/>
              </a:lnSpc>
            </a:pPr>
            <a:r>
              <a:rPr sz="2400">
                <a:solidFill>
                  <a:schemeClr val="tx1">
                    <a:lumMod val="95000"/>
                    <a:lumOff val="5000"/>
                  </a:schemeClr>
                </a:solidFill>
                <a:latin typeface="+mn-ea"/>
                <a:cs typeface="+mn-ea"/>
                <a:sym typeface="+mn-ea"/>
              </a:rPr>
              <a:t>设计的可扩展性和灵活性使得系统能够适应新能源汽车行业的快速发展和不断变化的需求。</a:t>
            </a:r>
            <a:endParaRPr lang="zh-CN" altLang="en-US" sz="2400">
              <a:solidFill>
                <a:schemeClr val="tx1">
                  <a:lumMod val="95000"/>
                  <a:lumOff val="5000"/>
                </a:schemeClr>
              </a:solidFill>
              <a:latin typeface="+mn-ea"/>
              <a:cs typeface="+mn-ea"/>
              <a:sym typeface="+mn-ea"/>
            </a:endParaRPr>
          </a:p>
        </p:txBody>
      </p:sp>
      <p:sp>
        <p:nvSpPr>
          <p:cNvPr id="13" name="文本框 12"/>
          <p:cNvSpPr txBox="1"/>
          <p:nvPr/>
        </p:nvSpPr>
        <p:spPr>
          <a:xfrm>
            <a:off x="247015" y="5291455"/>
            <a:ext cx="11655425" cy="944880"/>
          </a:xfrm>
          <a:prstGeom prst="round2SameRect">
            <a:avLst/>
          </a:prstGeom>
          <a:noFill/>
          <a:ln>
            <a:solidFill>
              <a:schemeClr val="tx2">
                <a:lumMod val="40000"/>
                <a:lumOff val="60000"/>
              </a:schemeClr>
            </a:solidFill>
          </a:ln>
        </p:spPr>
        <p:txBody>
          <a:bodyPr wrap="square" rtlCol="0">
            <a:noAutofit/>
          </a:bodyPr>
          <a:p>
            <a:pPr indent="0" algn="l" fontAlgn="auto"/>
            <a:r>
              <a:rPr sz="2400">
                <a:solidFill>
                  <a:schemeClr val="tx1">
                    <a:lumMod val="95000"/>
                    <a:lumOff val="5000"/>
                  </a:schemeClr>
                </a:solidFill>
                <a:latin typeface="+mn-ea"/>
                <a:cs typeface="+mn-ea"/>
                <a:sym typeface="+mn-ea"/>
              </a:rPr>
              <a:t>通过这些功能，系统能够实现对新能源汽车的全面管理和监控，提高汽车的可靠性、安全性，同时为企业提供有效的数据支持，促进业务的发展。</a:t>
            </a:r>
            <a:endParaRPr sz="2400" b="0" i="0">
              <a:solidFill>
                <a:schemeClr val="tx1">
                  <a:lumMod val="95000"/>
                  <a:lumOff val="5000"/>
                </a:schemeClr>
              </a:solidFill>
              <a:latin typeface="+mn-ea"/>
              <a:cs typeface="+mn-ea"/>
            </a:endParaRPr>
          </a:p>
          <a:p>
            <a:pPr indent="0" algn="l" fontAlgn="auto"/>
            <a:endParaRPr lang="zh-CN" altLang="en-US" sz="2400" b="0" i="0">
              <a:solidFill>
                <a:schemeClr val="tx1">
                  <a:lumMod val="95000"/>
                  <a:lumOff val="5000"/>
                </a:schemeClr>
              </a:solidFill>
              <a:latin typeface="+mn-ea"/>
              <a:cs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13" name="ECB019B1-382A-4266-B25C-5B523AA43C14-1" descr="wpp"/>
          <p:cNvPicPr>
            <a:picLocks noChangeAspect="1"/>
          </p:cNvPicPr>
          <p:nvPr/>
        </p:nvPicPr>
        <p:blipFill>
          <a:blip r:embed="rId2"/>
          <a:stretch>
            <a:fillRect/>
          </a:stretch>
        </p:blipFill>
        <p:spPr>
          <a:xfrm>
            <a:off x="1256030" y="0"/>
            <a:ext cx="9679305" cy="685800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266645"/>
            <a:ext cx="619200" cy="313200"/>
          </a:xfrm>
          <a:prstGeom prst="rect">
            <a:avLst/>
          </a:prstGeom>
          <a:ln>
            <a:noFill/>
          </a:ln>
        </p:spPr>
      </p:pic>
      <p:sp>
        <p:nvSpPr>
          <p:cNvPr id="3" name="New shape"/>
          <p:cNvSpPr/>
          <p:nvPr/>
        </p:nvSpPr>
        <p:spPr>
          <a:xfrm>
            <a:off x="982800" y="-403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rPr>
              <a:t>参考文献</a:t>
            </a:r>
            <a:endParaRPr lang="zh-CN" sz="30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endParaRPr>
          </a:p>
        </p:txBody>
      </p:sp>
      <p:sp>
        <p:nvSpPr>
          <p:cNvPr id="16" name="文本框 15"/>
          <p:cNvSpPr txBox="1"/>
          <p:nvPr/>
        </p:nvSpPr>
        <p:spPr>
          <a:xfrm>
            <a:off x="452120" y="692785"/>
            <a:ext cx="11620500" cy="6071870"/>
          </a:xfrm>
          <a:prstGeom prst="rect">
            <a:avLst/>
          </a:prstGeom>
          <a:ln>
            <a:noFill/>
          </a:ln>
        </p:spPr>
        <p:style>
          <a:lnRef idx="2">
            <a:schemeClr val="accent1"/>
          </a:lnRef>
          <a:fillRef idx="0">
            <a:srgbClr val="FFFFFF"/>
          </a:fillRef>
          <a:effectRef idx="0">
            <a:srgbClr val="FFFFFF"/>
          </a:effectRef>
          <a:fontRef idx="minor">
            <a:schemeClr val="tx1"/>
          </a:fontRef>
        </p:style>
        <p:txBody>
          <a:bodyPr wrap="square" rtlCol="0">
            <a:noAutofit/>
          </a:bodyPr>
          <a:p>
            <a:r>
              <a:rPr lang="zh-CN" altLang="en-US">
                <a:latin typeface="Times New Roman" panose="02020603050405020304" charset="0"/>
                <a:cs typeface="Times New Roman" panose="02020603050405020304" charset="0"/>
              </a:rPr>
              <a:t>[1]林子雨.大数据技术原理与应用[M]北京: 人民邮电出版社，2017.</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[2] 张勇.基于大数据的存储架构的分析与实现[JJ.宿州教育学院学报,2016(6):110-111.</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[3] 蒋焕亮.基于Hive的日志仓库构建研究[J]计算机时代，2016,(11).</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[4] 尚夏.数据仓库系统的理论研究与实现西安电子科技大学2005.</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[5] 彭木根.数据仓库技术与实现电子工业出版社2002.</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[6] 蒋亮,唐紫珺. 基于Flume、Kafka、HDFS的多源数据采集系统[J]. 信息技术与信息化,2021(6):115-117. DOI:10.3969/j.issn.1672-9528.2021.06.033.</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[7] 曹建华,徐晨敏,郭昱含. Hive和Kafka在数据稽核和同步中的应用[J]. 中国新通信，2021,23(6):95-97. DOI:10.3969/j.issn.1673-4866.2021.06.047.</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[8] 李晨阳. 基于大数据处理技术的BI平台设计与开发[D]. 北京:北京交通大学,2018.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[9] 王宜贵.数据仓库中查询优化研究［D］.南京：东南大学，2005. </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[10] 林海,王强李英震基于大数据下的 Spark 快速大数据分析]现代工业经济和信息化,2019,9(10):75-76.</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[11] 高得攀.电动汽车出行行为分析与充电设施布设研究[D1北京交通大学2018.</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[12] 中国新能源汽车市场发展报告[J]电器工业2015(02):33-40.</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[13] 赵佳,赵浩,王力.新能源汽车远程监控系统平台的设计与搭建[J].汽车电器,2013(12):16-20.</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[14] 黄世祥,黄宏成,杨松新能源汽车远程实时监控的研究与设计[J].传动技术,2014(9):37-43.</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[15]</a:t>
            </a:r>
            <a:r>
              <a:rPr lang="zh-CN" altLang="en-US">
                <a:latin typeface="Times New Roman" panose="02020603050405020304" charset="0"/>
                <a:cs typeface="Times New Roman" panose="02020603050405020304" charset="0"/>
              </a:rPr>
              <a:t>B. Shu, H. Chen and M. Sun, "Dynamic Load Balancing and Channel Strategy for Apache Flume Collecting Real-Time Data Stream," 2017 IEEE International Symposium on Parallel and Distributed Processing with Applications and 2017 IEEE International Conference on Ubiquitous Computing and Communications (ISPA/IUCC), Guangzhou, China, 2017, pp. 542-549, doi: 10.1109/ISPA/IUCC.2017.00089.</a:t>
            </a:r>
            <a:endParaRPr lang="zh-CN" altLang="en-US">
              <a:latin typeface="Times New Roman" panose="02020603050405020304" charset="0"/>
              <a:cs typeface="Times New Roman" panose="0202060305040502030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EFD"/>
        </a:solidFill>
        <a:effectLst/>
      </p:bgPr>
    </p:bg>
    <p:spTree>
      <p:nvGrpSpPr>
        <p:cNvPr id="1" name=""/>
        <p:cNvGrpSpPr/>
        <p:nvPr/>
      </p:nvGrpSpPr>
      <p:grpSpPr>
        <a:xfrm>
          <a:off x="0" y="0"/>
          <a:ext cx="0" cy="0"/>
          <a:chOff x="0" y="0"/>
          <a:chExt cx="0" cy="0"/>
        </a:xfrm>
      </p:grpSpPr>
      <p:pic>
        <p:nvPicPr>
          <p:cNvPr id="9" name="New picture"/>
          <p:cNvPicPr/>
          <p:nvPr>
            <p:custDataLst>
              <p:tags r:id="rId1"/>
            </p:custDataLst>
          </p:nvPr>
        </p:nvPicPr>
        <p:blipFill>
          <a:blip r:embed="rId2"/>
          <a:srcRect/>
          <a:stretch>
            <a:fillRect/>
          </a:stretch>
        </p:blipFill>
        <p:spPr>
          <a:xfrm>
            <a:off x="333730" y="260525"/>
            <a:ext cx="925200" cy="925200"/>
          </a:xfrm>
          <a:prstGeom prst="rect">
            <a:avLst/>
          </a:prstGeom>
          <a:ln>
            <a:noFill/>
          </a:ln>
        </p:spPr>
      </p:pic>
      <p:pic>
        <p:nvPicPr>
          <p:cNvPr id="2" name="New picture"/>
          <p:cNvPicPr/>
          <p:nvPr/>
        </p:nvPicPr>
        <p:blipFill>
          <a:blip r:embed="rId3"/>
          <a:srcRect/>
          <a:stretch>
            <a:fillRect/>
          </a:stretch>
        </p:blipFill>
        <p:spPr>
          <a:xfrm>
            <a:off x="7802880" y="0"/>
            <a:ext cx="4389120" cy="6858000"/>
          </a:xfrm>
          <a:prstGeom prst="rect">
            <a:avLst/>
          </a:prstGeom>
          <a:ln>
            <a:noFill/>
          </a:ln>
        </p:spPr>
      </p:pic>
      <p:sp>
        <p:nvSpPr>
          <p:cNvPr id="5" name="New shape"/>
          <p:cNvSpPr/>
          <p:nvPr/>
        </p:nvSpPr>
        <p:spPr>
          <a:xfrm>
            <a:off x="694935" y="435228"/>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rPr>
              <a:t>使用技术</a:t>
            </a:r>
            <a:endParaRPr sz="48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endParaRPr>
          </a:p>
        </p:txBody>
      </p:sp>
      <p:sp>
        <p:nvSpPr>
          <p:cNvPr id="7" name="文本框 6"/>
          <p:cNvSpPr txBox="1"/>
          <p:nvPr/>
        </p:nvSpPr>
        <p:spPr>
          <a:xfrm>
            <a:off x="207645" y="2146935"/>
            <a:ext cx="7479665" cy="2840990"/>
          </a:xfrm>
          <a:prstGeom prst="rect">
            <a:avLst/>
          </a:prstGeom>
          <a:noFill/>
        </p:spPr>
        <p:txBody>
          <a:bodyPr wrap="square" rtlCol="0">
            <a:noAutofit/>
          </a:bodyPr>
          <a:p>
            <a:pPr indent="0" algn="l" fontAlgn="auto">
              <a:lnSpc>
                <a:spcPct val="100000"/>
              </a:lnSpc>
            </a:pPr>
            <a:r>
              <a:rPr lang="zh-CN" altLang="en-US" sz="2400">
                <a:latin typeface="+mn-ea"/>
                <a:cs typeface="+mn-ea"/>
              </a:rPr>
              <a:t>基于</a:t>
            </a:r>
            <a:r>
              <a:rPr lang="en-US" altLang="zh-CN" sz="2400">
                <a:latin typeface="+mn-ea"/>
                <a:cs typeface="+mn-ea"/>
              </a:rPr>
              <a:t>Hive</a:t>
            </a:r>
            <a:r>
              <a:rPr lang="zh-CN" altLang="en-US" sz="2400">
                <a:latin typeface="+mn-ea"/>
                <a:cs typeface="+mn-ea"/>
              </a:rPr>
              <a:t>的新能源汽车离线数仓管理系统使用</a:t>
            </a:r>
            <a:r>
              <a:rPr lang="en-US" altLang="zh-CN" sz="2400">
                <a:latin typeface="+mn-ea"/>
                <a:cs typeface="+mn-ea"/>
              </a:rPr>
              <a:t>Linux</a:t>
            </a:r>
            <a:r>
              <a:rPr lang="zh-CN" altLang="en-US" sz="2400">
                <a:latin typeface="+mn-ea"/>
                <a:cs typeface="+mn-ea"/>
              </a:rPr>
              <a:t>虚拟机搭建项目环境，利用Flume进行分布式的日志数据采集，Kafka实现高吞吐量的数据传输，DateX进行数据清洗、转换和整合，MySQL存储结构化数据，HDFS存储大规模原始日志数据，Hive进行数据仓库查询和分析，Spark进行分布式数据计算，Dolphinscheduler进行全流程调度管理，帆软BI工具实现可视化大屏展示。</a:t>
            </a:r>
            <a:endParaRPr lang="zh-CN" altLang="en-US" sz="2400">
              <a:latin typeface="+mn-ea"/>
              <a:cs typeface="+mn-ea"/>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EFD"/>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336270" y="261160"/>
            <a:ext cx="925200" cy="925200"/>
          </a:xfrm>
          <a:prstGeom prst="rect">
            <a:avLst/>
          </a:prstGeom>
          <a:ln>
            <a:noFill/>
          </a:ln>
        </p:spPr>
      </p:pic>
      <p:sp>
        <p:nvSpPr>
          <p:cNvPr id="5" name="New shape"/>
          <p:cNvSpPr/>
          <p:nvPr/>
        </p:nvSpPr>
        <p:spPr>
          <a:xfrm>
            <a:off x="625085" y="451103"/>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rPr>
              <a:t>时间安排</a:t>
            </a:r>
            <a:endParaRPr sz="4800" b="1" i="0">
              <a:gradFill>
                <a:gsLst>
                  <a:gs pos="50000">
                    <a:schemeClr val="accent1"/>
                  </a:gs>
                  <a:gs pos="0">
                    <a:schemeClr val="accent1">
                      <a:lumMod val="25000"/>
                      <a:lumOff val="75000"/>
                    </a:schemeClr>
                  </a:gs>
                  <a:gs pos="100000">
                    <a:schemeClr val="accent1">
                      <a:lumMod val="85000"/>
                    </a:schemeClr>
                  </a:gs>
                </a:gsLst>
                <a:lin ang="5400000" scaled="1"/>
              </a:gradFill>
              <a:highlight>
                <a:srgbClr val="FFFFFF">
                  <a:alpha val="0"/>
                </a:srgbClr>
              </a:highlight>
              <a:latin typeface="微软雅黑" panose="020B0503020204020204" charset="-122"/>
            </a:endParaRPr>
          </a:p>
        </p:txBody>
      </p:sp>
      <p:sp>
        <p:nvSpPr>
          <p:cNvPr id="6" name="文本框 5"/>
          <p:cNvSpPr txBox="1"/>
          <p:nvPr/>
        </p:nvSpPr>
        <p:spPr>
          <a:xfrm>
            <a:off x="167640" y="2103120"/>
            <a:ext cx="7548245" cy="3649980"/>
          </a:xfrm>
          <a:prstGeom prst="rect">
            <a:avLst/>
          </a:prstGeom>
          <a:noFill/>
        </p:spPr>
        <p:txBody>
          <a:bodyPr wrap="square" rtlCol="0">
            <a:noAutofit/>
          </a:bodyPr>
          <a:p>
            <a:pPr indent="0" fontAlgn="auto">
              <a:lnSpc>
                <a:spcPct val="100000"/>
              </a:lnSpc>
            </a:pPr>
            <a:r>
              <a:rPr lang="zh-CN" altLang="en-US" sz="2400">
                <a:latin typeface="+mn-ea"/>
                <a:cs typeface="+mn-ea"/>
              </a:rPr>
              <a:t>2023年11月06日前查看相关资料、技术，准备技术文档，做好需求分析，下发任务书；</a:t>
            </a:r>
            <a:endParaRPr lang="zh-CN" altLang="en-US" sz="2400">
              <a:latin typeface="+mn-ea"/>
              <a:cs typeface="+mn-ea"/>
            </a:endParaRPr>
          </a:p>
          <a:p>
            <a:pPr indent="0" fontAlgn="auto">
              <a:lnSpc>
                <a:spcPct val="100000"/>
              </a:lnSpc>
            </a:pPr>
            <a:r>
              <a:rPr lang="zh-CN" altLang="en-US" sz="2400">
                <a:latin typeface="+mn-ea"/>
                <a:cs typeface="+mn-ea"/>
              </a:rPr>
              <a:t>2023年12月31日前制定软件开发计划，设计软件部分功能，完成开题报告；</a:t>
            </a:r>
            <a:endParaRPr lang="zh-CN" altLang="en-US" sz="2400">
              <a:latin typeface="+mn-ea"/>
              <a:cs typeface="+mn-ea"/>
            </a:endParaRPr>
          </a:p>
          <a:p>
            <a:pPr indent="0" fontAlgn="auto">
              <a:lnSpc>
                <a:spcPct val="100000"/>
              </a:lnSpc>
            </a:pPr>
            <a:r>
              <a:rPr lang="zh-CN" altLang="en-US" sz="2400">
                <a:latin typeface="+mn-ea"/>
                <a:cs typeface="+mn-ea"/>
              </a:rPr>
              <a:t>2024年01月06日前进行开题答辩；</a:t>
            </a:r>
            <a:endParaRPr lang="zh-CN" altLang="en-US" sz="2400">
              <a:latin typeface="+mn-ea"/>
              <a:cs typeface="+mn-ea"/>
            </a:endParaRPr>
          </a:p>
          <a:p>
            <a:pPr indent="0" fontAlgn="auto">
              <a:lnSpc>
                <a:spcPct val="100000"/>
              </a:lnSpc>
            </a:pPr>
            <a:r>
              <a:rPr lang="zh-CN" altLang="en-US" sz="2400">
                <a:latin typeface="+mn-ea"/>
                <a:cs typeface="+mn-ea"/>
              </a:rPr>
              <a:t>2024年03月15日前完成系统开发与测试，进行中期检查；</a:t>
            </a:r>
            <a:endParaRPr lang="zh-CN" altLang="en-US" sz="2400">
              <a:latin typeface="+mn-ea"/>
              <a:cs typeface="+mn-ea"/>
            </a:endParaRPr>
          </a:p>
          <a:p>
            <a:pPr indent="0" fontAlgn="auto">
              <a:lnSpc>
                <a:spcPct val="100000"/>
              </a:lnSpc>
            </a:pPr>
            <a:r>
              <a:rPr lang="zh-CN" altLang="en-US" sz="2400">
                <a:latin typeface="+mn-ea"/>
                <a:cs typeface="+mn-ea"/>
              </a:rPr>
              <a:t>2024年04月22日前撰写论文初稿、完成后和指导老师沟通修改论文、定稿、进行查重检测；</a:t>
            </a:r>
            <a:endParaRPr lang="zh-CN" altLang="en-US" sz="2400">
              <a:latin typeface="+mn-ea"/>
              <a:cs typeface="+mn-ea"/>
            </a:endParaRPr>
          </a:p>
          <a:p>
            <a:pPr indent="0" fontAlgn="auto">
              <a:lnSpc>
                <a:spcPct val="100000"/>
              </a:lnSpc>
            </a:pPr>
            <a:r>
              <a:rPr lang="zh-CN" altLang="en-US" sz="2400">
                <a:latin typeface="+mn-ea"/>
                <a:cs typeface="+mn-ea"/>
              </a:rPr>
              <a:t>2024年05月19日前完成所有毕设材料、参加答辩。</a:t>
            </a:r>
            <a:endParaRPr lang="zh-CN" altLang="en-US" sz="2400">
              <a:latin typeface="+mn-ea"/>
              <a:cs typeface="+mn-ea"/>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631242"/>
            <a:ext cx="11038043"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4800" b="0" i="0">
                <a:solidFill>
                  <a:srgbClr val="000000"/>
                </a:solidFill>
                <a:highlight>
                  <a:srgbClr val="FFFFFF">
                    <a:alpha val="0"/>
                  </a:srgbClr>
                </a:highlight>
                <a:latin typeface="微软雅黑" panose="020B0503020204020204" charset="-122"/>
              </a:rPr>
              <a:t>感谢各位老师，期待您的指导</a:t>
            </a:r>
            <a:endParaRPr lang="en-US" altLang="zh-CN" sz="4800" b="0" i="0">
              <a:solidFill>
                <a:srgbClr val="000000"/>
              </a:solidFill>
              <a:highlight>
                <a:srgbClr val="FFFFFF">
                  <a:alpha val="0"/>
                </a:srgbClr>
              </a:highlight>
              <a:latin typeface="微软雅黑" panose="020B0503020204020204" charset="-122"/>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3.xml><?xml version="1.0" encoding="utf-8"?>
<p:tagLst xmlns:p="http://schemas.openxmlformats.org/presentationml/2006/main">
  <p:tag name="AS_NET" val="Unix 5.4 unknown"/>
  <p:tag name="AS_OS" val="Unix 5.4 unknown"/>
  <p:tag name="AS_RELEASE_DATE" val="2013.12.17"/>
  <p:tag name="AS_TITLE" val="Spire.Presentation for .NET "/>
  <p:tag name="AS_VERSION" val="2.1.0.0"/>
  <p:tag name="commondata" val="eyJoZGlkIjoiN2JmNDY4ZDE2MWExYzQ1Y2IzZDFkYTcxYTE0Mjk2N2IifQ=="/>
  <p:tag name="resource_record_key" val="{&quot;13&quot;:[20482067]}"/>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cyMTQxNDE5NDM0IiwKCSJHcm91cElkIiA6ICIxMTE0MzA1MTg3IiwKCSJJbWFnZSIgOiAiaVZCT1J3MEtHZ29BQUFBTlNVaEVVZ0FBQmJJQUFBUUpDQVlBQUFBVG4vNlBBQUFBQVhOU1IwSUFyczRjNlFBQUlBQkpSRUZVZUp6czNYMTgyM1c1Ly9IMzlVM1QzVEZnYTV0eTR3MUh4ZnNEeWhTNU96cFlrekVWVVFIRjQ0SERFVjJUY2FQb1VUbUt1SU4zaURjb3lKck5pU2pxZytOQVZNU3h0aHNGNWVCUFFjRWJQQ29xQ3NxU3RCdXdzYnNrMyt2M3gyNXNrN1JOazNSdHQ5ZnpyL1h6L2R4Y1NaTTh1dXY3eWZX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RFkvOWhFQndBQUFBQ2dkdkZVOWhaSlJaZDlyZERldXFadnFSVW1PaVlBQUFDZzBVaGtBd0NBZmRxQ0pmMnZqSGg0aGFTYnVydGlYNXZvZUlCR2lpY3piekt6Nyt6KzJkMnpadmF0c05oMGZlK0t1YitxZC83NTd4eDRSbk8wK09pUVJsZXhPeDFycW5kdU5GWThtVW1iV2VmUTF1Qk4zVjJ0MzIzOFd0bFBtT2xEZzl0Y251N3BhazgxZWkwQUFJRGQrQU1VQUFEc2t4WjJabzRPQTExaEhyNWhWOU9yRmk3T2RhOVowZmI0aEFhR1NTMlJ6RjRzMHhjSHQ3bjhUejFkN2MrZHFKaUdremhuL1N5WHZqQzR6Y3hpa3Q2am9IQ3ZwTG9UMlpOZElwbTlWS1pQRFc3YmtZODhzMjlseTJQMXpoMVBaaDh6MCtGN0d0eS8xNTF1ZitNWVlydFpwalAyREpjUDlIUzF0OVliMTJSbEh2aEV4d0FBQVBadHdVUUhBQUFBMEdqeFpPNGpvZGt2VFBhR1FjMXpQQWk3Sml3b1RBbWhXZm5meDI3RkNRaGxkTFBzWTJiMnJOSm1sNzdhbTQ1OWV5SkN3bjdDS24yejEwbGtBd0NBY2NXT2JBQUFzTzhKL0RZTDlWRkprU0h0WnFjbk9yTm5kaStQM1R3eGdaV0xKek85WnJaZ291UFlXOXg5YlUrNnZXT2k0eGlPdVNKbEtUclRwS3M1dldCSi95c1ZoaGVYdHJ2ckQvWjBlTkZFeERRV2ljN3NxejN3cXhRR0YvWXNiN3R2b3VQQjJKaFhUbVVEQUFDTUozWmtBd0NBZlU3UHN0Z0RMbDFYOFdLZ2ErZWZ0L0hndlJ3U3Bvd3dVdGJrUHFsMlpNOWI3TkdJRjFmS2h0Nm9jVmRlYnYvYWZlTWhUMDlVYktOWmtNbzhKNUhNM3F4QWQ1bnNWUmI0TjQ2L3hHZE1kRndZRzFmNU54ZmN4STVzQUFBd3JraGtBd0NBZlZKK1cvU2o3dDVmNGRJaDBlazdydHpyQVdGS01MUHlSTGJacE5xUlBUZVMrMi9KamlxLzRwZE4xdDNOQ3k1NHFpV2V6SHcyNHZydDRMclJrbDR3ZTF2dTB4TVdHR3BpbGZaak80bHNBQUF3dmtoa0F3Q0FmVkxmRFhPZWtPa2psYTZaMmJzV0xPbC81ZDZPQ1pPZnU1V1gzdlBKVTFxa0l6VnduTGsrVU5xK3MyUkw3RE1qalYyd3BQK1ZpV1RtZnhkMlpvNGV2d2lIV25UUndJR0paR1pwcExqdHoyYjJQcGsxbC9aeDE0VUxVdjJUdHR3TXlubWxieTRBQUFDTU0ycGtBd0NBZmRiQi9iRXZQOUdTdmNqTVhseHlLUWpDY0pua3gwbzJzYnNJelphSG9kL1JtS2wwaUptOWIzQ2J1Ly9LWFYrdmZnNWJiS1lqaDh3aHY4SkRiV3BJaklIOXBSSHpqQmRUR0ZIcFpsUHpTWkhJUHZFZHVkbUJpamVXbFJTUkQ2Z3BPSGU0MS9LSjc4ak5udG5zSHpjUEw1UlpFSnErUFg5SmRsN2ZzdGptOFlyMXRNVStjM3NrZTBHaFVQaWdtYldNMHYzdlFlaHQ0eFhMWUIxTHNpY0ZyaC9WTk5qczlFUXFXL1BuaGNsYXhqVGVtLzY1T3ozMzE3V3VONTZzUW1rUm83UUlBQUFZWnlTeUFRREFQbXZWS2l2R083UHZsK24yMG10bWVrVkhaL2FjM3VYVkozbkhRMDlYYkZXajVrb2tON3hVS2d4SlpKdnM5ejNMWTUrdGRvNTRNbk9xWkVNUzJYbXpycjdsc2ZXTmlyTlVYY25GTWVydWlvMThSRjJGMGlMbWxoKzNnTVpnNXJSd21XVFBHOXptTHBjRjcrajVVdHZmSzQyWnYvaXAxdVpnMnk5a2VzYnVOcE9lM3h4Nld0Sy9OVHJHK2VkdFBMaDVSdjdDYlo1OXQ4bGFSM3l5WFk5THVySXAyclo4OWJXMnZkR3hZUHk0S3pBcmF5T1JEUUFBeGhXbFJRQUF3RDZ0WjNuc2grNit0dXlDNjNGVE1Da1NsSmc4WElxV3QvbUV2MDdpeWV4NUppdExQSnYweVo2dXR1OFBONjV2eFlIOWt0MVdkc0hzN1lrbDJmTWJGZCtDZDJiYTQ2bnNsYzB6OG4rUjlERXpheDJ1cjd0blhQYStUVFBhbnR1ZGpsMURFbnNLS3ZsV0FBQUF3TjdBam13QUFMRFBLNGJCQnlLQjMyY21jK2tKazY2YUZyWjk4YllWdG1XaVk4TWs0OTZra3EybVpyWmpncUtSSkNXV1pFNlFlN3EwNUltN2Z0aHpTTnZsbzQzZnNhMzF2ZEhwMlpQTTdKK0hYQWo5bXBOVHVSL2YyZFgydTFwak8yVng3cGltaUY4cytkbVNwbzNjMjNPU1BqTTlqRjNIZTIrcTgvSVNQR0pITmdBQUdGOGtzZ0VBd0Q1djNZcTJuOGRUMmV2ZGJXQ3JSYS84Y2RmQkd5YzZKa3hPVnFHMGlFc1R0aU43UVNyekhBOTFxNWtOU1JLNzZ3LzViZEczYTZtRm84M1JkNE50VzlBNWNIWmdoZnRNTm1QUEJiT1pVZmszNXkzMjQrOWZNYmJ5S1luTzdKa2U2TjBtUDJuWFpNUDJkZm1BeVQ2bnpYNU45NDJIUEQyV2RSb3QyQlQrd21jSEw2K3FjK2hyekN5MiswZDM5U25RSmRXdVplNmZrV3pQSVpZdVBTSFR5ZFdPejIrZDgzQzFmZmMyYzBWRytKVURBQUNNQ3hMWkFBQmdyMHNrc3cvSWRQUmVYOWhjTTdYakE0bFVkcThzNSs2ZjYwbTMvK2RlV1F3TjRWSzBORDlucmdrcGZkR3hlTU96QXMrdjFhQmtxaVM1dERuMHlCdjdicGp6UkxWenJWM2U4bEE4bFgyL3BDK1ZYSnJYRXVTdWtQUmZWUWRtaXNpMGFyUThwcnRuWkhiTmx1M0J0ZmRjMzlhUXcwTHJ0U3VSL2tBMWZlUEo3SkRrdnNtZjdGN1dYdFZZU1Vva3MwOE9UZlo2c1djTTQvZW1qbVQyd3NCMGJUMXptT25kaVZUMjNUVlA0UDY5N25UN0crdUpBUUFBN050SVpBTUFBR0JDL1QzWDl0UFlRUnVlT1ZxL2FOVG5tOEliUzlzTFFmU0ljSHRZYkVRc0pvK1c3UzQyMyt1bFJSYThLL2Q4aStSWFMzYkU0UGFkQityNXVXdVh0encwMWpsN3VtTFhKVkxaMTBsYU5PU0M2UVB4Vk82T25xNjJ1K3FMZWxlTTBtL2Q3ZXBvdE8zckk5Vy9UcVN5UDVUcjU4V2lmWDN0bDl0KzM0aTFBUUFBc084aWtRMEFBSUFKOWRBcTIvR1E5TmhvL1JaMFp2c2pGWTRxRDlzTy9sdmZVaXMwSWhhWGxlM0lkdCs3TmJJVG5abTRMTHhKc3JtbDE4ejBpZTZ1OWx2SE5xUGJTYWtuRDU1V3lMZUZGcTRNUWt1VUhOWVhTT0ZYNXkvSkh0VzNMTGE1NXNCZGQ4dnRzejNMVzM4ZzJhajFrbDA2Mmt5TElrMys0VVF5YzY4citGbys4Ry9XRlFNQUFBRDJXU1N5QVFBQUpvbDRNcE0yczg3YVo2aVF5eldka1VobDZ6cUVyZG4xZUYzbFdGeWY2RTdITHFzbmhub2xVcGxmUy9hU1dzYWE2YnhFS250ZUkrTng2ZEtlcnRpblM5c1R5ZXpIWmZwd3hUR3VOVTNSR2Rjc1hKSjlYbGkwZzAzaEhFVnNycnZQa1d5dTNPZktiSzdrTGJ1UzRDMXliekhsV2lSRjFDVEpyV0k1YTVQOVUzTm9WMGxhTXNZSFVuVHBGcmw5cG1kNTIzMWpHaXVmc3ljWXMrTk5mbncwOUY5THVrZVM0c25zRjh3MDVsSVZ6ZEhpbzZPOFhyL1czUlZyNk84VEFBQUE0NDlFTmdBQW1BQytYUnIvdXNQdUZwZ3BXdDZ1dkptUGVraGV2VXhqTzBBUCt3L1hjQ1UzTEM5VnZ1OWdwb1hGd3Rhc0pGbmdra3h5eWY2UkRON2RjOGlnNm1QeVpDTFpmM04zdW5YZDZIMjFXYTdySTRwZWZVZDZ6aU5WTDdKTDRwejFzelQ0NE1sZHJERHQ3Mk9kYTd6MHBHUFBxR2Q4ZHpwMlpxTmlHVytCNjVkdXVtNE1RK0ltUGIrazdYNlhmbExsK0NOTlNveGhQUUFBQUJMWkFBQmc3K3RPdDc5cWI2eVRTUFcvVVFyTHlqQ1lCVy9wN21yOTd0NklBYWpJdzRxSjdFQk5YeXQ2L3FObWxmWk5qeTh6bWJ6NGxjUTU2MSs2NjFERXlsekYvTGJvTThkeTJHU3BZTmEwdGxCRDcvTzR5NXRtSERScEV0bVRTY2VTN0VtQjYwZGpIeG5lT3RxM0tYYTB0MFc3bDlyZGt1NnVkdFo0TXZNdG1aVW1zbGYzZE1VK1VzMzRSREozdHN4SlpBTUFnREVoa1EwQUFBRHNaY0V3TzdMdlNNOTVKSkhLOWtrNmVTK0h0SlBaRVpxbGowbDY3MGpkNmtsaVMxTEJ3a1BLeTUxN2RxVERJY2REUFNWbkdzNmIvcms3UGZmWEV4MUdOY3lzN05mbmZBTUZBQUNNTXhMWkFBQUFrNWpMM2lYenFtb1BlK2pQRGN4dUxtbnRkYlAzVjcrZ3AwMDJaTWU4aDBHSEl1RkFOY010dEpObC92bXExOXR2RFord2RmZXZtbGt0aWV6UTVSdE4xdSt1ZmpQUHVWdS9UQU1lZXIrWjladmJnQ0xoUU42RGdhaFAzeWpiZXJla0Y1VEVkdkVwaTNQZldMZWk3ZWMxeEZBZEx4eGVYdmJFSGgzU0pXejZpa1hDdm1HblVQZ0drLzZqN0lMcG5mSmcyTmRyb2VoL0hXdTRLT0dLbEg1bndOejM2cUdvQUFCZy8wTWlHd0FBWUJKejE4TzlYYkVIcXVtYlNHNG9sQjM0NlBaa1Q1WGpKU21lekd3dVRWRGxJK0Z2K3BiRjFsY1ZRNnIvaU9GcVBFK2t4L3BqeDhSbXFYd1RjSW5tNmRsMU1qdStwUGtqTzdhMmZiYld0YU16Y2ptVERoalM2RDVzSW50NkdMdGxlNUM3VHFiWmN0L2lwb3k1MXJ1MFhsSldVbFptR1hmbEpNdTZCOW5tNXViYzZwWURCclRVeGxUN1BaSHF2N1NzL0k0cDBoVDRsODg2eTQvTmFjTllwcXVhS2FqME92blQ0Qjk2Vjh6OWxhUmZEVGRISXBrOXYxSUJsaDA3SW12NlZyWTgxb0F3TVN5UGxwNGE2bVlrc2dFQXdMZ2lrUTBBQUlCOTNrT3JiTWREVmZSTEpMUFRTdHRDMmVhK0cyeGJyV3NuVXBteXBOOUlPN0p2VzJGYlRrbjJ2MmhhazIxYWZXM0xVN1d1VzQzdXJ0YnZ4bFBaSDV0MDB1NDJsei90MHNwVnE2d1l2ekFYcWxneXlCU1p0OWlqOTYrb3A1U0V2N0JDNDhQVmpqNytFcC9oMjdJTEpxQ1UrSVR3dkdVVkNiODVZaC9ac1dZNmNtaWI3akwzRVpQNmZkS1lENzUxczZieVozNzRtek1BQUFDTlFDSWJBQUFBMk1YbDAwdVRvK2JhV3Qrc0ZpMWJKMUw1c01mZDFxVmIvMWJmbXRWelJkNXZLdDY3ODkrNks1VGVzVGJkL2lkSjJySkZtMmFWcGZhbE9kcjRRbzJ3VzNxVUZjMlVlMTFacS92dnFwMWg5cGIrRGdVMm83YjFoK2ZTMy9OYm8rTmVNN3Q1UnY2amt0NVRiZisxWDI3N3ZhUi9HNmxQUEpsSlN6WWtrVzBLdnRDZEhvZURiZDJubDVhR3FmOTlBZ0FBTURJUzJRQUFBTUF1SnMwc2JYTVBhMC9RTGZWQW1WeFpTUk1yMXI3RHU5RjZ1MXAra2tobXI1ZjcvVDNMWTEyUzdhbjVjYy8xYlpzU3ljd1dtUTE1WG9KSTRWMlNMcTVsdlk1azdrTXlIVnJhYmdxcTJUUy9xM040V3ZrdTl3WndlYjBIV1ZZam5zcHVuOUo3eWMzS2JtKzRHNGxzQUFBd3JraGtBd0FBQUx1NE5MT3NDRWhRZTRKdS9pTnFWcVY5d3g1TXFqSU0zZW5ZK2NOZGM5bFBUWm8vcE0xMVlTS1pmV3BISVpMdVd6bjNiNE9UMzVVa2twdGlyaTFIbW1tSnU5NVd2b1kyNXc5dHJiS1d1NXRiN25WVE9oRTh4WmxyWnRsOWhFQlBUMGd3QUFCZ3YwRWlHd0FBQU5qTk5MdThTWnRyblM0ZjlFZWJLN1I3MDhpbFJTUXBzYmovaFlxRXY2MTE3YkZ3ZWFxbnF6MWQ4YUxwWnBVa3NtMW4vWlVQTjBlTEgwNmtjdHA1QnVWSXRtcDN5UmFybElGMjNkUzMxQW9WcnBSSkxCNDRWdEpoMWZURk9ESE5LbXNMalVRMkFBQVlWNk9lM0E0QUFBRHNEK1l2OVNaVGVkM2wwTFNwMWprUHNPYXkrdGlTWklWZzBwUVdHYzMwWXR0WFhmN25jVnZBZllNRmtTdXE3aC80djQvVzVaVEZtZWNta3RtN0Y2UXlSOVVWR3lweWxkL3dDZXA0bndBQUFGU0RIZGtBQUFDQXBFaHUwMEVWTHhTYW5xeDF6b0p0aTBZcTFISU9nc2lVU1dUZnRzSzJMT3pNdk1rRDc1R3NyYkd6ZTA2QjN0aTlyT1hSYW5vdnVzaW5GZlBadDQ1VUg3dXBLVndVbUgxYTBweUkyeDJuSmplZWNFZDZ6aVBWekcrbXd4T3A3SWhsVWlCSk9yQzB3VU05TlJHQkFBQ0EvUWVKYkFBQWdFa3NNTDh6a1JxdGJNTnVGU296bU02b056SFg3SHE4K2hqQ2VwYWFVRUZoMjl4SzMxY3NoTDZ4MWpranpVM044bUpaKzdZZ1AyVVMyWkswWm5uN2cvUGZPWEJNTkZyNGxHUm5XNzMvajNEZjRMSnZoQVY5Y3UzSzlreTF3NG83Y3FjcHNMa2o5UW5NVit6NXdYUm9VZmsxOHhjL2RXTGZpZ1A3NjRnWXU4eGI3RkZUN29EUzltSllyUGw5QWdBQVVBMFMyUUFBQUlBa0R5SXRwdktrOC9iWmN3ZHFuck5Zbkc2Vml2bHRpZGFVeUhiNVZwbWRVR3M4a21TaHJwSHBYOFk2cm05bHkyT1N6cGwvM3NhTG90UHlKNWpwZVc1MnNMbFhLZ00raEpzWDVYcGFzbXdZQkw4cHRyZjhvdHFhMkVPRDE1Q3lJdTcrVnpONzFwQTI2UUdUWHZhUElYcCtjN0QxOXNRNTYwL3B2dkVRNmpqWGFYWlRya1VWYm8wOS9tU01SRFlBQUJoWEpMSUJBQUFBU1VFWXRwWHV5SGIzYmZkZWJWdHJuZE9zYVZyRm5mSTZ1TllkMldIUHN0Z0R0Y1lqU2ZGVTlxbmhDM09NcnUrR09VOUkrbUU5TWRRaWtkd1VjOXQ2NnBEWXpXNlRkTUhnSmk4Mm5XdEI0VmFabmp1bzM3RitnTDZscGY0bUxiV1J2allRdW1yZmdUOEdNeXZWWTU4S3BoVzkzWU9TVjVCcjAwT3JiTWZFUkFRQUFQWVhKTElCQUFBQVNhSDVzOHMyVDVzZXIyZE85K0owSzgzNXVienZCcHRTcFVVbUE3ZXQ3eXdwYVhLL3VSNHJMWmRkQ0gzanRHams5REFzL3NTa1BTVXdUUGFHeFByY0o3cWwveHAyRGRmalBlbjJaelE4K0JMeFZQWktTUjhjNzNYR1E5RjBTT243eE0xekV4SU1BQURZcjVESUJnQUFFMlpCcXI4am9yQm4vRllZYnVObGVHdjFOWi9IcnFnZ3ZyYXJ0YmNSYzduc1hUSy9yOXIrWVZHSFJBS3Rkdm4zTFF4V2VzU3JPa1N2VVN5MGsyWCsrYjI1WnFPWS9JaXlRd1RkL2xMZnBPRzA4b01KZlh0ZGMrNUZIY25jL01EOHppR05yajkycDJQUDI1dHhMTHJJcHhVTHVZdUdocUh2RExlemZNMTFMYjlKcFByUGNRKy9ZemJvRjJDNk5KN3EvMDFQVitzM3hqUGVmVnZ3TEpYV0ZuR3I2NFlQQUFCQU5VaGtBd0FBVEdMdWVyaTNxL3BTRXZGazluK2tuYnRQWmY0NkM3VTZORXYzdHJldUhxV2tRa01rVXYxSGxDVzVwZ2lUeXBLelpxb3ZrZTJSNlNwNTJzMXFMMVd5dnlvV2MvOG02WkRCYllIcDIrNDZjN2d4M1YydDM0Mm5NbGRMOXQ3QjdhYml5bzdVd01POVhTMC9HYWR3SjcwRm5kbFRJNEZXMXphNi9QMXRwaFBIZHFoc2hhNW1wdzg3aDl0cDNlbTJIMVEvUHdBQTJCZVJ5QVlBQUpna2V0THRTVW5KV3NmSE83T3ZOZE5iOWpTWUlwSmViL0pqRnVRMkhiVldxdm5Rd21wMWQ3VitWK1Zia0tlS28wc2JRdGNmNnBuUUE1OWU5bVM0S0NzaTZjUjM1R2JQbXFhUHlMMmxPeDA3Zi9pZWJoNW0zMnVEYTdTNGZyNm1LL1p3SWpueU55disxaC83cjJlMDVsNGphZDZlb1c1L0xWckl3WVFBQUFCVFRLVXoxQUVBQURERm5MYllaNXI1ZGFYdDd2SlF3Yit2dmU3QWNVOWlUMldMTGhvNDBHWFBMbTAzczEvVk5iR0YwMHFiM0h3LzM1SHQxcEhLL3NmTTV2QVBrcjlmcG5kMEpETm5ETmM3M3BsYlpHWXZIdHdXbXQxWXpVb1ByYklkWmpyYnBjMlM1TzVydDFyenErN3NhdnRkZlk4QkFBQUFleHM3c2dFQXdJUnBNaSs2ajErOVlIY0x6QlF0YjFmZXpNZXR6RWFUZVhHODVoN085a2oydnlVN29yVGR6RDdicUhyZCs3Sjh2bkI4WUtYSE1rb1JiL3BsWFJON01MMjBqSUpKTlNleVRUWnJiQ1VjSnBmRWtzd0pIdWErYU5JclpJTkxWeXM5ZjBuMm5yNWxzZlZsZzRLaGh6TzZWQWg4K3JlcVhYUE5zdGpEOFdSbWlSUWNueitrN2VJZkw3WENjSDNOZFBoVWZuNEJBQUQyWlNTeUFRREFoRm16ck8xT1NkUEhhLzVFcXYrTlVuaHJhYnRaOEpaZEpURDJDUXM3TTBlSHN2ZFVLR0h4ODhjR1dpK2JpSmltbWtEMkw2VnQ3dDUvUjNyT0kvWE1hOUxNOG5uM3Z4clpDem9IWGh3SkNwK1EyeHZMYnhkSVp0WWFkYTJVOVByQjdmRlU3ZzBtUDJsb2IvOWhkM3IybUU1cjdVbTMzeWlwcWwzYyt3T0xCSDl4RDh1K3dURTZuMmV5NDRhOTZsb2owOFAxeEZaSkVBbiszT2c1QVFEQTFFTWlHd0FBWUMrYnY5U2Jtak81ZktQbWN3MVRsTnAwekROYWM5dWZrUnBUem0rdmNQblRQVjN0QjB4MEhIdVluMXoyTEpyK3QrNTVRNTlWV3N5dm5oM1pVMDNINGczUHNxRHczNmJpT1pKRlJ1bSsvY1IzNUdiZmMzM2JKa2s2Nnl5UFBLSGNsYVdkVEpZZWwyRDNJNzNMV244cjZjS3hqa3NrTTkwalY4RDNiRTlYKzVqbkJRQUFxQWFKYkFBQUFPelhGbDIwcWExWTJGcTJ5OVNrSDljN3R3VVZkbVJMVytxWjArWDExVHQzTzdCU3laMUdXcmc0ZDZoSC9BTlNQaVZaV1ozd0llSElmeUxYZi9hazIrOFozUDVrYS8vNUpyMm9wTytmZXRwamE4WWpab3dza2R3VWs3YWVNbElmTTcxbDBVV2IzcmY2MnRtNXZSVVhBQURZZjVESUJnQUF3SDZ0bU45Nm1xejhFUFNpMUlpRWFWa2kyK280N0hIWFR2YldlZ0tLcDdJL2tQUzZldVlZemlrWGJIeDJVN0h3UWJmd0hUc1QyTU52MzNYNW44MkREL1drWXplVlhrdWNzMzZXM0plV2I1SzNMMmlwalZ0OWU1ZitudDhhZmNsby9hWlAxOEdoNVV2TFhYeG94OVpvVnpYck5NL0lmMVRTZTJxSmNhSzRiVDNMcE5KZDlhRTArTDFqMHdxRnJlK1M5TW05R0JvQUFOaFBrTWdHQUFEQVB1dlU1TVlqd2lDL3dFTjFtS205dXl0V3RxUFU1Vysza295cHUvOTFiYnE5dm9NZWQwNDBTK1ZGb2V2YWtUMFpuWnpLdmFESi9WS0YrWCtUcVduRUJMWjd4aTI0OHUvOWJjc2VXbVU3S3ZVcHptNTZjY1REUTBzR2J0RFRmbjFqSXk4TlR0NTN3NXduUnV2V3NYakRnVUZKU3RkZGoxY3pWcExpcWV6MkVTdDBURFpMUGJEMXVRdExmNjN1OWxuSk84MTAwS0RtQzQ2L3hLKys5K3I5cnhZOEFBQVlYeVN5QVFBQTlySytwU3AyZFByNzY1a2pDSFNPWkVlVlg3SFBoR0hZMEtMWVpqclZ6QmFVWC9GZmhtRnRCK2dGVmptQldhLzRoYm5EdktqNWdZZnozYlFnVlA0NWNzbHNaM0s2dFA4cEYyeDh0b3I1azh0bnN1ODNJaDZYWnBZbUxGMzdTb0xQclNPWlRaanNZcmt2c3RLN0FhVzk1UU55WFRVOWpIM3B0aFUyWWpKLzdiTFdueVZTbVY4T2ZvMkhzcy8zM3RqK2RLT2lsNlR1cnZhWDFqSXVZdms1WHZKd1RkWmY3ZmllcnRpbGtpNnRaZTFHV25TUlR5dm1OeDgwMnVHWmljZHpiMWFnRnc1dWM1Y1hJMDNMSXNYOFRBMnF0MjNTWWJPMjV0NHI2UlBqRXpVQUFOaGZrY2dHQUFEWTY4eDdsK3V6dFk2T0p6TW55dTNLOHQyUnZyd25IZnRBdmRFTnRuQko5bmtlNnZMU2RwY0tRYWh6ZTVlM1A5akk5V29SWFo5OVd5S1orUmVYemJlaUgybVNWQ21yYWphM3RLbXBtRStxUWxlM3lEY2JGRjU1YVpHcHZpUGIxSnpvekN5UjVTNlMyUXRINis3U0V5Wjlic3YyNEl1N0QzS3Noa3RkSm5WSmtydjNiOTBSWEZOUDJJMVVDQ0p0RVEydGNHS3l5WGVxYXFtbEhzUWY3ejlHZ1M4d2VVZWhrRDFSMG1lbDh2ZjRFS2IvS20vME85ZGROK2N2aWVTRzVWSmh5QUdQZ2ZUQlJSZHRXa0d0YkFBQTBFZ2tzZ0VBQUthUWpzVWJEcExsdjZtU1dyWHUvdERtR2JGTEdybldvb3Q4V2lHZis3YVpabGU0L0prMWt5Q0pMVWxtOW5WcHBHSVd1L3BKQjV5MjJHZnUzZzA4ZjBuMkFIY2xLNHg3dUxlcjVTY05pVTNXOE1NZUo0Rm5LckRyUnV2azdsbVpmZEdMVGRmMXJKajc1RmdYeVp0OUkrcitlWlBOTU5kSHg1SUVIMittOEpsbGphRS9PZ0doak9ya1ZPNEYwVEJjNEtZT3krVG1LOUNjblZkMjNzRng2Y0NSeGllU3ViTmxma3hwdTdsMVNWSjNldTZ2RTZuc25aTCs4YzBHMCt4Q1ljc1ZrbEtOZXlRQUFHQi9SeUliQUFCZ0NyR2drRGJac3dlM3VmczJVL1N0amF4SmU5WlpIbm1pa0x2UlRDOHZ2ZWJTYi9OYjI2NW8xRnJET1cyeHo5d1c2WCtsdVIvdjVzZkwvWVRSMDlVajJ4enBmNmFrMzBsU05QUWxablp3YVIrWFZ0YTF5TkRaRGl5UGVlU3lHbE9keS84czJlYzJ6NGhkWDg5cnNtOVpiSE1pbGYyK3U3ODRmMmhzUlNOanJKZTVuamZrMStxK1pjMkt0dlVURnRBd1hNVnZSR1d6Rkl4UTk4V0dUMlR2dkhGV3VMcHNYdmVIZXBiSGJ0bjljMmk2UEhEOWFHZ242MHgwWnI3VHZieTlwOGJ3QVFBQWhpQ1JEUUFBTUVYRWs3bE9Neis3dE4ybDkvYWs1LzY2Y1N1NVBkbWF1OTZrc3lwY2ZNcUt3WnY3YnJCdGpWdHZwNFZMc3M4TFBUaE9Dbzh6NmJodHloMXRVcE5zMTk3UkduUFk3dDR2czd0TjZzc3JtcFdrK2VkdFBOZ3NYMTZqMkgzTFZwdldzS1NwbTJhWDF5MVJ6WFdlVFRZcmtjcDZmVkdORi8rbEsvS1pmSHZMVFgxTHJkQ1FHVU45UFl4RWNvMllMNTdLWG1uU0J4c1JWeG16bVlsVUxwUWFWMTBrbEYzUzI5WDJoZEg2blpMc1B6d3dmNDNjankwTFN6WnI5Slc4WmJnclFWRDRwS1JEeW9jRUg1ZHN6K3V3ZDFuc3g0bFU5ZzVKcCs1WjIyUnVkc1BDODUvODV6VmZPV2pENkhFQUFBQ01qRVEyQUFEQUZKQkk1ZVpKNFJjclpIUER3UFN5anM3KzA0TXRoZDd1R3crcDZ6QzhlWXM5MmhMazBwTE9MYjNtTG5jUHp1MWQwZnAvOWF3eDJQd2wyUU9pcnB2ay9pcDN0ZHFndXNPMTdyMTI5MzZUOVlYU1hZR2ErbnJTYzM0ek9Pa21TZEhwT3k2VGJFN1pXTE92L3JqcjRJMDFMbDNHVktFc2k0VU5QYkJ3Z29XU2Y5OHN1R2JOc3RpZFl4bVlTR1Z2Y0dteksvS040VXE1OUN5UC9iQXhZZTQ3RWtzR251bGhZYjdNWG1QU2E2VHdlWkpxZnNOWWhUcnVrclFnMWQ4aGhjbnlLLzZibmtQYi9xZkNUSmU1KzhMQjVlbE5Pc3lqMjFkSU9yTzI2QUFBQVA2QlJEWUFBTUFrZDFMcWlUbXU3YXRNTnEzQzVVQ3l4VUVRTHRZQnRqMmV5dDVscnRzTG9kKytia1g3SDhleXpvSUxubW9KaXJtYlpacGY2YnFaTHU5SnQzNnZwZ2N4akw1bHNjM3hWT2JGWnRaYXh6UlB5WFczWk92TXczWGR5Mk8vTEUxY0Q5YVJ6TDVjcG5lWHRydjd0cUlpbjZvampqTHVtbTJsQ2NZNmRtUlBJaHZkL2ZxSW1yOTBSM3JPSTdWTjRVZWE3QVJUOFlKRU12dEhOLzltMFNNcjFxVmIvOWJZVUtlNHBSN0UxK2ZPbGZRYW1iOUdYdnduSzN0UlZjL2R0MG42WHpQckxWclF1emJXY245cG4xT1MvWWRIVlB5V1pFSFpCS0V0MFZJTFM1dTd1OXJ1VHlSemFjbUgxc1UyblpGSVpUL1czUlg3U00xQkF3QUFpRVEyQUFBRm5oeVZBQUFnQUVsRVFWVEFwRGZEZGp4Ym9mM01UVzBtSFRCOFQ1dG1Va0ttUkZQRXZoaFBaWDl2N3JlN1IyN2Y0QzEzMzcvQzhzT05qQy9Kdmt6aDFsdk03RG1WcnJ2MHFaNnUyTWZyZnpRVm9wWjZKQzJ1dHYvZ1JKeDVzUGJBZ1piN1Y2MnlZalZqNXkzMmFLRGNTbFg0Tzlpa3JrWW5VYzJzYkVlMkIvVWxzbDArVU05NHVSMW9wbWdkQVR3MkxXeDd3ZTVETSt0dzBKNS9tWjVyc3NzREwvNVIwdGZybkhmZnN0UkNwVEtYbSt5ZmF0eDJIVXI2aFV1OUZ2cmEvUGJZajBZcURUUnZzVWViTFB0dHlkcEtyN24wMVo3bHNidUhHL3YwRG4xdzFqUzlYbExwWVppWEpWSzVSN3U3MmlaVnJYTUFBREMxa01nR0FBQ1k1SHFXeFI2UTlOYjU1L24wNWhrRHA4cUxaN3JzOVdhREVvRVZtUFI4bVQzZkxMeWt4WE9iNHFsc2o3bHUzeEhvaDMzTFl1dWxuVW1ydVpIc1pRcjFYMlkyVEhMVFA5dlQxZjZoaGord1hVSlhkMkFqSnJKRHVSNXdXYTk1MkR0YUltNGtjeVBaS3lVN3ByVGQzZnVEL1BTR0orcmRkVURaNXRtdzlrUzJ5NS91NldxdlovZTY0cW5zRHlTOXJvNHB0amNnaVMxM3RaWStONEgwZUwzekRpY28yaGZESnIrcG5qbk05ZStTM2pOU0g1Y2VDQzFZSENnYzlzWlJOYUtSNlh0dXFwamJhcG1XVkR2VzVYK1NxOGZjZXEwd2JWMzFOYXJkV2lLNWxaS2RVSGJGdlQ4Znp2akFTS1B2dWI1dFU3d3ptN1JBdDVkUDdjdml5VXl1SjkxK2E1VVBBd0FBWUFnUzJRQUFBRlBFcnVUdGR5Vjk5OFZuZWZOaHJmMXhrNTloN3FmTGJPNklnM2NlT3ZobW1kNGNEZVdKVlBibmN0MGh5NTRtMlZHVk5ucTZ5ODEwZVhkWCs3anN4TjZ0c0sxNWJmUDBmRkdteUo2MTVYK1JXNDlNM2NHT2FXc2JjVmhjUjJmLzZmTHdrb3FQMWV3RGpUNlFidjU1UHQwc1YzNXpJTEI5b2JSSW5keGt1ZkpEQmkwNmJvbnNOU3ZhSGxjZGlmSjRaKzRWYm1GeWNGa1Bsd3FTMzJleTQzYTNtZlN5d01PUE5EVzFuYlg2V3R0ZVg5UjdabDB0K2JDSmJKZHZOZGxkSHVxT01MVFZhNzhjKzMwdHE4U1R1UzlvbVByNG9kczVmU3NPN0I5dGpwN2xzUi9HazlscnpIVHgwSWVnaUxtdFNpU3ppN3ZUc2V0cmlROEFBT3pmU0dRREFBQk1RUSt0c2gwUFNiZEx1bjMrVW0rS1pyT25XS2d6WFhyVGFQV21keDNHTmsrbWVjT1ZLbkQ1MHg3bzNKNWw3ZDhaaC9DSDZMdGh6aFB4WkxaWDh1MlNkWWNGNjZrMUVUZWNqbVQyNVdiRmI1cktpd3U3KzdyZWRPeUdScTRuU2NIMGdmSkVyU1NUTmpkNnJhbG00ZmxQemZFSy94Y0pRejA2RWZHTUpyRWtjNEs3MzI2eTZVTXV1SzVxaWpaOXVwQXYzR05tTDkzZGJOSnB4VUoyM2Z3bDJUTjJmL3VoSHRQQzFuWGJJOW50R2xRbjM2WGZ5N1U2ZE4xUjNCN3JxL1ZiQ3JzbGtwbWxLazArNzJhNmNtMDZka2UxYytVUGFYdGY4L3JjeTJSNmRjazhFVWxmU1NTenNlNTA3TXA2NGdVQUFQc2ZFdGtBQUFCVFhOOVNLMGpxbHRSOTFsbWVlbUx1d0h3RnhUUGxlcE9adGRjMHFkdFhQSmgrVjBNREhVRlBPbmJxZU0yOWNFbjJlYUhyQnlhYlZlSHl4bnloNmQ5SE9oeXlWbVpoeFhyalFjRXlqVjVycWlsR2lvZVhuU0xvMnRTN1l1NlRFeEhQU0JLcDdMOHI5R1ZtbWptNDNhVUhtcUp0VjZ5KzFyYWZjc0hHMXpjVjgvZktkT2cvZXRnSjBWRDNkU3pKbnQyN0xQYmplbUs0YllWdGlhZXl0MHVLV3VoM3FEaHRkYy9LZy85Y3o1ei80QlpQOWw4cDg4cGxRMXgzSHp6UU5xYURHdnVXV21IQk96TnZDWnJzZmpNZFh0YkI5S2xFS3Z1aUhhWUwrcGJGOXZzYk93QUFvRG9rc2dFQUFQWWh1dzQ5WEN0cHJaYjZCZkZNLzcrWXdrOVdxbms3RWpOZEhJVGJsc1NUbWJ0Y3VxVVEySzJOMkZtNnR5MUlaWjdqb2U0MDAyR2wxOXpsSHZnNysxYTJQRFllYTBlazE1U3Y2ZHU2VjdSTnVlZXgwY3dLcFljQlN1WU5Tc3cyUnZ6QzNHRlc4R3NrblZHMmtkLzlrU0FNWHJ1NmEyZnBrSFhYemZuTGduZmw1Z2ROZnFmcEg2ODFNeDF1cnJzU3ljd1hOODJJZmZqZXEyMXJyZkgwZE1YT3FIWHNjT1l2OWFibVRPNHJxbEJPWkpmZkZTUFQzMXp0WWFxRHJWM1pua2trTjV6cXl2ZVpyTkszRTg2TmhqcitsTVc1czlldGFQdjVXT2NIQUFEN243S05FQUFBQUpqNlRrbjJIeDdQOUwvSEZGNDMxaVQyYmlZMW1kbUN3R3hacyt0djhWVDJSeDJwM0hzNkZtOTRWcVBqSFE4TE96TkhCN0lmeWZTTXlqMzg0NzNqVkRwbDBVVStUZTdubDdhYjdIZmpzZnQ3TEV6L3FFVSttc0E5ck5BOHJVTGIyR0lJOU56U05uZjlzZDU1RzJIUlJRTUhKbExaajFraC9JTk1aY2xqbC8vRjNSSzdhbTd2c2ZiTGJiOFBUSzl4K1Y5S2hnUXl1K1NBcmRuLzYrak1uS3VsUGluK0Q3Ym9vb0VEbXpPNTcydTRKTGJyOGNDanA2Njk3c0NCV3Rmb1RzLzl0U2xZS09tcFN0Zk5kR1JURU42YlNHVXZXM1NSMS8yNkFnQUEreloyWkFNQWdMMmlJNW05TURCZHUzZFhyWlNEazZUdzFrUXF1NWNqc1V0NnU5cStNSjVyTE9nY2VIRmc0U0pUZUlZclBNNGtHNjRHOWg2dUlZY3NqaUF3NlNTVG42Ukk0ZXA0S3ZzelNiY0VwbHZXTElzOTNJajRHeW0rSkpOd3QxVW1IVml4Zyt2bW5uVHNvK096dWxzeG43MVdaa2RVdUxadWZOYXNucnMveTBwMkdMc0hGWGZjRnR3Mk42a3M3MzVvNHB6MXM3cHZQS1RtUXl0ZDNtR2xyMDJ6LzZ0MXZrYUlkMmFQbE9uQ1lyNzRIekxOcmxCT1hYSy8xelR6amQzTFoxZjhBRm16TFBad0lybnBXTm1XVzB0dklKblpzOHowdGZqNjdQczlsZjE4dEtudFc0MDdESEpzRnFReVJ4VUx4VnNrUGEvU2RYYzlHYmd2dW1QNW5FZnFYYXU3cSszK2VETHpXcG5kWWRJQlpSM01taVY5ckZESS9rY2kxZisrN3E3Vzc5YTdKZ0FBMkRlUnlBWUFBSmlpNHAzWkl6M1FTU2I5aTduaXN1S3VuY2RsS2NJeUx2K1RwTTlNRDJOZjN4NE1IQ2NWejliT0VncHpxMW5icEZkS2VxVzdya3drc3cvS2RMT0t3YzNkSzFvbk5Ca3B1WFVrY3g4eTF4VWE3dHVIN2oyUERjVGVQdExPNkhneTkya3BmSVhKSG5IWkl6STlMaWxyUmN2a0kvNUVjMUZQYlcveVRac0tiZHZ2UDB4RkxaWFBYN3lwSlJyWmZvSjU3bjB5ZTNXbGVTMElibXZJdzZ6UmdzNkJGNXVLTHlpLzRoVnJVemMxQlRsNVNZN2JGUEVESW0rVHRMS1dHT0pMc2k4ejk0VmxFY2grWGN0ODlWand6a3k3TmRsWlpucXJYQ2ZhOEcrZFVOSTFrV2pzMHRHU3o5M3AyZGtYbitVbkg5NlN2Y2JNT2t1dm05bExUYnEra005ZUdVOWx2aEY0NUgvV3BGdC8yb2pIVTQyT3pzeTVKcVVsemFoMDNlVUR4VEJJOUt5SVBkaW9OWHZTN2ZkMEpMT3ZOdW4yb1hYRS84Rmt6NUhDVytQSnpGcHp1Nko3ZWV6dVJxMFBBQUQyRFNTeUFRQUFKcnVsSGl6TTVwNFRodjdQWm5hTXBIbnVQczlNc1QxWnQ5RXkxN3U0cTgrbHJqa0RzVnNHMWIxZEoybmR2TVYrd1p4SWZ5THc4RzJTdlVHbTJWVk5hanBhMHRHS2hCOUxwREsva2V0bUtYcHpkM3J1WGsxTUpwWU1QRk9ldlY2eWp1SDZ1S3ZQbnZZM1BiVEtkb3cwbDVrL0lka3BrbVNEZHlSSFhGRkpIcEdhWFdxSjVKVElTRW9OSGp6YzRucHdUVmZibmRVK25yR0tkMmFQZExQRDNjSU5Wb3crc1MwU2JKcmRkTkNXMVMzS2QveDk0MndGK2VNQ0szNVJGVXFMUkJSVTNIbmJ2YXpsMFhneWt5ay9OTlN2amljejI1dWlUZDliZlcxTHhiSVJKZjN0bE9UQVlZR0ZDUXYxQ1ptVmxaRndoVCtwOHFIV2JONWlqODVweXIzS1FrL0lsRERaSzdYN2hzY3d2emVYZmh1R2tmUFhMbSs1dDlwMUhscGxPeDZTa29sazdnZXVjR1dsUTFmTkxDYnB2VzdoZStQSnpGOWwxbU51ZHhZaVRUOWVkOTJjMHZJa2RUc3A5Y1NjbWRyeEJRMWZEMXVTMWdkQlUwZFBWOHR2R3IxK2J6cjJpNDdGRzQ0TEl2a2ZTdmFTNGZxWjJRS1pGc1JUbWYvbnJzLzBIaEs3VlV0dHVLL1hBQUNBL1FpSmJBQUFnRW5ndE1VK2MwZFQ3ckN3R0R4YmdmK1Q1TTh4NlRtU3Y4alhaNS92WnRNSGw0TW9MUTB4RXBmK0x2bE5CUVVyN2t5My9XNjRmdmV2c0x5azJ5WGRmdndsUHVPQWJiblh5LzF0Wm5xdFZKNTRyTXhlSXROTHBNSkhFOG5zLzBtNnhRUGQzTE1zOWtEVkFZL1ZVZzhTbWY1M2VsaTh5c3dPR3JhZjZ3ZjViVzFuOWQxbzIwYWJNcFQ5TWlndnFWRXpkN201djc5aEUxWmdFUjFqN2pmdHJJSmQwRXhKeGNLdVJIdEVHaTVUNi9Lbkk5R1dZWGZmbXZSOVNlOHFhVHRBWmw4dkZvcXFya3hQYnNqZzhoajB3TnF1OWo5Vk1kR1lKVG96Y1RjdGxPdzRXZllZYzV0UnNXeEl1VWREdDQ4VkRtbjlhdDlTSzlTeWRuZTY3UWNMTG5qcUpVRng2eWZNN0YwYTVsc0NadllzU2VmTC9QeW1NSzlFS3Z1VXkvdnk3YkV6YWwxN3NFUm43alQ1anVYRDdZYVdKSmYvT1RCTHJMbXVaZHhLQmZXdW1QdlgrZWR0UEtsNWV2NUdtVjQvVWwrVHZjcE0xeTk4UFB2d0dxbGh1OE1CQU1EVVJTSWJBQURzRllGc28rVERKbEgzZVdHNG9WSnpJcFc5eWFXRjI1VTdXQzVaVUxyeDBLck11UTNsN2hremZjOHN1S2s3MW5yWFdIYzAzbnUxYlpXMFN0S3FSUmNOSEZqSUY5OHMwOXZNdGFES210cVM2WVdTUG15dUQzY2tjeWYzcHR2Nnh2NUlSdGF4cFA5RnRqNzNkWmxlTWRMejVQSjAvcERZUlZVbkJZdVJYeWxTZC81d0R6TjlvanZkM3RPd0NTdlowZnhUUlVmY2FENmNHMGNxbDVHMzRITk5IcDVqWnROckQyNWtMcnRzdk9aV3hPYWE2MzA3ZnhqOXplVHVEN24wcFdnMGRuMTNBMnBZN3pvc01SbGZrazFiNkZmSkxENTZESnB0Q3I3Y2lDUjJQSlg5a3VRWGpMSmVYeGlaY1daUEhRYzdWcXZ2aGpsUFNEcXRJNVY3VCtEaHAzZlZ5SzdrcVZDUmhiM0xoNy9KQWdBQTlpODEvTGNJQUFBQWpSSlA1ZDVnOHU4MVlLclFwZnZOL1lmRklITDcybVV0OTQxVUE3cFdpeTdhMUpiUGIzMXJJUDlYbVIxZnpSaVhmNytucS8zMFJzY2lTU2UrSXpkNzVyU3cyMlRIVlZ6YmxYZjV1M3ZUN1Yxam5UdWV5bTQwNmVENkl2VHQ3c0dIZTlKdG54dnJ5TVRpL2hjcUV2NTJ5R3p5cDN1NjJzc1B6TnNsbnNyMG02eGxETXM4V2d5bXYzenRLQW5NZURKN25ra3JxNzZKTVFZdVhkclRGZnQwTFdNVHlleWxNbjFxY051T2ZPU1pmU3RiSGl2cGQ5dElPNEJkdmxXeUh3Um1YV3VXalYvNUYwbGFtT3cvTnJUaWgrVjIybkExdVYzKytaNnU5dmMxWXIxRVovYlZicjVtdUJzUkxrOXZLTVl1M3ZXTmpMM3FsTVc1WTVvaS9pMUpRK3UydTI5Um9IajNzdmIvM2RzeEFRQ0F5YXZ5QVRnQUFBRFlLM3E2MnI3dnJudkdQTkI5aDBzL2MvZlB5ZTIwc05nMHQ2Y3JkbXgzdW4zcDJtV3RQeHVQSkxZa3JiNTJkcTQzSGZ0U2Q3cjlCT1dibnhPNkxwTjgySHE2N3I0dGxDNFpqMWdrNlo3cjJ6WjVNWHFxcFBzclhINDRESUlUYTBsaTcxSnpqVzkzLzZ0TDF4V0M1aGZVa3NTdW1WZGZnc0hkMThraUo0Nld4SmFrbm5Uc0J2ZGdvYnQrVVYrQXU5ZVd1K3NlTXp1bDFpVDJXQlJDZjQvY2gyeFhkL2xXZDcvVlEvdlh2Rm1zcHl2Mmx2Rk9Za3ZTbW5UclQzdTYyayszUXZOejVmcUV1LzVXMHVYaC9OYlloeHUxWHZmeTJOM213VnZrR25KcTU2N2tmV2RQVjN0cUlwTFlrclJ1UmR2UEkwMXRSOHY5dnlYZnZpdXdZbWpCVzBoaUF3Q0FVdXpJQmdBQW1HQWRTN0luQmE0ZkRkdkJmWXZNZnV1dVg4bDBYK0RCejRKb3k0TWpsWVBZMnhaMlpvNzJJSGk3NUdkTGV1YnVkbmYvV0UrNi9mTHhYaitSM0JSejIvSlRrejNiWFc3eWxUc0NlMi9mc3RqbVd1Yzg2eXlQUEhYZ1V3Y1ZtcmNkYkc0SG1YeG1hSkVaRWZmcHJqRHFnVXloTExCSTBjTndoeFJzZHdzM2VNSC92blpsZTZidXgxVExqdXhrOWp5VGQ3ako1WEl6QzNjbU1MMG9XZDVsbTgzOHNhTDhyclZkN2Irc0phNk9KZjB2c2pCOGxVbUh5RFJMWHUzL0tTd3Y2U2xYK0VoUmtaK3VTN2VXSm5ESHJOb2QyWklVVDJZK0s5bHJUT3AxRDNxYm1sdCtQQm5lUTJlZDVaRW41K1pPbFBrYkpYdURCZmF1OFVpb3gxT1pwTWwyM3RSeFBWajB5TCt1WGQ3eVVLUFhxVlc4TTN1a21WK253UDZuZTFuc0t4TWREd0FBbUh4SVpBTUFBRXdDOFZUbWUrWTZ5cVUvbXVtUGtoNTJCYjhyRnNQZnJEc3M5dWV4MXJpZU9HN3hWUCtyemNPM1MzYnN0TER0aE50VzJKYTlzZktDVk9hb1FMWXlsTjYzdGlzMi9JMEJZRDhWVCtZK0xmbTBwbWpiQnlkREVoOE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1ONXNvZ01ZVC9QdXV5LzZVdWxaS29TWFNEN1BMRGhLMHN5SmpndW93blpKdi9SUXZ5eFk1UE03Wms5N2VOVkxYckpqb29QQy9zWHZteGZWSTAxSGhCYTV4T1h6elBWeW1VVW5PaTVnRkVXNVAram1EMFlzK0x3ZXkvN0JMbjU0KzBRSGhhblBGOThYelIyMDRZaW1vSENKdTgrVDdPVXk4Wm1JZlplcjZOS0Q1bnBBb1Q2M1lZZitlT1MxcitYekZCWDVmZmRGdDIvWWNFVFJ3MHZjZlo2WlhpN3hHWWxKcitqdUQ1cjBZSk5GUHQ5Y0xQN0JYc3ZuSERDWjdiT0o3TVgzM1JmZFhnai96YVRMWlhiRVJNY0QxTXc5RXdiQnB6Wm1Idi95YmFlZHRtV2l3OEgrd2I5NnhQUnc5aUhuU1hhWnpBNmY2SGlBbXJodmtQdFZRZlBHWlhiNjd6Wk5kRGlZdXY1ODNsZW5IeFNMbmVkbWwwbmlNeEg3SFpQM3k0T3JpdHFSYnJ2cWRENVBNWVRmK2RYcFc3Ykh6cFBaWlJKL04ySnFjdmNOa3E3YXVqMi9yTzEwUHVlQXlTcVk2QURHeTQ1QzVBaEpWNURFeHBSbjFtN3VsODJKeFk2ZTZGQ3dINWw5Nkl1azRIS1MySmpTek9ZcXNBK3FlUEJ4RXgwS3ByYUQ1N2EveU0wdUYwbHM3S2RjMXVyeVN3TTE4WG1LTWx1MnRyOUlGbHhPRWh0VG1abk5sZlRCMmRQNW5BTW1zNmFKRG1EY1dQRjhrejFqMTArUGhxNzNiZzN6dDY4NjRZU3RFeG9YVUlWRmYvakR0TGFCaldjRkZueGM4bWViMUNyWk95VGRPOUd4WWY4UXlzK1QyYUdTSlBlSEF3Ly9VNjMvNzNZN1dZVUpEZzBZa1M5VlVIenBjV2VhMmNjbE8xS3lPY1hRenBYVU05R3hZZW9LbSt3OHlRK1ZKSmNlbHZ3L1cyYk12TjJXbnN4bkl2Wlp2blJwc0dIcksrTHk0Q3FaanBKcHJvYzZUM3llb29SSDdEeVREdDMxNDhOeSs4K1owNmJkYmlmekdZbkp6WmN1RFRZZmQ5eVpadUhIVFhha21jMHBoTTdmamNBa3R1OG1zaFdlc3J0eVNoaUdIL242OGErNmVZSURBcXEyK3NnanQwdjZ4cmsvK1ZsellQcUtKTW50MkltTkN2c1ZzNU4yL3pNSXdvL1ltLy9mOXlZeUhLQmF0bFNoOUpOdit5M0hOLzEvOXM0N1RJb3FlOFB2ekpDRGlCSU1xSmh6RmlNbTBxSml6cnVZYzF4elFGM00yVFdMT1dmRitGTXhZRlpNS0NxbU5ic2dvb0tJWkJqbTk4ZDM3MVoxOWEzdTZwNmVJWjMzZWZxcDZlcXE2dXJxNlZ2M2Z2ZWM3OHlHK3dDcXFxclhuZFBuWmN6YlZGSFh2Yzc5WFUzVldZdGNzcTIxaWNaOFQ5WFpaODhHbmg5Mzh0TjFWTlU4cjVWVkc4M1pzekxtUnFxZ2UrenZzMXIxN1d0dHBERlA0TnE1aDZjT2VhYko3S29xOVJ1cnJkOW9HSE16ODZXMXlQWlBmOUFLcXRieXoydHFXcjA4SjgvSE1NcGxWdTJNb2Y5N1VzVXErNy95U29zNWVEckdBa0xkMCt1M29vNDEvcmRpVnZVYmMvQjBES05NWnI4ZS9WMjNZdDNEWFZyT3VYTXg1bVhxRG4yNlZWMVYzZi9heE5sTlpsbWJhQ3hZVEt0NXgvOVpSVjNYdjA1NnZ0T2NQQjFqN3FMdTZhZGJVUmUxa1RScFptMmtNYzlSMTd3cTFtOWt4YnFISDdaK28ySE1wY3lYUW5iN1RyVXRnZWIrK2FRbU02Zk53ZE14akxKcDNyTGwvNG83VmtHejZXM2J0cG1UNTJNc0lFeWQzWnFxcW1iL2V6NXJobFh1TnVZOXF1cGlWbUpWemFDanRaOUdXZnpTdkthMS9vZEVzMmxZbTJnc1VDd3kvYjlSZTFwVlZUTnQ5cXlGNStEcEdITVprMnBxY3ZxTnM2Wk1zVGJTbU9lWVZkc3Nia0hiakRadHJOOW9HSE1wODZXUVhVK3FLbnk4bHNEeUplNnpCSEErc0ZuSzY4MkJtZ0w3SHd3c1ZlSjdwbkVKMEtkQ3gwclNDVmltZ1k1ZExzdVJYc2hwTGRLL0U4TXdETU13RE1Nd0RNTXdETU13R29qNTJDTzdMTFlCcmdMNkF0KzdkU3NEYTVad2pJbkFDN0huandNckFSc0E0ek1lWXduZ0RHQUM4RmJnOWR1QnJzQS9nQjhTcjIwRjNBSmNBSnlaK2F6RDlBRk9RZWY5UXBGdHkrRjJkSzFMK1Qvc0FxeFR6L2NkU2Y1MTh3d0U5Z0k2QUgvRjFsY0JMd05qZ2RYcitmNkdZUmlHWVJpR1lSaUdZUmlHWVpTQUNkbTVURURSMDQ4QW13SXpnQjJCQ3pQczZ5T2t2d0pXaWEyL0NBbWdkd1A5S25TZXc0RTlnQkhBQVVnczk1emlscDhRSzdxUndoVGd3d0t2bnd6OENRd3E3elFiaEY3QUhjQ253R3kzcmlXYUxQZ1MvcGZ1MndRSnp0OENrMkw3cndVY0Mxd1hPSFlUWUh2Z2RYSkZiSUJWZ1VYUi80WmhHSVpoR0laaEdJWmhHSVpoR0kySUNkbTVERU9SelA4Q0xnWk9BQzUxRDRCRGdPZUFVYkY5VmdmT0EzWUdYa0dSMUhGZUF5NUhBdlBod0kwVk9NOS9BKzhDajdsSEQvZmVtNk9vY29DSE1oekhpKzZMQUljbVhtdU5ST09QZ0NOTE9MY3JnSmtsYkY4dW14SUoxQnNBNzZQdjRFdTNiakZnRExKWmVUVzJYeUcvOU41QWUyQXd1aVovajcyMmdWdTJBNDVPMmY4andoSDBobUVZaG1FWWhtRVlobUVZaG1IVUF4T3k4emtmMkFrNERnbWFYcGhjQ2pnR1JmTGVBZHdMSEliRXp2ZVE2RHMwNVpnRDNUR1BSYllmcHhjNWh5WGNzaWZRd3YwOW05ekk4TGVBYnNCQlNNUnU2czV0RXJBRCtSSEZJWHhCZzA0b2NqekV1dTZSbGV1SWhPd2xnSE1MYkxzVzhtbS90Y0EyRHdJdkJkYjNJeEtsdlFkNVQ2Sm9lRitFcG52c2J5anNDMzhZT3ZkSDBMbGZHOWhtYi9jSWNRVW1aQnVHWVJpR1lSaUdZUmlHWVJoR3hURWhPNStad0lGSUtIMEhlU00zQjM0RE5nSjJRZDdUaHdGMVNKejJRcXdYblpOUnY5UGNmajhEdFNpQ093dDkzUU8zWDlMaTVDY2trb01pd2RjQ1RrVENkaWw4QmJTTlBWOExDYkxYa0I5aFhveTRqY2NpU0dpZlFUaEt1d1c2dm5zRlhxdEdsaUVqQ1F2WnB4QlppNERzVmc0QTFvODlINDRtRUhhS2JaZjJQOThGZmVjdkErUGNvMm5zWEg0R1JzZU9IMkoyZ2RjTXd6QU13ekFNd3pBTXd6QU13eWdURTdMRGVCRVVZQVhnNjVUdHFsRFViakp5dHlxdzdXZXh2NXNHWG8relBoTFJUMFUySWlEUkhCVE52Ukp3UFBMMEJsbGluSVhzUm40a1YweE9ZeS9nLzJMSGp1OXpLaExmTDA2c2Z3RjRnK3hDdk9jOEZPbWU1RDFrQWJKMDRMWHU3cjNpTkVjQ3U3ZHhxVTA1NXVmQS9pbm5zalg2UGx1UU8rRndIUEk1bnhoYk44c3R1eUYvN0Z0ajZ3ekRNQXpETUF6RE1BekRNQXpEYUNSTXlJNVlGL2tmZTBZUUNjVWdpNHhoc2VjM0lrSDBpdGk2UFZCVXNHYzlaTnZoZVE4WWo4VFFwWkRnL1ZQZ1hMeEFPNXQ4NFhRZDl6NS9RMkx0QzhnR1l3S3dKeEpvUTZKeGtxOVMxbmREMWlUWElZL3BPSnNDdjJZNGRsYVdKdno1MDdnTGZjWmlyQXJzV21TYjU0bWkzVHNEUjhSZWF3MXNFbnUrbTF0T1JCWXloZmlNL090bUdJWmhHSVpoR0laaEdJWmhHRVk5TUNFNzRscGdzOWp6cmNrdEV2Z1JNQ1QyZkJLeW1vaXZXeWR4ekhPQjdRTEhiSTVFOFYvZGUwNGxPM3VpQXBKWHV2YytHWW5wUTRDeGJwdUxTemhla2d2YytTUnRUQ3JOa2toQWZxYUVmWTRFVGlxeXpVdElwRCtxeUhieGFPd3pnVmF4NThzQ0x3YjJ1YURZQ2FLSmpEc3piR2NZaG1FWWhtRVlobUVZaG1FWVJrWk15STdZR1FuTTJ3STNCVjYvRlVVcGV6b2p3VE1lb2R1V1hJNUJJbWt2NExMWSt1bkF2NERiZ0J2SWplTE93ZzNBSjhDalNHRDM1OU10NC81RENGdGtiSTVzU3E1RW51Q2gvNCtxbFBXektjMGoya2RNcjQraTAvK2JZWi94N3JFSThHektOa3NESGRDMUNURVFSV043MWtQUjJFUFE1d2RGMnEvcC9sNEVUUno0U1lOaWpNcXdqV0VZaG1FWWhtRVlobUVZaG1FWUpXQkNkc1J2YmprKzVmWEhrSGpzR1lCc01lNk5yZXVOYkRrODM3dmxDb0hqM1E3MFJQWWdieEVWak16S204Q0t3Ri91K2JHb3NHSVdGb3J0RjJkTHR6emVQVUw4M1QyU1hBOGNYY0w3bjRTc09qb2lQL0xka1dDY2hXYW84T1lWeUVzOEMyM1JOZStZV0g4WnNuSTVqc2dYZlRvcU1nbXduMXMrRWx0bkdJWmhHSVpoR0laaEdJWmhHRVlqWWtKMmRwNEZub2c5UHh6NGt0d283VGJrQ3RuRk9BcllBdG1hdkVldVVKNkZ1Qmg5T3NVdFJVNEZEaVlxSEpua1pRb1hNendIRlZKOEtQRGE4TUM2RUUyUTljWlNTRHgrQWtWSXY0Z2kyRVBSOEduOGgreENkdnVVOVNPSTdFaEM5SFBMNlJUM3gzNE5tSm54ZkF6RE1BekRNQXpETUl5SUttQXhZSGxVZStpUHdEWTdvM0Z0TDJUM2FjdzVtcUpNNkh0SXo0ZzJETU9vS0Naa1oyY0Rja1hldGtBWElxRVRZSlVTanprQk9CQUoycU5MM0xjWmNCOXdGWXJvL28wb3FqeU5jVzZaOXIyLzdSNXBuSWs2Rk9WNmNMZERON250VVlUN3RjaU9wRHZ5eXI0UmRWcE96WGk4cTRGL2wza3Vuc3NwWE1EU1IzRGZXMkNiK0xhLzEvTjhETU13RE1PWS8rZ0dWQVB2RTdaaTY0YnMxbTRIWmpUaWVjM3JkRUJaZWk4VHJqblRGQlh0ZmdYNHBSSFBhMDZ3SmZvL3VueE9uL1c4QWRzQUFDQUFTVVJCVkloaFpHQXpsRjNjQmRWTzZvSnNPNWNEV3JwdDlpRThCdXVNZnZmSk1lMHVRS2N5eitjSm9qYmlRVlNYeWxNTC9JamFrWFBJdDhUMDI2K0xncVJBOVplYWxYa3VBSCtTRzN4Mkk5Qy94R1BjaWdMSEtzRWhLTERyN3NUNkZWRWczNUM4UFF6RE1Cb0lFN0t6YzBaZzNkTElIcVErdkVpNHNHQXh0a1lkODVsSXlNNUNyVnUyS09QOTZrcy9KRngzQlo0RS9rRTBrUHNkWFVmdlE3MFlHc2dWWXgreXoveDJJQ3owanlteTN3RkE2d0t2NzRYK045NUJIUTdETUF6RE1Jd2tBNEVlU0dRSlJSRHVpUG9URDVKTnlHNVR6L09aaVVTSlN0QVNXZDR0Z3VxTk5HYTlrTDJCYTVDOTNmV0IxM3NDOTd0dC90bUk1elVuNkkydWd3blp4cnpBU2NCTzd1OFpLQko3QXNxQy9zazlQbmF2bndoTUkvd2Jqek1BV01kdEc2Y2F0VlBUaU1iRHlkZEdrai9aOVFheXdteUw2aWNkaE5ycTlTaGUzK2xtTk40dGw4VVQ1OU1DaldYUHliai91VlJ1ekg4Z01JakloalRPNm00NUl2RGFhc2orTkVRdEN1WXpETU1vR1JPeXM3TXI4RlRzK1Foa3B4SDNwVDRGdUtBQzc3VzRXeFlheUhnTGswZEtPTzRFdDJ5TDByVE9SWUx4RDZqemtJVnFDdDhVWjVOLzNzdWdhOU1DT051OWI5TGVaQkxRRjRuWmExQllQUGJjZzJ4S0dwTFdLQW85Wk1leUU0b2VId0ZzZzltS0dJWmhHSWFSVDBza1l2OGZsVW1EVDV1Y0w0VzdVSjBXenlUVTUxbUt3a0wwTnloN0xoNTV1Q1FTZGdEV0xySi9wZmtIRXBydVNubDlGN2RNZXoxSksxUUVmQmNrMExSQmtkNC9vb2pOTTFQMlc5VHQxeGRZQ1ZnWTliVkhBbzhEdHhDZU9OZ0FSZWwvUzdpbWpxZUQyN1lReTZHeFhkOGkyMDJrY0FhbVlUUUdKd0Jub2FDaWNjanFjUUlLMUVyU0c3VlJ4WVJzME84MGVZdzFnRS9SeE5jVGlkZTZJOEU2eExIa1JsZy9EdlFCamtTMm5vVzRIVTN3aGVpUEl0S1BJcHloQStFQXFYRmtIL3RXS2hKN1dXU2xlakhoNExuVjBUajUwOEJyU3dPSG9RbUorT1RDNHVpK1lVSzJZUmhsWVVKMmRtYVQ3eDlkQnpRSEppTWhlRlgzZDZuc2pkSjEva0tOL05adS9SY0Y5dW1IYnVqUGxmQSsza0tqczN1dlU5QU5jUUN5L2NoNnJuc1hlUDB6MUZtSTh5T3dCeHJZRkNxWTZNWHM1dWhhRnVPZmFOWStDKzBwM1lOOE9lUmRQaEpGdUx3WGUyMGI1QlgrRGVyUVRNamIyekFNd3pBTVEzMkdsa2dFU1JNWE5uVExJd2hiWkh3TFBKMVk5eFlTeDVQc2cwVFJnWUhYcXFsTTBFV2NiMUEvZG1FYUo3MjhHUktWVmtMMkFyZWdNYzNDN3ZXcFNEUnVpWXFKZjQrS3VYY05IR3NzMGZWZUh0VnRXZDQ5bjRMNnlSMlJXTE13WVNGN0QzY09DN25uczFBL3V3T2F3T2lCSWtwM3BQUytxR2NEc3ZmNWkyMzNNWXBhTll3NXlmZHorZ1JLWkFyNm5mZEJOaWpGZU5rOVFteUFoT3liS1Z5ZktzbTZaSjhNYlVuMldsS0ZHSUNDdGVLWkhpc0JIN3EvbXlNZEpCbk5IdGNXOWtLMXhUd25VYjVWcVdFWWhnblpDWm9RemVCMkxMUmhqRHRRMUVZdDZsZ25CeFF0a1QwRktESTV4RjlFNGpXbzh6MklkTXVSTGRBTTV3UGtwMDRWd2hjMFhJbW9jTWFQNkVhU0pmVm9BTG9KUFZaZ216Uy82YXdEbTBsa3YwRjNJandvQ1pGVnFJL3pBN3JSWG9nNkFuY0Fwd0Zyb1dzd0doVVpxVzlVbEdFWWhtRVk4eThIb2tIK0swajBEZUc5VkVOV2RpQVJPeWxrZjBCWUROZ1k5VGxEcnpXaDhrSTJ5SXUxc1RnVTJkVjVEbkVQankrQXZpc1NueGNtWFRUcmk4UnJrUGZyOGlqajhraWlBSWJteUw5OGo4RCtlNk9hTlZWSVFMNEFHSVlDWUZvQWZ3UE9RN1lFcnlNQksrMS9vQkJEU1IrYm5JQ3MrYjVFRXhnL0l3SCtFTUkxZUVvUnpneWpJV2lEeGxCeE9xSUpxcDFpNnlhaFNPMjVoVVhkc2xDd1dVUHlIWEI4eG0ydnFjRDdkUWIyUTNXcDRrRmJ2Nk1zYTFDYjl4WlJwSHNQRkVHZkZtbHVHSVpSYjB6SWptaUovSmEzUlpIRGcxQkt6L3NvN2VuenhQWjdvdWpyWlpGQTNBeDFIT1Blemd1aElvYmQwYXpsamVnR2ZUTzUvbHpQSXFIVjIzdjhSZUhHLzJDM0xNVldCQlNCTVFYZFlINXk2NzVDa2NWWk9BbEZrcHhkYk1NSzREc0toZXc2amlCNzBZdWFNczVoTm5BRE1CZ1ZsVHdRVFZvMFE1RTl2U2k5U0tkaEdJWmhHQXNPaXlPeDlCSWtacWQ1VzUrUFJPd3VXSlpYVm00aTE4YWtFM0JNN1BrSjZGcWVGZGkzRHlvKzd1M3dGZ00yZFgvdmhvSVpQTk1KRjBSZkV2WHBxMUEvOGNURTY5TlFYWmdYa2NpOUJiTEYyNlR3eHdveWsveUM0aXNnc2FxN08rZHVLSU53SXpSR2VBWForUTJpY243b2hsRUp1cUFNbFJEeDljVXNkMExzUkg1UVZMVmJQa0RZSXpzTFhWRkEwMWowdTU4VC9FazRDeWZFK1JWNHY3Nm9ZTzVUaWZYalVZVDJLc0JsS05qck52ZmFNaWhvTG1UTGFSaUdVUkZNeUk0WWpGSS96MGJpNWFzb1F1TlROTXZZSDNVQ1o3ckhMUGRvZ2pySnpaRjl4UUFrZEQ2SU9yVGRrWS95VmVqbWVZTjdqMWRSNTN0cTdIaCtXWVdpT0ZvZ2dkMHZCNkJPOFc3b0JsMXErdVpVRkcxeU1McnhURUJXSUhNRFo2QVVxNG5vR3ZSdzYvMk1kOXh1eEl2Y1Y1SjlsbjVoMUtGZm1paWQ4aXZDNmJ0SnhpSVBSbitUWGhwRnZkU25FclZoR0laaEdQTS94NkxKZE45ZnFVWUZzSkw0YU50VlVVQkRuSEVVTDA0OXA1bUcrbXB0M2Q4L284KzBOZXJ6SnJrRjlVZlBKcmQ0V1c5a2ZiY2g2bU9QUkdMdGZZRmozRWx1NnZ3YVJFTDJ0aWdOL3h6azc1cGtZU1JrZTRHM3FWdldvZXVkaGVQUnhNVDdLQ0k2alNsb0hQRXRpcGJ2UWJybFFCYVdSaUw5RVNoNmZGMTM3Rzd1ZFY5RS9VU1VWWGdjaW1DL2sreWZ6VEFha3EvUTJOYXpQZkF3RXJIL0hsdGZUbFR2aDJpOEhXZEpKT3plUW1TSjRWa1JqYkZEWEluRTQwNm9Ec0E3d09Ia1R5bzFGbzF0TGRJTEJlNmxIV2NydDN3OXRtNTU0T3Q2dnE5aEdFWkJUTWlPR0k1c05ueG5lajEwbzlvVmVkb3RTbmJoY2pad0JSTEgvd0F1ZGV0M0JiWkRuZGwxVUdlOXBUdHVzZG5nRDVHZzJnbEZjOVNRVFlSTmNpcWFVZTZPT3JoelM0SENHU2o5MGwrSFAxQjBpKy9vTHd0OGxOam5zakxlNXdLaWxOcDRvYUlzdklSc1JhNEI5blg3bm9yU3JRekRNQXpETU9Jc2pDd3FJSXBPYTBXNEtKWW5WSVR2ZWhScG0rUklvaXk5T0MxUVA3RVNoU1hMWVJZU3BZNUNmZCtra04wRTJCbGRrN3RqNjA5R2ZlWlpxRjgrRTRtejl5Sng1TnlNNzEvampqTWVCWktrYlFPUmtEMEtaU3N1amNZQ0oxSThvdEFYa3J5YzRvTGJmNUUxekM2b3prMnBRbllUTkc3WUQxM1Q4V2lTNU9hVTg1eU4rc2tQb1d5QVM1R1FOOFNkeDJOWTVMOHg1NmdqMXg3ekpMZWNqWXJPbGp2aFVvTkU4bVJCeERYUS8vL0xoSXM5cGduWld5V2VyNHNtaGs1QUUxU056YmZvZDUrRkxJVXhpN0V5c2pOSjB3dTJSbTFiWExqdXhweUxXRGNNWXdIQmhPeUlTOG05SVUxSEFtVlNwR3lLaEdjdlB0Y0ZIclZvOXZKUjh0T21ubkdQSk5Vb2txVnA3QmkxcURNZlQ0SDZGVlgvTFplSktQSzhNZmdHM2N5eTJHOWM1aDVWNkZvazA3NitKTEplbVpQOGlRWVJUNkNVMWpSUGNNTXdETU13Rm14T0lTb0FtT1FXY2dmN1J5QUxzNjNJTFJ4ZUtLSnVCR0ZCZEJjVXRCQ0tSSzV5NTlYUTNJZUU3SjJSOEJJWFczdWlBSkZYaWJ5cmV5REJkUndLK25qWHJWL0RiVGNRaWVQeGdtRnBORWY5dFAraWdvc1R5UmVhZlFTMnR4YXBRd0xWb3lqU3Voc1MxOTRsVEVjVVpBSFpzd1BmUXQvTjJobTNqL01FdWk1amtMRDBNTW9FUFRXMnpSVFVsejR0c2UvSFNEVHNpcTd6Rm1TM0p6Q01obVpYVkV4MUpBb2srd25WbDNxNGpHTTFJZnBOVndJZjlOUUcyV1djanNiaFN3QTdWUEI5c2pLUjdCblp5Y3llY3VpSXhQTTB0aVMzZHNOcXFNME5UY2dhaG1GVURCT3lJN0kyOXQ1YVpIS3hEVkduT0d0Qmxka293cnFjS092R0lzM1hNWTFwcUJCUktYZ1JmMDVReXVkN0hBMWNLdEZKTUF6RE1BeGovbUpGRkxYM09oSU9rL3hNYmgvSlQ0eS9UL0ZJUHg5Ti9DcjVvaVhJUG02SmxOZWFVRmpJL20rUjk4N0tNQ1M0TG9mc05JYkZYdk5GRStOUmt3T1J5SDQ4dWVLeHR4WTVCOW04aGZ5dWsweEJ4UjdYUkxWZHJpZmYrc01MMlhIdjZNZVJkL1l0S0VyekhTUWEvUXQ5TDNFNng5NXJmSVp6Z3NnZXBrUEc3ZU1jaXpJeUgwTVppcWVUdmVCN05jb0EzUjNWNWVtS0JXSVljd2V0VUViRDFjamJmU0lLR25vQVRYWU5LdkY0cllrS3JjYnhXZFZOQzd4V2lFa29PM292MUtac2owVGJaQTJ0aG1aOXNtc0xOZFRmV3FRMTZackhpcWdkckhLUE9qUXBNWVd3blpSaEdFYkZNQ0hiTU1ySFJHekRNQXpETUVJY2d5emhCcUlhSGNYdzRrcVdvbnhKVzR4SzhndUZBd29XSTNzQjdmdUJNMUVVc2hleW14SVZZM3ZVclZzSUNjZFRDQmN5OXlMeU9vbjFoeUdiRGsvSHhPc2pnYUVvc3ZwVGNtMU1Ra0kyYnZ0VmdVTlJ0SE5mWkgwM0NFMU1oRHkxcytLM0xlZDcrODQ5UEMrNWM4dENmQ0poQ28wdnZobEdHbGNBN1ZCbTlHQWtRaCtFZmlzM0lERzdsS0tGN1ZGbXk0RXByNWNUNVIybkZyVkhxNkVKdzhiK0xmMkg3Sm5adDFiZy9jYVRQdkgyTmJKa3VRQzF2UWNDaDZCc2p5d0JmNFpoR0dWalFyWmhHSVpoR0laaFZKWVhVTkh3TkovcUFVUytzQkJGQmY2WjJDNGtHcmQyeTBxbTBIdTZJYi9vTkw1QmZ0Vlp1QThKMmJzU1JVVDNBaFpCMGRoZTdPaUtvb1piVVRnenNYM2krWjdrV29ZazY4M1VJVHU0ajVDTnl5ZEV0VkdhdTJVb3FuazZLbzU0TTdKOE9RZjVrUytCckZJZzh2QnRqWVM0NVBjV1luRzNISnRoMjJJc2lxNWxGbFl0dm9saE5EcDdvbnBVeDVENys1bU5CTkcyd0E4bEhLOE5xa3R3TTdsMkZ5RHYrK3VSNkpxTVVsNE4yUnBscGF0Yk5wYkh2TmRycWxBUTFac1o5NXZrOXZIN1o0M2tqak1XRmNwTTR5Sms5M1FQRXJiYkE3dVY4VDZHWVJnbFlVSzJZUmlHWVJpR1lWU1daNUNRdWtGaS9YUWszQ1E1RmdtaTV5WFdod3BLZTkvdG5rU2lkcHpWa0RCK2NlQzF4cXczOGlWS3gxOFBlYzErUk5oV3hBdlFVNERuQ2h6dlA0bm5QY2dWcGRZZ3Y1RG1lR0IvRkduOUVFck5uMFEwY1ZBb09ubzZLaGI1QXJJNzJRbEZaeitQTEZoK1I5R0tXd0ZQRmppT1p6TzNyRys2UCtqLzZzVUtITWN3NWdTTG96YmdPY0pGQ1d1UkZVNHByT1dXejVEdkFiK0dXMzRRZUswVVFmb1E1QXY5SzQzakF4MXEwOUlLTDRaWUcyV1hBQ3hGNFVuS0VPOERtd09kU0xjamVoeE5TTnlEMnN5MHVoQ0dZUmdWdzRSc3d6QU13ekFNdzZnc2FaWVRNNUdseG9WSUpQM0VyVC9SL1owczBEZ2VSYnJGV2NJdE55WmZLQWZabE5RQVI1ZDJ5ZzNDZlVqSTNnVlpmZXlJQ2p5K0h0dm1GN2VzUVI2MDVVUU9GdUlWNEVaZ1d4Uk5PUko1UmtPMjJqU2ZJNkg2SDBqVWVSNTl2MCtqb25USFVWeklYaHI1NnRZaG4rdjY4anFLTnMvQ3VoVjZUOE9vRkdQUS8vRCtaTFBuMlNuRE50dTc1ZkJ5VHlyQU5jaTN1eWtxOXRnVnRlRUhrOTJqdmo3OFNKUUZFcWNKbWd4STFqUlltSFJoL3ZjeTN2OEZkRy9xaVh6TFE2eUFpc3orZ0xKc25rTzFEdUwzc3FYSmJkY1hMZU5jRE1Ndy9vY0oyZVd6R3JBaDh2OXJpaW9YcHpYdzh4b3RVUUdIVHhMcmQwT3p3bC9WOC9qTEkzK3ZKMUVGOS9qNjd5ak5iN0FRRzZGQlVkWVo4K3RRUjZsTGhkN2ZNQXpETUF3alNYTmt0OUVOMkFSRnNIVkZFY05KN2crc1c5RXRkMEJDUTVJbmtPMUVxSWgxRTBxTDZLc3ZEeUNSWXhmVTUydVBvc3pqZmIxZmlBcERia08rTFVBbE9BVVZ2NXpvbnJkMjUrQWpzbHNpcTVZMGYzRHZ2eDIvZHBjQy9WRkU5aG5JdGlCRWErQmVGQVgrRVBCRjZhZWZ4MVN5Mnk0c1ZvSDNNNHhLc3ozWjdaR1Nvckgvbi9iaWFGTmtWZkl4TUxyRTgvQjZTR2o4dVhuc3RUOVEyM28reGNYeWRZa0t3b2J3WTgwKzVOb2pKWG5OdmFlbkE0cXdQdEk5WDlPZEY4aXpld1NhZUh2TVBlcnI0ZjBLOEJPYWNBanBIR3VnOXJvR2ZaYmYzZk5yZ1dXSnNrYWVEK3hicUJhRFlSaEdRVXpJTHArZWFKYjJhZFNCdlE5RmVoeEtiblJIYTJEckFzZDVEalhrbTVBK08va05Tcy8wcklVNjFEWG94dDNFUFpyRkhzMVJSRTRMMURsdjdSNXRVZXJxR3lnYUtNU1p5THV4RzByQkFnMkdya0l6clQ0dE13dDNvbFRSWTRodVdCc2hyOFN2aUlUc0RzQjdTQ2pmbjlJODBkSzRCVjJIbGV0NW5KYWtGemFxSlZzMGoyRVlobUVZQmlqSzdnalVkM3lXeVBOMFNNYjl2YmhTMzhDQ3htQU1Fa042SXFHcGp0eWlpNTdyZ0grakFtKy9FeFVuQktXMW40aUtMNVpMc3QvYUJ2VlBQU3NEdHdGWG9yNTUzQVA3U0NUU2dHd0xQRjhpbi9PcmtiaTFHckp6OFZZQUxWRkJ4dk9BMVlGdjBmZGVDZnBRK2NoMXcyaE1Tdlg0djkvdFU0TW1BbjhtK2wwZmk0VFR3ek1lNjJ3MEtUVUxUUWhDcm5mOVh1NlJsZVQyQTFIMlNUR2VLZkw2c3FnTjNRYllHNTFyTTJTUGNnMlJpQTBTOEE5RzdleS9VTHN6QWsyaVBZQ3VWNm5NUkczYURVZ1hlRC8yMnVHb3paNkNMSmQ4NWxCdjRDNmtrZmdpeGp1VE83YmZGMzFuaG1FWVpXRkNkdm40bWVHbXFNcnlidWpta2ZRZVhBbzE1TFBKbmVtdFFwNkFiZEZOK0NKZ0MvSm5aV3RRQVlyVFl1dU9KSHZGWW9qRTFpbElpSjdzeml2RTJraGt2b2RJeE1hZDQwRW9pbnB6Q25zWWVycWlHOVV6NU02NitxSXpJMkxyZmtmUk10ZWhTUERqMFlBaVRnY2tzaGRpSUZIQmtHb3FNOXM3REYyWEVCOEQ2MVRnUFF6RE1BekRXSEM0SHdtMFY2SisxUmNvK3E0WXJaRm84S043ekF2Y1J5Umt2NGFzUlpKY2c2TEl0MFZCRGwrNTdUcWc2TWFaMUUvSVR0S1JxTmlrWnozVS82MURmckN6MFhma2d4bk9JYmR2N00rN0ZyZ0MrTHQ3VEVaOTdrVmkrMDVBL2Z3L0NMTU02VUVjZmNqM0IvOEt1Q2xsKzlDeGo4dTRyV0hNcmJSRFZrcFZxTDJNajQzYm85L0VYU243MXFMeG9jK28yQVpsVm9PeU1tNUFnV09WNHFqRStaWExhRFRCMlFNSjBWZWhZcGFoTnZRdkpGcmZpOXJOdlpBMmNUa2FleDljNWpuY0JoeUlKdXkyUU9KL096UVpNQUsxNjNHTGs2bEV0UkEyUnZVRlBpTDNmcldZTzRaaEdFWlptSkNkejNORWtTNkY4TmZ1VzNJRmFsOElZVGx5aXlKc1IyNmt6Y0VvWWpqT1UrUjdnUDFDUGxjZ2NYeUdlOHhFTitIcEtNS2tNeEpmcHlMQlBaNEd1UWlheFU2K04yN2ZoNUU0dnp0S0EwMVNBendTV084NUY2VmFnb1R2S3ZLTGVLeUhib0lqRSt0dlEwV0JCcU9iOUdma0ZzUlppT0kzNFV1cHZKQU44SnM3cHppSGhqWTBETU13RE1QSXdNK29uOVlDK2EvZWpZSVhrdjJqT0FlaFNOOG5DbXhUaUxadVdTaWR2ZElNUmtKUlMzS0xQTWFwUlJHTVJ5THY1MVZRWDNvMEVtWkNSUzlmSnZkelZBZTJDYkUwaXA3K01MWnVKTW9JM0FrSjU0dTdZLytJK3RRM0VrWE9KN2tlOWN1UFJwTU1YWkZYN1ZnVThORERQWDhZaVV1aGdtdE5rT0Fjb2xuaStlVkl0QnFjc24yU3hkem5HRkZzUThPWWcvUXE4dnAyQlY0N0M3aURkTi9xTDlCdjBMTVJHcU0yUldQU1NyZUhwZHFiRk9KTUpOUS9UL1p4N2U4b09PdzZsUFZkYXBISE9ET1FMdkFobXN3N0E0MjFlNkhKZzBKV1ZlOGdNVHZKRUxKbklCbUdZZVJoUW5ZK0xWRkVSS2pTZTV5MVVPVHlwVWpNVGpJeHNLNVNmSTNTZTM0ZzEvKzVDblZTT3lMUHJMOFMrMVdqMUtJK1NPUytOL1phalh0dEpYUmpTVVpEZzlLVVpsRDQydmpCVncwYUVIeEx2aTlXTjlTaENGV0svd2dKM2IzSXIrcitIV0cveHpndFl0dlVvQnQrYUI4L0NiQWRrZS9oS2tBcmQ5NmdBWWlQUFArVi9HandMSVZIRE1Nd0RNTXc0bXlPK2xTOWtPQnhQTEFQOGx2dWp5YnlueWFLWkJ1TnhKWU9LQXF1RmtVQ1o2RVRDbDc0Qy9WNzFuUHJreEY5eGZwWG5oVlMxcmRJV1EvcUU3Y3M4THBuRnZwY1dUL2JFSEtEUnRvVFJRSjYraU9MdjJudStLMlFOMjlUbEo0ZmYrKzdTSS9vTE1aUEtMUHdsTUJyM1pEb3ZCbjZQdnNUOVkwL0lEK2JNOFFoNUF2ZDY1WjRqdnZIL3I2Qjhxd0dER051cEk3d2VMellQcVhhbTh3SmhoWGZwRUgzQjJrT2k1TnJ0Vmxvd3RVd0RLTkJNU0U3ekMvSVFpUE5zM29HbW9FOEdYVkF2Yi9WcW01OWFGWjNkWEw5K1VJRGdVV0E3b2wxVFFQYnRVUytWNjFRaXBXZjlhMURNOUpQQW9QSTc4eWZoMFRzeDhndEhsU05oT3QrN3ZrZjVIcHlleWFqeng1NkRlUW5PTWI5dlJncVpER0xmRUc5TmZxc3hYeTI0MUU3bmNsUEFRM3hJUG1lWk1uM2g4aXU1U3cwS3gvbkRyZDhpMndXS29aaEdJWmhHTVhZRjNrcXI0bjZSNE5RZE5zZktOdHRRK1NodkR1NWFlbDFxTjl5SlJLRjcwU1QrMmxNUkJGNW9JeXlMWWlpRVdjQnI3djNudGU1bE55Z2h6WEk3L3UyUUdueGNhYWh6MzhwamNQN3FMN01neWc2K3psVXAyWWcyU01zZHdjMnJlQTVEY2FFYk1Nd3NoTUtRRE1NdzVnam1KQ2R6bjZvNG02SWo1RzNGcWdJQTBod2ZnVjFUZzhJN0hONWh2ZmNIQlZoTE1aVTFLRjlHNG5TV3hEZFhKNUNGZEgzUkw3ZGo3cjFld0tub3c1L2YzTEY5bnRSQVluN1VVZDdiL2RJNDlPVTlkZWp0RXFRU0IxS0E5MElwUmc5U2E2ZlZqRUtwUzNGZVpob2h2Z29keDd4NkpxRjNYby9BNzhaVVNUTVY2ZzRaRmYzUEZTOTJqQU13ekFNb3h5K1FGbGcxeUN2MDJSVTlIdnVjUmdLYk5nS2lkNUxJQ0Y3QWdwSStLbkkrK3diKzdzT1JTcFhvMzUvTFpXelhadFQzSU9pc1pQOXlKSGtSemZmQ3R5T2drQmFvdXZ3RzQzZngvc04rWVNYUzUvaW14aUdZUmlHWWN6L21KQ2RUek1VeVhJN2tRaWNaQ2FLUHY0RFJYK0FmS2M3bzg1MWN0c2ZrYmR6M0Z0dks3ZHVIOVRwZmcxMXlyOUEwVGdub2FJVDl4T091dmtRcFM5ZWpYejc0dUw1aWNneVl5ZjNHVFlpaXQ3WkFRbmhjVDVGNmFvSElwSCtCdUNmZ2ZkOEhrV3hwRlZoam92amZ4SXVMUE9TMis0d29taWhTaEtQTk44UHBabkZMVUZXUWtLMkY4YjlZRzVsSWk5R3F3SnZHSVpoR0VZbFNGcEhMRUZ4RVhVRzhuOStPZkJhc3VoZlZtWXpiNlRSWitGUG9ub29XWmhOVk96Y01BekRtTGRvZ2NidTgvb2tyR0VZRmNLRTdId1dSaDdVVTVCVlNNZkFOdDVyYWppSzZHMk9paHkrU2Y2ZzQxdWlDTjg0dnNqQlZ5aUNaRmUzZmprMHdIa1BXWDJFQ2k1NnJrRXBpbCtoUVpJZkdIVUJqaVd5eUZnVjJXdHNpeUpDa2x5T0lvTjhWSGRYSXB1Uk9CM1FJQ2owR2tnby82VEErWFpFQXY2SGxDZGlGN01pQWZsYUwrLytia3QrMFE5Zk1DZVpIaFdQUUM5a0VXTVlobUVZaGxFdWx1MWxHSVpSR2xlaTRLL2V5R2QrUVdZMXBBODhoN1NJUW15SlJPQmt2YXBpbkkzcUpweVVjZnM5a1IzV0hraEg4UnlFc3NpM29meDdYd2VrWHh5Qmd2Y013ekJNeUU1UUJTeUpiQzhBTGtDRmVMd1lXbzNTRWpkQkZoMURnWXRRQlBPeXFCSjVuSzNJTFNRVG9yWGJOeW5TdGtTRmZueWpQd0VKMUVsQ0JRZXZRSUs4RjdMdkJCNG5QWHBsSnJuV0hac2pUKzhrbmQzNVhKVnluTHNvTEdUdmdvcEV6Q2EvY0dLSXI1Qm5wQ2Z1bWQwRENjNTNrWHZ0ZkpITkZrQTc4djJ4UTBKMk5ZcG9uNFp1MnU4QUx3RC9ZUDZKWGpJTXd6QU13ekFNdzVoYk9KeDB2LzdKUkVWb04wSzFxMWFtY1lUc1g5QzQxek1WQld3OWlFVDFlSGJIS2lpaitrbHl4K1hib3JIcVZWUXVrcmdHWlgrdmc2eENlMVBZcXZONFZMZXFWQ0Y3RmFLNkNsbjRPOUpRZmt5c253ajhEUW5kRHlhTy95M1pyVU1Od3pCeU1DRTdsMVdBaFZDVmVNOFR5R3NhWkNNUzk0ZCtHQlZyT1JBNEgwVWFydzdjaDJZTnZ5WjlKbk5wNEZSMFV4eUpMRDhlUkJZakliendlZzBxOGxpSUZaQmdlMnVSN1dxUnhVZVN1NG04cnVPOGhNVGV0SWpzWW5qUHhnM1J0VXhhbkhpcWtaL2pFK1FLMmY2Y3F0RE5id1M1RmRqakxPNld5Y2p2a0pDOUY1b2tlQXBWbGo4TEZiOXNEZXpzM2kvdFhBM0RNQXpETUF6RE1JenkrQS81Z214ODdMVVhzRGJ3VEtPZGthd212UURjRVZnWE9BOUZGMjlCY1hINk02UUpkRUIxcWlyQjZVZ2MzeFJsVkwrRmd1Njg1ZFI1eUFKMHJaVDlROW5OQTRCbHlOVUVtcVB4YjN6N2VOWnpuSTVBWDFSYmJJWTdwNC9RdUgwdzhDVXFhdXlGN05iQTU4QXRzZmY4QVYyblFseEZlczJ4U1Vpd053eGpBY0dFN0Z4MlFUT0RjUy9yNWtRTjQ2S0o3YnVnQnJzNUVsMUJONU8xM2QranlVK0JXUnVsUmgyR2JnaTdJQy9zLzBQcE9HTlJoSGVhQitJdXBNK1FWcEVyY2grRUxGTFNVbmxtRVJheUR5VXNFTGR3eTBJV0gxZWptMVdTemRGTjkza2tVditPZkx4REhBTGNqS0tpUS9SQVVld0h1K2MxNkR1WUV0dG1TYmRNRmxMeVFyYVBzcTlCd3ZWTDZQdnFoaUxaMjdxL1o2TEk3cTlTenNVd0RNTXdETU13RE1Nb2owR2taL3lDQ3R3V0szSmJhU2FURzd5MU5MSVgzUlNOOTR0Rk9mOElISU1DeElhUUhxeVdsZDdBT2U2WTd5THgrR25nRGZmM1J5aWplNkVDeDRobmovOGRXV3QrQlR5RWhHWFBGZTQ0aDdqbi80ajluZVJJTko2KzNqMXZnb29VZzdLd3IwSGFSbS9nUlZTdnFnb0Y4bm1PUUdQNUVHM1JOYnlEOUd0dTlhME1Zd0hEaE95STFpaTk2VEZ5bzNqN0FXTUMyL2RIRGY3WHlGUDZJU1FjSDRURTZQZFFoUGVLS1BwNGZYVGpXeHpaWGR5TW9ybkh1ZVAxUnVrL3A2QkNpNStnd291ZkkxdVJxY2gvTzJRdjRybmFmWVkvMEhmYkF0bHhoS0tyQ3pFVVJTU1hRNXJnNjJlaUwwT2Y0WGFVRmpVaXNWMWJKQ3lQSXJKR1NYSTQ4c3E2RDkxa1AwTFhmMEJzbXkzYzh0UGNYV250bG42Vy8xajBQWjFBcnJCK1RlenZSZEUxTlF6RE1BekRNQXpETUJZc2ZrSlduVWRSZUR3ZTUzNFU0SFV1OHFzdWx3MkFSMUhnM0ExdW5SZmFod0N2a0MxajJsdWVyb2xzVUs0RTNnYzZaZGkzQm8yWnB4TUZpclZFSXZSanNYVmZJR0hkY3pjS2FCdmxucS9tbG5FNzB1Y0t2SytQMVA2WUtIRFFNSXdGSEJPeUk4NUhrZGVYeE5aOWdPeENibmJQV3hCWmExeUwwcHYyQXJxakJ2eFZ0OTBGS04xb0VQTEpya01DN3pOb0p2RlpjcU9IUVRPSmw3bmpib3ZTbGpaMngyK0tCTy9sQ3B6LzJVaVVQUlRZRDBWdFg0akUzbC9jNTh2Q3lXNzc5eFByandDT1E5NWtwYklCK2p6RGtVaGVneXhYYmtIWExtN3pjUzJ3RkxKYVNSWnFCS1UrN1l4U3A2YTV4NC9vYzU5SEpGRDNRYlBBN3liMjkxNXIzdHZzR09CdGRBTU5SWWkzY1k5UmdkZEMyMllwU0drWWhsRXBGa0lwcE1PSTBseXIwWDNnUFpUYVdnbzE2SjZWTEhiYkY3WGxOd08vbG5tdWJkQms0dGlVMTl1aGlLZXZDYmYvaGpFdjBwUjBIOUIrNkhmeEdKV3Z5YkVVQ3FJWVJ2cHZMc1IyNkRjWXlneXNRbDYxWThqM1FpMlZ4WkVIN1dma1hoL2Z6OHlTQ2RjUFJTT20xWUFwaDBWUUc1Z1d3TEEwK2s2L3AzaFI4SmRReXZ6QlJiYXJEMHVURzZuYUhsa2Uza3BscjR0aHpFbnVSVkhCcXlLcml2aTZOWkh0eHlrb2dHdzBHcy9mbkg4WWxrZGo0ajRvaS9renQrMGpnVzFEK096c0x6SnVQeHZaWWR5S3h2WHZaTnd2enViSWYzc2tDcVNMTXdXMWd5K1RmWXplQm4zZVQ1RE42ZkZJTTRoVDdaWSthcnJLclJ2cEh1dTQ5U2VpZHZ5OTJMNGZvajdvS3VpN21veWl2ejE5MFAzdXc5aTZsVW1QV0s5eXkwdVEzaEdpSjZYM2R3M0RtSWN4SVR2aWRpUldyb2c2c1VOUitzczJidjJXYUNiMHRKVGN4UUFBSUFCSlJFRlVZR1FYTWdVVkdxeEZNNkhybzZqZTM5R3NLNmdqdVNtS2lsNEtwZS9zblhqZkpWRkg4M0VVbFoya0Z0Mm9MeUFxWkJpbm1UdWZBNEIvSTNGNFAvZmEvZTY4em5PZjYzRENYcy85eUMzQUVLS3BlNjlpUXUxN3lQb2p2cDlQVlRyZUxXdlJkWHdEWFp2K2J0Mlo3dHl2UjZsU0lVNUZBc2Uxc1hWWG94bGFIeVhmRGhYa0hBYU1UK3p2aFd3L2tmQTRLcHFSUm5lM2ZMUEFOcDR2VUNUM1pSbTJOWXdGbFlWUXA3ZVRXMzVBZXJyb3JhamQyVGV4dmdaRmdkU0hhVlF1RlhGTmRMLzRCQlcxS2JjeWV6bnNqTnJSazFBcUtLamR1aDI0bU5KOEdXdlFmVzRxYW92ajR0S3VxTjBlVEhZaHV5a2F1TDNobnAvcHp0UDNQYnFpRkZOdkk5VVAzZS8ySVB1ZzBqRG1aalpEZmJHOTBhUjVuR2FvdjlNQzlYa3FMV1QzUUczRE5xaWZtb1hWa0tnK0ROaWEvTGFzdVh2dGFoVGNFS2NqK2t5ajNmT1ZrRlhBTWFpdVNaSi9vajdkVXVRR0N3eEdiZk02Z1gzaXJJLzZmbCtoeWJ4eWk2bjVlNUhQNEhzVzlYVjd1ZWRidS9QNzJqMC9DMlZmTGs3eENZTEZ5TzAzTDRVQ01ySXltbnlMdkRpckl6SG8zMFJ0L1paSU9Hc0gvS3VFOXpLTWVaWEQwUmp3QmRTZjdBdmNoTEozSDQ5dHR5WUtPbXVMMm80SmFPTHVZV1NiVWF5MlZHL1VGeHBLZm50ZWlQOURiZWwybEM1a3I0Y214R3BSOXZHdUtkc2RoZ0xHMGp5azQ5eUUydXMrcUo5M3FYdkVlUkFGeGZuSTZxTlJIeTd1UTcwWW1qeEk4alM2Ui9Ram1uVHdWS043MGtzb1E5M3pDK2wxeGRxZzRNREJTTEFQOFhQS2VzTXc1bE5NeUk3NGxLalF4SmZvSnJVSjZtU2ZEYnlPT29zUG94dW1GMmZ2UkRlK3llZ0d0VHZSWU9SN0pBdzBRVGVXNGJIMzJ3cWxKdmxaeHBhb2szeEI0cnh1UW1Kc2FCQ3dCaElydXBFdVdKeUlJcDVQZDl1ZFFwUlc1Qm5oUGxPSWZkR05leklTSlpvZ0VmaGM4Z3NwZ2pvTmNVNUhnNUVIaWNRTVVLVDBNVWlFWHdqTm9wNk1CaERKd1pHbk43cFJYMG9rVUxkQjM5YzRGSkYrQzVwUWFJWUdqMG5hdXFXL2VaNUc0WXJKZmlEM1JvRnRRTi9qWXBRMlFER00rWm1EVVJ2cVJRSXZYcmRJYkhjQjZoeUhXQ2V3UFVpOHJhL1FlUUJxdjBHUnh1K2pkbmFGQXZ0MFFmZUlQOG10VmJBUitudzlVUnNUbW5Sc0tIWkZiZFNqc1hXK1FQRjlKUjZyRmtYYW5JbEVrTjJJSmorOWQyRXBZdHZKeU0reEo3cUh4bW1Cem5rNUZJbnpHN3FPdFdpQVl4anpBeE5RbS9Bc0VrWS9pTDEyR0lxbVBaNG9TNndZYlNpYzBqNEwxVjBCOVQvOXVpelVJRnU1S2FpV1N4MXFnLzlMWklNWFlpSFUxendCZmI0ZWJ0LzJxTi8yTUFycW1KNTJnREpvaXlhOWFsQS9yaGExV1Zranp3Y1JCVmZjaTZJODF5ZC9rbTRGSklSOVFtUlp0eEhxTjVjUzVlN1pEd1dYWkNVMFllQ3BSdU1QUHdIcGVRS05ONDVEd1JXaHZycGh6RS9zZ2dUZjc5enp3OUZ2L0NnaUlic0svZGJib0RHNEY2SVhSUnJBcGFqUEZBLzRhbzErVDlWb2ZMY21HbmNmVDJtTVJYMnJYbWdpckJRK1JwSGx2NlAySU5RV0w0ckd3TU1EcnlVNUNFVkhINEdpeGJ1ZysxUTdKRzU3RmtidHJKOVFYSko4QnJsbGNoejlQYnFtdTVFdnJQZHk3L05ZWXYyZjZQc0owY0c5MTNzRnRqRU1Zd0hEaE94YytxUEdOVlRNWUNhNlViNUdOSWpvZ2pxbEU1SGcvUWRxbU5jbGYyYndMWElGNURia001YmN6aWlFQzE4czVON3ZaUGY4T0hSelMyTUFHb2hjam1aSjMwWTNoQ2VSb0R1Sy9CdkRJaWpxdVRmeTRocUR4STJlcUZOd0dwcWRUWjV2bkUyUUw5Z3ZoRHZpTjZIb2xET1FuY3I3U0tBS0RicXFVZVIwdGR0bUwvUmR0WTV0c3lpSzVEc08zWlR2RGh6SFgzY3ZOQlVTc1Z1aDczY29oUWR4b0p0c0U3SlprQmpHZ3NEUzZIZjlpM3Y4NXA3ZkRqeUZmaXYvSlpyODJnMkowNXVUTFFNQzFDWjhIbGcvRUtWejN4VjRiUVhVa2E4azl3TkxvQW01eGhTeEYwWnQ5SnRFYWY2dDBMM3NQMmpnVTZ5Syt3eHlNMWZPUXBPV3A2TG9wbTNSZmNKSHdJZXlldEs0RXFYOVBvenVpM0d1UThXUHR5SDZIK2lKN2dOV2s4Q1lYL2dNQlRrTVJWSFJXN3AxTFltQ0R5NGttLzNicG1qaTUvRUMyNHdqOGhOdDZwYUYramx4QnFJTWl0MVIyOXdGQlIwTWRaOGhHWjNkQmZVREQwV2k5YnNvTXRodjl5NFNiYzlCYmNHUkdjK2pHTldvejdvS3lrTHhHWHd6S0I1UjZZbEhVM29CNkNIVUJubGFvUWpBeVVUWmxKMVJGSFF5ZXJGVWxzMnd6WWRGWGgrQXZxOHJ5UmV3emtLVEo3Y0RPOUs0V1VLR1VRNVh1a2VjSzBpUDBvMXpDWkdJRGZxL3Y0TGNySTR0VWViRzllVCsvc2VodnVKcHFJMGRHbnV0Q2ZyOXhPbURBaldTNTFxTXIxSC90bFJxVWVDWHIzZTFHTG5qNUJyM1BPdGtxRCtIUVVSQzlIRW93eVJ1Z2RRV2lmOCtzS0FGdWRrbE95S1A3YVBKdFdYMTNJNnUwWmJrV29ZTVFHUDB1SDZ3aW51azRZUFExbmJ2bWNaSW9vbGN3ekRtYzB6SWptaUxPdHdqa2NnQ1VlZS9GVXBEL3hORmJQajB4YzNjOG0wMHVOOGJEY0x2UjUzaGN0TWMwMmlCYnJUL1JBTEc5OENlNVB0Wmh4aUVVdDl2UnpleFRWSFV6YnJrK2lBMlEwTCt1ZWptdUQvUkRSNGt5RytJQktSSFVJclV2OUNOTHQ1UlhnMEo5MDNRekc4eWNtVTFkUE03Q0VYcGpFTVI0MCtoUVYweWVtODJ1aUh1Z0ZJdFI2SEpnbCtReUQ0RERRclBSMEwveVlSdFVEWjB4OHFTZ25RVUdyVHNudko2TFZHMHFDOWNVU2dGMURBV0pQNUZibHJ6QmtnVWZRVk5vbFdDeHdnWGZqa05SVmRmSEhpdEY1VVhzbjJXU21PekwycUQ0dUxOUGtoVWFrKzRVSEdTZDVFWUV1YzBKSUsxSjdKaDhvV0FTb251OC9mRmZjaWRES3hHYmZaeFJJT2tWVkE3K2hSUlJIbWNTV1MzUnpDTXVZbGhTQ0M0RDZWYWY0YjZtNHVqU0x0aUV6Y2JvUWpDbVNqS3pVY0Rka0NCQUs4UTlWdHJpU2JzVzdsbEU4TEJFN09KZnQvL1FNRUtseEVKREtOUU1NVXBTSHlJWnd6dWlmcElOYWh2ZVNrU2dLcko1VUtVTlhJRVN1bC9nVWkwMzhRdHp5TlhoRm5jbmR0MTdubTh6a3NWaWhyZkFkV2RpYWUxVDZYMDR1YWdyTDZqM045eHordlc3cjBQSnJKTDJRVjl4anJDN2RUM2FMeXd0WHUrQ0JLdGp5WjNFdkNIRE9kVnlIKzdMNW9nOEJrMFNaNURCZE1QUVBmaGN6SzhuMkhNU2I0azMzYy9hVXVSeG51SjV6UFFiN1pyYkoxdmI1WWl2Mis0bmx0MlRheVBaOTh0aWpTQVM5Q0VYWlZiWnVVM2Q0eHFpbnZybDBJeTA3Z1k1NkZzNk4vUm1QOVROQ2ErbW1pc0QvbldJa3NqZjNIUEtOVE8zRUJZeUw0WjNUZk9JaEt5dDBEQzlqbmsrdmZ2NHJZTlVVVjBMenNROVNmVEdJQ3lVQXpEV0FBd0lUdmlFTlI1M3BkSWtQV1JmdmVpam5wY3FGMFVSYUZNSmhwY2Y0STY3WHVpR2RQUnNlMGZJVmZZRGwzN1h1U0xyNjFpZjA5SFltOExOS0M0aU93enNLQlp5aTFRQk4rcHlGZlFpOWcrdXZ3b2RCMmVkSCtQemo4TVA3ampISVBFbXhmY3NlOUVFU0Rmb3FLV2l5Q2g0cFhZZSt5Q3JzK202RWIrS0JLZ2YwRTNvQk9ReCt6bjZKbzlBM3lFWnBzdklYeXo5UFJCMFgwZkU5M0k3a0NSa3VQZCszZEgwWXZGYnZpYnVzLzJKT20ySWo4QzI2Tm9vTlhkNXluRk04MHdES00rSEliRUVXK3owZ3dOUkg1RFVZWnJ1K2RYa0d0cEVNY0wwODNjd3pNUURTQjhKSFluMUc0bXQwc3lFOTJydXFLSlVOQjlhZ0JxZjZ1UnNQSXJ5cW81RFEwcS9lQmtCL2RJVXN6MnhURG1adTVIZmE3aFNCZzRBVTNFSFpaaDN3Rkl5SjZHaEZLZnFiY0NFckkvaksyN21QeitUWnBWejBpVUtuOHd5cEFiNWM3dlVOVEg3VUNVVG40T1VSMEFrREIrTThyYzgySlRCM2N1eDZOSVpsRGY3WEJrUGZJbTZyLzZpTHFGM0xJdnVmM2poVkIvMjIvM0RSS3lteUVSdXo4S2R0Z0RwY012UXRoK0x3dGJ1WWZuYk5SWG5JSDZ3TU5RTlByeVNOanhoZGJTYWcvY2h0cmFlQjJYeGQzemNVVGZVMStLMHpSbC9acm8vMmt5bWlSSUZvLzNISTBtUVFhaXlSSVRlSXk1bVpzSVp5Rm5JVFNtbTBMdXhOb2licG5XeDRDd2xaMW5IQnJ2Zm9aOHVFK25OQ0Y3cWp1ZjVwU1cyVmFNNWR3eWFlMlp4c05vakQ0QVJheFhJNnVrbDVCbHFhZWRlKzJYeFA2N28zSHhjQlNva0pidE1RV04yUzlId1NNUG92WnhQUGxaNUJlU1gyd1MxQWU5Q2ZVbHYwV0NlOC9BTnN0Ui9qM0FNSXg1RkJPeUk2NUVIZlI0aC84NTFOanVnd1RTT0ROUWNiK1RVWXFNNTBJVW1aSzhTU1dGaEsxUUo5UGZBR3FSWUp2MHlJNUgydFVob1gwaDZoZjUrNko3ZUgvdXgxR0tVQlVxb3JBYnhRWFpPdFFwdmhzTlVJNUdBNDN6VWFmL1ZUUm91eG9OUnM1Rm5XOVE2djBnOTFxOEt2MlpLT1hyTkhUVEcrZ2V3NUd3WE1pYnRRVWFZUHlKYkVmOHRqUFJCRUUxR2xDOVRiWm96SXZROTV1c0RoMW5JSnJaNzQ0bUlJNUg2YmlHc2FEVENrVmZ4L0dkN1c1SWtJa3ptSG1ialpIZ01SeEZucStOQmdaVGtiZ1RFaHErUmtMVVZrVFJLalZJUkRvRVJTaFBSMjNXT2VSSEhQVkZFY3pqaU80M1J5SUIrUVEwYUppQTJ0TTNDVWV1eC9rM1VWUmlJWXBOQXQ2RWhLdk81TGFmVFlocUNNVFhUMFFpenhFb01paGVMSGhOZEUrNm1QcW44aHZHbkdZNCtsM2NoUWJ6eDVIZUQ1OU5GTFhuSjQ2eWVFeS9HdnQ3RXhSMGNDdjU5bWlIRXZXVC9rSjlwS1dJQ245UFFzTElPTlJmN09YTzIwYzEza2ErWlZ3bndzVU1oNUVidmV6dCtTNUJFZFVia0JzME1aSndzY2NyaVVUczdWQzc2dnZvMjVKZUJLd1FhNUhiSHJWMW4yTnFZdjJMS0hoaFV4VE5HUGU1UFJ4Rk9XNlBydjgwSXJ1Kzk1REE0Z1VmSDAzL1hCbm5DZ3FhR0lyR0FidVNtMUdaWkFycWY3K0NydE1LNkR1clpEU29ZY3dyK01DdmZhaWZ6L0pvTk5aYkJvbmo0d3R2L2o4NnVuT29oSWp0czQ3L1F1M1BGQlRFbFlVWDBaaC9BR3A3LzBLVGhjZVNHengzQVdvUGowM3NIeCszLzBsaHJrSUJiRmVoYktRVjBMMGdpMzFjRTZRSkhJUUM3VWFqTnI0dlVRRGhDaWpUZkhYVWxvZUM3d3pEbUU4eElUdWlqbkRVeW5Ha0Yxb0pNWk5jUDhKdmlBVGpPRThranJ0ZHl2R1M0c000aXZzMVo4V0w2TGVnRHZvdGFLYTVGQ2FnRHYwRnlMdDZIUlNWL1NMUmRYZ0ZYWVAvUXg2RWo1RWVRVElHV2FlY2pUb2JPNk9iV0xFQ1k5UFFaRU1uY2xQUkRuV1BKdWp6RnJKN09ab29MYlVQaWpnSzJaTjRQaUxmOTlVd0RQME8wNG94SGt0K3h6Z3Q4cXdZRHhEK1RiZEduZDNRNzdjbXNLN1NmSXphMHRWUnU1UVU2dGRGSGZEdmlXeVVtcUFNbFIzUndHSVlHaVJ0aTBTa2ZxaGQ5WnlkT09hU2J0MG9JdC9EVW5pRjlLSndpeUpSNS9QRU9jVHBnT3dKZkZ2OUxsRUU5YUlvQ21nWjlIMmRqaUtDdkovNEFHUmo4aXU1MWlYZUR1Rnp6RGZibVBkWUJ3a0ZuZzlSK3pNVlRUcjlWR0RmYzRoKzQ3NTl6Q0prRHlFYTVBOUVRdllsNVB1RzdoazczaE5JaEIyRGZvTy9CdDdyYnZSN2JJMzZVaUdya3BYZDhqc2tqTWVqSWVQQ2ZMazhodHFaZmQzNWRVZjl3eEZrcjZ1UTVCcWlTT1cxaVd5djNrTmkvYjFFZmVYbjNiS0szSGFxdlZ0K1RIVFA4Y3ZacU0xTDNvczZKcDR2aC9xcWc0anNGUWFoZ0FyUFprVFg0QUN5V1hSOWpmNEhocUlzeWczUi9UYzVNV29ZOHp1ZnV1Vm0xRS9JYm9HeXJtZFNXbFowWjhvckVCdGlHelNwVm8zYWkzM0oza2U2RzJWbDkwTDl1dWRSRzVlc04vT0hXNStXelplRldqU1cveFJOcXQxTnRzQ1Z4VkNmY1hNa1l2dnY2MG1VYWIyRlczOGk2dk1lU3pZclBjTXc1aU5NeUo0LzZWN2k5cys2UnlFdUp1dzM2NW1HUktVSDNQTzRtUDhuVVRSMlZud2FaQ21wa0YrUzdxZVdKdENrTVoxc2cwYkRNUElaVGY1di9uNjM3blJ5Qzk5QzZiOVB6ek9FQzdzY2h6cTNvV0sweTZDc2pZYm1QaUovMkdUSGZRKzN2SXRJSkRrTGlkanZ1Nlh2bE8rTnJ0MnRLTDE5RmhLZE5rb2NjeEJLQlQyQS9JajN0a1FGNE9MVUVVMk1EZzZjcDJkdk5PQzVtM1I3cHczSUZiSTk2Nkx2b2RvZGZ4Y1VaVE1SWFljL2lEeGVseUhYUDlMN1ZXYnhreldNdVkxK0tGTFg0OFhwbGNrVmtaOUo3SmVjaUdydWxxWDJTYnpZSEFvY2FCNDducTlUc2tsZ084OGpSRVVWLzROK3UyT0loSnlXS1AyN0ZvbWs1eUxiRTA5Y21QZjRJSStzaFFpSG9vaThPdVRkZW84NzkvNm83ZmhueHVONHZpVHk0ZDRidGJGdm9yWnBEU1NZOUhlUEhpakFBZklMTlhaRmZkNVNvZ0dUdFFiV1FLTDhuYkhYNHZWWkRrRFpMdFVvZXlWVXlEaU43NUFnOUFBYUg3eUQydHhRS3I5aHpLODhoL29iM3VZaVhvQ3dKZnFOSjl2aUpDMVEvNlU1YWcrenRzazFLQnV4MlBHejBpT3c3aElrOUQ1T1pBRVY0bk0wMlhrZHNCS3lHejBRV1VYRjhST1JvZjc1TW1SdjcvWWppdlRlRXJWMUkxTzJyVVlSNXI3ZUZVVDFIMEJ0MzRjb0tudzBhdk52VHpsSHd6RG1jMHpJTmd6RE1Dck5USEk3cXQySWhPMVJwSGRpcytLanFtOG5QQWwzT0JJcFRndTgxb3QwSVh0NXNvc3F4YmdmWmFyMEkxYzBBZ2tVZFVnWUJuWFlUMERYYlc5eUkwc2VRRllqVzZOQndOc29UWHdDR3F5czdyYTdFVTBhUGg0NGw3c0Q2MEFpVkNpeU1za1didmxPZ1cyOHQ2VC9uSzJRY0hVOEdqajFSWU9PMmVqLzRVbFVQUGdTSkxUZGdxSnFWaVA2LzFnZlhhZjYvcjhZeHB6Z1NpU09Ma0p1dGx1OExSaE9yb1VjUk9LcXh3dlp5UW1xWW5SMnkxQVdYN1BFOFhaRVVYcGp5SStjWGh5MUsxN0lQZ0MxUWNjUWpTTm1vUW1uVTVDUDZjdHVYU3VVQmgvQ3QrT2x0TGwxUkFVZnU2STI1WE1rMU81ZllML1c2SFBGMC9wOWtjenIwT1RnL2U0WWI2QW83NHRRRnVGd0ZCSDRJNHBPM0RKeDdQWFI5MXNvNHJ3MXNsM3hKTTkxRmJmY2h2eGFBTjhnSzROSlNIQmFoZkM5clJERDBYbWZpTElCMHU0SmhqRy9NZ1g5NzkrSDJxZWhhRkp1VVRSSk5ZeDhvYmsxVWVCRkc5VGY2a0NVUFp5VmJpalFJSzFlUVNYWUQwM0NYWUQ2Vm9VNENiVnh2eUU3cEpia1d6TmRpL3FtK3dYMlQvcG1oMmlQMnVtZDBiVytGdlhaMzNYdmZ5TlIyOThVOWN0UFFVTDMvU2hiOGNiRU1jZWdlOVdMS0dqQzIxQVpockVBWWtLMllSaUcwZENjaVNKaDJpTlJ0QjhTUThyMUN2UUNTS1d6Sm1vcDNFR3ZRU21QV2ZnUkRTYTZJL0hjRDVEV1I0TDVxMFMxRHJaQWc2U1hDUmVzZVI4SjJlc2dQKzVsVWRUNTVyRnRDbVhXWElXRWpDUXpBK3VTVktPVTBEK1JpTDRhaXJ3K2kxemh4Z3ZaWGh3N0F3bFlON2psVlBSOVRVTFhwanVLaW5vSFJRSjFRRUwyWmtUQzlZWW84c1pzUll4NWtjbnVVV2lnM1l6aWswbk4wVyt0MUFGN0YrVGZHbW9ubXhNV3h0Y2lQMW80L3J3VnlqSTVtOEtaZkMrN1J3Y2lJYnNkdVhZWVhyQWRURzRteDdKSTRJajdmYjlJVkVQbVVwVFpBVW8vQjRuUGhhN2pMQlJ0dlZWaS9WdklVdVJJRkFsZmhRU3ZxVWg4MlJTSkw0T1E0TDBiK3Z3cm83YXBFNHBPREhsZWQwRFhhd3RrMS9JRWtXM0lIU25uT1NDdzdpNGtmQytMN2xHaHljcGlYSUd1NFdYb2ZwQ2w3VGVNK1kwSGtYZzdBUFdsTmtXL3lmdFFVY0lrVFlpc1AydlJKTjBnbEhHU1JjejFISWhFNW1LMVNncmgrMXMxNU44TE9xR0p5eEdCL2Z3a1hweDEwR2ZyaEFwWW5vYjZtWEVtSTRHNW5JeTQvcWlkWGh6MUFZOUhiZnlHYUVMMEJqUUdPQTNkSnc1Rjdlc0lGUFR3UExsMUZVRHQzLzRvdzNBcjFBNis1WmFEM0hFSzJZY2FoakdmWVVLMllSaUcwWkJzaFNyRW40ZkV6MlZSMWZFdUtBcXVISkd5dFZzVzg4NHZsUi9JajRhTDA0WFNDcnJlaHdUYlhZbUViRzhyY21kc08xOElzd2VGb3hQYm80akFkMUNuZi9NQzI4WjVqZklIVUwyUmVIOHZFajkyUVlQQXJpaFN4dytvZk5Tb241eTRrTWdLQUxjY2hTd0JRSUoydjlqNy9JSUVzNTFRQ3YxeXdLcmtSNnNheHZ6RVdlUVdEZ3pSZ3RLanNhdVFyVTlhTmtOendoT0pQWWk4NnozeEdnYXRVRlR2TFBLRjdKMVFtN0FuNGJhNWp0elAwUXExS2NuM214M1kxaC92REJUTlZ5a09RcC9sR3hTWitSRVNZSHhVL0gvSXRldno0dnBPS0p2RXQyRnhqKzY5MEVSak56UVJPQmw1VzkrS3NuRW1rTytSdlNXSzF0eUsvR2hLTDBMNXdtcHRZNjh0ajhTZnk1RjlTNUpsMFA5QTNLUGJSR3hqYnVKRzhpTnZRM2libjJMclBNbGlzWjZoN2xHTXJFRUxvQXpBVUQwc1VQMlMvZEJrVW4wbTVYM2d3NFVvZXR6VEhIbGtUMEZ0eCtiSWVxNGRzQVFLZ29qYjdHMkorbGozSTJIL0ptUUg5YVU3N3Jlb2pmS2U0dnVpejlZRTNRdWF1K2RYazk5ZjNjYWQzenFvUDcwOXVWYUMzeUl4ZXlBS1hCaUtzdkVPUTIzd0M3RmplanVTbzlGa3dzWklxTDRjdGRQcm9EYnZjQlQxUFJGTkdNenJ4ZU1OdzhpSUNkbUdZUmhHUTlFTWRYWS9RVkVZWjZIb3NvZFFGTzdyd045UWxFc3BlTys4UXdnWHltMkIwcTlEdnY3TGxQaGU5ZUZoNVBPL0E3cmZ6a0pDeGlSeUJ4YmVpOUNucnFmeEJVcUYvNGpHaXp3NXdTMjlmK0w1U0l3K0VYMm12N3R6OGVLSzkrTmRIb25SeXdGTG84SFVNOERCaWVPL2hncVN6VVpSalh1aEFhUVgvTk9LaGhyRy9NRDk1UCtQUDV4NDNwTFNoZXoxME84MFZOU3ZxWHVFaE96YkErdGFCOWJGNllNbUtqZEViVnd2d3RIYUUxRzBIVWdJK1JWRkFmWk5iT2ZUeFpQckwwWFIzVytqZTBZeVlxOGNsa0dXSDF1aFNidWwwR1Jyc3AxNkVMWGJuNkFpbmY5QVF2WWVLT0w5NmRpMkc2RE1sUWZRcE8yN3FPQVpTRGdmUTM1RVpXMXNXU3p5UGk1S2UwSDhXOExGamIwb1ZLaHd1V0VZRGNlVjZEZC9hVDJQOHp6SzVEaUVxRjhHNmp0OWcvcGlFOUFFMmlXb1gxbUwycXh6M2JidFVEOXNPR3JqcGhKRlAvZEdrNSs5VVhaTE5XcW5RNDhIQ1FkZDFDSHgvRFRVOXczZFl5YWhkdnhtSkVSZjRQWjdQckhkOW01NUhycVBIZWZlMXhmTW5JRHNYUzVFWXZ0YTVQcHBHNFl4bjJOQ2Rqb0xvY0gzajhCZmdkYzdvdlNlVWxLTFF2UkUwUjduVWpsdjFrcXpEQkloM2lSY1dLMFFXU09KQnFMcithOFNqeCtuUHVkcEdFYmxHWWc2bDMzSmJkOXVSWjNobTFIbmRlMFNqN3VFVys1S3VOMXNqaUtHanc2OFZoTlkxMUNNUjBWMXRrZFJNQk9SU0hJbnVkWHUvWDNrRzdLSk16OFczNlFpYklsRXFnOVI2cjduSkNTU2VWSG1PRFJBZ2tqSTdvWHVhMVZFa1pkYkVhWDJWeE1WaVB2YXJic1RDVDZuSXNIL1Y3SkZUaG5Hdk1vWDVHZExKTlBBaXduWmJkQ0VYZzlVdkd0N0pMUkNlR0R2TFRoQ0lrTlhDbHVMZUZxaGRQQmprVy9zTkpRdWZpbloycWZOa2ZYR2JSbTI5YlJFN2NHT2FJSzBFaHlPaEpzbVJIWXJoOFZlYjRvbVpGOGtFb1B2UXBPeUo2UDI4WEZ5bzhxdlFuWmEwOGlQaUY4QnRabHJJcHNwVDVwSDludklBenlORGQweXJiaWJqMm8wSWRzd0dwOURVZlpHZHlTODFvZlpLT0w0d0NMYi9kczlRdnlKK20xUEV0MVRacUFKMWZ2cmNXNXhXNmN1Wk12NitCcUo3MmxjZ0FvNlhrZmhNZjFZWkpsa0dNWUNoZ25aNmZSQlVUSTdFMDdKZmdyNVVTMkhPb3BMRWczR1MyRTdkS01McFFUT0xYUkRzOEFIVUpwQVBBQ2xmTzFJOFd1elBmcC9ySStRWGU1NUdvWlJlZjZHQk1sbmtGaTlRZUwxVzFBVTczc1VMcElWWWtXM3o2S0VCWjRKYUVLclgrQzFYa2lVYUN6dVErM2JMa1NUb25jbXRua2JDZkliSVUvQk1WU1dCMGlQNE42YWZHOUVrS2pqMCt0UERieCtHQkxDdktEa2hXd3ZtUGpCMUVBaytteVdlSitMa0c5aVhLaCtCUWt5eDdubnB4VTRiOE9ZSDhqaWtkMmFTSFN1UXY3TUc2TkFDTkJ2OFREVWhyeUgyc1ZEVUdyM0crVGozMjl5NExYRmlmenVQZFdCN1k1eHk1OVF2KzBtTlBHVWxiUGMrWVlpd05NNEg3WHRsYXlOc0xOYkRrV1RBS3NUaWRKVjZEN1NsbHhMcVJ1UmlPMGpMSk1peXFpVTk2cENBdmJOcU85L0VibWZaVHJLZFBFMEp5cVdXK2o4L3lKY0F3SHkyMlhETUJxUGU5eWozSG93RGNGRERYejhTbGtYalNEcUN4cUdZZVJoUW5iNU5DVVNYKzVFVVJRSFUvb05vZ09LMnBzZitROFMrdDlINlpjdnpOblRNUXlqa1ZnVXBRQk9SVVcwMG9oSGpjeEN3a294NGJJRzJBUUpLS1dtMjg4Sm5rSkNRMjlVWk9oN1pLa1M1eWVVbXI0REVwMzdreXVHcklHaTJrUEZpTEx3R0lyOERKRm02M0tWZTk5SGtYZHJrbG9pTVFzaXdTUWVtYmdLbXREOEpyRitReVRZWEVmdTU2eHo2MjVHb3M2Z2xITXpqSG1aR3FKMkxvdEhkbHpJUGhtbGpYdEdJaEgyTmZjWUQ5eU54T3BUQ0U4U2VxdVFrSkNkRnRtYlpBUTY3MmRqNzlHQ3FDamprQUw3bm9vbUZCOUEvY1NzakMyK1NWa2NnS0xaQjVNN0xqb09GWVBia2R6citETnFVLytPUEdYZnlmZytxNlB2NVUwMEdZRjdIcklTYVVNNEd6Uk9UelJCZkNmcDRyNnZTUkQ2cmczRGFGam1KZ0hiTUF4anZzS0U3RnppZzR0aXhJWHNnYWd6K1NCS296OFREY2dYUTJtTGhkZ2NkZjdQTHJMZGwrNzREY1hGcEVjRkxlK1cvY21QcXZUTVJKRWpjUjVGd3MxVEtDcXpQeEw2ZjBjRmM4cnhOMnlJOHpRTW83S01SMUhGbHlDUk5ndFBVRHd5RVdSMzBZR29lT0xjemxTVWVyNFBzcXU2aUxBZHlwRklPTjRTWmJCOGpvU2JaWkVnL0J6bEM5bVBVRnF4eDFQUnZXc1V1V24yaGZEcDhIRzdyYS9SQk8rWlNFaC8wcDNMdFVnSU95TnhqRTVJK0FaRkkxNk9NcFlNWTM1aGZSVEIyOE05ZnhpMUQwbmlsaFNMRVVVRUQwSHR3VXRJd0U2S3U0ZWh0bVk0a2E5OWtuakIxU1Rya1YrUTdNUEFkcytUVzhRTDFDNTNSK0t2RjdLN3VhV1A4ajRkZVpyK0NCeVZjbjZOeldDVURuODh1czYzQWQraDRtelhrMi9QMHAyby83b3h1dDczWkhpZnZkSGs2NnRFUW5hNWRDWVNzRU8xSUR4ZDNiS2hKZ0VNd3pBTXd6QWFIUk95STdZRTdrVXA0Q015Yk4rVXFJcjZGNmd6K3lTS2tMZ0ErWVIycEhCMWRlOFJDa3FoTGxUZzVXa2FWc2crR0doUGVQYlllOHAyUjU4elNRdDA3aUdCK0RVVWVYTXJLbmlUbFpab0FMUXA2cXg3Y2FTaHp0TXdqTXBSaDdJd2t2NmdwUktxQXU5OXIwc1JadVA0b29TbDJwblVoL3RRTVpwbUtGb3l4R2dVcVh3NjhsUmNBd2xXMzZJSmdTc2IvalNwUWpZQlo2TUk2dTNKbGpHMGp0dDJHcmxwOExWSTRMa2ZpVDAzb004R0VxempFZldka0REWEZSWDMyUW5aSTB4R2hZM20xaG9TaGxHTXptNjVHL3EvOTVON1Y2TUp1VUpXUnh1Z0FvUStvKzBUMGoxU2owQVpEWDhnait5MHdJemViaG15ZlBzdllVOXMzMTc2WXpZTGJMT1NXMzdubGdjaUc0NVpLTHA1SkFwdzJCTDE1WktDdVdjS3hRc2Vsc0tTcUgrWWRzeUpxTTI1R2tXWiszNzdaUEp0b0RaRzM1blBTTGtBV2RwTkkxeVl0aDI2ZGszUmQvSVE2Wjg3S3l1Z1NQZ3U2THArbGJKZEV5U2V6eVo3cEwxaEdJWmhHTVpjanduWkVmOUJ3dlA1aEgxVmt6UWxOKzN2VitRMTJvS28yTlduRkk0dzlCWFl4NlBCZnk4cTYvMVhLdThURm9CM1F4MzB3OG52MUlNaWc3b1hPZTQ2RkJZaXFsQTB6NVhJUzNVZGRJMUJFVXVOY1o2R1lWU08rb3JZN1ZDV1JWeHM2WWs4UWI5QmszdFo2SW1pblNlaE5xaVBXLzk5YkpzUENJdm1TVWFsYlBkT2tmMWZ5SGo4Y1VoRUtUUUIybEIwUmo2M082S0NRRHNRbnRSOUZVMEdqRWZpelNKSWdHK0NSSjJrV05RY3BlQVBRQk9VUTFDSy9ZMm80bnhQZDR5blVmVDUyYWhteENEZ0xTVFVyQXZzUitNVnVUU01TdUxRNDBUUkFBQWdBRWxFUVZTekdsWkNXUWJudStkSi84OTJTT2djaTlxcmxzaGJId29YNHVxQWJKcjJRYi9kN1luRXpYdVE4UGtINmwrMkI3WkF2OStRZjdabmV5U0FydXIyOGUzbEgyN2Z2WkFIdHcvb2FJNHNPa0JCQzhjaVlYZ2thbFB1Y09meURmTENQeGoxbFdlNlk4eEFiVWRUTk5uWEhFM3FOVWVpK1Era1I1Z25PUm4xQnllaG9JZjEzUG8wd1JkMERZOXg1elVMUmNsdmkvcWJqNlBDd3J1aVFvODE3ak05N3o3ZkVOUlBIWVRhN3EzZGNUb2hzZmxSZDA1ZHlKK1FMTVVlcTYwN3h6TlFiWjUva1Z1ajRGRVU5T0VqN1RkSGJlM3RtRWUyWVJpR1lSanpFU1prUjR4QkVka0hJUkUxemdWRTBiNmVqc2huTUpUU054M1pqUlNpSjRveUc0elNGMTlENll6N01IOUVublZES2VIL1JJT1Y1R2RhSEgzK1RaQW8zY1d0UHhoNURwNlBCbEI3TVcvNDRCcUdVWDhPUjlrcDQ1QU5SenR5MDlxOTZIRWloVzJneGlGQkI3ZmNrYWdObjRvS1RSWVNjUlpFN2tHUm1qOGdFU3R0SW1JTUVraDhBYmhhSkREZmlIeTFQZHNqWWFzUHVsZCtqTVR4cDlHRTc3RklaTmtlaVR0ZXVQTDMxREhJZnVFeEZNRTVETlZjc1B1Qk1hL3hBT3JySElnQ0hOTDRFL1Y3L2haYjl3dXk1bm01d0g1ckFuc2lDN3JkZ005aXI0MURVYm0rL1p2dFhqOGFGVTVNWXllVUVUY1RaUU5lRVh2dEVDU2NYMFUwUVZlSEJQalRVWmJpMHU1OGVpQ0x1YTJSN2R1ZTd2TjFRci81TEJOOFVOcmszcDlvY3MwekhXVjduQi9ZOW5qMFdUZEQxK2dwSkJTUFJKWXU1NkNzbU92UWhPZ2Y2SG8rNy9aL0ZRVy9QSUFpNGhkRGRpVGQwYlYrQ1YyNysxRHd5c2VKOTkrWGNIWlFjM0lETWxxai81MWwwSVRxN2lncU8vNlpWMEdURkQ1YWZxdzdsOU1DeHplTXVaMFYwVy9uWWxRUXV6NjBvTHkrUTNmVWJ1eU8yckg2MGh6MW45NGdDbHlyUnIvbGU5MWpUbEtGc2lsSEl5Ly9KSjNSL1dZWURldTd2d1Q2enI0cnRxRmhHQXN1Sm1Ubk1nZ0oyVWNSZFZKQmZxRkpJUnNrc3B3YVdEK1p3a0oyUHhSMTg1TjdyN0ZJOEwwQlJWenNTeVRDekt2c2pFVHBqVkJFMFRmb1d1MkVvbnMyZFk4ZlVPR3pyVkdVejlwRUF0VjVibW5GTWd4andlQXoxS252aE5yQW9lUVdRbnNkVFpJVlM1TmVQdmIzQitoZVYrT1dNNWcvSmdzcnpZR29qVDZEM01LTVNmWjJqNlpFRmx1aGxQM09TTVI2SEVWanZrSjAzYWNoVVFkMEQ1em9qdmxxNGhnL29QdkVOZWg3TkJIYm1CY1pob1RWTE8zT011aDMxZHh0bjBVc2VBVUZSNFIrSThlNWgyOERhd24vWGs4alYvQThxTUQ3UGVZZWhYZ2VpYXBlL0ptTklxMlQxa3BOa1BEYWxHaE1VdWUycjRzOXBwQ2RtOUZrWlpWN0ZKcjBYQi9aR1YzdDl2a3k5dG92S0pxK0dnblY3eUloUHBrWjhoTEtHcmtiOWYwL1JjRXVjWG9ubmw5TVlXOXJVUFMzWnpLd1A3QWFpckFPdFlWTHVXVVZoYTFVREdOZVlDZGdPL0l6VndwUmpTYlJWa0FUTytzaGU2WlZrUzk5cWNKb0J6U1IzankycnRBRVlKek55SjFVQkFWVlBJUW1IQWZIenZsdlpDOGFXMG0rUkpOMjN2Ty9HYXBoTUFPTngyY2t0dDhhdFlWckVnVTdkRVhYcWI3OGh0cldLdFQzSDQ4bUV2eDljMjAwSVZ5SXFlUzJtNFpoek1lWWtKM0xjT0FqZFBPTEM5bko2OVFVZFNJbm9aVG9yQVVpMjZLWjNXTlFRLzBzVVNkL0VJcDhHWVFHSTRlamhyd3g2VVk0L2RDTCtEZWlxSlFrM25zNnpnQlUyZjBxOUhuK2ptNThkVzdiWVNqYTJudGZlN0VwZmkxOWNhQ2trRjNKOHpRTW8zSElZdC94QmhxRUZLSmNyODlhc3JmVjh3ckZDdVlPSVh2RTR5aDBiOHJLVFBkSTR3NDBvQ2kwRFNoaThHNXlyYnJpVE1NS1BocnpQcVZNbmhYN2JZVUlSYy9GbVVYajkzK3lSRENXZTE0SHUwY2FYZ0RQY3B4aUUyU3ppU0tuMDc2WFVVUUZQRU1rQmFGeWVKWDh5YjRRdnA5dEdQTVNWNUg3bS9ZWkcybDl2c05RcG9OblYyVEJGUGZ2Znh2MWd5NUdBdlJxYUlJdGpaL0pMKzZhcEIyS25INCs1Zlcxa0pWUWFQTHRDTlJXbEZ2anBhR1pqczU5TU1wOHZDakRQbWNqNjdmNmNodjYvdXRRRnRLaktNREIyMnIxUm9XU1I2ZnN2eEJxWjAzSU5vd0ZCQk95ODlrT3BUUVhFZ2lXUWpPb0M2RW9tMkZGanRrT0RjUlBSbEVhVHlCUDdOUFFUYlUvdW5uZWltNXdkNklJajVlQmMxRVVZbU5FRUk1eDU1QmtOWlJXTllTd1orcStLQTBveVhYSVYvRTJGSFhlMzYzLzNUMStDZXdUcHlYNjNNbEJScVhQMHpBTXc2Z3NwVXdjcEluWWhtRVlEVW5XTEk4NVdiL0dNQllFV3FBeHNCZXpsMGRqOGF2Si9aM1dvQW1kcHVUeU1ocm5mWVBxVTcyS3hOaDRwUE1lS0dBc2xPblNBazBJUG9YR256VkVBVld0M0RGOVlOVncwbTFBdkg2UXpHemJGTmdLOVl0Q1dkY0RDRnNvL1loczJCcUx4MUJReVFBVWtGQnNySDQyNGVDeFlyeVBycUgzK1k5UGZBNUdZdlpIaVgxcWlheElrNXlQZ2dBTncxaEFNQ0U3bnpGdTJhTEFObXZGL3Q2QmRDRjdLelJMdVR2eXQvc0dOYkkrSmZNTmxLTHpDVXAvK2dtSnNDdWpXZEREVUlUSHo2aFJQNFdHVGEwZWhXNUlTWFpEbitFSndrVVV1NU11RUQrRENuaVZZdy9Tbm5Cbm95SE8wekFNd3pBTXd6QU13MmhjcWxHMnJjOHVxVUoyRXJjZ2U1RW4zZm8wN2VJUFpOc0IrYld1a25SRkFWVnhoaENOL1Y5RTFpQWVYeWgyKzhBNUw0NUUyQm51M1BxaDZPL3hzZTJxVUMyUVg1RHZmdklZMTZPaTRQOFhPTmM1TWRFL0FHa1VGeUxiT1krLzl2SE1sQi9jb3h6R29teE56MUJneWRqemZkeXlaMkRmaDRDRnlhMHBZUmpHQW9RSjJXRzJvZkRzNHNadStRN3l5eHRBT0dKNlErUnA5eUc2Z1QxSWJycmZFSGVzWFpHSTdma1RGWlc1Q2hYazJRL2RCT2RWZjlCU1JPeG02Qm8xUTlkdlZJT2NrV0VZaG1FWWhtRVloakduYVVGdTVzTWJLQkw1VW5MdFF0SlltRWlJWHRRdEYwRUZXS0cwTWZRcGJ0K05VZDJRL1ZIaDNQY1MyOVdoREd0dmExR050SlV6eU5VRmprZGoyaU9SL1dXY0prakkvaUR3MnB6aVRYVGRuMHlzYittV29XdlprbHd2OFNUVEthNEhQSTYrUjg5ZXlPODg5SDZ0aTd5ZllSanpPU1prNTNNcW1vRU1WUkgzN0lDaXFQOE5QSXg4bTE0SWJIY05tbDBjSGx2WER0MW94NklJNFpOSjk1YjZHaFdCSEVCbC9QWG1CRzJRTmNxRnlPK3FHTHNCOXhDSjJWYzEzS2taaG1FWWhtRVlobUVZamN4WFJCRzRMVkRRVnFnRzBqN0k1aUtPcjRjMEZ0bVEzSXZzUWVNOEUvdDdNTEx0ek1MYmJ1bDFrcUdFQTZ2cTBMaTFvOXQySmlyMk9qS3gzZHJJSnVQbWpPOC9OM0JxWUYxcnR3eDlSNWVoNHQxcFhFM3h3cDN4SU1JVlViSDNnV2dTSVVrMTgxL2RHOE13U3NDRTdJaDJ5STVpSnpUamVnOXdiV0M3OVZEMTQ0dFJDdEJmeU5NcUpHUlBReUwybWNpeTVEWTA2N29idW1HM1F5TDQyOEMyNUtibXRFQTMzYy9RekhCajBKVndKUHJ5YnRrZlZYOU9zbktCWTI2TnFybnZURFloK3kzZ0ppUmtmNFptZ3p1amprcERucWRoR0EzTFM2aU5LMVNncTFLc2pqSnJKcUgycEZJMUJuWkRHVE12VnVoNGxXUXpaRjgxdHRpR0JWZ0YyVjlkUmVGVTBVSElqL0tSSXNkclNyYWlkZDNSdGIwUStEWEQ5b1poTkF5ZFVKL3JheG8yQy9BS2xLMFlMOWJXR1JWSW0xczg4dzlIUVMyM1VQNDlwQi9xNDQ4dnRtR0o5RVJDVDFvRTV5YkE1a2pjKzduQzcyMFlsZUlnTk41dGlXdzM3MFRaeTZCeDNBZUJmYXBSb2NWcjBOamJSM0Vmam9LblFLSnBIeFRSKzdGYk54RUZvbFdDRGloU0dGUUw2dnZFNnl1Z2NmOWtZRWRrUWZvWmNFamdXTlZ1dVFHRlBaNmZKcjNRWVdPeE5Mb3ZoSVJsVVA5enI4RDZZbjNGSkRYb2YrRVRKSkNIYU02OEcrUm5HRVlGTUNFNzRqSGtSejBZemZ3bVozVTl4Nk1ad050UWlzenRLR3E2SjVxeFRkSUdSVlFQY2Z2RWVRYmRhSjlGTmlXYm9KdmhlbWptZGlLSzJQNk94a2szNm9qU3A1TFV1R1YzSWx1VkpKUFFaNTFNYm9mZmUxY1Zxd0x0K1JHbFhubDJRVkh2K3hNVjFtaUk4elFNbzJGWmpOd29qcVdBWlVyWWZ6VDVnNFVRSFZIYnVneHFUd2FUVzBTbVhGcWhEdldpcU9wOXFLRHNuS0lGdXNmOFJQMktBdlZCOTdQTGtWajlBM0JKWUxzRFVCdGFhSEN5NC8remQ1N1JVbFJaRzM0dU9ZZ0VFVEFqNWh3eFlrWUh6QUd6b282b2lEbm53Wnl6T0tpRGpvN2pZTUNzZkFhTVk0UkJIY2VjYzhTRUlsSDRmcnpuckVxbnFxdHY0Z0w3V2F0WGM2dXJxNnU3NlZQbnZIdnZkNk9BNDBEZ3FRcXZ1N3A3M2Vzd0lkdVlPOWtQaWJjclV2bi9lQWNpUWRuZlB3TzgwNUFuNk5nTFdlSHRqTXE4NjhwUktNaDJJbEZ3YkdIZ1dEU25pd3ZaZHlHaFpIL1VxSzFhdGlPL3dqSE5iaFJYWG5aRzQvMXoxRDZMY2xra1BoMUUxS0I4YlpLbDgyVjRtNnlBdFM4U2pQTFdCZ05Say9sUXZ4akRhQ3A0UCt4RGtTWnhQV29DdUNSYUd6K0dmajlmeDU3ajdVUGVJSmxoN1RPbUYwRkpWS0RmVFgyTW0rdWdzY3lMN0tlNVd4RTdvWjVOaDZGR2owVk1RbjIxTmkzWTV4MW12NUM5RkVrcjFEUlRDSS9kMVRiTHZRQjlaaXVUbjNYZGpuRFRUTU13NWhGTXlJNDRBM2lacks5Vm5OWFJKUDhPbFBrR3lpQWJoQmI5cTVIMWY5b09SWnIvbFhQTTU0Qit5Q2ZiVC9LZkIvN2hqcnNxeWd4L2w2UVlVRGJUclJyR0VSYUFCNkFGeG1DS0o4VkRrUEMrbXpzV1NNaWVnVVNXMnJBNEVxaC9idUR6TkF5amNka1BPS2VLL2N1VUpiWkZsUjlMSU9IZ3owalUzb3h3NDlnMGJTaStMdTZMRms3N0VWMERRa3lsL3NkblVPWk91OEQyYlZDQTdsNmlqS1F5L0VIeW1yVUJ5bDc2QWkxWTlrVmlVNW5GMDk1SVBOa1BOVFQ2Rm1YTVBBNmNqTVR4azkwdGpmZS9IRXRZWExvR1hhTU5ZMDZsTFFxQ05VdHQvemNTWHRxN1c5dkFQaitqYXI3VEcvZ2NRY0lCUkZtTWRhRUdPQkw1eDM0VDI3NkN1MDhIQTA5QWM3Z24wWGgvQ3NtczhDUFJuRHZFQkJRNDJ3VUZQUE15OWJvaklia1p4VUwyRURTV1hsaXdUeVg2dVB1NDJIWWx5U1p5WlRpVTZwTlpOa05yQ1FzTUdrMmQ1ZEh2K25HaU5kbkhxS0pnSkJvbk5rYnp1WjlSSlFMa3owdU9RR01QeUk3a1FlQTRxa3RlNmdMMEpRcU0zWTNXNkg0dGZ4NGEweTVCeVdmeCtWNS9sQzMra2Z0N3F5cGV0eWxUZzliZVR6Ync2eHlNcmdVQVo2STVhTnFyR3hSc2ZMdUJ6OFV3akNhTUNka1JMeEI1WW9Wb2hiS3Zad0RueHJaL2h4Ym9ROUZFTTUwTmNpZ3FLUXgxSWc2OWRuY2lEKzFKS0N0bUhKcmM5MFlYOTFPUWFMc0Q5ZGNNY1RCMUwrZGNDdGwrK0lYSDZxaTg2a2txUjAyM3p0bnVKeXplYjZ3aHp0TXdqTm5Ia2lYMmVhWEVQcDFSNVVjZkpQaWNoeXBicmtWaTlzNVVMdSsrSFkycmxUaWFZbEg5REpMWGlmcGlBeVI4NVZFbVN5ak9mOUU0RFJKMk5pY0tBcDZMc2tEUFJSblljUy9MMWtoVThtV3dsNkVTNFIrSXN0OWZjdWY3R0Zyc0xZaXlMMFBYckMyUkNINE95Y3dyejF0VnZDZkRtSk5ZQWMyUGJnZCtRbVBVVCtoMzlEbXFLZ241a1RZVUs2TTVWbDcxeXl0STVNbGpEWFQrb1BHa0Y2cnFpTSszMW5UM3I2YWUrN0o3YkNRYVg3OGlXVlkrbnFodnlwOVFkdlA1U0tDS0J5cTNKK3RSNnhsRzFzZjFjTElCd0NOUlZlVDY3bGFHdTRBUDNYdVkzNTNIQkRUZjdCazc3dSt4NTl5Snh1SHpVSkJ5UEJMUjQ0a3I4U0JBR1ZaSFZucE5wWEdjWWVTeERnckF6eUJydS9FeVd2Y2VEYnlITXB3WGMvdmVUVGp6ZHdFa2hONkcxdVAzb3VxUHpsUm5hL2NoQ25qNStVeGZrbFhYRTlBNGRRVWE0K0plM0pzaGdmWDExREZidS9Pb2h1bmsyM2cwTm11aUNxSG5HL0ExL293U0E5OUg2LytQMGJpNloycS81aWpSN1hPVU1QaGdBNTZUWVJoTkZCT3l5M010bXFDZlNIWlJmUzZLdUE1RUY3ZmozUFoxVVVUNVlxSkovRFQwdWJkQUYrTTA2N2o3LzduN2Q1R0lzQStSQ1BNRHl2NStHZm52cFJjRHRhSEl2OW92RURvVzdGT0RMdlMvRW4wK2U3bjc5QVhtRnlKdk1VOG9hNlNsTytiM1JObnFEWEdlaG1FMERDc1JsWGgyUWFMMTRTU3pnSXU4bUQxRm1YT2doY1FEN3ZVdVFLSUF3Ri9SZUhBK0VsYTNSUXVpSXFZUmJuS3pGQnJIeTJRbkZ3VkY2OEtuWkRPVEYwTEN4M2hVeGxvTmNZR2tEeEtiSDNWL1A0dXVNZnVpUU8zSlJJMStia0xaVXlQZDM3c2lrWHNma21XZ0g3ampqa1RXV3UraDh0aDB4bWxYZFAxOGxQRDNZMEZIWTA2a0U3Q28rL2ZDN240NTlQOTlCbEhKK3poVXRqNjdhRWYwbTF3UnpZM2FwL2I1SFkzRGk2TzVWanFndGpvYWY1dkh0ZzF5ejBrTHFuNmVHN0pubW9CRTZvR29NakhPODBRaVNpY2taQThsbWtzZm45cS9JeHBUL280c0MvSTRIU1dSaExpZzRIbHAza0FDMkYvUi9OOFRGNlc5M1lCbktuclA3eUR4R3pUT3ArMFFEa1RqczJjVjlGbW5LMXl1UW1NMmFGenVtM091bzkxNUdzYnNaR0cwSGo0QmlkU0xCZlo1RkZVeC9EbTFmVld5NjkvTDBSemtCaVJrMzRQVzA3ZWczK2FFa3VkMU5KckhyWVRFOEhjRCsveUFmc3NuRWduWnE2SmVXd2NIOXQrUzZnWFhONG1xWkJxTDFWQWxTdi9VOWlQUWVINTN3WE9iSXh2Qk5PazVYeDRubzNIL1pTUm9uNFN1T1g4bGVSMVpFMVV2OVVYZnR3blpoakVQWWtKMk9TNUNFL0tuVU9aWm1obklxMjQ4aXZ3dWdTTEw4NkhCT0Q1WmZBTU45SGVnNWc5eE9xREo2bVNTcFloM2s3eHczSURFbER0Unh0ejIxTTVQc0N5dm9jbjJVRFI1VG9zS3pZQzEwQVg4Tm5SUnFTRnErSkMrd0R5SEZpblBFQW4yYVpxaGhjQ3lhR0xlVU9kcEdFYkRzUkhKcHJrTHViOS9JTXFzNjFmaU9DMExIaHVFc21MYUlrRjNlT3J4QzFDVzd3Mm9jZENwYUV6T0U4ZW54ODR0enROb01kV1QyZWRUK0RuWlRPOHIzUDN4MU8wNnNJdTdqeS9ZVGthZngyY2tmUkZIb0l5amY2SnN4ZjRva3p2MCtsOEJtOFQrZmdHTnd5SHk3QXhxY3JZYlJsTm1SeVNpeHZHL2tSK1FvTjBVZUl0a3Y0SjF5VmErclkrQ2dTRGhmWi9VNHhlUzllZGZHLzEyMDluUmJkMTlrZGNxSkp0NkQ2QjZpN3FXNkwyTXFiQmZMeUtocFEyYWwzNk43QXlxd1Fkbyt5SkI3aTAwMTQzUGdkTVdWODJKYkFuOG1peVU1SElNNGY0SGFhSDlUaVQ0ZlkrK3cvZzZieE4zam1OSkJod01ZM1p4SDFwYjM0MytmM292NWRabzdKaVM4M2NyRlBTT2k3eDkwZS90ZUpKVkQ3ZWlCS294N3ZFeTNPTHVLL1VjT1IvTkt3ZWlxcG9iMFhoM1M4RnpEcURZbXM1ekJsRVZYR1BRSGxsNUhJMnFnT0wyUzZzZys3anBLQ0VsVkRrSEN0em1QVmFHWTlFNDc3UG5aNkdBUkU4MHovVGYveDVvTEl0L2p0T3hwQWZEbUtjd0lic3lnNUQvNkt1b05EMVAvUGdNWFlRZlI1a3BMVkFaVXJvQjVIVW9HNlcvTzE2Y0dhaWNaakJSYVdZZUQ2Tnltb2VRNkxKbXdiblZsYTlSV2MvWktNdTZWV0NmaVdnaTRyT0tlaEg1VjMyWTJ2Y0VsQUcwR2NWZWdUK2h6TDlUR3ZBOERjTm9PRVlRTldrZGk4YUNQZEhrOUJpMy9mOXFlZXhsa1lpN05jb3MzaG1OdnlGdVJwbmYvMFJDK2w1b3NaT1hPVjFEc3JKaldUUyszNE9FaUtKbVhiL1RlSjNVdTZITW54ZVJkK1NaVlR6M1NaUjFEUkp2MHNJVVZCYkdGMFJsbngraFRIdFBXeFQwdlFKZDArSU1JY284OU96Z252OW5KTllieHR6QWFCVE1BODA1dkNYY2p6U01oMzV0dVpJb3cza2JGT2ozQXNGNktFTzZObVBhelNTemlFSEN6QUIwUFVnbmN4UlJTZlN1QzNIUjZ5Q1VVVGlFcEtYTFJhalVQVDF2RC9FYjBaejhJWkk5WHZxVGJLTFpDaVZYSEJuYjloRFJmSDRDRW9kNmt4U2ZyME9mWXpvWWNpejZMbDhrR3lUK0ZZbUd1MkFZVFFkdlBYa2JhdlFLRW9WYm9QL2pvTEdrSzZxcUExbDZwdjkvRDBIV1IxZVJ6V0orb0I3UE44NnJ5QS83T2pTdlhCbFZvUldONzY5UnJsbjQ5eFFMMldQUlo3ZGxxVE10WmdmMFBoWkg0OVBoUkdOUUIvUjlURVBXY0tPUmJWVEk4dThiVkhVU29vekFIYkpobllvU0xONUYxNnJ1S09udk5pTDdVWUN6M0cxZjlQbm1KY29aaGpHWFlFSjJaZjZCSnBMSGs1eU1obmdMWGNEYUV2bHFwZm1kS0ZPNXJqeUpKc1h2MDNBaXR1ZGVxdXRnL3lHYWZLOFllT3c3VlBMWUVGUjdub1poTkJ3emlNU0FtYWdLSXUzM21oWTZlaUZ4ZGpncXNjYjkyemQxV1FoVlhSeUlybUdqMGVJbmI4ejFQSTJ5U29ZRHU2TVM5V2RSMXN1enFYMDdFZzRtN2t4bEllTUlrcG1FRGNsRktDaDRDZ3FnRHEzaXVUT0kzdmR1Ukw2M3k1RVV0YTlDMllYcnhMWTFROTYrZDZHRjFpVkVpNWZmVUxicHZpaEw2VENVbmRTUmJLbXF4OXNZZENiYk1CbDNiQnZYalRtTjc0aHMwN3kxeFZpcTl6eHVhSHdGeXQvYy9RbEVvc1BGU01qK0tQMmtFcHdYMkhZNkVxY3VwUEYrMDJXYnZMVkhWU2l2azdWcFdvbW9uMEFaL29RcU1oZEd3ZHJkMGZXc09jb3VQUTRKUTJlaGdPcWphQXcrQzFrWmZnaHM2bTZRSFJkOTFuYjhlcm93a2JWaDJxSmhBVlFsbXVkOWJoaHpPaU5RQlZpb29pSE4wbVNEUU8ycFhhWHVoV2crK2lkVStUZStGc2VvbGg0b3VIVjJIWTdSRWduWFBWRnc2MHV5MWtkZFVZYjBpaWdKNVNVMHJqMkdLbGJpRnAyUG9VU0VsMmc0bXFIUGVDcEszTGd0c00vQktIRmwzOEJqaG1ITVJaaVFuYzhvb25MbU82dDRYbU5QRXA5cDVOZXJobCtvTHVQR01JeDVqN1JuNGNwb1VYQno3TEY0NEdzd2NBZ1NXazVBRSs5cXh0MTFVYm4veFdnaUhxcmMrQjAxNmdVdGVJNUQyZDczbERoK1VUUEcrbVFESWcvSVo5enQ1b0w5bTZHSi8rbW9KTmZiVmRVUVpjZURCT3JUMGZ5Z05Wb2Nib3E4SnoxL29FejRtU2hEZlVqc3NVK1I2TE8yTzdlYjBXYyt6QjByajBua0w4b21ZRUsyTWVleUxGRlEvM3drSE1jYmdhMk9NZ3dyOFNyaGhYdDlzUVVhRytLWmM3M1E3NjlTSWtkWmRrTkMwNU8xZU81eVJPS0U5NkErQ3duVm9RekhOdTQrRkJ3TGNSU3Fjam1FOHVKM2lHYW9iODR3bE0yNExwR2RpdWNHSkVLZmlZS3N3MUNnOVN6MEhmOEhqY0diVXA1cmtWaDlON291em8rcUVBR1dkL2ZwQ2tuRG1Gc1lYY1crZVd2VDlKcTZrazdTRjgxeHBxTEVnSU5SUU9sb0d2YTM1cXVaeTh4Sjh6Z0JqVXV6VUlMSHlVVGpCU2pUK3lhVXJIQUV5c29HV1dZOWlZSnZHeEJWMFQxQStjeDM3Nk5kSnVqZ2FZa0N3bjlDODg4djNibW4vYmNYb2ZIbTRZWmh6RVpNeURZTXd6QWFrL1lrczhYMlR6M3VGOXo5eVRhRi9RQUpRZE5SR2VSRWxDWFNuT0ptWGlBeFlUMGttRDZLaE9rK1pMT3hRWmx5dnJITVBlNzFEaVZhbUJ5TlJOeXJLN3htUTlFQkxaNXFVRlowSlJaSDR2M215RjdsVUtKTXZsMlFrRFlhTFE3dVE2TEsva1QrdmplNEc2anA1U2kwRU5tWi9BWGh1OGhYOTFhVW9mTVdFbGtNWTE0ajNxUnNLeFJBVzV0SUhGNEtCZWppdEVaejlMaW44aWdhVHNoZTB0M1NqUm5YSXQrN3ZscVdRMkx0OTBnWXFjUVVrZ0wva21qc2hTZ0E2VzNpYmlmYklORlhlcVNyZ0VKMFJKV1hyNkR5OXZUNnlDZTJoTlpOczBobWNxNkh5dDhmUnQ5akVSMklxbis4bmRYRW5IM0xjQjBheTNkQi84ZDh3R0I5ZHorMkRzYzJqUHFrTFpFZzJ3WDlobnh6MHU1b1h1Zi9YZ2o5UHZ6Zmk2UGZ0Ly83MzBUKzJtWFlpR3h3TGo3MjdlZGVjd2YwKzA3dnV4aEtjdHNWL2M0SG9VcWIvVkFWMjN1b0V1TlFzblpwTDFNdVVOYVNxQkl4VFI5VUpWT1hzZmt1ZE40SGtiUkJYUW9GMVBaQ1k5TUFrb0w1aThqbisxOW9McjBXbFlPRk95UGJxb2xJdk43Y2JVK1AyWG1zaHViNGl5S2J2NWZkOXEvUXZIVVBsRHkzTWJwT3ZCNDRobUVZY3hrbVpCdUdZUmdOVFZka2diRXhLclcvajhnMkpOME16WE5xWU5zdHFGbHN1dUhoSkNLQkk0K0xrTURnbTVqTkpDeGl4d1dKTFZCbTIrVWtzMnNHb2NuNDdCS3lyeVBwRFZqRWJzZ3l3RGNsdmlQMStCQ1V6WGdMV2hBVXNUUEswR21CdXNsM1I5azVuaGVCYjJOL1QwUUx3VGozVXAybjQxR29nWkpoekltMFJZdis3NUdOMGlEZ2Z2Ui9laGNra0k1Q0FiazR0eU9ScHJFYVFtN2g3dU05Q3haQ1plZi9xS2ZYOEkzV0ZnVCtRckZnMjlrOUhoZXlIeUVLaGcxRHRrV2RpTEw2ams4ZFkyRjMveDJWV2NXOVptZUsvVzFEajcxSjBwTjNSeVNlTDRMRWUxQm05ZEpFV2VLZ0JwdXRpQUs3M2c4MzczeDNJdkxKWGdKbElnNklQWDQ4eXA3M3I3RTVrWkM5T2JwT2x2SG1OWXpHWUNHU05oYkxrdTJibExiNHlmdDdXU1JxbHVVZHN0V0F2eEg5ZG5xajhXVXlxdDVMQjhQYUljRjNlNUxOWEc5Qnd2YnA2RGNhYWd6K0Y2TDVieEdIb2ZFb3hJYlV2VXJ0ZmZTNXhiT2l1NkhLbi9tUTBIMDBZVy9yMjlGNDlndmxLbDVha2d6b1RnSkdJakc4RWljaUM4RHIwRHcrL3IyZGo2cWRia1h6MHQvUkhOY3ErQXhqSHNDRWJNTXdES09oMkFOTmhIdWpSZmNrbE5reEFtV3kvRXpXSTNzVDFGMStVK1JqSGFjdXZRQTZFODZzaWRPT0tBUFNsekgramhZbWE4ZjJhNE1FNzdYSjhobmxoSlBhY2pyS2xQa1FMYVFxc1p1N1g1bndnbVFNeXBqdUVuak1zeFJxM0xpZCszc1NXbEI0YXRCbjV4c1FGOUVXQ1ZRblZ0aHZJYlNBYkZsaFA4Tm95aHlFeElHclVVTy8xNUNkeFBtbzZtUSt5bVVNTnpSYm9ESHRxZGcySDZSNktydDcxWFJBUWJNZmtZQ3hCOHF1bXhMWWR6bFV3ZkZZSFY5eldYZGZKdXZ2RTRvYmkrK0hoUEVMQW8rbCt6TjBRZDlyWE9BYTd1NFBqVzFiemQyZmpvUXRMNGF2UXJnMGZpVFpETzk0UmM1RzZMcndDMnAwTnNBZHV3c0tpdndmdGZNQU5veUc0Q01hcmtyck5hSXFpampYa2EwNjhjU2JSeDZPcWtaQ21kT2g0OGFaUURpeDRxRVN6NDF6ZThGajZ4UThWZzFwYTQvdjBOajhHZkJHaGVlbUUwcUt1QU5sc05lNFc2VnhLUDQ5WFk0U0tOS0JCMUFRY1kwcXpzTXdqTGtJRTdJTnd6Q01obUp0bEMweEVna2xMeE41bkI2SWhOWDBSUHFQMkgwMS9ubVZXQVNKS0VVVDZMaW8xSkZJS0g0aXZEdmpBdHVPSVdxZVZ0L3NDSnlEeWlaUElzcWUvRDhrWW9Sb2c0SUk3d2NlK3cxbFhFNGhtZGtYcHl2NjNpWWlZV1lyc292UG51VDdsSTlGQzVoNFp1VWtsRjFaUk5wV3hqRG1ORG9CcDZHczJIaUorQ1ZvVWY0c3lzZ05OWlp0Ykg1RDJiNjNvc3pwaWFqcDY3ZUVLMWVxNVZEMGVaeUxiSkVHSTVIL21zQytGeUlCS2RRc3NobzJkdmZuSXpGa1RNRytYN2pYemFNUEV1T0w5dkVjUVpRZHZqYXlzVm9IamNIeGNYcDdKRHhmNHM3UGU3N2VRNzVRTlJKbGRNYnBSL1p6dkJzRlREWkNnZVNXNkxzMURLTWNkZkhKbjVPcHhtdThHbVpSdTg5MEJtRVIyekNNZVJ3VHNnM0RNSXlHNGtxVUVUYUZiSGJIMGtqSVhnVjU3SG55UExMSGt1eVFYa1FibFBuckJhS1ZrQkJSeVRldkk1SDF5Qy9rVzJEOERRbmlhVjlia0RkMFF6RU9pU0hiay9RWmZ3Qmxwb1RZRG1VK2hyS1FwaExPaUl3ekFRbm8vMEZOMExhcTRueVhRU0xLRjZudFM1UE5ZalNNdVkxalVUYjIrU1N0Z0dhZ01XUUo5M2RURUxJUFFsbko1NkN4OWtyVXlPc1M2bFlKQXdwOEhZT3FXNFloY2Z3R0pHby9SRElJdGo4YWJ5Nm5iajZuN2RBMTVDdDM3ejFlUDZhOFIyMXRtVXhVYnU4RG83K2lhaUQvdXZPanFxVExVT1hQOTBoOFBnNWxydDlOdU5IOFJOUXJJczQzZ2YxdVJvTDMyZWlhK2kzSkRISERNQXpETUl3NUZoT3k1MDQ2b2NabWo5YlQ4WllBTmtQZXRPa0pkRm5tUjgwNVBpVVNpdUlzaUxLQlFuSko2elFBQUNBQVNVUkJWQlB5YXRnQ0NWWm5NKzlHMHcyanFaQVdNRDAxU01DK0FUV0F1WUJrbzU2cGFFSHZhWTJFa0xKQzltS28yYzRmN3VZYmc0MXc5eXNqRCs1emlESWxtNk1NYk45MWZUcjVHWHlUa0JoVmxPSFhFSHlKR2pQK1RsTElIaDdlSFZDMnRHOWtWbHVlSWlxSmJVM1dDaUd2WE5ZMzlIazh0ZjFUOGpQQVBVc2c3MkREbUZNWmo3TGJuaURzYWUrdGljbzJ2R3BvemtQaThXMW9USm1NaE5hNmNoRnFEdnNYSWcvOTA1QW4vOE1vYzNvQ21yOWRqNEptcDFkeC9HNUlyQjZCQk55ZjBQV2pzenZleWJGOUwzTzNadTd2bGtTKzAwWDQvZHNVN3BVTURMWkJGa2tnaTZjMlJOWlZsNkE1NmwvZDM3c2pvZnM2WktrMUdvMzF0ZVZUOUQzNkNxakRxYTRabm1FWWhtRVlScFBGaE93d2QxRzk1OUtQMUo5blZWMTVBQW5admFtZnpyMjlVVU8yQTZpOWtMMFYrbHgzSXR1c0EzVE8zWUZlS0pObUVjS2w4SlhZQmpnWWRWdzJES05wc2hMSzBudU9xQm5XZklTdFJPWWpIUHdxNGdNa0NMUkNBc1F2S0xEbnJUaVdRODNWYmlNU3NwZENJdTBiS0NNdzVIL3Q2WWF5RlBNOEFoOUdqUS9qYkEyc2lud1BQeW4vVmpMOFhvZm4xb1ptS0RENGd2dDdPckJ0YXA4ZXFPUTl6V2J1UHUxMTJ3SmxpUmZSbzRwek5JeW15R2drWnVmaDU0enBzYUlhNm10YzhUeUlzcVQzUk1McllPcVdHTEFKc2hYNUdJbTNucDlRTU90SjlQNnZjbzkvaWNiZm9nWml6VkJ5QkVqMFhkdHQ2NGtFM0RYUUhQQjkxS2p5NU1BeDNrY2k4a1prRzlJV1VhbXgyWUlvMjc0UHlVYWRCeU5QNFB2ZDN5dWlCbVlUVUFQUTNWQlcvTzhvWTN3SnQ3MXZGZWVXNWlVaUlmdnBPaHpITUF6RE1BeWpTV0ZDZHBqRmdQOFNidW9TWWg5M2F5cWNqQVNpdjZMSjlKeEFTNkx5MVp0UmRzMGcxQ0NpR3JxaW9JSmhHRTJYUFZIbTJ0TkVRblpkYUpiNmV4YkpwbHBwVm5IM2NaRnBDM2YvWDJRcHNuL0I4OXU2KzFCREgxQTVlMXFjT2hNMTl5cktubTVLK0N6Mis0SDFrSjBKYUp4T2l5STlBODl2Q2Z3SkNWZ2ZwaDViR1BobmhkZXZwaW1TWVRSRnBsTmNsVElBaVp0MXFVU3I3M0hsWWpRK1A0U3lpYzlFUXZsQW9temlibVFGMWlYSTBoVTE2WnFGZWlLa2JZeitBK3lDZ296WG9JRGpaa2pNRHRFUHpRczNSOW5XZndEVFVKUEdCNUNJdlJvS1dOYTQ5ekU5Y0p4V0tHbWlOd29BdkpiemVuSDJRc0cxeXl2czl6c0tZRHlGeFBLT0tNalhGMlhlK3lEZ2RrVHY4emxrNVRJaWRweTZOZ0R0anhyMFRnTGFvKzl6Yy9KN0dSaEdVMkE1TkwvNkwxSHdyQU5LYnZxTTJnZnkyNkpBMFZnVTRLa1BPcUZlSDFlaWNXUXZWS1hYa00yK0c0cVdLT2o0S3ZCRDRQRU5rV2IwVElYamZJS3VHVGZYNjlucG1qT0RhSDNmSFYwTExxT3lQWjVoR0hNcEptVG4wd3BkcE1yUXR2SXU5Y2JxYVBDdXhQZklTMjlZaGYxR29FbjhoZVIzai9ZTnovWWhQMHR4T2lyOWo5T2M4aDNTNDBMMlVQYzZ0Nk1GMU9sb1F0T0RzQ2R0bkkxUUZ0R1pGZlo3aCtLTzBJWmgxQzhkMFcrOEpiQTNDbExWaHpmc1QwalVXSkp5aS9UV3FETGtDNUlDMG00bzIyNE1FbThQTHpqR0cyaFNYYmIwdTUzYjl3a2sxc3dKZUMvc0ZaRWc5Q0JSMENFOWR3aVY1bStLcnFFaG45ZjNpTHpRODFnSmZjNTE5ZWMxaktaSVB5U21ubEdIWTlUbnVOSUNlWG1mZ0pvNzdvckc2bnVBblpHdi9RWnUzNDNJMmdXbG1ROEp1cjNRbk82cDFPUGRrTGg5REJLZFAwWmorQ1BJOG1rVUVxbmpkRVhqMG1OSXVINllwT2d5RUFuaWJaQlZ4M2ozK3JqMzR2R2kreWVVbndldWpUN3ZTbk5MVUVhMlo3MmNmZUorMmUrUW5UL2pYaTg5aHo2UWJPSk1ldnpkSDlsMlRVU2YxellvcS80bFlBK3kzNFZoTkJYT1FSVVNTeEROei82RUtubzNvL2FWQmUzUmIvZFQxSk9sUHVZVk0xSDE4MkxvdDNvMkdrTzNKMXNOZlRDVmcyQjVYSWJHVU0vaDFFNi9tUWxjSGZ0N1l5UUkzNFhtNTQrakFOZ2o3ckZOVUVMZkRHUVBOWlVvNFNPUFJZbTBoTFpvSEM3RHh4U0w1SDlEMzl2U1NMaGVDUDFmK1IwRjdBekRtQWN4SVR1ZjFTanZLUnJLUm1zb2VwS2ZLZGlNU0ZTZmhDNUVHK2ZzNnhtRGhPeEJTQXdLbFUzNlNYSWZ3cFB5TnVoQ0Y1K0liNEl5N3JhalhMWkxTNkpGeTl2dWRlNUhGODN6ME1WcVFZcS9rL2o3UDVtd1RZSG5RVXpJTm95R1poczB0blJERTl4UlNDaFpsT3prczdaWkZVK2hoZjN6S091c0tHTm5maVN3TGtuU2c3VTNHck5HRVdVZDFpZnJvREh1M2dZNGRpWGFreFdFeXRBTVpVenVRVEtqdWpYaExNYzBPN3I3U29LWFp3Y2swdnlHeHU0MTNmWjBOcmRoek9tMEl1b0xjSDBkamxOZjQwcFA0Ri9BK3VnM3Z6MGFqNmVnTWZ4V0ZGVHlZK05UcU1kQW5DRkVOaGE0NC9WR1RRdTlCZFA4N25pN0lVdVVWaWhEY2pja1lneEVRdEJ0U1BRWmhlYUJMNkp4NFE0VUdFdVBaNnNnb2FVL0VyOTJKQkpydjBLZjh6RklZSm1KQXBsUWY1bVo5Y1VlS0RBeEdjMnJEeVRieEhjOFlYcytVQ2JvZGFncDcvY29DL3gxNEJVMFpsK0FnaDdEa2FobkRYZU5wa1JIdEdhOG5mSlZLaTBwTngrWmdNYWh5OUE0VXg4Wnc5NXp2Z1dhZDI2RXFrdThaZDdYc1gxYnVkdldWYjdHZFdqT0ZlZE1LbnYxaDVoQlVzamVCSTNqSHdDZng3WXZqTWJaY1dpOGJJWG1ZMldDZUhFNklsdlN6MUZRTFkvRlVCVk5ucEM5RzdvbUhVKzBUbmdOallPbnVOZjR1Y3B6TXd4akxzQ0U3SHhlUk5HK011eFBjUmw2ZlhJZjRjenBHalRKM3hWTlZ0T0xqREtNSXl4VUQwQVIyOEdFTC81anlGcVl2SWVFNTNQSitxbUdhRW5TQi9jN0ZIMXZReVJNL1kvOHJIRlFTZXdKcVBUb0xUU0p0K1kyaGpIN21JTEdocGxvbkxnTWlSUVhvOUxST0FNSlo4bTBwbmpSY1RQS3VodUlGdjVwbTVFNFUxRVczb25BcGJIdFo2TXg5T3JRaytxQkRkRjd1Ny9TanZYQU1TaDc4QWVVSmRRWCtkQld5LzdvKzB1TFJ0UFErNG16RUZHVFRNK25hTXgrb3VUcmZRY3NHL3Q3RXZwZXlqN2ZNT1lVVGtISkV1ZFFOekd4dnNhVjY1R0lQUUk0Z21SUWNSb1NXSDMyOEF4MHpta1JlQjFVUWVjVENCNUFhNHk5VUtQTDYxRkdkMHUzejhNb2V6cisrNzRGQ1NpSG9uSHNNSGViaUFUZVVNVk5hNVExdmpTYUF4OUI4ak9kZ3JJaHowTmlkNDE3L0ZJYVp6eXVoczdvMmxTRHJsV3ZvdmZqK1JSOVhoY0ducnNROEc5VVFma2NDdTUrR252OFFwVDVmVE1LT3JTbjhkWXRobEdHZzlDYTc4cVMrL2RENDhvZWFNMStDTEloeWFNTkVtMFhJVDhwNmxlMDNsMjQ1RG5NY3NkYjJmMTlHRXJBV2dDTmRaL0Y5dlh6NEdvSVdReDFEV3lyRGVjaEc3MmpTVFpYdnhUTngvWkU1OXdYSllrOVdzdlhPWmJpeHQxRmp5MU4xQUE0L2YvaWRCVFl1dzBGUUt4Nnp6RG1NVXpJem1jYnNvdjFQUEthbERVbUZ5SVIreGF5SXZhZXdIN0lpN0Foc2cxRGZJMHlzZzhrVzM1L0h0bFN5QVhSeERvMFFaOUtzcXdxeEJib1luazNFc3VlQVc1RUdVSzFiVkprR0ViZGVBTDl0dU5zbWZyN1FzSy8remkzRkR3MkUwMW9UeS9ZcHhLWElYSGp1VG9jbzRnTjBVTHIyd1k2ZnB5WktPdkhsOUtQcDF4MTBRUG91L0llaEtFTW1zdFFKbjNJTWlydGFYMnh1NlhwbC9QNkwxTFpic1F3NWdidVJkVnlaOWZ4T1BVMXJoeUpzcWZ6Zk92amM2aThKcXhYa3d3RWprRGo5blRnWFpSaCtTb1NtMGVTekZhTU14bGxZMStETXFmM1IyWGxlYlpSVTFFMVIwZnltMmIrdzkyYU9zUGRyVGtheDlOejE2SitFbDhqWWY1bmxOVWVHcVB2UTVaTjUxQys0dFF3R29OV0tIajFOQm9uS3JFaUdrdG1FSTEveHlKUk9VNXI5SHVLVitxZFVuRGNMOUhjNlpvUzUrRHhBYmM0UTlIdmNjZll0dFpVNzMzZkZsbDkxRGZ0VWZEck9HUkx0YVRidmhDYTQ3VUR1cUR6M2MwOTlnRFpNZWwxSkVUZjVQNXVqaHIzWG9tdUs2QUFRbEVTV25QeUc3MzdhcVBkeVk1cGI3bnp2eGFOZWFHbXZvWmh6TVdZa0IyeERKRzRXdHNzaGZnaS9IM0srMFBYbFdOUkZzY0RoUDJ6cHlHZnZJZFE2V1ZqTlVZWWpvVHN3MGhHY2s4aTdLbmEwVDJXWmhMRlF2YTJhRUx6bVh1dGI0R2pVTFBMRGloVGMwN3hwVFdNdVozYTJGdzBOR09vem50eDVjcTdKS2kybkxRTXp4RnVpSGlWdTFYTE5GUitXOFFzR3UrNlpoaHpFOWU1RzBqVTNZcmkzOUllSlk1WlgrUEt1KzVXMzhSTC9zdThuL1J6N3lUc3NaL21yU3FQWFJ2S1ZCYUdHSXZtb1Q2SjVDRXFON0t0N1JoN1hPVmQrQkw0Y3kyUGJ4Z054VUVvQy9xc0V2dDJSL2FRYmRFWStKSGJIZ3IwM0lPcVg1WUtQRlowL1ArVTNQZHVGRUM3TlBEWWo2bS9wNU1WdGhkRVFhajRiMzVSbEZneEZTVit4YXVWNjR2K0tQTTh6VTJ4ZjcrTDdFZDJSMVpSY1p1NDRhZ0M1QWIwV2ZubXYwK2czbHozRXZVdnVMWEUrZHlSK3JzOTZyR3dJdnJNUHNvOFEvd1ZCWFJQUWhVdGh6SDdFd3NOdzJna1RNaU9lSXJ5elIzTHNBVGh6ci8xelpFb1MrNy9VRVoyYUFDL0d3M3lGNk1MMTA0NSsvVW1IQzMyb3ZOMWhKdEhlby9zTk9OUlpIMTVra0oyK3Y5ZFN5U3UvNFlpd0dVbjhSMlFkY2tSYUdFd21xaWtkRGlhTkF4SEY5bkJXSW02WVJqNTJPVFhNSXpHd2dKQzh3WXpxVDRMMHpEbUpUb1RDZGlWRWgxNm9XYXZQVkcxY1NXcmp2WlVYNG44TGVXclhMNUgyZDVsL1BiVDFpTDlrTC96TXNqeUJMU2Vub3lFNWpHcC9kdWh6UFc2TW8yb0FnK2k3UFlld0duSW8zd2ltaE9mNXM1cFBKSEZYenQzM21OUVlBNGlUL05aS0pIdmFhTHFuV05KaXVDN29NL0NaMXRmUlBKNzc0eXFSelpDZGpFUFZuZy8reUVONEdEMFdRNUc5cWFHWWN6bG1KQWRzV2pzM3d0VDdMT2F4MWMwbmtlVHYrQWNqcnhtVDBJRHVHOG8wVHIxNzgrUlA5NjJLSUlheXNqNEdwV0RwbGtSaWVTUEVHN2NPSkI4UDdGdDNIRUhGTHlYeGREblBUL3lXY3dyRC9WMFJCZXNFOUNGK0Q2VWtYT3lPOWQ5MEhjeEF2Z0NYWHpISUovWXM0Rm5NYnNSd3pBTXd6QU13ekNNMmNWNXlGTzZFcXNpVzZJRjBEcXZUTFZHQjdTKzNMVENmcCs0VzdYOGlJVFhNc3hDbWVGcnVMKzk3V1kvSWlIWVc4TDFJYkxqK0JnSnlmOUFJbkJkdVFWVm5rOUF0a3kzb3N6MS9WQnkzQ0NVaGYwN3FtNkdaRVo3TDNlZmx5V2Q1blBVTE5oekpoTEpmUit5YldLUHJZelc5TDJRMWN3TkpZNC9BLzEvK042ZC8vK1ExVWlaN0g3RE1PWmdUTWdPOHg3aFRzaHRVTlJ2Y21wN2MvZllnbFF1emE0dmJrRE5EVUJsVTY5WDhkd0RnQS9SNUNIT0Y0UzdFZzlBUXZaOWhKdXU5U0ZmeVBZK2lFVWRsbGVOL1h0NzhvWHNUZEdGZGxjVVpmOEFSVjd2Y1kvL0cwMXlYa2NkbGo5RDR2dHlxQUhtSWNEbVNPUytHOW14TkpiTmltRVlobUVZaG1FWWhxR2VLWU5SMWU2Zkt1eDdKYXB1Mkk3eWpRZTdvRFhnVXhYMk80VmtyNWIrRkh2U2c1b01ma1g1M2g0elVaYnh1ZTd2MXU3K05MSVZPb2NnYXhHUXJjZDRsTG1jMThmQU14eXR1NHY2TDN5R2t1R3VSTUw0OGVpOTdJY2E3ZTZLMXROWElSSDlEV0RkMlBON3Uvc2lML051UkVKOGI1SVZqd3VqOTd0ajZqbS9vTyszRTdLYWFZbitiNVRsZEZTWi9UZGdYQlhQTXd4akRzV0U3SHhPSXRzaDl6NDB3S1lqdXpzU2xjZzBGaGVnNk83YktDTGNIdmdMaXRqK0M0bnRVMUM1ME8vSWozRXk4aFI3SGwzazduSFBiMmo2RTdZazhhem43bDlDVWVCVENXZE1yNE9peUsrZ1poUzNrN3c0UHVLT3RRdkpUdEcvb0M3dFY2SU1kbCtHWkNLMllSaUdZUmlHWVJoRzQxR0RSTWMza1pnYkVySTdFVlgwdmczc1RIVisvb3VpTmZGcE9ZLzNRcmFUNlQ1S3U1T3NKRzZQa3R2aUZoaFBvTFZtWHlyVEVvbTNOeE1saFBWRHRxQWJrYlVXMlpkc2s4ZHhKQVhhbm1TenlDOEZ2a042QmVnejdrYldLdVVNMVBoMWZTU1NyNFMwZ2ErQXZkempkeU90WUQvVXlMY0wwaHMyY3NmN01IYThHcFJOWFlQVzhGZTU0NEI4cXcrSjdkdk8zYWNUNC83bmpyMGt5bktQOXo1b2hUN0RrRTFNQ3hRVXVCOEZPSllpbTRob0dNWmNpQW5aK1Z4QU5qdTVQUnFrZjA1dGIwbmo4eUlxQ2ZKczVlNmZKeG1wbm9vRzlDOWoyM1pDRjdiR0VMRlBRaVUrUlpZcjI2TXM2c3RScWRpV3lBTXR6ZFZvNGpBK3RxMGp1dkIvaXpMRFQwQVgzUkR2b3pLcFUybWFEZWNNWTE1blR6UldwQnUvTkRaYm9ITElQSis5RFZDd2JSelZlV3QzY2MvN0tlZnh4ZEgxNUdNcTIxU05RWXVZVUlQZnBrSnp5bmtCTDRtdVp3K1NYQndaeHJ6RUFraWNHRjlwUjZQSmNRSVM0a0tpVmsva09adHUvbFpYT3FFa2pZc0lqN1B0a1NCMWNRTzh0bUhVbFZsb3pYb1IyZmxPRFJKQ0x5WHlXajZNNmtUc3BkQnY0Rlh5YlVPNnVmdjB1bjUvZC9QTVFJMEZqMDd0dHdacUR0bVJyQmdlWno3MEh1T0pjTDRhZVYwaWU5TldzY2ZpeVZaZkVJbmRvTG5pVzJoOWZTNzUvQk5ZMjkzaVRTTXZSUDIxcGlHUitTcFUzZjBCMG9ZdVFHUEtMQ1NvTjBlWjJqZWlOZnZEc1dNZDdNN0JlMjYvaDJ4QmZFTFpkaVF6NGtlaHp6T3ZBZkN2N2paZmJOc2RLSmx0eWNEK1E0QnJpWG9SbUlodEdQTUlKbVRuTXhSZHRPS01SQlBIL3FudDI3ckhaaWNydXZzeURRN3l5b0Y2RXM2Yzl0NVkrNkNMWVpwUStWVkhGRzNkRVhWdHZ4VzRKckRmbXNBSzZLTDZFTHA0SFU5WXlKNkNGbmlubzlLcEc5SEZhd0FTc3pzaUVmd0YxTWs2UG5GcGc2TExieUpMRWNNd0dvZnprWGZkRllISEJxRHh3VTk0VDBNVDNQb1FzbHNnWWFpN3UvVkFpNFdlcUJudjgwUWVmWEdhb3d5ZVA5eCtvVW54NWNCYXdDSW8reVdQYnU2MS8rZitIbzBtMjE3czJBd3RVTjUzZjU4QkhBZ3NST1ZtUXoxSU5oRmJ6SjF2V2I1RWdubERzU3dhY3k4am0zbXpHRnA4M0liS1ZsZEMvejgrd1lSc1krNWlJYUtHMlo1cGhNZU5LMUNpd2Rhb3RMc0kzd09scmt3aENzYk5WN1JqU2FiUmNJa0NpMUtjL2ZnY3NESHF0MUtHaWNCTnFKeCtiU1RvekVCWm1tc1dQTzlGa3NraG9MRjM5Y0Mrb0NTTWZxaWt2Z3RSNGtrWlJwQmZQZGdYV1FTdWdVUy85TFhxT2pSdmZ4L05sdzJqcWZGbmxIQzFjbXpiMW1qZXVCcXF3TDJkcklCY0JyOVdmNjVnbjA3dVBpKzVvQksrYjlScXFQOVNIaDNRdU9TYkk3Wkg3M3NTYXB3WXp6YWVoQ3FzNDF5TEVzTThseU9SdVpMVnlERGdHVFNPN0I3YmZrN3FlSkJOYnRzVmljNGZvWG42a1NoYmZBRTBkL1A4NG83L0FQcXNSNkU1L09idThXK29POHVSUDEvMUdkN1ZOdlUwREdNT3g0VHNmSWFnRXFZNHk2TFBMTjBsdVd5amg0WmtQM1JSckVzbXo0SWtJOUFldndqclEyUURrdVkzdEFpYWhDNnU5NkNMMk4yb1JHcWJuT2NkZ3dTakc5RUY4aWFVTmIwRnlyNU9NeC9LcUg2RTdNVDhZYlJBR0kxc1N0WkhGNzQxa1hnL0VXWE5mSVFtK0laaE5DeXRrRDllWHhTd09wUW9jMnhsNEM3azZUZWtGc2ZlRXkxNDJxRkZRVHNVek9xRXh1UU9GWjdmRy9VYVNBdkdXeUlCZWloaEVYc1JsQm55RU1VaU5taVJzUUlTdmRQN0xvMHNxVjVINGdzb00rZTF3RG1WWVQvQ3dud2VWMUc3eFdGWnZrWGo5WEQwbnVLTmduZEV6WGxEQVV2RG1KdjRIOWxHWnVPUjhOZ3J0ZjErSkhpZVJ0YmFEalN2OFptREZ4TTE0cW9MKzZKeHFpc0tPTmFWYTVHRlcwT3dPaEo5OGpnQUNVQmxBM3Fmb2pubklraFE2NGFDcTF1aGNTc1BML0FNUi9QVVVRWDd0a0h6MmNkUkQ1MStLS2xqTXNWVk55M1I5Zk4yOG9Yc1Vlai95bEEwMzQwTGFVY2dFZnNzVE1RMm1pNVRBOXRXUWdHZmdXaHMyb1g4dWNweWFCd2RRM0srVm9NeWhiK2syQys1aTd2L29md3BKM2dEQ2JsOUtCYXlleUV4ZUQya0kweEg0K1FJTk85N0h0Z2JYUU04aTZDNTh5MnBZMjJCUHBOVHFOeWc4a1dVdkhVRkNvNzZaTFZyMFBoeENVb3MySlBJMG5OemxKRWR0L2E0R24wWDF3THZrRnlmMzBFNCtXUmxkOHgySkpNdTJyanQ4VzFYa1cvLzBnbDl6NkZrT056eGY2ZHlGYU5oR0hNWkptVG44eGlLTHNZNURTM00wMlU4NjVFL0FFTzRjV1I5c2gyYTROOUJzblNvaUQ0b1UrNUNJbi92Y1lTRjZnRkljQnBNdU5talp3Z1NpbmREbVlVdm84OGw1SGVOTytlOTNIbjdrcW56VWFuOGNCVGhUamZXM0E3NWZQOHI1NWpQb1lYQ0xrUVgrT2VSZC9nZ1ZLNTFEU3BQaTVjNk5mUjNaQmp6SXROUUVPdDIxTHlsQjhvS21VelVyRGJ0QTFpV0RkRkNmUW9Lb1AzbWJsOGc4ZWhudERpWmdBU2FDVWhjL2NiZDBtUGwvS2k3L2NGRVdlRStXMmNXVWRub1FMUklHb095dTlOTUpXcHlleVFTcmU1QWl3OVBPeFRrbTRRV0VLRE03WldRUUZVWFFxV1hhVjZwNDJ1VTRSY2trajJEcmg5ckVuM20yNkh2cG1qaFp4aHpDNDhTQmMvUFF6WVBld1BIdVcwMUpPZEpmZHd0elpaa20yRVBSWXY0Tk4zUWZPeDFWQkdYUnpyNTRVV1VERkF0YlNpZUI5Y0hqNUJOSE9rQVBJbm1oWStUbmFOdTVoNGZSTDZnZXpxYUE1Nkk3STM4Kzk4RkpVQjRGaVlwS3UyS3hyRWlJYnN2R3UvVEF2ekd3SDhLbm5jeUVwUGliSVE4ZGRNMEovdWQrU3pGNDkwdFRuOHFaL3dieHV6aU1yUk9LOVBIYUYzMG05d0MvYzQ5QTRGVjBGcTB5TjdNVzR0TXFQNDBBWW1uanlLN2pmTmoyMDlIODBuZmRIRUY4dTA4WDBaQzdrMW92UG9VL1dhUFJkZUZoMlBuTng5d1Bhb3V2cXprT1Y2SkxFMHVRMkw2V0NUd3J4amIvZ3I2bk9aSDYrdVJKSVhza1VqNzZFbGtPMUtKMWR4NVRrTEpKZ2NSRnQ2dkptcDhHV0ovZEgxNUtPZnhqaVJGY2NNdzVoRk15RTZ5R0pvUTdvbUVqblIyeXE5b3dmRkdhdnZuYUVMYUVRM1duOFllT3dVSndUc2dnYVcrV1J1SnRKUFFncVlzblZGVzRacEl5QjVNZVJFOGo2WFFSVzRLRXNWZktOaTNGYnBvenlBWkdQZ09lYUlOUlF1L3ROLzFvV2dSbUhkQnc3MnVmKzN1UkI3YWsxQ1cvVGdrclBSR0dkc04vUjBaeHJ6TU5CVGN1ZzB0T2haQXY3TnQzZVBiRTVVZzlrQVQ5MUEyNGw4Sld5Y3RTZjJVTG41RU1uUHluZGkvcDZKeHBBWmw3b0VXSGxjRmp1T3JRZnd4RG5QL2ptZUx0RWZuUElpb1JIMW50UENaUmJMSmtPZGpOTFp1NXY3dWd0Nzc0U1FEZnBVeWROTG4wcEE4aDc3TFk1R0FkeVM2OW15QzVoOCtPT0NyZmthU1hTQ05JbHdwWkJoekNwK2c1bHR0MGYveHZ4UE5jM1p6OS8zUVhETE9tU2k0ZFRENXBlOS9KU3pDSE9QdXo2YzZxNmF4aEQxWG15UFI5aG9rRHFYcFJNTUwyVE5RZ0hKYmxQendIcnF1TElSRTNyVGRCMFIySHk5WE9QWkphRXh0VHBRbCtpekp6M2JwV3B6elFQUzkzbGRweHhKOFNyRWY3cDdBTWtUaVdkRnhES09wTXBOeUlqWkUxUmNmeGJZdGhlWm1YeE9lbzhWWnlOM25WZGZOai95b1FldnRLMUIyZFM4MC8rcUtBb1VQb3JIR1Y1NXRRWlFjMVFOWW5tSWJrTk9RMk8wVHJLWWd3Zmg2a21QUVZlNTgxcU82NUt0QktLaDVKMXIzLzRoMGkzUFF2R3dYTkZjYmdPYTVSNmFlZnhoUjRzWlJhRHliU0Q3TlVSTEwzYkZ0TDVIVlQ2aHduTzRvd1BoZjhoTWZGcXh3RE1NdzVsSk15RTd5TkJvMDgvQkNSbWdnOXN3Z3l1SURUZnhYUTVQb2JjbjNwNjZXTnFoMDhCd2k4VDNVQkdNYVdqeWw4Vmw3M3B1MUtLUEUrMDUxTE5pbkJtV2UvRW95aXB2SHRjalg3OFRBL3VlaTBzNkI2QUx1czViV1JZdVZpNGttT2RQUS8rTVdoSnV1cmVQdXZVZnR1Nmo4ZEIraTVqY045UjBaaGlGbW9PcUw3cWdyK3NwSTdKMUdzdUdMSDZ0Q0RRenZvMXdQZ0xyd1Bnb014dG1EU01EWTN2MzdYMlF6STBFTEFlOFB1eW5KeGo1bklvL1hhV2hSOENLYTZDK0ZNdGIzY2Z1ZGtuTnVONktGUjd5OGNpSDM5dzlFNG4rL25PZkhhY3dHeGFlakJaZlBMandjQlRJdklScURsMGRCeTd2SVhnL0tYRThNWTA1Z0N6UjNpMmZQUG9aRWpFZlFuTWlQSDlzaW00enpLT2ZmdWhrU3ZUMEhvNkRRd29TdFB0NGtXWlZXaVJvMEJ3ek5KeHVUNXVoejhYWUMvVkFRME0vYjJxSzVvbWR6TlA1MEl6a2VUMGZWZW5FT1FZSEVRMkxiRmtDSkVFZFN2UlZTRjNUTk9JUHFtZ0xuOFJtcW9zeWpEMXAvRk8xakdITWFYckJ0RjNoc0xmZTREd0l1aG42bkhWRDFYNlVFclMzUTd5cnVyN3c2eXZKZW5PUjZmazBVaVA4UVdXdDhoSUplbzlINGM2VTczaDlvVGVudGlYWkJTUXBwVzFKUFp6UVhQQXdGSHZkQVdkalBrRXlvMng0bFVweEJ1S3F1aHFpcFpKb0phTzA3R28yWEk5QjE1Uy9JYi9zT29qbmszOTJ4UEFPUmdQNGlFcVl2ZGVlM0kwbExsaFpFMVVWL1F2UDlvaXJ1U25SMzU5c1ZKWnFGYUlsMGdkZnI4RHFHWWN5aG1KQXRtcUhKL2lZVjlodUJKdks3VnRodlVaUnROd041c0g2Sm9xRFBvQXZSMDNVNDExN29vaklJK1dkOWl3U2lKM1AyZng4MUQ3cUVxSWxXSnpRcG4wVzU4c0xYME1WNktDclZTa2ZLbTZISnhLb29PNlpTeWRGRjd2eWZJbHdhNWJzWmowZVpmRXVna3FUNWtOZ2NiOEw1QmxyWTNFRldXT3FBR3FkTkpqbUJ1SnRrbExpK3Z5UERNRVJQRkV5NkU0MExYN250WjZBSjd4WWtHL0c4Z1g3L2VVMnpRaHhOM2NvS1J4RmxYMzlFTnVOdGRTSWgrMVNVUlR5RWNJZjZLNG15K1ZZbEVxZEI0MUUzTkI3RnR6K09NdVEyUUZVbzhXekh3U2hZdVIwYWs2WVFaZldNUldPNjl6YjBHWmloMHZQWnlXUlVKZzlhaUI2SkZoM3hwcnZiSWlIN0h1b25jOUV3bWlMYm9kOTZDNUpqVmdzMGova3h0czBuVGh4RDlOdCtoY2hQUDgzZWFMNFRGMlNtRVBiTmI0OENZOVVJMlUyRlA1Qkk4Z1FTcXE0aTZ5c2JlbC9wbmlzL0lJR2tCd29DakNRc0FOV2c3NlpaTGM3MXo2aGsvdkZhUERlUERZa3FmdEtzNEY0dmJTVVM1MDZpNXNxR01TZndGcHJqWElJRVlpOXNMNG5XYTQraGNXRUROSjliQ0luQ2o4YU8wZFk5OWdVU2RhZTQvWHVUYlVUK2dYdk5COTIvUDNTM3J3bGJaYzVDVldQUG9Rcm5GNUU0L2JoNzNSUFJuTWQ3ZGZ1bXV0dWg5ZnRHNkJxd0JwclAzWTNXeWMraU5md0w3bGlqMFhnZXR4eTZFR1VrLzRibXFkM0piNWo5S0tyWThObnI3ZEZZZWd3S2dvMXk3L2NvSkZLdmdPeXBqa05KRlAzUnZMZXRPNC8vb2JYOEQwaG5XQXFOa3orNjgzL0J2ZWZsM2V2Ris2VEVhVTV5SGRBTWplMlhvMERpM2tTZjNkRm9MdTBERk51amRVWmVBb2hoR0hNeEptU0xibVJMT29zb3MrOEtST0xJdytpQzlSQVNPdGFrOXFYZGF5TkIrV2QwQVR1ZjRvano2ZWpDTm9Rb21qMERsYnIrbWZ3dXdIRytSaGZYczlGRnQxVmduNG5vNGx1cCtkQWdGSGwrRlVXRjh6Nkh6MUJnNFhFa0pMVkFDNUgwWXVRNkpKVDFKOXVjY3dhYUJBeW1ja1pUZlg1SGhtR0lTMUNwWWorMHNKaU14c1lCU0pndDZpWmZsblRuOVdwNWg2U05TQjU3b3JGbUtHRVJHNUpsNlZlN0cyang1Y1dXc1VoRStpZlJvc2d2dUdwSWxwRjZQOWovRWdsZi9uNG1XcnlsUmZ3RlUzLzNRdG1adzRsS3lvZVQ3OWRZSHl6c2JwNnYzRzB0dEFpNnRBRmYyekNhSWpWbzBYMGZtbmVGN0lNcWtUZnVlTHc0VzRsS2ZyQnRpU3JoUEY3SVhRL05LK044ak9aUWpjVlBhTTczSXZrOUFZNGhDb3AxUkpudTNvTHBMK2k3QUwyWHcxRGc4VlR5ZTdwVVN4dXluMkdjWjZuYzdERkVYL0pGbTlib21sQmtQekllRTdLTk9ZdjNVUVh5MGVnMzZyT0ZKNk5LbGtQUnVEY2EvZTcySjlzZ2NUS3dMQkp1dlpYWkpGU0JsN2JsL0kyb2QwbFpYa2RpOERCM3ZMdFFZbFF2dXRKS0p3QUFJQUJKUkVGVUpNWWVHOXQzUTNmZkg0MER4Nkg1b1orZmpVSTl1blpCZ3ZLTzduR2ZRUjFuU1dSUEJScmpua1VpY2g1ZXhENFRKUmkwUW9sZW14QlpkMXlMcWxxR0k0RjZGQXFTZXZ1T2M1RXVjQTJxSmpyVlBUNERCY3JHSWJFKy9Sa09KR2tCNHhrUiszY05Da1J1ak9ibE81SzBoVm9PWlphM2N2dCs1ZDdIN1FYdjJUQ011UlFUc3NVM0pNdG9Hb0luMFVYcmZlb21rTjZKaE90bkNEZjRTZk0yNGFaQjFYSXZVVlBJdXZBUHRJZzZIb254UmJ5RnpyMHRXYjl5eis4a3JRbnFRbjE5UjRaaGlQM1E1UFlBbEcyeUMvcmQzMEIxdnExRkxFbnRHL1ZBdHFGc0hwK2h4Y1FWS1BNa25mWGlyNmZUVXR2M1JCUDE1OUJDWUdWVXVybVB1MjJPckpRZ0s4cjBSTmxISWUvWFBOS2Z4Y3Bva1hGejdMRktWVVYxWlFoSnY5eXowTUpwbkR1Zjc5R0MwOU15ZGgvZjd2a0RhOFpyek5tc2o3Si9uMEp6dUVkUWtINitvaWZGR0U5NHJJb0xyNjBvSjVDSGtoSGl0Q09xb2tqVG0yekZ6Rk0wanBCOXFydDVXcUxQMUFmekppQ2gxLy9iOXd2NERZM0JSN3UvNDM2cXh5TUxnWk5SdHVMQWVqclhRZTdjOGhoR0pDaHZqTWJrazRreTZyY2tFdHZqbk9WdWFYcWpJT214UkFGVXc1aFRlSVBpZGZpMTdsYkVEa2pzemJPWldNYmR0MEZqeDIvVVgrQUs5N3JwaXBrUFVjWEh1TmkyMGNpKzZINVVWUjFpR3FvU0dZbUU5N3hLNTkzUkhMT1oyNmZzKzNrTWpUV2p5Q2EwZmVGdTNrSWw5TG5maU1hYnlTaUxPNTFBc1R4UlVzYzdGSCszSzhmK1BRdU4weXVqOTU2MlpEclUzU0RmVXRRd2pIa0VFN0libDJmcTZUaE5yWFM4REtPSUxtUjNWdkc4TWhuajlVbDlmVWVHWVNqUXRDZWF5SjZPSnFlUEVKWEtwMFhMR25jTGlabWd5ZjNNMkw0Z1VhSXhPcFkvNzI3L1JGazl2VWsyVnZSaXJKKzhMNDdFaXUyUXAvYit5TXJwTlZRYWVnY1NwLzZKTW5IK1E5YmVhaTNrWlZzVVdHdVBmQ0U5NmNhSXZxeXpQOWxtWlI5UVAxbnhhVWFpOTlrQk5mVUZaVXpsQlNROWVkZUcyMGphc1JqR25NWm5xT1Q2Q0pTdE53c0ZsMVlpR2pOQ05FZmpZYnpLRDZMeEx6NDJkSERIcmlzL2tCWFlsM092ZnhTcWhFdlRLYkN0dm5tT3lQOTVZU1JvM0k3R3lEM1ErNitXS1NqQWVodnkwRjY0ZVBkU2RFR0J1L2VKeERQUGVGU3VmeXRKRVd0WEpBNzVZT09qS09EcFJmZldSSTNwUXZqbWJLOFROV1VyNG11Sy85OFp4cHhHMmZYYkZNbzNrNndQeHFYK25vV1NPY3BTeWE1ekp0VW5YNzNnYmtXOFJyNGRDRVM5cDBMVVpXeDVsWEs5cWt6RU5veDVIQk95RGNNd2pJYm1MTFJ3L3dobDNxeFV2SHR1bHZST1JPWGlYaml1ejhuc01tVExzdFBuZWkzS2dua0FlU3g2RVQwdFpJOUVsaUpEVUlsbURSTDJKNk1zbHcyUXlEc2NDZDREa0tDeUhHcEsydzMxQndnRkxydWlyTW1OZ2UvUVorTExVditlODk1T0RXeTdoWVlSc3Q5MHQ3ak53YThvTTkvVENXVzMzMG4wSHM5QW1VWHBqTU04ejBmRG1GUDRBZ21ZTnlMUFQrOTFmd3ZoNXJhZXZvUTlsdjE0RTY5VStJSGlMR0RQTnlYMlNlTWJLTmJHSzdxK2VKYW8vSDF0SkdUZmpSSWw5Z2RlcXVWeHA2T0E2eExvR3RVMzlwalBYcS9tT25NMkNrQ2NSN2JaMmR1VXMzVjZuNmdaTzZpaUtkUmdPRTFaMy9QMXFmM25aUmlHWVJpR01Wc3hJZHN3RE1Ob0RMdzMzdFZJcFBVY2dETFlmT1BYSHNpemREVFpoZnRic1grM2R2ZS9vMnZabVZXZXp3dnVOZUlzUVZSKzdtbERVc1I0RVpXQVg0cksxYjIxa1Q4Zm4rbmpQUU0vUUI2SnJ3SVhJOUVhNEQyU3RrKyt3ZXlPeU9Od1cvZDNYR2pldzUxZmJ5UW9UVUlORWtlZ2pMNmZ5Wlo0Ym9JOEVEZEZHZVZ4R3ROQ2FTcEpVYWNYRXJKZmlHMGZqTDdMdW5TNk40eW15aTNJUC9WUUlpRjdYNHJ0UVBMbTZiN25TVmxycExweW9MdS9CdG05aFJwMXp5NTZJYnVua0Rkc0RUcmZTcC9USDRUOVc5dTcrMm95T0g5Rll2WVBzVzJMa0F6a3hmRkJnbU1KV3daT1FJSFIvb0hIK3FBZzVZL29PL0tCMUpQUjJIOHpZUnV2aHV5UllCaUdZUmlHMGFDWWtHMFlobUUwTkVPUVVQQjNzaVdWMnlMTEVKOEp2VG9Tc2g5SGpWZno2SVRFaFJsSWJENE5sV3lXRVdlYkExZVJGYkxIb01hVWNVWVJpY3FleTFIVDJ0MlJ0LzROUkpsN1hraFlBbGwrYklyOFRoZERIdGpwN012YlVWYjM2OGgrWUc4a3lPem1qdlZnYk4rMWdSV1JxTEVGYW9LenIzdnNRRlF1bnM0Yy9DTjIzNVJLTVgzNWUxR3ZoR2JvYzdpUHhpMEZOb3lHNEEva1RScjNZWDRFV1EzbDBadXc1M0ZITkc3RXk4NFhvR0c4NVBkRzFSL251OWU5RkRWSFBKaW1ZVSt4S2dycVBVd2s4SHU2b25Ha1VzUHY1VkVtOWsycDdkNjI2Y2NxenVkYVpCdnlwOWkySG1TRHBLQ0d2ajdML1JSa0paTCtEdDlIZGk2UHhMYTFSWTJPVDBEdmJXdmtXZXQ1R1FWSDkwZmYwVjlROVk1aEdJWmhHTVljanduWmhtRVlSa096RjdBT3NoZEpOMFBzUlRMVHVpd0xrL1Zjdm9uaU1uMG81OVZjaVZsSU9INmR5SU82cmJ2M21YK0RrWURkQW1WclQwRU5mand0a2ZqOU9KRTl5UzNJWHVNRTFBRHlYcEtOeWE1RVh1TlRrRVZMbktXUmtMMEs4dGIyNUhsa2o2VjJuM3Q5c1oyN0wvSkM3SXhFK3pNSk56Z3pqRG1OYjlEdjN2Y0JtSVJzUi9MSTh6dGVoS1JGeUI4b0tIUkViTnQ4eUxyb1VhSU1jRkJXZFNYZlZVOWY0RytvSDhDRktOdjRXNVJ4dkJTcUlLbExzOTM2NEQ0MHJrOGgyd2ZBajRWRm56RW9nSGtGMmZleW1ydi9oUEtFWG1zOFNhc2wvNXFqMFRpL0U3S2MrZ1ZaVE9XeEFBb2dIRTUwRFJ4TVVzVEdIZWRrNEJKMDNka2JaV2IvQzFYQldHRFFNQXpETUl3NWx0bnBkVGNuY1JFU0ZScWEzVWtLRUVZeFd4TXV0ZlMwUVNXNzZ4YnNFNklIVVRscGlCV3BuNFpBaGpFdjBCSllFeTNrMDJYVHl5SXJqTFFvVzRhbHFTeE9OQ1FmSXovclk5M2Zmc3p3UXZaT1NFaDZIcDFuZC9mM2ZLZ3AyWDlRczV6UFk4ZThEZ2tNRjZPUytFdFNyL2tGWVFHaUJnbllyNkZNOGIrN1kxMkhzZ0NuQXNmRnR2MmR4cm1tNWJFUkVtTEdvbUNBWjFacVB6L09oa3IrRFdOT1pFVTBSdmpxaUQzUkdKQjNHeGs0UmcwS1VNV2JZUitDZkpUWEJSNUN3dlVvOTlnNzd1OHYwVGpVbVdSUUxVUno0RVRrWHo4VmpTdS91c2ZPUVZVMkd5Q3JwV1VySEtzeHlCTm05M1QzYVZ1bE5KdWlhcDdIZ2E5UTQ3anBLT0EyR1gyR2s5MzJ1Z1pDUVlHSVcxQnc5MG0zN1RnMExoOFQySDlqOUwxK2pUTGpmd1AyYytkMVhtRC9ka2drSDRQbXloK2g0T3NUS0RoNlVEMjhCOE9vTHpxaVFOd1dWVDV2a1p6dFd3Ri9KajloYnpFVW1PdFY1ZXMxQlRaRVkzdTYrcVF1cklYbWlyN0pieit5ZlZYYW9NOXNvM3A4M1dyWkh2Z0hwbDhaaG9GbFpKZGhLelNaL3hHVmhGYkx2a2pRR0VEbGt2Y2JrZGZwK0ZxOFRuMndLYkJvSFo3L0x0bnV6SjRsMENKcmRiUVFlSnZJVzdhSUNTUXppVHlib1RMUzh3azNRd1BaRTF5S1N0TmZMbmlOTlZDMnpVL29RdjAxeW9yMFZnZDdvQVdCejR5OEgyV1ZWbXBZWnhpRzdERGFFdTRvNzB2c0h5MXhuUCtpQmZ1ZGFCenBSRklFblIxOEZmdTNYd0RFeGZvRGdNMVJRN0w0OWZab0pBTHRRUEs2OEJYeXZONExDVVJsbTNHdDVGNy9PU1N1Ky9NSldZbk1SeVJJeFJtSU12MW1vbkgxa2NBK2RhVUZFbEF1UjZKUVdrejVFUzNTZXJ0elBNcHRmNjBCenNVd0dvdU4wZnl4SGZyL2ZSLzZiYjZKeEVsdm9kVE5iVHNlaVp5Z3NlNUNraDdQZllpQ1laNjJhSnhaSGMySjByWkpvT0RSenNqaTZFank1NlJib2Qvb1NtaGV0eU1TVE9NTVJ3TDMzOUJZa1pjdzBKS0dzVHZKWXdZUzdDZWhjV1J2RkNEYkRYM08wNUZnRmgrN202SHZhQnp5dFg3QTNUWkVjODNwYUQ1NUpab25lMzZqZHRZcVhZa3FjWTUyNTRnNzcwRW9lREVUMlY4UmU2eVBlOTcxNlAvTlRKUjFIZmZpRHZGLzZEdmFFSzFIK2lCTEs4Tm9LdFFnTWJ0bGJGdHJOQVoxUnZPOXppanhZVGxnQlhmcmdFVFlWMUxIdXhEOU50TldRWjVGa0RYUEkrUUh5amRGdjdOcWVSejl6aHFLeFZEVnhpQ2krZVlLNUsrL1BiNHBib2doYUszclA2OSs3dmpueC9acGd6NnpDY0MvQThkWUhBWE5hc01YbFB1c2wwSzZ5bWVvT3RFd2pIa1lFN0lyY3dJcTBSdGV5K2QzUXhlMDAxRXBaak0wMkllb0FlWW52NVMwbXRMRzJuQTh5cnFwTGRjU1hVZ1BRb3VmSmR6Tml6elQwTVZ3TWlyam5FSitpV3Nib2t5aU9HM2RhODFDRS9pMGxjQ3ZTT1ErR1MwVU9nWDJBVjJJdjBRWksyTUp2L2RkMGFMaVhDUnVkMEdab0Zma25MTmhHRWsyZHZmUHByWXZoc1NVTDZnc1pMZEhQcWlySUNGN0g3ZDlURDJkWTMzZ215eE9pbTI3R3dVSGowSFpsVGVpUmRObGFBeDdJSFdNUGtTTjM5WkRFL1piUzd6Mm5tZ3NmWnBJeUs2R0FVZzRleEdObHcrZ3hlSC9hbkdzOUhFaEtxbS9HWWsybjZLeE5SMkl1QUhac2NUTDVPK3BoL013ak5uSmErajM5QWY2UDM0TkVncjhiM3R0ZDkvWjNTOFIyd2FhUDY2QTVvNy9Kc295OXNHbVpzQnRxUExsUk1JaU5raW9HSWxFMlI0b1lKYTJlZ0paaC9SQTFZam5FbGtmcGJrSmlVVWZFUmFyTjBQanlqNWt4LytHNGhNMDVxNkJyaXZOMEJoeUVjcElQZ3BaRmNXYkE2K1BQdnY0ZGFnN092ZVp5UHJqY2lUUzdFY2tndWZOMVl2b2lmb2VMSTZDbVdudjdqdFExdjZWU0lnL0ZNMXBQMFRmU1R6emZBRmdHZkxGdWppelVLRHp1VW83R2tZVFlSbVNpVjArQ1BVRG1qZmVpUVROZERWR1gvVDczN3lPcjk4Q3pUMFBSZ2xPY2U1SFkvbkRxZTJuRWRuTU5TYk4wYm51Z2VaWGFjNG5zck5LMHc3TjFlNGlhV1ZYTGFzaXJXUXkyU0JwRzZSeGhKcnV0a0Z6MTdpUTNaeGtVTU16SFBVZTJCbU55YUhtdUZQSlZ2Y1poakVYWWtKMlJCZDBzWXJUSGwwUVgwWFJ5ckpjUmpTcDkwM0J6a0FaT2UrUUxBZE5jd0Q1bmMxcnFqaUgydklWNFV6akE5QjcyWTdzUkxnNVdWL0JLZWppT000OTNnb0oyMitqakpuMTNINzdFcFcvcGhtREp1NXBocUZGM2FkSUNFdnpCVnB3ZEhYN25KWnovSk5RdHRFeGFNRnlKc25vOC9Kb2dmQUVrVCtyTDNzcmswRnFHSWJHMEpuSWw5UFRDWWtESFZDV1lGeE04UlBnNXJGdEs3ajd0OTF6OWtVTG1yUmdNejlaajlRMG5Rc2U2MHRXdEdsRHVTYUozdVlvUHI1UFJHWDRWNkZyd1BGdSt5UWs2c1paRHkySy9rQSt0K2NoQzVBcGFJR1JwaVA2ckZvUytaOVdhbWlXeDFabzdOOFFqZHUvSWhHcUxnTHlHU2g0K3ltNmZuN3V0cjJCaEx4SmdlZmNqd1NlWlpBQTlSMzZ6ZzFqVG1ZaXlRRFR0b1F6WXYwYzcyQlVGcC9tUS9mYy9ZQVBrS2pkREkwbE82R0t2cmdka2JjNzhza0MwNUhRY1R2SzZMdlAzY2ZGaFpidWRaWW5Fb2ptSTUvNzNYM0h3R09UMGZqNU9Fb21LQk9VSzh2ODdqNHRtTFJFWXZXNTd0K0QwRHh1SXhSSWZBVE5PWThnOGhqZjFkMzd3TURTNkgwdGhjYXdvZTQ1TjZIS29QM0pDbGdkcU93N3ZyMDdoelpvWFpCWFVUUVVmVmZub01EZW1VakFTUXQyRjZCMTNMMFZYdGN3NW1RR29OOW1hTTRRWWlpcVFuaksvYjBqMllRb2IwM3hmMlIvdDhlU2JFcitGQnB2NDh3aXFxaUpNNGg4d2JpdUxJU0NWNzV5ZWdVMFY0dFhsM3hKT09tdDZMTTdBSTJuNlVic3RXVWRzbmFCbzlDNHVucGcvMUJDeWdHbzJxZUl2RXFVVlFLdmJ4akdYSWdKMlJIZHlPOGN2NGE3bFdVWWtaQTlDeTFJL29jbThXc1FOYmxLY3hjU3V5c04zZzNKTENRUXBmRUxuZDhDajRmK0g5MUt0R2k1SFMySzZpT3I3aHowZVo2T3ZxOFJxUHcrZmdFK0RIMEhseU94K2lZa3Z1ZGRwUDhCckV4MlFqSWZ5Z3pjbFVqSUdvQStvd1dKc2czampFVVpBb1poS0RObFF6VGg5K05HYi9TYld4NHQ2ditSZXM1WFJNMFVaeUZ4WjNmMzJJdkFYOUI0ZlRIWmJJeGRpVVNKMnZBVldYRjhTNUkrak8yUXovUmtKTURQUWlMVlZtaGluYllENllwRWswRm9ITGtYQmRyR3VYL3Y0bTYzSVBGK0J4UW9ld010M3U1RUlzYnhTRndlaE43L29taHhjSUw3ZDdwS3BKcG1YcStpS3BxUlNKQ3FRWUpOYlRrSkNVQ2pVZWJNY0ZUcWV6enlnejBiWFV0bW9rV2tYMGkyUU9KVHk5Uy8zeU5aWm04WWN6SVBFUmFIZTZETXY2UFJHQlBpZGpRRythRDdYZWczTmdMNVhwK0hQS3QvSXhJTjRpTE1EQlQ0Nm9LQ2I3dVNISU9IVUYzaVJoRXZvV3puUjlINDFnMGxldFNXRFpFRjBtU1UwUTVSOW1GYjk5Z0pTSUQrRWdVOHZaajFiOVM0OFFLVUFORVhDVlkzby9IM0oyVFZjaEFLQm5SRW4rVlE5L3k3MEhYc1FUUW1yNFdTSkNhNjE5NmQ0c2ExNTdyOXYwSnJnRXEyVWVlaWNlODZzc2tsQzZIeGNGZFVQZE1RTmxDRzBSZzhpT1kxbm52UmZPQXRvbURlRDVRWHNiZEJZODdxU0t4K0hJMC9oNmYyV3dxdEk2OGlhNXVVL20xdVJ0UTAyMU9EZnBmYnByWjNSMVhjRGNGcGFIM3I4Y2toUjZDTVpnaGJmbmp1Q0d4cmpzYkJjZTU0ZTZIRXN4WFJIQ3h1UmVJOXVkZU9iYitEY0paMWZiRTM1YlBFZTZQMWdXRVk4d2dtWkVlOGl6SXFQS3VpNWpCWGs1L1JtMGM2bys4VDFNU2xtWHNzendmcUQ1VE5WeHRQcnZxaUJSSjEwL2ltVzB1U3piNXVUdU53Q3BwNFhFalUzT1lyTk5HZmlSWnlhNkpGM0kzSVdzVDdKVjZQeW8xdVNSNlMvVkdwNSs5SVhOcmViZDhjZlJiL1J0azlqNkQvSTl1Z0NVeGVadEcraEQyOURXTmVwQzlhNVBzcWprT0liSm91UllKbm1na29ZSFVNa2VqeEUybzg4ekVLSVAyQ2hPdzBUNUF2QUhrNmtGK0svUll3T0xWdEZFa2grM2MwUHFTYkRMMkZCQ0F2MkIrRE1vRTJSR1BrQStoYThnWVNyTTVDbVkvRDNQTitRcFlCdnRyamFiUklHb25LeTNzZ081SSthTHdiZ3o2ZjI5Qm5rUmFlQnhMMndHMU5OaHY4ZXJTdzJ4K0o4OGNTOWpRdnkxaWlJT0JVdENDOUV3VW5Oa1JDVERYTmVvNnV3N2tZeHR6RVMyZ2VkZ3NLb2wyTzVpYW51YjliSTJHMkJnV3pIaUE3NzVtS3hxYk5VVloybkgrVHRUd3FReHMwYnFmNUVIbk5QbzNHdkR0Sk5yaXRobGxFbFpNL28vZnVyUWNXUktKek8zY2VGNUVWdnlhanNlUlJOQWJPZFB1LzRQNjlPQW9JL296c1VOSno4YmRRdHVHcVNQenFod0tWczREM2lTcHVRbHlOcW9HR2twMUQ1M0VuV29mNFNwdFdTR1FmNU03N1puUnRNSXc1bFl2UitMUU1DczVkaHF5WWFpTUd0MFpqd2wvUlBHdHZOTVpkaVFUek9PdWg5ZVFqUkNKd0htZVR6ZHB1aHFwYjBvbHBDMUMzdVZNUnA2QUExdzVvbnJzY0Vua25Fald0WEFlTlJXblMxd0RQZnU2NWw3dS9MMFlWazYxUUVzR3d3SE4ySWhMd1I5T3dRdlpqbEI4dkRjT1l4ekFoTzJJV1NRSDZKTFFJdURDMS9URTAwUTlOMkl1SVp3TjNKdHlKdmcxYVhLUWp2eThUWllVME5OMHB6cHd1NDhVSG11RDdqS05GVVhhTHoyRCtJcmJmaVVSK3QybFdSYVhsbnI4alVUcWVQWFFHdXVENnlQVFdLTnRtU2FLcytGUFIvL1dRTitDV0pKc1VkWFAzcTVIME12OEVUWWphSTdFNm5nRnpLeExzRnFIaEl2R0dNU2N5QmszMGZRbjNyZWozTm9LazFVaWFvZVNQZVllajRGT29yUEFUOHEyS1BGMXp0dmNtbk1VY3FyeFlGQzJhMnFKeCsxZXlvc2xhN2p5dlFsVTI4YXlmYjVDbzN3eGRDMTVHR1gxcGI4TXhxSXJuSCtqeitCK1JGN2RueTlUZkY3cGJFZWxGelV3a3doUUpNZFh3Rk1wUWoyZk1QMEkwYmpaSG4xc0xkL1BCMEQ5aXR4bXB2dzFqVHVRamt2T1l1bklsOEMraUlOWHo3dWJ4ditObUZEY1luMGhXeEFZMVRidTBGdWZWaWZ4NThSY29xM0Z4YWk5aWc2NFplUlo3bnlIN2tPOElON09OODM5SXZQRmo5dTVvSEpxQjVubHZrcDhCK2dOUmx2ZUM3bnhxQ0gvV2s5R2NkWm83cjhNQysxVGl5OWkvcHlFQit4MGthdFdtQWIxaE5DVjhCckZQVHZvUENxVE5KSnhVVmNTWktDRC9MZ3Fhbit5T2xSYXhxMlVqc3RZaU05RDZNeTMwM2tmRFdZdjg2bTUrbmZrZDJRcnBaZERjTk0zOFpBWG45a1JqdGgvdnZHM0psU2hnRnE4YzZvU0NhcWRSZkkwWVM3NUhkcWpmZ3ZmSU5nekRxQW9Uc3NQMFJwbTV3OGcyZU5pQThvdVNMa2hrOWZ5SUpxS3RVYk9DWjBsR1RyMllIaGQ2dDZXY1AydDlNWUZ3YWY3MktNUHdHQlF0ajlPY3JNZlZNRFNoaU9OOVh1K21kZ3VsYjFEcFp1aEM2RXRoZlhPSU44azJlNGhucnF5SnlqYjNqbTNiQ3dsc29IS3BCOUdDQjNRQmY5Zjlld2JKQ0hFM3RJaXF6OFdxWWN3TlRDYVoxZlk3WWUvWGFraDdrNElFNkxJOUJDYms3RnZVdXlERVZIZkxZeENWN1QxbUVtVk9oNXFsZ2E0SFJVMkxRczNhbWdKRlFiMC9LRjhxYkJoek11dFVzZTgzbEJ2SHlzdzFpa1RzRUhuallsbCtydkQ4ejZtYmlGMkdENnZZTnozKytIbjIyUFNPRlpoRmZtT3hKNGlFb1NLR0VjNThESEVvNWRZRXY5RTRmWFVNbzY3VW9QVVhLRm5xQmlSQ2UwSSsxbW42bzhyaDVxZ0h4MHcwTi9LQi9yUkZuRitmOWlQWnRQVjdzblBNcG1JdGtxWVZtay9IN1VUK1JuZzhha00yeVdNb1ViVjFmWEl1U2Q5dVVCQ3ZPMkhyanhNYTRCd013NWdITUNFN3pIbElnRG0vMG80VmVBQ1ZVWHMySXhsMS9EdkpFdTg5a0NBY0w2TnU3QTdqVXdsSFJ2MUYvTFhBNDZIL1I4dWhDLzFTS0h2a3Y4aFhDelRCV0FLVnMxOVB2cS9nVVVRTmZUeGZrdlU2aTdNZDhvdXNWTDc1YmV6ZkxkR0Y5MFJVMW5hY084WmdWRzUxTXZKVjlObmFTNmFPMVpPc3VHOFl4cnhOV1kvcUlqSGNNQXpETUR5Tm1kaGlHSTNCeGtRQm4zdFJSZlI0b2tiUHc0Z1NpVURycy9YUW1zM3pBYXJHUFJhdDZWNUhDVk8rOGVFUXN0VnJrOGl1SjhlU0ZiS0hrUldIbTZGa2hRTlMyMXNpWCs3RzRBMWtaYklKZXIrN0l0dWtVRVhLZWlUZnczcG9yZnNZcXA2ckQzeGwzVjFrN1UyMlJaOU4ydFlPOHF1eVFRMGk4Nm9vMDVRSkdocUdNUmRoUW5hV2pkREY3Z29VbVExOVJqVTUyMmVTeklLNUhEWG1XUjJWT2MxTCtPaDVQRnJ0SitEdFVDVDdJUlFoVDN2TmVueDJ6ZHFvM0F5VTFSNjZFSG9XUlpPY1VZUTdONmZaRUlucEs2QkowTi9ReFgwWUNtWmM1RjcvR3pUQldnTlpCbmg2b3N6N3ZPN3pobUVZaG1FWWhtRVlScEp6a1NYSEFDU0NOa2RaMmI2aDROMGtHekF1amF3blJ4Qm1GS3F3aXplVzNha1c1L1VKV2dOZVF0YktiZ2FxVUU1WFV1eEx3MmtyTFZEQ204OVcvd1QxYlZvUUJRT21JRkc3aUcyUnlMd1R5cG8rR25uLzE5ZjVRZjFVQ2ZyR2tpL1d3N0VNdzVoTE1TRTdpNzhJZUJ1TkVIc1JsVUhGdVpaa2RQY2VkeitBc0pBOU5MVi9XOVRzcTA5czIzSTBYT09JRUlzUXp2andKWXBQa0Y5R0djSkhXanNoZjlURDNMR3E4U3k3SDNtSGI0RUU1eUs4My9WQUpIb1g4U2xxbFBZRHlwWi9GcFZmVFVJWDRzdlFCZjhnOVAyMVJaT3JEV0xIOEdYRGxUclFHNFpoR0laaEdJWmhHTEFiV3ZOdVJ0U1A1QWhrL2VpcjFYNEtQQytQUTVGWXV5WktxSm9mTmZqK2xuTGUxVlBjODlxakJLWnozZmI1QXZ1MkNteS9ON2IvTk9yWCt1MVdKR1I3ZTgydGtLWFROMlQxbkJhb045WFBaRzFaTG5QSGVvRGtaK3Y3bGtCazB4bC9mKzNkZmZ4OXp5Q3FQdlNQTnlQN1dUZERhLy9RZHhEcTV6QS8waHJXRGp5V3gwYW9xYTVoR1BNSUptUm5lWkxpMHIyelVQVHlqc0JqNHdQYmluaUxxTEhpcm1ndy93eUp4Wjd1VlI2enJ2eU1HbGlrNllNYTRnd2pXekxVRERVMFM3TXV5a1ovQmRseXJJYkttRFlrMjdBTTVBWDdHRmtQWFQrWjJaWGlFaVRQSktLU3M5WkUvOC9Ubm9namtCWEpLNmdVYXd1VTdmMG5vdVpKRDdpYmYvN1RLSks5TG1yUTVqUE80ODJXRE1Nd0RNTXdETU13akRCbkFhTkoyalAraXF3OTkzQi9seFd5TjBScjBXOVJZdG15eUFQNlBHVERNYkxFTVE1QzFjTHAvbGdoTGlPWjlaMG1uZHhXVjU1SENYSXRVUktXcHdleTM5Z0h2Y2R2a1hYSWkwamNmYVBnbUQxaS8vNG5zRXZxOFpCTnlYbEV6VG1mQVBxNmYzZDI5eDhWdkY2NjRhVG5pZFRmWFZBdmlGY0tqcFhtUGVTbi9sa1Z6ekVNWXc3R2hPd3NMN2hiSHFlalJvSVgxdUUxSmdDcklPSDJaMVFtdEJpS09uNkxTbXJPZHZ0ZFQrVW1GL1hGRUpSMS9HN2dzUmxJeUw2WHNJZjJrMlJMcjA1RGZtTWZvMUt4d1NpNy9EWWtHb2VZUnI2MzlXQjNxNFllYUVKeUh2cnUwdXlQdWp5REpoemRrZmdlei96K2xTaHc4UkNhS08yTjdFUzJSWk9GZUlOT3d6QU13ekNNaG1JclZIWDJuOWkyTm1oTzh6eFJrb1JSUFYxUU5tQ2VnTFk0RXBNK3BuSzI0QmhrQVRDbzNzNE9ka0Raai84cTJLY3I4Z3MrazZiYkVOZ3duZ0V1em5sc2JXVHhXYWE1TFNoTCtGY2taSDZNUk0zMzBCcHRNN2ZQTG9TcmRkc2lRUjMzZVAvQVB1MlF6UWpJVnZJem90OVpxSkh0cHlYUHV5emV4bVNQd0dOOWtDWHE3YW50cTVMTXF2Nk5mR0g3WEpKMkxhMUo5bkJwaGo2RDMyTGI0dXYxeGR4amV3YU9mVElLS2h5Wjg3cHBWcWI2ZGZYdnlDdmRNSXg1QkJPeVp3OHowSVdrTmJwbzdJMnNNKzVFM3RGYklXdU1jMUdaVEdOTlF1c1N4VXhmR05kRDJjNzdBVnU3YlMraFJkYmJLQ083ZmVvNU5lZ2kyVE8xL1V0Z3V2djM4bFQzLzNZQmQ3OGd1akI2cGlQQi9sSzArUE9aMjVPUUo1cW5EWnFnZUNIN0k5UWgra0FrM0hlbVhKVGZNT1oxM2tRVkYzbVdUZFZTUTNVMlIzV2xDK3E0L20vazJWZ3RXNkN4NUwyY3h6ZEE3MmNjdFd2b3RUakpNYnd6cW00WkFmeFNpK01aaGxFL0RFVFpnWFhoRFpJaXhRMW9UaFVYTmVZRGhxTXgxZ3ZaOTZNUzh4RERrSjlzWTlJV1ZlaDFkL2Zmb2pFdnhHRklGTm1HN0JnV0t2V3ZodWxFSW8wL0gvK1pqVWFDak04MDNBeUpLcjRhOFF3MEIxeUlaT1B3RUQxSUNqK0xvV2JuWmZrU2lYSnhEbkRITFJLeSt3T25vSG50aVFYN0djYnM1RWkweHUwVWVHeERpaFBMMGp4S3RPYkw0d1ZreFpFbVBwNU1RMWFZY1ZaQkdjdS9velg2NXlnYmV5bmdIRFFlcEp0RXhtbUR4cksyN2pnVEs1eG50YXp2anBsK2J5TklCdHRlUVg3YUllSlo4VXVndWU2MVJHdmltNUdkNWpaa3h5U1FhUDQrU3ZoS3N6LzZqRU9QSFIzWXRqcTFtMmNiaGpFUFlVSjJSR3NpSCtoS2hQeWY0c3lrc3ZpOEJyb285RUpDNzFOdSsvMW9JWElWaXZ3T1JoMmNHM3BBUHhHSk5IbjQveXYvUjNHRytJRm9ZWFE5aWtiZlRpUmtReVQ2M280eXZOUDBKM3VCWElWSUtIK095aE9WRUFlN20rZEwxQml5cTd1OWhhTDJPOFQyNlE2OFEzWnljaVg2UHM1RTBlaS8xK0o4REdOZVl3bVNsa0tib3NscVdlNG5HaHVXUmsyQmppVWFPK00wUTc2SW5XSzNMbWpzV0JDSkFEMkFFOGdHOEhaQmxTY2h6NzZqMEZpWUhvOXJrTC9qS01MaWVuTWtPdnlCUG9mcGdYMHVSNDFrRjZGOEJwSm5KYlJBdVJ5SkY2QitENWNpRWF0b2JHOHNlcUwzNTI4bkE2L08xak15ak1aaEwyUlpsclkzSzB0N05PYWtzKzNLc0NIS0h2NCt0cTBac0NScXNOWlFiSXJtZUY2dzd1NXVIVkw3UFUreUwweWNKWW5PUDA1WGt1K25OdHhDMUV6dW42Z0tieTJ5WSsvUzZIcndPcEVBdEM0U2ZTcUoyQ0gyUThKWFdhNGlMUFJVNGxaa05YQUFzbW40dVJiSE1JeUdKbSt0dkJKS2lEcTBsc2R0amRiWjZ5RUJ0YmFadWwzUVhPVVlORTRjVG5JY1B3WWxKNHhDYzlHTHlQYTFhb1hXcnF1ZytlRmhLTnM4ejJhaldscWdZT244U0N5UEoxZXRRN0cxU0lpdUtDanVmRVNvQUFBZ0FFbEVRVlRRaXNqekc1UmNOd2F0bGJjbWFmdlJBYzA1YjZueXRVS3NqK2JwejliRHNRekRtSXN4SVR2aVcvS3pWdExzU2JoMHh2TW15ZXpmT0YxUms4ZkJTSlRabEt5MzlydEFQeVNNK0l5WjIwajZRN2NrTEliVWxoY290a3ZwRFd5UHhKaFFKTmJ6SnJwUWQwVFdJbm1UbEtGa3V6MC80YzRqN2RFZDk5dmFndVNpWmh1VVZUTW01M1VXUUpIMW0xQ0F3Qk0vcjh2UVJmTWxvcysxbWR1L0ZaRVhtT2RlbEoyektQQTNrdGsyaG1HVVl5ZTBLR2hHY1hETU40bDVuMmpzK1JsbHc5Mkt2UGQvY1B0OWdzYll0Z1hIbStHZS95TVNLZUpDOW02byt1SmZTSEFvbXhsOURocnZ6a0lCcmpSYklqRm5LT0Z4ZXhHMDRIaUk2a1hzWmlqcnBqbko3TXI3MExYbGFGVFprMmZaQkZyMDFWWmtpM01qY0FoYVVQMEZaU3Y1bSs5Q1B3VmRKeGJEaEd4ajN1RUhORGFGT0FPSkdwZm1QQjcvN1c2RUJOZjVVWlozWE9UMFZXNithZmtON3Y0dWt0WVc5U0VFVjZJbEdrKy9jYmR4cU0vSkMyZzgrdHpkdmtxZDB4bUVTODFEUEU4NHcyOWZOTFlQRFR6V2pPeWM3a2cwVnQ1QjB2YXVIUW9nVENLYTgzZEhJbHVlSFVKWmxpeXhUMWwvMk1VSmwrei9pS3FnUXJaNnc5RDEwakNhSXFjaWE1OWJxM2pPZHVqM3V4NFNzVnVoRE9xYnFGN0k3b1dTbjRhZ2NXbG40TUdjZlljajBmVXlaTDM1THVxdDlCaGFtL1pHWS9hSzZEMTloUUowZWV2V2Fqa1pKV2JjaEJLcm1nRWYxdkpZaTZQM3VRRFNKK0lWaEIrZ29PUGpTS3pmQWRtS2dvS1dyWWpzV2FxaEJjbDU4ZjVvekszTnNRekRtSWN3SVR2aVFzcDFORDRWWmVuZVU3QlBYSWlvSWZMbW1nOWxjZ3hCQy81aktCWVBmSVQzU2hRSjlweUNSTzRkcUQ5djV1ZmNMWS9CU01pK2xiQkhkcG9EQ0dkS2V0NGw2OFU5Q3kzMmlzN2p2N0YvTjBjQzBsYm93bjBCMld4STM4amlhNUpla25IT1JJTFYyU2hTZmhXd0hMSjcyWjFzMDQvamtZZ04rbHhHWW42VWhsRXRSeUV4NEQwMEFUOGlzRThIdEpodlRqTExaUUphWk55UHh0SWRVUWIxdFVoOCtCbVZvditDeEpUZGtPRDlLY1UyRzNlaHpNay9JM0YzZHlyM0tOZ2JpZGp2QU5la0hwc2ZqVTBIb3pIbURxSVMybG14Y3htSXJoVmp5Rm9yZ1lKMWVjMkhUa1VMdHl2SUJrWFBRSXVCbTlEMUlzK0twUVo5eGwrZ1RKemE0c3VBSjZKeGVScXlrcHFJRm00Ym9yNEpQa0RRRVZYSEZER0RjTm14WWN3dDdJN0dyRHdoTzA0L05IYTJReGwrSWRGM2F4UThLN0tlYUdnZUoxczl0ejBhRDBMTjBtdkRmd2duWUt5SEtsOUNqN1VnSzJTL3cvK3pkNTVSVWxSYkczNW1oaWhKRkJSVXpIcFZ3Snh6UkZRd29HQld6SmdqWmtYdnhaenZwMkpBcjVnemlJRjd6VGxuTUFmTU9hR0NJR0crSCs4NXEwS2ZxcTZlUk5yUFdyMXF1cXE2dXJwNit0UTU3M24zM3VyN1FUSVNwdzBTNGZjbmFxZjZvVGE5RnZYRDA0eEhrM1crM3o4ZkVxMFBJK25BTENJaXg4K2xKVkU5bDNab3NyWUhVZnQ0TEJLRHl1WHNya2FUREtNS25vTmhORFg5VVJUTEtWUTJ3YjQ3U2dmMG5IdnRzNmhQTkpVb0JWT1JNWE1QTlBIMkt4b2ZYb2wrMDNtOGc5cm1EZEJrL2lGRUl2QTNxQjk1SkZHZnIxeS9KOFFtYUJKdFcvUTduNFRNWEtjakFYcy85NTQzRU9YbjNnaU5nMnRSSDY4bDZqKy9FRGordWtqYm1JS2lUOTRMN1BPVk80K25VTit5SHhMeC8rbTJoU1lXMDJ5SUpod21vYlpyWFpSYUZTVDJEM1Nmd1ZMaUdZYVJpd25aRVVXTE54NkhRZ3hEcnJzMExWQmp2Q3R5N1E1RE4rZ2VoRzhRSVg1RzdwTDB1cFdBbDFDeHdWblIxWlluWWpjVTA5SG52d0FOVEpvalIyU2NkckY5c3hpUE9nQkRVWWZGTzIzZXBGUlVQd1NGam4yQ1hKRG5vRm4zVFNuK25SckczTUsycU1BTDZINnpERkhCMWx0UVovNVkxRGErZ1FSWFQxdmthdW1LT3VQcHlJZlJLSXh4YjZLTzczbVVzb1piZmtINWpuRXRxbHJmRHJYVnc1R29uU1VBOTBVRGlLK1JBSjR1ZVBzcFNUSG4vZGpmVTlEa2FaVjdEOUFrMm1XQjkza1JoVnVtNlkzYXZIR0VYWGRqM1BudGd3WTc2Zll4elR0RXpzMTJoQ3ZXeDFrVmZVK2hFTkFWWTMrZmlrVHNEMG02M0t1UVdQUW1wZUc0b0ZSVFM1VTVCOE9ZblZpV1VxZXRqeUJKdDNGTFVocWhjWXA3ZkVacGptenZhajRCR1NDTThtenNIcDR6a0ZIaGJ5UnV2NERFb3FWUWFoY2ZHWGtTWWE1REFudDhVck9yZS80ejBmZlN1OEM1eGFNUGw2SFVNREhXSGJPUGU3NDFtZ3pOcXgreE1VM1RQemVNdXZJWmlxUXRPaTczSElEYTBMemFLUU1KcDlscGhZd01vUDdVNnNpQlBDV3dieDdQdUVlOFVPSjRaR1lZaXZyQlIxRzM4ZUxXYUF3NkNmVjFXNkhvbGpGRUtWak9Rd0x6QWFqZmZBYnFvOVc0OTY1Q2JWZEl5RjdRbldzL3NvMFRvTW05VFZIL2V6d3lKTlFnVTBWV0ZPTkVvdjVrTzlRbnJIYlBQMFZ1ZGxEL2N3ckZvM0lNdzVpTE1TRzdjYmtiQ1IxWEVJVWNQWThjYVMrakFjYzBOTE5haXdUVUdlZ200Mjg2elpBZzNoemx1ZnNSaFl0K2pXWXduMEppVVJHWGRCWWprWHNuajZJNXN2M3gwdUo3bk5mUkFDMU5TL1JaUXAyTVF3aTdpNllUNWNsOUdBbEN2ZEJOczVZb3AyRldnVFhQOG1qd3R6a2FHRHlESEl5ZklWZmpoZWo2bjRBRXNVMkpVaEtjZ3dZdWc1RVFiaGlHT0lZb3pCMlVQbU5OOS9kL1VjZjJLdVNlRzQ3Q0dvY2kxOG10U0FEWWlsS25zZWRJTkhDNUZ3bWlvVG9IWGd4b1E3aVRQWVZrV09NTTVKQmVGQTE2eGlPM1NacGVxSTMva1dSN2tPWWo0TWJVdWwxUTZEdW96VnNhZmQ3UTRPSlN3aW1hZXJyWFRFUjV2U2RsdlA5aEtCSm9DSElZL1R0anZ6aDlVZlROZ1VST21UUWRVZGo5b2tpMGZxZkFjYk40aW5BZTJDNllrRzNNV2Z4STZhVFRDY2l0bS81dE5sVGFzczdJcGV3cG1rYXZQbXhGYVVIdkdoUnhrbll5UDAxNUozRmpzU0xKdEgzdFVCcW92MUxySDBFdXgzWFJQU3VlQW04UWlnN3NpL3JpazRtaUtGOUd4b2RkVVovVUZ6c2VVK0Y1amlmcXA1K0oybDlmS0MvTzRxaGRQcDJvdnNzZXlPRzZsenVINlRSdG9XVERLTWR2SlB0djI1RGRKcHpvSG1ueUp0NXZwM3lOZ2ZqN2wrdlBsTk5QMGdMNDlTU05HblZoc0h2RVdSbTFWZkcrN1ZqQ3FZYWd0SS84WFdyZFNJcnhOVkV4WEpCUklTOTl5OTZ4dng4a0thekgrOStub1hRbFh4WThEOE13NW1KTXlHNWN2RnZpY05ScDdJRkVoYjRvMUwwakVxbUw4Q2xSQnhoMEkraUx3bmd1UmM2NHVnNEVSbE9hNXFNK2xFdXo4VzhxRHhWL3M4eDJuN3VzRmwxYmYyT2VnUEpZaHpvdzg2Rk93YllvbkdreUVxTC9oVUt2VmtVaTlVY29mL2ZHYUtaK095TFI2bHgwRXo0WFRWZzBvNWhRWkJoekF6N3REK2czTlpySWZSenY2SitFSm8wdVI0UHV4ZEJ2ZmszeU84Y1RVSnZxajU5WENEWXJwRFNVazNVeVNsZHlOZG1Eai9GSVlCOUkva1RacDRIanIwd2taSitNUHNjaGhCM2psMUk2S09xTzJxVDJTTVRPZS85SjZMTThnZHplU3lQUk9POSs4UzY2ZDkyTzBpeWxpNU5WSWFGN2NSUU5reDcwZFNINmZDQ3hHeVNvKzgvNGQ1bnpOb3c1a1Y4cGRVdnZqNFNjU2wzVU8xSk03TjdXUFpxU1lhZ2RUN01aeVR6VUlJRzJYQjh2eENFa2MzOTdXaUdocE1pMStUZFJuMjBsbEs0S0pFQmZod1JwTC9yNnRFdFZKUE9XZDNUTHQyTHY2WmN6a0hDY1BwZk9xZWMrSis4d29yUUF3NGljbXhPSmN1b2VoajZmZjE3anptRlZkOTQxSklXdEdXaEMrUTNVUDdheG56R3JNN01tdG1ZM3lrWE5wV21zQ2F5NkZOTU1HVXNtVWl3OWlXRVloblZtR3BsejBVeXB2M0g4Z1lUUmMxTDdOVWNkenhxaXdtYitVZXNlSVVmZTQ4ajE4aEgxdStuL3B4NnZyUXMzTk9LeC8wUDBlYXJKdnk2L0UrV21ISXpDcE9JRmtGNUg2UUk2SVRmMmYxQ29hYnJTOUVVb3pjdFphT0JqR0laSXQxc3pTT1lhbkFlSjFkdWc0by9Oa0dnN0RZbTFWeUxCOWswa2VuNk8zSEpkWXNmd3hjUk9JRnprY1Zza2xCeFB1RXI4aXhubi9oMmF0TXJpSStUT3F3KzdvczgvaE95MEp6VWtoZXoxa0FPOUUwb1pjbC9vUlNrK1F0RXBqNkdKMVRXUlkrZmxqUDAvY2U4ekJyblJsMFNocW43Z2NUYjZ6c1lnNTErYTdVa1cxL1hFQnlqZkE4c1ZPSGZEbUJPb1JWRm5mUVBiMnFQZmVTam5jdDd2KzFVMGdlNXBTL2gzZHh0cS96d2RVWXE4eHFRWFNhUEcwV2dTODE1S2l6Q09KNzlBYnhadkVoVWJpOU1QVGJLbEM0cUQrdFhIQjlidmlxS0Nua1Y5d3g2b3o3ZUhlMnlLUGhPVUZtcGNIQmthS3NsN215Nisyd09sdUxzaHRxMS93V05Wb2Vpbms1SFpZZ2VTUmRsdmRldEhJc2Y0WWNqZ1lSaUdZUmlHTVZ0aVFuYmx0SzFnMzZJenBWTkpodFpVUWlpdjZLekdMdVYzYVJUS2lmdGVMQXVKVzNGK1FzSlAzdmY1TE1rVUNvWmhaRk9Ed3NuWFJQZWhhV2lRdlI5eUF0Y2l3V2Qza25rU2owWUM3aW14ZFdlaVBJQlprMGlMSUNIN1dzSnBpenlib3dKWVdmZ29qd09SQ3p1THhTak5sWjNGRjBpb3VnU2wwRWhYbXZmM2FEOGhzQTl5aVZlam5JZ2pDcjRQeUJtK0FSSzExa2NDL3FsSWxBN3hIV3JUUnFQUDJ4VUpiYnVnc042eFNQd0p0Yk4zRU5VWGFJM0VrM25jKy92dm9LNzNQTU9ZM2FoQ3Y1T09SSGxZUTRTMmRReXM4M3hPc2hCNEowcUY3QnJrY290SHBKUXJYTllReEtNdFdoTTV3bjlGb21xYVNvVHNHcmQ4a25DS2dlVlFiWWJRdG1Za2hleEZrZURkRndtK0ExRnF1VGVSNmVRT0ZIbHpNN3JlcjFMYTExc05SYVhrOVRuYkFOMWl6OVAzRUQrcHR4WEphQmFRMnpHckNQb2l5R0J4SXJxbkhvenVuK21pd2IrakhMc2pVSHJDajdGYzJZWmhHSVpoekthWWtHM003WlFUc1QyVmhtOFpoaEZtUGlRRWZJdmNlYU5SY1pwZmlZcVZuWVFFN0hPUk1Md3BTc2N4REEzeTMwUzVURU5wUDlMM05TOUExNlMyelNBcFBIeUdjdUhYbGUxUmFIb29UM2NXejduSHpTajZZdzEzSGg2ZjM5czdzcjlFSWVyN0l1RWpKTlRrOFJxNjlzZWlzUHgwN3U0MHY3dnp1ZzI1L0Y1QjEvOUxKTGhrdWNoL2RROVEvdGg1M04vdmszUWlWcHBpeWpCbVIycFFlb252S1UwcFVZNjhBcldMa2N6akhESmFwTk5NekF3R0lhRjZLaEtZNzBjUkllUHpYcFNERjdJckxjUVc0amJVYmgrQzdpOVZLQjNUWHlpQ1pWMTBueG1HQk8rZFVFcVhmNkNVZkF1Zzd5R1U4N29UYXZzMlJFVTdSeEdsRGNtS2hEdzVzRzRFU1NHN0NybkMzMFF1L3czUkpPaUo1T2YydlF6WUJFMUdtb2h0R0laaEdNWnNpd25aaG1FWVJtT3pQQklmK3FKMFBqK1RUQStTeCtja0IvM3Z1RWVud0w2TGt5Mk9wRU81SHdUNnhKNS9qSnpkZFdWeEpJaWtXWWJTSE5uZFU4K3ZRTmRsTkJKT2ZEN1Z0SkQ5S0JJd3BsTzhLRStjaTFEUnNndFFQdDRpcnVncEtNUjlOSEwwZ1lTcEltSDBWU1JyTzF5SzhtNWJEa1JqYnFJNWlxcW9SZTNRZ3BTbXAwanpNYVZ0VnByVlVlSEJQRnJSTkE3c0xPWkRkUWl1UWRFczh5TVIrSGswU1ZhWEZDZStpR1FvNVY2bDdJZUUvby9kdWIyQkNxLzd0Q1Fmb2dnV2p5K3N2ajF3SHRFOUpDNDA3NExxRUt5Qm9tY21va25iNGFndC9ZM1NDWTJOVVB1K01acmNqRE1EUmNRY2lkcmdudTZjWDBXcFNINTB4LzZFMGdLYnk2UEltL1p1KzE4MGZUcEJ3ekFNd3pDTUJzV0ViTU13REtPeHVBRTVkeGR3ejF1aDRsVjNJU0U3blNPNWcxc3VpUWIwY1g2aHVPaHhCMUVockJCWjZUUWFnOFdRcUJHbkZVbVg1QXZJVFhjaEVpUjhPcWFXYmhrWG9yeERzMTFzM1ZMSW5YY2hTclVTT29keEpBdU9WWkxhWTF0VW9PMXZsUGYyR3BTdTViMjhGNkdKaTJXUk1MTWUrbDVIb3JENld5cDRmOE9ZblprSGlabWUvc0QvbFhuTm5pVFRob1M0aDJUcU5oL1I0bW51SHZ1aWlBcFBOVTNIMmNpTmZSRVNzc2VpVkJnUG8xUVlmVkVxajBwbzc1YWJVU3JjZ29wM3R5Q1psc3FUanBoWkRLWDgyQmkxYWQzUUpFTzZpT1R0cVAxOEc2V0UyaDBKMlFQUVpOLzlzWDFYZCtkd216dkhsOUQzQ1JMT3Y2WFVKVDg5dGd3NTZCZEV0VnllUnVMNnI2aE9RWnk0eTdvNVNzRjFFbktPSDBKMmVoTERtTlc0SDdVTDU5Zmh0ZjNSWkZuYVFGQlgxa1A5cFZjb0xaYTRCTEFpNm05T3BHNThqbjZudHhiY2YzR1NrWHVlYlZDS3ZIK2gvbklSV3FDMitBSms3Z2h4TFdyejBrVy9EY013WmlvbVpCdUdZUmlOeGVwb1FIMDNLcHg0RDhxckRCSXpzNXhoQjdoSG5QOEJ2UXUrNzR0SUVNNmkwcFFjOWVGUlNzLzdicEp1Y0lDTDBVQmtaMVRBN0JxaVltbWhFUHE0S08zZGZaK2sxbnY4NEN1MHJSejdvYnpjdnlFSDVRQ1VZL1laTkVueFNzYnJXaUZoL1hYZ3YyZ3dPQUNGNmQrRTBvcVltRzNNRGN5SGNzNm4yUnFsNlluVEhZbW1EWUZ2Ris0bUtYSm1GWVZzYUxZQURrS0NjanlDNDFVa3VEeUoydlhscVV3RVdzZ3QxMGIzbURTdFVBVFFZUVdPTmNpZFp6TTBjVGpabmJPbk9XcUhIeUZxUDBjZ2wvbGdWQUJ5SkVyRDVMa1V1YUFuVTVvUGZHa2taUGRFdWJVOVdUbXlYd2JlZFk5RjNHdEhrUi9SdERTYXpPMkJKaExPeG1vU0dMTVByVkZmNk9NNnZuNUhOSUVlRjdLWEl4bFprY1Y5SkNjRFFTbDUyaU54UE0yQnFEL1VqYm9MMlIxSUZzYk5ZMi9VSDlzV0NkQ2VhaVQ2TjBQdFVsR3FVVFJJM3FUcEQrZ3pYb1BTWXhtR1ljd1NtSkJkU2tma0dCbENkdkd3V1ltdGtUc2o2NGEvSFpHUVpCaUcwWlJzaDFKOXpFQWl3UFRZdG9kUThiODRIVkRhaWFzb0ZUbC9wZkc1aW1UTzJVcG9XWDZYWEdxUmFQdzJrYWpoQzZDVnkrVy9wbHRtT2RaOWp1cEtoT3dxSk5hY2ljU1RMVkJLbDlmY3RzRW9oMnhmd2tXSHowQnBWZm9UZlo3SnlCbjZHTEJ3QmVkaUdMTXJWVWg0ZlNPdzdTTksrMjZ0eWh6dmFXQlY5SnRlbVBCditqd2s0Z3h3ejBlU1RPY1RLZ3JaMEN5Q2N2Qi9pNG9tcG5rZGlURTlrU014bENvcWkyWGNNaTNtZUVZaG9UeVVNN3daU1ZIWE85VWZRK0pYZHlKUnVncTVtTnVSbkhDNENyVi8zaTE2UWVvOXZpSk1GZnE4MXlDaDdoeVNrNVJUVVAwQ1QwdVVtdWxkRkEzemJjWng0MnlEbk9EZkFldWc2eHluRFJMYUx3ZmVLbkE4dzJocWxrYS9sUS9xK1BwbEtjMFZ2eDc2djg5aUh2ZWU0MGdLMlN1Z0NhY2pLWFZqVjZIK3pSUEFOem5IZmg2NXRyTm9nOXFVeTNQMjJROU5UdDJGSnRwR0lZUEUwMjc3bnU1Y2I2VjhIL1lsc3FQcFZnRk9TSzFyajlyU215aDFlaDlFRkNWNEU4bkluNko4ajZJS0RjTXdLc0tFN0ZKcTBPQWdIcmJkZzhxS1VyMUw4YkNlK3RBTWlUMWpVYkdYRUlQUkRhaUlrRjFEWlpYalEweW1ib1dGMWtiaDlhOFJkdGdZaGpINzhVbk90aC9jSTQ0WE16Nm5mbUhRTFFpTEdKNnNnb3ovSmV5Y0xJSXY5bGdmeGlQWGp4OFUrYkQ1Y2tMMkRxZ2c3V3NaMjMzS2xxSkM5dnpJb2RNYitCUzVEdVBmNWZISXlYTXNLbkxXRDEwN3o4cHUyOVBJaFg5S2JOdEVGRzQvRVN2MmFNejVySXJFNmZjRDJ6cFNLdUIyQ093WDV4b2lOMjVIa2hOODdVazZnNzNnKzFHaE00VzlrTU53Qm5MeC9qZC85MXh1UStmWkwzVk9jWjRreWpsZGk5cUVJbm12L1FSb1hZV3VOUHVnZ3NMM2tCd1hIWVZxRm14SHNqRHdOeWpuOVc2bzMvcGl3ZmZwanU1THp4SzVPOXNTN2pPM3BmSWk0L3VpTkFBUHVYTUx2YjRyU3B2eUtTWmtHek9mL1pEak9ZNVBmWFFKeFF0d0wwd2txQzZEMnA4NDF4RTJwMVVELzBSRlZtOGltbkJjR1RtNHQzRFAyeEJGZUh5SUp0QTJRUUxzSnlnQ0k4MXcxSjg4amlnZFVwd2ppZEtXL09XV2d3bTdudjF2ZFJLYXJIb1pwVi9wanFMbHprQnQ1M2J1a1VVYmxHYm9NL2UzTjJDMFJmZWkxa1J0WURWcTl5YWh0aEczelJjdmhtUmZ1clhiLy9TYzkwOHprT0wxY2d6RE1CS1lrRjJNUzlIQXV5ZzdvTm5TeG1aOUpBUTBWQmpxRG1pMnR6N3NnL0xpZ2dUcHJMQnowSTNRL2djTlkrNWpCU1FRcFBIaTh4cVU1aWdGZGI3emNsOTd6bk9QUEVLT2xGSFV2ZTNPS3ZaWUtYRm5qNzhlazNMMjN3eTF0VGNRVGtFQ2tXQmNKUFMxSjhxVjJBMDVqZnFqNHB4cGprT0RtR1BRTlZ1R3lMVzRMQkpuOXFmVXhWVDBQQXhqVG1CSHR3emxnWDY1RHNmekllQkxJVUgwQnBSZmRRQVN1UTlDemoxUW1QelhGQk44ZDBJcE0xNUE3Y1ZvNUVRY1c0ZHpCRGtiUDZaNFVkcWZ5Wjk4OUxSQktZNCtkNCtHNEI3a0lEOGF0V0hYSWFIM0lsU0lkM1JxLy9YUjlRS1pNUFpFSWxnNWRrVm1qeWNKcHltb0QydWk3MzhFYW5kblpPem5SYU9HdW5hR1VSOWVwYlRJZGo5Z0xSUVpuZlYvbktZclVmcWlOaWlmOHhEM2ZETGhpSS81a1lONU15UWdYeFRidGptS3RKam9IbjR5dmpVYUp6OE1ISTdFNTVWSTl2MWFJK0g2UGlSa1A1OTYzNDZvUnNLYXlDVHdYNVR1cmhkS3czUW9taWpMNGxja1ZtK0lvajl1ZEo5L0pjSVRwdkhQK3hQcUp4NUtNcExrRXZmWUU3VnRPNkRydHdISkNiR2U3bnozSXp6Uk9ZbDg1M3VhOVRFaDJ6Q01PbUlpWW5GZUlsbFVKOFN5S045ZlU5RVBpUVZ2VWxwTXpMTVFtbkhOMnY0VXBTR3ZOeUZYZVpvaFNFZ2FFZGkyTkxxeGhaaE8yT1ZZRitlMllSaXpQNXVTWCt5c24zdWt1WTlJeVBaaDh5SHg0MGJrRk02aWtvNzJ6TVRudU0wU2ZoY2tFckJEaGMwOGk3dGxrZnlHNDFFN2Z6OXlET1cxMHo0TS9rT1NvZmYzb0pSV1JaMmdpeEhPZjI0REhHTjJwajBTRlg4a21hUGFjekRaRVNDdnVtVnIxTWJGSjZrV1JlMWdheUxCNDM0MEFYVTdFaC8ralp4N29SUWlQaDlyUE5WVEx6U0p0aDRLcy84RE9RN3JLbVNmVC8zenFZWWlaL1pEbjd1dUU0NCsyakl1a1AyT2hLL0xVRHFsNDl6NmlVVEdETS9hNkRwUFIwTFdXYWpXdzJUQ1JwQU83cjJhb3dLUmQ5QTRhYklHb2V0MUtQbmkzNVp1V2RmdjFUQWFrcmNvalF3WWdNYTFsUlI2N0lERTRKNG9xdVIwSktydWgvb1hhVHFqaWNSNVVUdVpOWGJ2UkxMWXRzOTUzd09KeWFkVFdsUnlQK1RHVGtlWE5FTlJMMmVqZG44Tk5HRUdhdDkzUW1rOTdrQUZzb2VTYmR6d2VmTUhJdkg1QlBKRmJFaldYTGtEM1dOYW9NOStJV3JYdk1IamVhUWYzRUEwR2RzY3RYVi9VRHdLeFRBTW85RXdJVHVpRnhLaWZTajMrbWdBNy9NWFRpWmNKVGhPRVRkSlE5RUNoUTdlQnl4QWRuVm1ueW9rYS92eGxBclo5eEllSkp5SVFxaENnc25tWkF2Wm41RXNYbU1ZeHR4SE15SjM3dldFMHgzTmgzSWJua1U0WDZBZlVKeU9jamQvRHh5Qk92VFh1K2Q5M1RIRzU1ekw5OVN0OEdGZDJEendYcTBvTnBHM2xWdUdQc3ZTS0lSOEVUUlJtZVc2YklhY2dEUEl6cUh0cVhITDdkRWdyRnkrWG9oY1QyMkowZ05NcDdKQ2p0dTdSNGpwR2VzTlkxYm5SQ1NZbkVaUzFIZ1BHUUx1cFRTOTBucElsT3lGL3ZmWFJtWUUvOXZ0Z1p4d2JWRFl1NDk2K3dzSnBlUFJCTktWYnYzRmJyazIrbzM5NGQ0RGt1bUMza0FGZG05RG9sQVY5VXM5a2RmK0ZxRUs1V3VGS0xWU0orVGVuSTZFK2lJc2dOSnQvSUcrZzFVenpxOFRFcWIzUjIzelNGU0Q1aFgzOTQ3dU1RSzFrOXNoQVdnYytqN3VSSk1HeDZFSmdQM2RleStDN25XRDNkK1hwTjUzTXNWbzVkNS9LaExBMHFMVkZKUUtZQlFTbWRMRkhhdFJVYzMrU01RMklkdVlGZW1BZnFORmY5K2VDYWpQZUJ5Szd2QWkrSTRaK3krSUp2Z0hVRGNEMnNWSWpBNlpJbncveWs4K3pvdnlWaCtEVXFCY2dOS1pwSVh1V2pTK2ZnZ1ZkSHdFOVdWdlJtMUlMZnJ0ZThhZ2RuME02ZzltNWViZkRQVVBtOGZPNjB2MzhIMjhEMUNrU0Z0M3ZqNWYvd3FvWHo0RDNjK1dRVVlVLzdrbVU3d05Nd3pEYUZCTXlJN1lGOWc1OXR4M1duMWVxUGtJTzhiaWhHWjlHNHZ0VVppUXY5bGxpZWpQdW0wck45RjVHWVpoZUk1QWcvZEZrQmpqaTFWTklwd3V3NHU3ZjVMdFZQUWk5djlRRzMwekNnVS9HUlhzK2hvTjJLY2h3Y012cDZNSndKYW84OTRTdWI3SG9Gek83MUMvTmp5cjJPTTNhR0FTWnd1U3hRN25RY1YrL2tLRG0xb1VldDRMRGNyaTdwZDJTSEE1eGIzdWRLSWNreDNRZ09jN0l2RjhBNVJIOFhyS2kvZWJVM2xlMWpnVHFGdmU2MXNwTFpnR0d0UnRYby96TVl5WnlTUElaWmNXTHg5emp4QVQwTVNURjBQK1JDS3BuOWc3RlltU0d4SVdJMDlGcVlZMlFtS0xGMnhiSURHMUdna1BONU1NRGI4YXBTc1ppTnFnWXdnWGNXMU11cVByOGkxcXk1WkEwUjQrSXFVYXVhZHZJSEl5aHZnZGhkQ0QzUEFiRXJWTDAxQjc3NTNxUjZQKzlIcm9tbzlHYmVzNEZCRnlKaEw4TDBlNVpYOUYzNDhYdjU0RStxQUpnSVBkYTY1QVpwZ1p5RkY1RVpyWU81L1N5WUc5Q0R1b1c1SjBnMDlCMzFFYmRIOFlrdHIvVEhSUDJRRGROMEw4Z3B6N1IyZHNONHlaemNib2QzZ29jbGFYSTU0Ykc1UmU0NDNVOXJ4Sm0zTDFSMEpVSTIzZ2NqVFpsazRiNVFYanY5MzV2T0RXZlkzYWdFK1FFYzF6UHVyTERZeXR1eG9aTHBaQVJXSDk1N2dTVGZKVkkvZjVJTlMyMzRxRTZTdGl4K2pxanUzUEorN0l6dUpKbEZJcXpvbXA1Ni9HL2o0dnNOMHdES05KTUNFN1ltL2tvSmdmT1loUFFEZU1hYWphZTAveVE5V2JHdDhSOVdGSDdRaUxNUE1nMGFaSFlOc1haQmZobVZYNERRMW9PcnEvNCt5QjBxRGNRVEx0eXdNb1ZLd3ZHc1NjaGZLdC9Za0diNmVnRHNaR3lOMnpPaEs1SGtHRHQzaUl2R2NaTkhEWUFnMklQaU1hbU5oc3RHR0VXUVlWeUptQkNoRmVrYjk3SWQ1QklhSDlrQmkrQTNMVjdJa2NkQXNRZGRpTDRIT2JYa3Y5aWc5bUZYdDhGdzAyNHR4TlVzaWVoRnd1QzZmMmV4ZUpKNzd0YTRNR000c2g5MDEva2lMNUJHQTVKTno0YS9BOXV1NTVnNDFwcUoyc0wzVVpGSUxhNlRjRDY5TnR2bUhNVGp5QlJJRktjc0tQUTMzemF2ZElSMjRNUkM3dlVEL0Y4eW9TTTUrTHJYc2FDVVROVUg4bm5idCtCbkl6SHNmTTR5UFVoc3lQenU4SkZEWG8rUUY5cmkvS0hHZXYyTisxcVA5WVRmVFo0MUVlcXlGbjVtWG9IaEIzT24rSGNvNVhJNkg2SldSNFNlZVhmaFFKV2plaWZ1SllvclJRbmkxU3o4OGxQeDBVSk5QNDFSSzU4NzhsV1V2Qm4rdTJaWTVuR0xNNjI2SDI4Zy8wV3d5bHNnUk55aTFLNmZockZUUUdCUDFXbGtTLzNYVE5sWVhjc2hmSkZHYlRLRTBubEdZR0VwcTNRTzNxd2NpSTRQSGF5aFEwY1hVZ2Fzdk9STnJDTDJXT0QrcS9kVVJDOWp4SUJKK0E4dUJ2VERKVmxYZDJmMDVVUXdIVUY0eW5aL0ZtaTlDWXRkb2Q5MUNTOTZ2bFVZcXNsekxPODhjeW44TXdES1BSTUNFN1lvcDcrRENidjBtNjE1Nm50Qkx3NWlpRTBCZUJXQVIxVE91YkY3QWNtNkVPTFVTRGtZMlEweUtMMEl4MGY4TGgvYmNSRHVkdWcxenBJVmRmVFdEZHpHWnRGQm8xRGduUDNkRWdiVUUwZXozYXJYOFhDVkE3SWNGL0paSWhYeHVqamxFYkZCTDhGaHI4bkluY0w3Mng4SGZEQ0hFNGNtVkR1T2hmbXA4STUwV05jeS93T0VsSDk1M3VFY2VMTm41WkhUaFdMWkdicDc1NXMwUEZIdGNnUEdqWUtiRE91OVpiby92UUg1UUtZQk9Sa0xVQ2NsaUhqdDNOTGF2UVp5K1N3bVFhY25JMk5iK1IvMzJYcTB0aEdMTTZkWTF3bUVIWXFUdVpmQkhiRThySkRUTzNOa201OUh0L0krRW1qdy9yK040ektBM2xCd2xjNWN3SU00aWMwK21VSFo2dmlFTHVRNFRldTFMR2xkL0ZNR1piMmlGVHdpZzBXYk1uR3F1bGZ6dWRrWkI4RFVsM2NVZlVOenJaUFY4RjlZSGVwbFFROS8zQkEwaU8zeWFURksxYzZ2QUFBQ0FBU1VSQlZMSi9Ja2xyb3QvaEkwZzQvajhrdWovcDFuc1RnVzlYNHVMeTYwVGo5eng2RTVublFqV3JRaXhJTW9LdFcycTdGN0w5Tld1Qk5BeVF1N3c1S2tBWmIyZk9RZjNZSmNrdk9tNFlodEhrbUpCZG5LbVUzdENXUTNtaEQzTFBmNko4K3BHRzRNeWNiWU9RODlFekhJa2llOFRXcmVUV1ovRWdVVzd3T0VlaHpucEkvRjZNV1U5ME9BR2xIdkFWNS91aGNMQTlVTzdaUzkwK3Rhano4eXo2VHJjbXloSGVHUlh3YVlObTFhOTE2enNpSitUbUtDMk5YMjhZUnBJaUFuYWx4eXRTTEN2dHZHdHNCcElNRFlYSzg4VDZDZFU4bmlRYU1PVlJ5NnhUVUhjbzJYVWFETU13WmhaRkkrckt0Y3VHWWRTUFhkRlk2MllVblhFVWl1aTdPTFhmdjFELzVxTFUrdlhReExpUHF0Z2NpYThQVVRxSjFnTVp2UG9UT2JoREhFMXk4aXJkanhtRXhOL2JVQXJQNzhsUDRiRXk0ZkYxbW5rSzdKTm1mWkwxcmRJbUFXL1VtNHdpOUU0aHVpNnZJa0crRzBveEJVcXAyZ2VOK2JPaVBWNGhXV3ZCTUF5anlUQWhPNTh1UkxPMlhTZ1ZLVlpHTjRyMGVwQW9XdVJtVlNsN29adjFNOGdObk9ZRGt2bXJmTTdWK0xxc0FsN2VWWDA5cFRsZFFUZnM5d21IcUc5T3RwQzlGR0V4cTdGemE5MUhKR0tEbkp3dkFPc2daK01wc2ZONkY3Z2RoWWl0UmRRWk9Bd1ZBYnFlcEZqOUt4TEJuMExmaVFuWmhtRVlobUVZaG1FWXhhbEdhUzArUlU3bjZXaGNOUVNONC94NHVnOXlVWitESW1yanZPSWVqNkJVYjd1aHNXeGRVNTZCVXMvRko3dlNxWmNtQXZ1Z01mbGd0NzBWaXQ0SUdRbStBUzRzOEw0cm9JakdTcmlINURoOE9SUkY3R250bG44aGQvWVlGTWw5SXhyajNvWk1Fa3VqNzZNclNqKzZqbnVBMG95MEpVcHRkQ0ltWkJ1R01aTXdJYnNVbjJmNmVEVGJPd2pOalA0RCtFL0dhMExyOTZGeGhPemppQVRaa0pDZHBoWGxDM3g1MHBXV0c0cHBLTDlYbWlLdXl2cndTR0RkdStpRy9DQ2xJYUorRnI5VGJOMDJiaG5LbWVZbkI2eVFwbUVZaG1FWWhtRVlSbVhzQTZ4SU10WEhpU2g2ZGlSSzhiZ2NTalh5TXVISTVPL2RmcmVpQXRrdEtNMk4zUmc4Nzg3emNmZThOZG5pK1E4azgybG4wWnZLaGV4eXhCM1paOGJXM1JqYloyTzMvQ2RLQzdnS1VXUmhNNVJhY3l5elhnUzJZUmh6SVNaa1J3eEZSVnlXZHM5clVmR1h4NEVqa2JzM25kZjBkSlNMSytSd2JxeVE5cnRSV3BEZE1yYVBTYjIzbjRHTmk5bWhYTEdna0M1b21GeCtjVDRudXE1TlNib1lEa1RGdzc0S2JQUDV2NXJIMWkzcGxrL252RTliOTVxczNJbUdZUmlHWVJpR1lSaEdSRnMwQnYrTVpDN3IzNUd6K2tra0ZuZEQ0OGwrWkkrM0pnRzd1LzNtUjRMckt6bjdOeFFQeC81dVM3YVF2U29xekZxT1NncVcrekg5amlUSCt1blVJbjZNWDg2aHZnYUtXSDRCcGRmMFF2Wlp5T3lYcmhmV1dDeUNER05YSTJlK1lSaEdBaE95STNvalFmb2FsQXY1QXFMaVgrMlJLSm9PRS9LRmVKb3lENm5QRFpabUhLV3p0MVZJakg4ZXBjM3dMSW55ZnFWcDc1WUhFRG1SNDdSQ00rS2hTdXVMQmRZMUpLR0NZT1dLd3VYbDVpMmF0OWQzRU1aZ2hTNE13ekFNd3pBTXd6QWFnaXRSK3M0dEtSV2NmMGZqMi9YZDh6dUJId3Njcnpsd0NjcXp2U2JLaFYya1NHNUQwSjdTUXQyZUw5RTR2aHc5Z1dQSzdGTUZuQWE4NDU2L0FKd2YyTzl6dCt6Z2xsbm41bmtGNVJEZkg0MTlmMEFSeTMxUXJ1eThhUE41MERVdlNwN0piWDFVd0xKSVRSakRNT1pDVE1pTzJBWGxlWm9mQ2RtZTFzQkNxSUx5RnNEQ3NXMVpPYkpIQTc4MDBubG1DYkNmb1p2WXNVaUlub2pFNVgrakc5SGxzWDA3bzhySkw2ZU9zWkJiN3BqeFBpMkJ4VkhlNkRRMWdYVU5nVTl6TWorbHFVZ1dwdkg1RHQzOHowWjV6dzNEYUJqV1F4M2k3K3R4ak9WUStxZExLYzJYR0djWWlxNjVxOEF4VjBIdFRxaFNmRWMwRWZoYVlGdDlXQmU1aks1Mzc3c2ttand0V29nTU5PbTJOcHE0ckFzMXdESm8wTkpZOTY4NG02RDdWUG8rWkJoekd2T2hDTDRSd0JzTmZPd0xVVWgrUDhKcDVLcFFxSDFMRkZVNEk3Q1BKeThrUHM3T3FKMHNXdU5rTytRR3ZEVm5uMDVJdURtRDhsR0JqWGs5UTdSRDZRVy9KWndtYjJZeEgvbkZqeGRGZ3Q1NDhyOTN3NWhaSEFmc0NWeEgwdFc4TWtwdHNUc3lpNTJCMGtLZUR1eUJ4T3JiS0kyOC9SZXFXN1FqU3NQNU1zcW4zVEsxbngremxqTTEvWlI2M2hvSjYzbXNoUHBSYVY1R2JVZ29WV1dhRlpHSUcyclRmWUhHRzVERGUwZmdVZlFienl0Y3VRNktTbzYzRjFrNjBIc292Y2ozUkU3c2FqVCtiK25lSjJUaTgrNzZvclNpOUJwNzFnTitKajhpMmpDTXVSZ1RzaU95WmhoN29CdmVtMGdrN2tXeWt6MlZLTjlWTmVvMHJrTFRDQUZwRmtWVm42ZWdmR1BydWZWcDBlVkhWQlU2elRMb1JqZy9ZUUhsTnlUbTlnbHMyNXh3VHVyNjhpMndBTEFhcGQvUlZvM3dmbW1lUXdPWUhUQWgyekFhaWxiQWY0RXZnTzcxT0U0dmxQcnBRaVJXZjRhS3lLYlpCNG1tUllUc205eHhRdTNjUVdoUTFBZmwyVzhvdXFQN3k3TklkSGdLdGRQOUtCWG9tNlBQOFF5cTQrQzVCbjNPdFVnVzkvVXNpSnc1MXhMT3ZkZ1pEVjRHa3l4R3RCcXdmSUhQOEM2YUlDMUNaNVN1NjJOMy9LSVJNb1l4TzlJZXRWTXZFZ212MjVLZDVpM0VENVJPVXEyTnhOOHp5YTZGc2pNeWFoeE52cGg1SmdyajcwTjU1MkpmSkRBVkZiTDNRWTdMUENGN0srQWtOQzQ1dnN6eEd1dDZackVHOEJneU5KeFN3WHVBaExwQkZiNEdkRDArU3ExYkFMWGpZOTN6aDlEM3ZybDd2Z2xLbStkZmR4cXdIeXJhVnA4Slk4Tm9ETHdSN0dsVTZIRUZOT2sxQUFuWlUxRU5xcUZFYlZKL0pGWmZpQ0tuWDBQanRITlEzMjl2NEFRa1lvT2lrZTl4eDlvU2pYTW5FRVVkZjFIbUhFOGxLZGllbk5wK05wcm8rZ0wxTVRkeW4rTUN0NzBMaXZnR2FRZWZVR3AreStKUm9uN29sNmdOQWwwZjBPUmZMOEpqNzI3bzN2QXRpaVplRGduOGQ3cnQ2eU1EeFFydStRVFVycTRLckk3YWtzM2NPVitDdm9NVmlhN3RkK2k3dVl5a2FQK0QrOHhGdVp2SWJaOW1mV1FNYkt4VXJZWmh6T2FZa0YyZXRkQWcremwwbzMyZTdFYTNENm9BSEtjbHVoRnVqVzUweDFQYU9XMG9SaUtSNGdBMDQ5b0QzY0NlS2ZEYUdqUmIrd1dWdVFBYm02ZlI3UGFwS0x6SWQ4WlBKUHQ3YUVpdVJKMk9JOUFzZkx5d1p5czBTSGlLOGpQMGhqRTNVbzFDRGROc2c1d2JJNG5jSlVXWVR0SXh1QzRxUHZNVnNCUnk5dHhNTWRmYzdxaGp2emZGY2hhMkJBNUI3ZmZiS0g5ZmlGK29QQTJSanp4cGhqN2ZFY2h0OUNLNlZ2SEp5Qm8wMkV1MzA1Y2p3V2dZdW0rbFJhc3E5eG1hVXhsN0l0RW9MeHkxRFJMVnZaQzlFOG1pdVNIZUFEWkVvYkRscXQ0L0FYeFE5a3dOWS9iaFh0U2VGY25kMmhyOUJqYVByV3VEaW5SVkliRTBsQzV1YmVTbUE3bnJ6Z2pzY3dlYW9Qc0lpUm92SWVIbDdRTG4xWkRjaEp5Vyt5Qng2TGY4M1V1bzcvWE13d3ZrZFJGVU9xRjJQVjFqSjR2bDBmZWFkcENDN20zTG84bS90T056YVhRL2ZSdTFxNkQ3d0p1WWlHM01tdFFpazlDUHFBL1VHLzMydjBUdDFWVklpSTF6RnhLbXQwSFIwMXVpQ2ZydmdYblIrSGQ0NmpXK1RlaE9OUG4vT3hLYng1TFBWU1Q3V3VsSnFiWWtvNVNub1VsNjcwcGVobVJFZEYwWlF5UmtQNHY2Y1FlaHp4SGlSM1I5ZlAvN2J5UjQrM1FsM1pEd1B4Mk5ZUjl5NS9vNDZyOCtoVFNQdTJMdjhheDc5RUNUWlB1VE5EMk1BVDZzdytjS3ZhWWRTcTl5V29YSE13eGpMc0tFN1BMc2l2SkYxZFZoZlJHNjhUMk1oT0tIMGN6b2xMd1gxWU5EVVBpN0g5UmNUZmw4V0tCWjVFNDByTXV3SWJnRUNjazlrSHR2TEJLUU9xRnJPN2lSMy84MUpLS2ZqY0wrLzRseWhiVkFNOWR0MFdEQk1JeFMxaVYvSXUwVUtuTzR2WVdjT2lCeFlWT2lNTTJocVBNOUZJa2hIeENsSDJxSnhHRS9DTGtJVFVMOVRQbDhpNTVCcVBNUCtTNmVmU2dXT2hvbkxtU0RCSWsrYUJEUnRlQXgza1J0MVA3b3MxMWI0VG5rOFRQNXduUTZOUFFZNU40cHgwVGc0QUw3SFlRSjJjYWN4NzhvRm9hZHpoRmFnOXpOWFpDTGVnTzNQSWlrMkRvVVdBTFlGL1ZocjBXVDgvSGplWkh6WnZSN3ZBTzFvOXRROXpSRjVWZ1V0Y2RwZmtGOTVGTUQyeTRuUDMwVTFQMTZscU0rUXJaLy9id0Y5MjJYcyswSTFDZTlBN2tsUGZNZ2NXOGlHck9Bbk52ZENlZk1OWXhaaGJpeDYxSTBlZjhDK1ZGYU01QnA3SDcwdS9LL3kzN2tSNTFjN0I0MWxQOHREd2RHVVRwVzc1RjZmZ1NLcG11RitwbS9rWFJ3UDBObFpvMGlYT01lZVV4R2s1M04wSGgxQ3NuUGZKdDd4SGtUVFdaK1RIN3RyM0VvMHFjTlNYM2h1bkluSGlEck5YOWdHcFZoR0dXd1JxSVUzOW1jZ1ZKS3JJdUVpYnJTQzRYeTdJWmMyUSs2NHphVzI2V0twTHR0VnlUVVhFNitLOFBQS0krcTQvdjZ6bmRENStFYmowVDI4OUJFUUUva0dPcUhKZ1NhZ25QUTkzVVVDcm5hR0FrN1Q2S2JzT1Y0Tll3d24xUHFxT2lLSnR4ZW8vTDJKdTZjWGgrbHFQaWZlLzQwYWh2MlJCWE9UeVNxMG40OWNxUDRqbnQvSkhMdmdUcjMyN2hqZ2U0Qml4Q0ZmejZCWE5KRGtMTm5aMHJGN3hiSVVkZ0ZwZWNBQ2ZSNW9rU2NaZDF5TnlLaEhpUllyTzhldzRpSzltUXhCRG5OaDZMN3pvVEFQdWtCNG1Zb0haWS8xNDFpMjY1d3k1Ym9XbVdSZGcrdVcrWThEV051WUQrVWhzTzc0bzVGYVQ3T3FjY3hXeURIYmwva1pyd1B0WXVIbzM3Um9XNi9iVkR1MUt0UkpGazFFbFdPUTJKeFNLUWU2YzV2T0hMd3pVTnBLRDBvU2c3Q292RTRGTTdmRWpuOFFHMUxheVFDVFVOdDdMR29QUzNYWi9RcCswYWh0cXFocjJjUjZpdGt6NGV1ZXhIYTUyeDduK2o3alYrM051aC9ZSCtpYUtSKzZMeHJDYnZCeDlQd3RSNE1vejdNb1BMSnMzamtSdEh4WjVIZjhXOFVqd3FaNmg1L0ZOeS9LWmxHdmlpZDV2MEs5aTFpa2pNTXcyZzBUTWlPT0FGVk51N3BubitPQ2lWK2lUcmxudlhJdmlsVUJkYTlnVHJldzVCcjVuZlVnV3hvbXFHOFdVT1FLUEljbXQwK0hibGJUa1pDei8rUXczd2NDazJzUllPREhkQXNiRG8xU2hhYklUSHFUM2VNWG01OS9MTzlTdmlhaEhneFo5ODNZc2VQOHlyaFhOK2gzTGFlNDhnZVVBeW5OQ1ROOHlDem5sdmRNR1oxdnFSVTdMakVMWStqZnRYSWQzVEx1RlAzUkRTZytJS2thM280RXBodlJoTmlXeUhYdEgvLzAwaEdWaXhNbEVhb1B4SUNwaU9YeTI1dVhaemhxRmp1K1VoTUJ3bExDMWI0bWZxNlI0Z0hLQzlrZjRNbUxRZTc5NDlmZXk4MnB4MUdXeU1ucDI5L2U2SDhpQkJkZ3pib2ZwSkZtNXh0dlZFZXhFcnBnT1ZHTkdadnFsSGZ6QmNXcTNIUC9XL3ROSXJsbWZhcE1FQ1RUdHNpa2Z3Tk5MaytIYlZuemR4elVQL3VKdUNXMkxwTFVNSHV6bVFYZHJ6WHZkZXZxRjdLVVlGOWZGc1MyallTOVptWG9UUnNmeXd5QWZnKzJ0WW9EMndWMlE3TWpZaytlMk5jenlMNDk2dXJVZU1IaWd2WjNkRTlLczNHN3VFNUEwMjQvbzNFN1JmUTVNVlM2UHI3aWNlVE10N25PaVI4RzRaaEdJWmh6SGFZa0IzUkFqblJKaVAzM3Vzb05Ib2d5ZnhZSHhET013Z2FZS1NMMUJ4TzVHYjdBb2t2RFRsclc0WGNLSHNocCtPdktLM0kvNkhCelVnMDZEa0k1UU9NZDRTbm9uRFVQMUZuK0ZqeWhZT2ZpUngrRTFDZVZ0L0Ivd3VGclJiSngyMFl4dHpKQWlodjN3dkk3WkxWbG9aNG5LaDZlU3ZDRHVGeXduaG5sSzdqVTVKNURUY2hFa1crUXUyWUY2dDNRUzdzblZEYXBtdmRheTlIN2UvWlNGUjZrS1I3Y1dHS1QrVDFRS0xVWUxJRjQ2S3VtblBkWnhpV1d0L2FMZFBpMWJIdTBRWGxvenlGWk41RFVNaC9KYWxGNGpSRFF2Y1p3RHM1KzNuMlFtSiswV3RuR0xNcTE3ckg0bWlTLzN5U3hvaTdLVmFBTmo0aDlSTEtoL3dOeXQ5NklNbWMvTHVuWHRzdjlid0d1WnRYUWFIa0lNZndFR1I4bUlENmthQStYeWdzL21iM1Bua2g4K09CTGR6Zlo2SzI4d2lTeGRKQjErWWU5OTdlTExBSG1qRGNDd25jMDkyeU1hNW5KL0luNlNCS1VkV2ZxRGhhRmc4angzeWNicWk0Y1JHeWFoaXNTUEtlMXc3ZFQvOUtyWDhFVFhpdWkvNC80aEZSZzFENmxiN1VieExaTUF6RE1BeGpwbUpDZHNTLzNDUE9NaVFyd2ZjbW45dVJzenZPRDBnc2JpeHEwWUJtRWhMUnJ5WlovTUdMMlNOUk9PZm15RlhlSFlrUEQ3bjkxcUI4dXBPbFluKy9TdVNNYVlZR0ozazV6UXpETU01RFllRW5vUlFhUXlwNDdUUWlJWHNBRWw5QXFacmlBL25Ma0hDd1pteGROU3FTZFJjU0pTNUFVU2lnTnQ2bk9Ga1BpYTdUVWJ2Mkc0byt1UVdKTGFESW12OURJczdLU09SK21NaTE3YW5FVGV5Rm83WlVGZ1lhNGhjVVRaVEd1NmIvREd3clJ3c2s2T2R0TDhkVEZCTlAxaTUwUm9ZeCsvTWVwZW1WRmtZR2lIZ3FvWWRJOXErK2lmMzlJWldsV1lzN25EMDdJWkY1VzlTZU5VUzZ0SW5JYlEyYStLdUpQYTlCd3ZhcTdyMXFTTFo3TTVDeDVBM1UxaGNkcTlUbGVzNUQrVDY2Zi84VmlOS2xaUEc5ZTArZnF1a0dLcStaNFBIZjY5ZW9UZmZ0K2tvb3BRem8rbDJISmhmOFovTHB0cXBJVGpKMmRNdTNxTnQ5d0RBTXd6QU1ZNWJBaE94OFp1V08zb1ZFcnJsL0kyR2xuSkQ4RzNLc2hNSzg2NXF6ZXpvVy9tMFlSbm5XQmZaR29ldFB1VWZlQUw4YXVYaFBSV0tORjVLcmlJclpnZ1RxVTlIOXJDVks4N0V4S3Vyam1ZN0MyR2NnZ2VXUTJMYlBpY1NQN2R4eUl4UUd2ekdLeW1rVjIzOWZZREdpdkt4ajNPdW01bnlXY25naHUyaEJzTHF3bUZ0K1ZXRGZEcWcyaEhjcXRpUC91MHJueUE0eGhtTDNpaUtpdUdITUtiUkFrUnlqa0VPNkt6SkUrRlJDUFpEUWZDSGhObVpwOGlNaTBvUWN2OWVnQ2JBYlVEVEtNVVQ1OFJ1REt2Y2VKNk0wZHp1UVRFdDNxMXMvRWsxK0hVYng0cldWWHM4dktGK003WGcwQ2V1amNjcHhHOWtwb3VyQ0hrVDNxRjNSUGU1WlpGcnBnVkpBN2VFZW14S2w0bHNpZFp6RjBXZitHc013RE1Nd2pOa1lFN0xuSE13TmJSakdySW9YUXFzb0Z2cTlLQnFjYjRxY1pnY1RUU3p1aUp6UUR5RnhlaFJLOHpHUUtLZHp2S3I3VW1qeXJnc0tzMzhoNHoyclVUZzdLT0prSHVSYzNJaElaRmtVcFJMWkVJa0lMVkdremlqa0JIK1VLSStxRjFUSzhRVktaL1dYTzhmR1ltbTMvTExNZnIxUmlwTnFKR1IvREl3bUV2bEQzRWV5eUhDSWM2a3N0WWhoekduMFFPMmZieGRxVVRzeEJQaU1LTlZIK2pWRFVKcUlrTG5pYzJETENzNWhMY0sxUmU1R0U0YjNFYzZkM1ZBc2duSTZuNGdpYkE1RzEySHgxSDYvby9aOUJHckxQNmJVU2Q0WTF6UEU4bTY1UWNIOWQ0MzlQVDlSV3FkSytKbms5N0FvdXMvMVJVTC9RRFRwOENhYVZMMERGVys4R2YxUHZFcXljQy9BYXFnTmJ1aWk3SWJSRUxSRmZZMVR5TzZuTlRXdGtJbmlEV1NZQ0RFTUZXbE5wM1dhbldsSmFUMlZJaHlNb3YvUzZlbldReEUvNTdsajc0MzZoSGxzamN3c0E0RjNVOXYyUXhOMnUyRm1Pc09ZYXpFaDJ6QU13MmhzcnFKOFNMWm5BSEsrVFVQcExPNUliVDhFRGQ1SG9JNXVIdjJRU053TXVmSVdKQmxHL2dJS0JjZXQ3NEFFMlludVBKNUY0ZS96b0RvREJ5Q2haQVFTWXBxalFkZSs3bHgrUTA3ejYxRk83eUtwVTU1eiszK0RDa1kyRnF1NjVWdUJiWjJCSTkzZm02Q2l2N2NnUi9vNDk5ZzQ4RHFQTCtDNU1icCtYNkxCU25Na1ZuVkc2YWVLQ0NoUG9zR2pkOEgvaFExVWpObVhLcUowT2FlZ3RtVW9TcWN4S2V0RkZWQkxzbzVMT2RJNXF1TzhqVVRieVVpQXpTb3U2eU13c29UZzIwa1dFcXhDN3VBMzNXczNSTzNFaWVSUGJsMkcycU5kaUVUc3hyNmVJVFpEMTNsRk5ERmFidEl1emdnME9aaitqcHFqZThuRXdHdmFvSHpjOGVqSjIxQktrVU9RY0ZhRlB1OWZ3R01vNHVsNnQrMXk1RHJmRWFYZStnRGwwMTRNUmNZWXhxeklkdWozdmlURkRBOXhGa1A5aEhWSXBzR3NoRStCNTFQcnprUy8zek1wamR6NEMvMG1CNkVJazFCa3h5UzN2anBqMjdWRU9maXorSlBTOUVjM29OOTRVWjRnYkJCb2owd09TNlBQc3BwN2pFR21na3BvaWE3VFU0RnRwNkNVcHFlaStneG5JNkg4a3NDK25xMVIrL1Z4NEgxT1JaK3BPYVZSUmxPeFBxTmh6QldZa0cwWWhtRTBKcWNpMThRbkZCdGdESERMSHFqNFlKcEhnUmVKY21TSFdBcDFrSDNIZlNKeWduaXFrRGpkRjRXY2cwUVZYd1FONEVjMGVCaU9SSUxwYUhBMWxLVDRjakJ5eEIySVB1ZDJTTWo1a3loUHF1YzM1S0tMRHloOGgzczg2dWczQnRXbzhOcEh5T2tYNXdRa3VIdlg0R2xva0RFUXVMTU83elVZdVhHdVFLNlorcElXZEF4amRtRm5OTEQvaDN0K1BmcDkrQW1kZU9IdlRzaVYzTlU5NytLZWR5N3pIa3NDNzFkd1RqVmx0bnZCOVM4a2lLWTVBQW10TnhKdW4wSHV4YTVvY214cm9DZWFtSHdWQ1RBL29uYjFFNkxjL1I2ZktxcTkyLzRYVWFSTlUxelBOR3VobWd2RGtEaS9MeEpsS3VFQlNvV29vOUE5S2kxK3pVdVVhaXJPZnVnYWZvd21HZDVBeFM3OWQvUWhzSDVzZjErUFlIdDA3K3Zqbmo5YjRia2JSbE94RytwYlBVQzQyUE1JOUR0OE1iRE50d0VISWJkdlhiaUZwSkM5SVNxRVhZMks3S2Jaem0wSHBiSzdPTERQS3FqUE9uOWcyK0hJcWZ3TlVmMlh6VkQvMVVjVXJrN1lSTkFLdGFPRHd4OGx3ZW1FbzBKZVJhSzE1MWQwN2M4aGNzVHZoZnJLV1l3bXF0bXdPMnAzMC9YR1ZrQ1RBWWNpa2ZreDRFcmdMRFJCOTEzR3NiZHd4MDlQdmc1R2Jmays3cEhtYU1vWDhEVU1ZdzdBaEd6RE1BeWpzZGdlZFdyZlJvS3BkNE9OSVR0TXV4VWFPSHdVMlBZbjZzQk9KdHVOMGdrTk9uNUh6dUplbElvRmk1UE15VG9BRmJ3OUJybkhQUjhodDhkVmFKRHptVnUvU09wNE05dytWeUpoNmZYWSthYVpuckgrUTFTTXR3TXdJZmpKeXRNWk9XdlNZYm05a1BBL0l2Q2E1WUZYVUpqblEwU0RoanZSQUt6YVBYd3h0cFpJVExtRThNRHR0OWpmazZsN21wQWU1THQxREdOV1oxM1VIbDJHUk4xSFVDNXEzMzdFMjRFTDNNTlQxSkhZRU1VZTR6eUhSTkJUME9SZW5ENm9IWCtLOG1MUnlraHdlTnFkNDYvQU5xbDk0dWZobzF0T1FnN2lReWdWWFp2aWVxWTVFYm14TDBjUk00Y2hrZVRIQ282eERjbDJFU0pYZTNwOVNNQURPVTY3b2U5dkMvZjNFaVNkN3hCTm9yNk4wbGJ0am9Uc0FjZ0JlWDhGNTIwWVRjVVNTT3c4Q3ZWL1F1bVBia0J0d3UwNXh6bVMwbmJMYzRJNy91S0UwMmJFVS9sc0NEd0kvQmY5NWg5QXY2TkgzUFpXS0NmOUJxaVAweDBKMnp1VHJHWHdFMHI5MU54dDJ4Lzlma0Y5MEtOUTlONFpzZU8ySTBwamNoalpCYkFuVUd5U2YxREcrc0ZJQi9vWTFkcHFUcWtMKzN6VWQweUx5ZFZJSEg4ZkNkbFY2TE9NUkczUHdrUzUrSTl6ci8rQmFFTHRCZmZlcThlTytSNVJ0TXRLd0xMb1ByQWY2cHQzUjVHRnA2SDJ0emRxL3oxRFViMkZ4ek0rcjJFWWN4Z21aR2V6TmVxOFpvWGh0VUlOOHBlRVoycm5OSlpCL3kvdnhkYlZJS2ZOajVRdkhsT05oS2Q3YU55UW41YW9vLysvY2pzMkFFdWh6M01aa1dQSU1JeUlWNUFZdkMwYWVIdEdreDFTM2hjSkUxY0Z0azJoZkJqOVQwaEFmeFc1YzNybDd3NW9nUE1pcGNMSk5HQk5OTWg0cHNCeGZrWkNTMTN3K1Z6WFFBSnlKVlFoWjhvRnlNbVRGcks5ZzNCMDRMV25vZ0tRNmZ6Y2s0aENYL3NURmFMMEtUOStwM3poeU9sRW42VXpjaCtWd3hjMXF5UmRnbUhNaXZ3ZituM05UNVM2QjZKUThoL1JiMnlWMkxZVjBLVFpQcWhOMkF5NWtMUFM4aXhMWllYSjh4elovMEJpY2FnL053LzZQSk5SdStwWkZIMkdkTUhKZDFFNy9pMzZUZWZsLzE4YXBaRHFnYUpCemlaYzJMSXBybWVjelpBNDlZRDdQT2U3NStjVGRnSm04VitTZWJOQkFzMTVsRTZLZGlEY3JnNUNBcGd2YXB6K0hueXFra2VJL2g5R0lORm5NTG9QamtUdHRtSE1haHlHZnJ0K3N2MEQ5RnVJVTRQNmhXbTM3YTVFazJJVHlEWUMrRFErMzVQZnYyaURpcEtQUTJtTi9rUy80U3RSaE1ZVTFMYzlFdjJPSDNEN0RrYnU1d05TeDN2TkxkZEdmYUtRbzd3dU5LZTAvUWlSbGU4NlBwRTRuWEFoWUZDZk1sM2tkbTJTL2N3OVVGdTdNeEs0WDBWUk84UFJaTm9Na2thS05ramMzaU8yN25RaWM4VE9LTUxtY2RUT3RVRjl5THZjdXM1dTN6N28reG1FSFAyN0lTSGRNSXk1QUJPeXcyeUNabUxQSmx2SVBoU0ZUdzlnNWdqWlBVamVBQ3JoTHFJYnE2YzN1aEhzVFBpR2R4TVNhSmFPcmV1SXdoc3ZRek94ZVJ5QjNIWFhrT3g4TnpTM29oblpyV2g4TWJzMW1qVmVzSkhmeHpCbVY3NUd6cnhKSklYc1lUbXZXUndOWUk2cngvcytRZVJzYTBtcDBKTjJ2VDJOQnZubGlCZWRUSE1veGZPQWgvRDNrUTJwVE1oZUFRM3VOa0FkLzNUYmZnQlJ5UG5GNlA0V0graVZFNk83RTNiSHI0elNqOFFaVHpnL0lxaXRISWxjVHlFUnlRc3hXWTVFdzVqZDhMazkwMkhsUGR6eVBlUkUvQWE1MVNEcWwzK01oRmRmRDJEZTJENXhQa2Q5bm1yMDJ5bG5GRmdkVFU2RjJORXRReTYvMDFIYmZEd1NtVURpOURqazRONDJ0Zi9mWktjZWliTU5VWGo1T2tUUkxKNDJTTGk2bkNpL2YyTmVUMDluWkZDWVNoUysvendTdUFhaWUwWlJBOE42bExicFh0aFByOCthYU5qQkxSOURreGZkaVVUcEtqUUoyNDVrTWQrcjNMbWY3NTdISGVxR01hdlFHZlZUUGlINm4xNFFqUmZqN3RvSFVkL1I5ekdxM2JxV05Dd1RrUVA0RnlMSDhCaDNUbDFRLytVSFpCQVlSSlQ2NDkrb3pmUFBQNks4eVF0VXJOYjNkMXVnTnNEM001dVRYWHgzQmNvWDcvWThsbnJlaktUcG9xVjc3L2lFWTNweU1vdFd5QTE5TFdxRGowSDZ3Tlh1MFlMU0ZIR1RrWE0rbEFLa09XcGovMGFHUXMrbWJ0MnVhUHo5QkdxVEgwZjk3MzNKZCtzYmhqR0hZVUoyS2ExUmJzOWE1SzVMaCszOWdXNmNKNkliemJ5QmZVRHV2UTlRL3F4VkF0c3I0UU5LYzA0dGgxeUVreW51Y0k2SEFxWEZEaDhXZFJHbE02LzFaU1dVQytzM2RMTUR1UzZMaG5ydVNqR1JDZVMwMlJibFR2d0g1WjFLQ3lDUlBjVDN5QUZrR0ViZGFhd0NYRmxVQS84a3luVTRsU2ljMGRNRmlTZWUweWptYXJ5YjdNNTlIK29uWkk5RmJjNzJTRFR5cklsRW5HT1FXT0ZkTS9PZ1hJYkh1blgzb2JZN0xreXZneVlhZjBkaHVVZWc5Q0c5Q0JjWlM5TVpEZVR1QzJ6clRXbnV4bnZJRnJJOUd5SzNUcHBUS2IzUEdjYWNTRS9VSC9vR3BTc2FSYjRaNENqVXoweTdtczlHZlpSM1VDcWc3bVRuMlQ4WnRZdGRrSmo3UVdDZkhWR2Y4c0hBK1I2RCtyWHhkRUxmb1hiMFFDVG9oS0pvOHRnWGlSOFBJU2ZkSDRGOXVxTFAvaW5oUXJYKy9Ccmllbm82SUNORU45Uyt4cS9WNFdqUzhCb2tNQlVSVGo1QWZlQTQyeUx4Ym1ocWZadWNZKzZEeEp4N1NJN2Zqa0pPK3UxSVRoSitnNFQzM1pCN3NxR2NvSWJSa0p4TWFUMFJrTFAydjdIbnRhZ044T3NhVThOWUFFMTRwZnRKTzZTZVAwQ1lOcWl0Q05VWlNITTdjaStEMnRJMWlGemQyd0Y3Qmw3ekVScEQvN1BBOFkraHRIKzdNbktWcDRsUFB2WXNjR3pRK1MxS05PbTRPekt1cllQUzVWWEtUcWpkVDlkenVRTzE3Vk5RZTM4U2FndDdvZ25CdkpSWmhtSE1nWmlRWGNybEtHZm81NFFGenE5UTJwRk9icCtzb2k4bm9NN3JKcFRtQmF5VTU4Z2U0RzlGVk5TbEhLc1R2bkdCQmlkYm9Wbk5wNmxia2E4UW5aRUkzUW9KMG43MitITVVjbFNFZUM3YlV3Z1hyWWp6R1pvdHo4cVRCcnBCWG9JNksxbmZUWlFNREFBQUlBQkpSRUZVNFR1WWtHMFlzd3N0M1BJK0ZQYm9IWUl6S0cwakYwODlyeVEwdjc3TWg2SnBsa1hDOTdKSXBPbVAyc3BCeU1IM25OdC9hVFN3OGFrOVZuWEx2dTd4RFJvdzNadDZueTFSSjc4VkVqSkdvV3MweVAyOURhVjVEOU1NUkNKNUh5VGV4Tk9ybkV1VTE3RVNOaUljRHJ0OEhZNWxHTE1qZlNoMUhoZWxOOW1SZ3BCMHNJVkk1M2IrR3YwZWwwUnR5eWlTNGsxSEpDQk1SSUpGMmpneEdQVWRMMExPdUEvTHZMOW5UU1FHajBDaWNsYXFEeTgyZjU1enJQcGN6elJMb2hSTTNkSGtYN29Pd0RkSWFIa1lwU3pwZ2RyQmFhbjlPaU5oNXlMM2ZIeHErNXB1T1M2MXZnYUpaZVBSZmVwYm9pakplOUIzZFRUcVMxK0g3aDBYSVFOT09uWFUra1MxSk5aRzM5OU5KWi9ZTUdZZXk2Tkl0OURFK2pDU2p0MGExR2FFeE9FYUZJMlJSMGUzWEpMOHZvL1AwenlGMHZvcVJZbTN3NHU3NDNSQlJnc2ZRZUxiaEUrSklqTjZJNmUxZng2cWZ6QXYrcjBYNVdTM25JOG9wL1E0b2o3WE1xanRlSlprV3BSUEN4Ny9OZFIzbllUNm5WTlF4UG83eUxTd09tcFA0eWFRYXRTM2pac2gzbkg3bkVDMkM3MEttVDJPUkgzSm05Q0V4L0h1Zko5MGo2Y3BiNm93REdNMng0VHNKUDlDRHBGVGtkTnRPSEl3WEJQYjUxQjBFNzBZTmJiWG84Yi9Hc0trbllCcHZrSkNRMTN6cWk1QjhmQ2ZwWEsyMWFMQnhEdm9jNytPYnZxK29NL2k2RHpqSFFpZkszWGoyUHBuMEtBSDkvcUgzVG1lU0xLVC9UWjFjMzRQcGpSdldvaWxrVU1saTA5SUZoSWJqRzY4bmxlSlBwOWhHTE0rUGhmMkNtalM3SDRVbFFHbDk3cThQTEVOeFU0b24rSVNzVWNOaXRDSml3ay9FamxKcmtaQzg0VkloSmdPck9pMmpYWExzOTJ5MXUxL0FzbThweTNSdmV4WUpBN3RUWlIzK2pCVU5Hd3JkdzY3RWdsSS9wcjRBVmczZEMvOEJMbmJIMFlEb3V1S1hvQU0va1cyYUpVVzBDQ2NLOWN3WmllcTNiSVdXQTMxeFVJaDFVVjRoYWhZbUdjbDFHWmNTWGIwMnU1b1ltcHJrcitweWJIdGtKd1FXeDQ1cnBkRGJ1MUpxRTJkSDRraWZ2a2Vhbjl2UU8xV2tmelRnNUFvY1dpWi9iZDB5N0d4ZFExNVBlUHNqZnFGSFpIQXZsL0dmaytqaWRLUnlBalJCN2tENHhNTUY1QmRrQmlpeUpxMGtKMW1DNkpjdEwrajl2TXlGRVhrMHhGTVJOYyt6dHJJV1Q4ZFRYU2VoVktoVEtidWhTOE5veUdwUXVQTm4xQzBXenJDNnhMVTcvQThoWDVYdnI5VVEyUlM2RXc0QlZxSXJQb3NubmJvZDNrVGFoZXZMbmpjYVVTR2crdGk3ek1jNWR2MytMYk10K09kaUFUcitaRGh3RDhQcGE0Y1RwUUdxaEtlSTBvek54bEZaME5rMnB1SVVqQ2xKK1hLOFRyUUQvVXQ5MEtSSXorajYzY244REpoMDhPaDd1SHBqOXIybmloTlM5cUpmaVNLWUdtQlhPdzkwVFhlR2szQ2JvaHltcC9vdHBtUWJSaHpPQ1prUjV5RUJ1M25Fb1VBZm9OQ0pXZWdHOGVxeUQxM0hXb29weUUzeTlWb0JuSUVUYy8xRFhpc3oxRG5lSDRrc1BkRU01K2dqbjFON0RsRWc0bWxpSVQ0UDVDUXZSRHFSSytNQmxqbm9XdjNIZlV2TnZNUUNyZkNuVk1vdFVxMWU0UnV5TTlTZk9MZ2VKSmgvdW4zQUtVejhSV21EMlhtL0I4WXhweUNMd0pUS2RWb0Ftb1hJa2NOU05odEtESDBKTEtkSXVrd3pLM1F4Q2hJQVBvUURjbytkSThQM0RLZXIvcE4xSDd1RE55TWhJcnRVTHZwSFltWEl3Zk5MaVR6UjFhaHdjUlpTR3o2SGcwcTRnUEI2ZTUxTDZENkR0OGhZV3hOTkFFQUV0WTdJdmRmTytRT2ZBbzVlUzVFOXdoUTJPakI3cGpWU0pocGhRWkg5d2V1enlUMHZXeFBXTHlaRjRsaDV5QVJmWE4wN3kwMzZEU01XWlVWa1hEZ0o5Vy9SNU5CdFNRRjV4V0k4czM3YUpHdGlHcVNyQmpiOTJlU2VaVlhRLzJPMzFHWStmY1o1N0syV3o1QnVORFpicWkvRkErVjN4Mko1RkFhOFJIbk55UkdyWU1tMEM1QWJjR09xTzFkZzBnMDhVeEI3Y1lvWkJoSnQ5SFZTRWp2ajRTZnNUVE85Y1FkY3loeStFMUg3Znk1T1o4WDFLNnVoWVNhbFZDLzlDM2tJaDJGK29TblpyNWFJdmtaaEIyWGFkb1FUZkoxUXNMMC91ajdHb21FbkZmYzN6dTZ4d2pVUDk0T3BVa1poMUl5M09uTzhUaWFQdTJYWWFUcGhnb21yaG5ZOWlISkF0elZxRC9nMThVMWpGOHBUZnVSWmpmVW5nd2d2MC80Ri9xdC9CZTFJMjFRTzV2M2U5a2R0UnVlL1ZQYldxUCs0RkZFN2M5M2Jwa1dkRUdUZzU1UThjcjNVUDh1em56dTJLOVJtcWJwRXNMMVIrWkRFM2pUa0d2NmZkUm0xS1hmZFRsSk05dGdvckYyMFJ6Wmc1RUFIbnIvMGVnejNJTDZxVXVoOW14N2RQMnVSUk92TFZIcVBjTXc1bkJNeUk3NER4S2xiNHl0T3czTi9QbGNxMXVqbWNzbGlHNkNKNlByR0wvWk5pV0RLTTEzbmNYeUpEOWZpSGdZNVVpaXdjRkw2SVlYendIYkNkMU1ycU0wSCtIRDZLWjRNYm94TlhmSDZvaHV0RVZkNUNGcTBVMTNQdlRaUjZGQlIzd0FkNzU3MzFWUlFjcTY4aGFsVGhmUGZNalIrQnBSV0d2UnNGckRNTVRSS1BUd1o5VDUzSnlrUUZ1VWdhaHpuQmJCLzBhcE91SjBwVFFNdXdoNWhXcGJraHh3WElKY0krK2ppY0Z5SWYrZWc5RUU0Qzd1QWVxNGUyNURBNnhmVTYrN0YzWG9hOTMrUjFLYVl4QWtlUFZGNHZTalNNUTVHQTNlL29mYTZiMkppam42NytJbzFOYnZpVkptcllpRW4yWWtIZTd4ME5RNHo1TXNGcHhtUVRRcDJOd2Q3eXNrQkgyYzh4ckRtSlZaQm9XQVQwVy9xeWxvc3VsMm9pSmd2eU1SSnk3a1RDQXBiTFJDWXJHbkplcjdiWU5jZlg4Z2gzQ1dpRjJPbFpDZytqakpkdVZLSkVKL2owU1hIOXpmUDhUKy90Rjl2cTZvclRzVDlUTi9RQ2FQTnFoTkdwSjZ6ek9CaFZIS29sNkUrUVZOaWgzdG5qZkc5VndUdFlYVmFISnhJTVZ6U1k5RDdlU3h5UFRRSFJsZ25pS0tCaXBIa1dKdEJ5TWhiSHQwTDZ0Qjk2OVQzRGwwUWRmekV5UW1IWUsreDEySmlwNC9pWnpqdDduamRVSFh6akJtRnJWbzBzVlBwcWNaVG1uZS9Wc0ltNWVtRUVXZVplRUxOOTVQZURJdmp3L0pUMEdYMS9iNmJiK2d5Zm5QWXR2ZVFPMnNUK2Q1S25LbSs5elN2Wkd4SWMwa1NtdU45RVdUaUt0Um1tcHBBcEZiUE01UnFNMThDL1cvcTFERXlWYklTVjJVQTl4NTkwUnRhVmRLaXpVVzRVWjNEcUZvOXZGSStGNGJhUXM3b3o1c0QzUk5qMEdUZEg4UnBXTXlER01PeG9Uc2lPL1FEU1Ywb3pyRUxYMG80RHVVTnM0SHgvNWVsYVlUTkQ4Z1hEaXJFbXBJenRST3AvS2JUNXA3a0Z2Y0MrUEhJNWZNRmRSUHhGNkRwQ1B5TVNUWUhJREU3QXRSQjhXN3BVT083SjBwbmxyZ2YwUURnVFE5MEVCaE5PWGRPNFpoaEptQkpnbDkrL29hVWNoMEhxTlJPS25QK1JlSzlMZ0lDY3FoZ1UvSW5RSnFNN0lLNkM1T2R2dDFPOG5DTnVNb0h6WWU0bGNrTGwrRWhJYXZrRWlSM2lmTldhanpmaGJKTVB3UW55SlJhRElhMUoyUTJuNDVHbGo5a0ZvL0ZyWGxJV3JjdzAveTdrKzRFSElXSDJCNXNvMDVpM3RRdStiN1ZDM1FKTlRKc1gzUzd1QVFRMG4rbHFhZ29uK3JJckg0VEpKRnVpcmxMU1FrTlUrdC80WW90VWM1dmtXRnlyNGdFbTdXUnFMN3QrNVljYjRqcW1OUWxNYTRuaThqMDBNdGF2Y3FqZDc1RzBXUi9CL3FFNzVJT0NLbHZ0eU03aitYSWVkaDNPSCtIWnBrclVaQzlVdW9uNXZPSy80b1NtMTFJNlVUQzRZeE04aXEyOVFYdFcvZXFMVUNhdXYySm1wTHFsR3F0VkIvcUtINXJzejJkTnRabFA2cDUzK2lQcWd2MmoyYzR2V2tmSjJZb2lMOWNxZy9keHFSMldNQW10QWNnM0tKRjZFYmFqc25vb2lmaGRIMTJCdEZxb0Q2bTJ2SFhsT0ZVcEhFMTMxSS9vUkFGUnJ6YjRBbU1qZEZKc0xWVUx1N0dJbzJmQ0hyQUlaaHpGbVlrSjNrYS9Mek52ZEZ3c0lROHNYWXVycGk2c0lZc2tXWE5OVVo2NThpNlZqY2hOTGlhRlZVSm02ZkVkdC9EWFROM2tjRGhxM2RveEx1UjRKeVBBZmFMMmd3Y3JWNy9BdmR5RThuRXFwREtRcnlpZ2FGYUlGQzBtNmkrTFUyRENQSnM0VEY0OHZjbzFMK3B2eWtXQzJWLzJaWERxdzdnL0tGRFhjcHM3MFNma0tEZ0wzTDdSakRwMVVwU3JuQlRsckVMc2QwckgwMGpEVHh5ZlMva1l1NlNBN3BPS0UwRmJ1ajMzRFJmS1pEM1NPTExFR3BFdTVJUGEvTFJGNDVHdU42cGdzNjFvVS9LZTdrcmd2N1U3N05ub0hTRGN3Z1c1RC9DZ2xBaGpFcjB3TVpoSHFqTWVvYXlGVjhGOG14NlBxbEwyMFUxaVUvdGNpeVJJN3ZvblJHVVczcDQ3U25OTC8rQzBSUkoxa3M1SmJsUkhkUVgvd2FOSTRlUnFRQi9JNG1MMWNobk5Ja3hBOW84c3luelJ1UEhOTGpVRVFPUkxWZDRoeEZNcG83blg0a1RTMktSSnFJcnNXeUtHSjZUelRKdVExcWg5ZHk1Mk1ZeGh5T0NkbEpmaUU3alFTb1duZy8xTkIrbHJOZlUzSU54UXRjTElxRTVEVFhJNmZHQ3BUT0RudHFxRXpJOXZ2Nml2Y0FleUEzdFE5WkQxR05RaWlua2hTaHZ5RHBqUDQzdXBGZGlRWmdhNkFibk05UDNjNHQ4MExCNHB4RlVxaHFUWlNqN0ZBMDBHbEc4Wmx4d3pBTXd6Q01PSldLcmxrVTdkdk02VFRVOVp6VktlcXl0SkI2WTA3Z0tpU3VQb3hjdzRjaVExTjlvNFhyU2t2eTI1b3YzS01IY29pWEU1MWJvbkZyV25Ob2djYmI2ZlY3RkRobUwyUW0yQVM0ai94SnpwN0kyZHlQMG50SnVnNURPYWFnUW9zaHZKQzlKOG5VTHo4aDA5bVZzWFZaOVdmaWZJb21OeTVIRVQzUG9zbUFaNUVBZnkxcUs3dGpoY0lOWTQ3SGhPeUl6U2dmMXJ5V1crNUZGTTZleFRoS1hjMk53Y2dLM21kMXNvVnMwQXl3RjdJM0lobk8vZzhrTXNmZnEzbnNkWEVYNHdXbzBHTXJkRE5kQW9XTit4Q3hzd25Qem9KbTE1OXgyN01ja1BPZ01OaTFVRWo4ZWNqUmVVVnNudzV1V1hSRytUbVMrY0RpVHNqaEtQUnFDQXJ2ckRTM21tRVlobUVZaG1FWWhwRlBMUkkvUHlRcUNIZ1ZFbmxuUnVUWEl3WDNhNGVpZDBObXJkWm9YSHd2cW0xd0ROQTJ0YytGU0tqdGtmTWU3MUJhLzZRdmNpUi9pY3gyWHlPajJ6WElvZjBFeVFLSWI2TWMreU1wejd5VUZxVmRMR2QvWDZoM0RhTGl3Wk1wRmN6L0Rxd0xjUytSdy9vU2xFWnBGQkxQbjBQdThmdFJYdTJiVVMwekU3RU5ZeTdBaE95SS9takdzeHdUaVhLRXRpUzZoaE5UK3cybmFZVHN0SWljUjdjS2pqdWRwR0RiQnFWTW1aemFCelRyRzE4L0RkMnM3MFF6dmczTkpHQWRGRVovRGdvLzI1WmtlcFRGVUFHa29xNmxoMUFId3JNNStneTQ0MXdDL0JQbFFyK2tyaWR1R0laaEdJWmhHSVpoWkxJcWNobFBSYW5UTGtDRlZjZWdQTTV2SXBOVVVkR3l2VnZXUlFoZmhHTGp5WFJ4NnJaSWlOK0VLT2YwY2tpVWY2WU81d0hKL1BZZDBEVTVHVVVScndFc2hXcEhuWXhTS04yRmFxNmtDMEJtR2NyUzdPNGVXWFJGNlVKWGpqM2FJb2UxRjdMblJRVm00N1JMclp0TXNxaXh4eGNYQmpnUnBSSDl4YjNuL1VqQWY1RndXbFRETU9aZ1RNaU9HT1FlbGRBRkZiRTVpOUw4aFUzRlFJcm5TQ3hhNEJBVXB0UGIvZDBUaGV4Y2gyWndQWjFReGZwUkpQTmN0VVN6MXh1ZzhKOUs4MkVYb1JZVnRiblh2ZmM3c1czVktIZFd1a05SSDY0QVRrSU84R0dZSzlzd0RNTXdETU13REtNaFdBaWx1OWdWNWFWK0Y5Z1llQjRWY3QwREdaZjJjZnZYSWhmeUdwVFc5VGdlUlFUL2lkekllNkl4ZTEzY3VodFFMUFZGNjlUelAxRkJ3NCtRb1AwZ1NvK3hzRHRtMm9qMkR5Uk9oK3FkUE9DT3R5Q0ttdDRhMkJHSnh2ZWdZcnVUVUZIdS9aR1FmWmg3N0laYzJSY2g0MVlsS1ZwdW8xVDBYaEc0eGYyOU9ETHZmWUpTZlk1eXk5ZUlyc2UxZ2VQKzB6MDhEeUpYZFJidFVYNy9MWUh0Z1FWUXNkOXQwT1NHWVJoekdTWmtKMW1PeXE3Si9HN1ptV1FZMEZRMFM5d1U5S0d5MUNKMUtlaXpnMXNXblQyZWdtWmZ6MFhpNzFaMWVNOFFLeEYxWHRKMFJTNXEwQ3h2QjZLWjhDeHVwN2hqK3hkVTZiMnpPN1lKMllZeDYxS0ZKdDBlSnBreXFCek55UjdrOUVGdHlyMkVpOGptc1RScU4xNHJzOTgvMEQzb25UTDdlYlpCQTZRUEE5dXFVUHFsYjZtOHdLMWhHQTNMbzZpMnl2NHorMFRxZ0hmejNSSmJ0eUFTVGY1bzRuUEpLencrQUxWMW9VSmYyNkpVYzA5VjhGNkxvT2kveHlpZlRqQ0xidWdhaFp5R0M2TytaRHhOUUZjVTRmbDdIZDhQSkFEMlEya0QzMFZPMEcrd2Zxc3g2OU1NOWQzZVIrTHJYVVJtcmJlUk9IMDhFakhYUUgybTd3a1hwKzVHWkZDclJUbXNRK2sxaTNCYndmM2FCZGIxcExUTldvWDhta3VoYmJzakkxVlg5M3dDRW8wdlE0NzFORCtnUE5Ubm8yamlZNUVZUHBDb25sUVJmcUcwY0c4OEpjckxxQjVXcUkzelF2YVJxRCtlUjdueCtBRklWM2dlamUxdlJaTVlobUhNcFppUW5lUlpJbkc2RWc1MEQ4L1hxQVBjMExSSG5YSFFEUnlVWjZ2b2V5M2hsdXNRZFF4R2s5OWg3Z0FjampvQVJYT0VnZkoxTmJSNHNnVEZCb0crdU1SQ1pmWi9nL0xDVXB4RG1UbTUyUXpEcUl3YUZINzRKOFdGN1BWUXgzaFgxRkdPMHdKRlpiUkNvWXlWQ3RsRDBVUmJwekw3WGVmMlNlY2pETEVDRXRWZlFDR1Y2WUZTUzdmdE1wSVJNNkFKdVJhVUx4NWtHRWJEMElYa1FMMGIrWGxHMDN3TmpHL1FNeXJsU05RT0hrOVUwSHdobE12MVpwSkM5bDJvZ1BoQTZoYk8zWmRrTFpJOEJxQkNhMVhJMmRjUzJJL1NkdmgwSk5TRWhPeGpVSlJlSlVMMmZxaFd5eTVFUmNzcjVRMlVSaUFVdGZrWXVuYnhhTkN4T2ZzWHBUc1NyWjVGL3pOUG9lakpmc3c2aGVvTkk4NnBSUC96M1NnZmFmd0RjdkErbUxQUDRTaGZjalhxSDlXbE1Pd0kxUFlWalh3T0VacDRlNERTL05oRldBOTk5cGRSLzY2SXUveFBsSmJsQ3VSb3Z6bXd6L1lacjAybkEvRzhpTnBqVDBqRUJoVjFyTXJZbHNkd1NzWDhTMUg3WDU5SlBzTXc1aUJNeUU2eUdWRUJRNURiYlFyWjFYdm5SMkV0MTZOWlVrK2xJa2RSRmtKRkpPS2NYSWZqeElYMzVjbStLZFNnRzE0blZGeWhFaEczTVJ5QW95aC80ejhBRmJmNEZNMkNUeXF6djNmU1YxUCs5MkFpdG1ITUdxeU5vajZ5cUhiTDVZaFNKR1h4T2hvWS9JYmNOQThoMFRudWNEa0lpVFpIVTFvUG9UNGNnMEpEZDBXVGhVV3BRYUwzSkJRdVc0dENWTCtrdEFoUW5QWkk0RGdHZmI1TnFTekUxRENNaG1Gdk5ObFdsTkNFVkVOU2hVU2Y5cWc0bU1jWFFYOHp0ZjlnSkdZLzdzN3RKSktPM3lQSXpzSDZFMG83dHlNU1dyUDZ6QXVpZHI2YVNJU2FoQVRteFpINDBoTDFqVUVUalYxUTlPRjBsRFBXOS9IYW9iN3M2dTc1ejVTZkdOZ045WTlIbDltdktNMUoxbktaQjUzN3hxbDlGa3V0ZTQzS25POVQzTElaU29kd0JIS1V2b2pHTlpVWU9BeWpxYW1QYUp5bWx2cU4zV3BwMlBPcEw4ZVgzeVdUU1doOFBMc3lIUk94RGNPSVlVSjJrcmRpZjN0SFh5L1VpVDZIMGdHL242bjhsbkJZVDBQekNaR3JPazFQTk91YTdwZ3ZqWndZRXpKZUYzZmsrUTUrS3pTb2VSRGxvcnFQV2YvbTF3SVZ3UENEcVNXUnFITTFHakI5VStiMTU3bEhuS0xoL1laaE5DMlhvclFaNVRqSVBmTFlBVTJTdllNRytZK2hDY3FOM0xyV3FGMEJDVE5EQzd6dnVpZ010aHhib3REWVNwM1JRNUNZM3grMWM0c2dGK0pqNkRPazcxV0xvRHlKQjZJUTBKZUFpd1A3R1liUnRHVDE2ZUtraTNRMUJwdWlmdE41SkFYcFZkM3lqZFQrTDdsdHR5R0IvUnZrK3ZPOFJwVGFiVXZVdnp3YnRUbnh5Y0J0S1ExYjkxeU9JdUU4dFVpVS9SVzVyMTlBL2RQall2c3NoU1lKSmxLYVRtOVZZRHYzOXkzSW5UZy8yY2FMTmtoQS96RmplNGo3MGNSa2lQWWtqVEUxcUczZU9yVnU5OVF4MXFJeThUa3VaQU9NUktteDdpSktTMkFZaG1FWWhqSGJZa0oyTnROUngrOENWTXl4T1hCbWFwOTJzWDFEbklCRWd6emFvKy9oM0RMN1RVVENlandzc0JxSkZrY2lOL25yd0pxeDgybUxRZ3E3SUlIalhpVFkvSlE2ZGpNMFlEZ0l6VHdQUTZHY1Y2SU9mRlo2RGo4Z21aS3h2Uzc0VU51aU0rQXRVZGpucVVpMGZ3N1lDUlY3UEFFSlVNZWhzTkNMS1IyTWVSNGhtVTdnd0l6OTRpenNscFozMERDYWxpMUpSczk0bGtCUkpIK2huUHJ2SW1Iak5PQS9HY2VLT3p4ZVFPM2RMYWo5ZndlMXUxM1JaTjZ2WmM1ckxlU2tDNFY3em9NY2NmdTU0N1pIWXZsdFZPWVkyaDIxZHhjQWQ3dDFYeUhSNkhnVXBYTldiUCtka1JoVWc5cTU4OUg5b0JyRE1CcVQ3aWp0RDhCOHFIMDZqR1RSc0NLcEh1b1NFbDhwKzd2M3VTcTFmazIzVER1eVFYM0pMWUc5VUEyUk9NKzVCOGhWdlRxYWdQTjl1K05TKzNjQS9vZmE2YXZMbk9zUTFCYi9nZHBxMzk2OWp2cDY1NkgrNlI5RWZmQW4zZm40Z3VYZUJUNlpjRDdhUFZHYmZSV1ZGWWNibTdQdFo1TGpydmNwVFMzeUUrSFVJcWNRenI4YllsbTMzSTFrTWJrN2dQWGRZeGhXTzhFd0RNTXdqTmtVRTdMem1ZNUNzSjlBUlFyMlJRN3RpYWlUdktIYkwxUm9DMVJjb1dnT3hCUEtiUCtaS0F4MWVkUkIzUjBOakNhak1QUExTQW9pVTRCRGtDaTlBeXE2T0F3TkZtNUc0WktUZ0R2ZDlsdVI4L3gveUczekluS3pESGJIK3RzOXBycjNhWUZFa3hhb2s5M1MvZjBvMmVsWTB0eUI4cUg5aVFaUkc3ajFlY1V5MnlJQmFEdVU4MjkrMVBrL0JnbnlVMUZvN05QSXFYNDhFcnYzUU1MK3hTZy9XWHh3K0RCd1lleDVIK1JNajNNakVvUCtRaUtRZDlHOGhXRVlUVWs2d3FTYXFCRE1jMGlFK0FYbDAvc0Z0WHVib3JZZ1QyZ0F0WU1mSUFkY2I5U3UzRXQ1Wnplb1BkeVlhSExyRENMQlpDb0tsYjhHQ1FuYm9UWnpOK1NzQnJtL3F3Z1h2ZGtBV0EySlBGKzU4enNRdFgrZGlDYld6a1NDdFhlRXQzWHYrWDlJT01IdC96cEtsWEpQZ2M5bEdFYmxiSUIrZDU2dTd2blBSRzdsY3FtUElEeHAxOUNzanRxZXREdmFGK3NxbC9ybzh0amZPNkdvbGtwb2ppWUNpL1lkL2ZWYm1PajZ6SXZhVzU5MmFrYnM3L2xSM3kyZWt1b3oxSjlQcDJ4WkV4bEU3aUhwQ0FlSnlXMVFPcXFzQ1laYlVGdnR6MmtRdWlhZ2RDaStIYjRlUlZyR3VRSk5xS1k1SE4wL0txR3ZlNFI0QUJPeURjTXdETU9ZVFRFaHV4ajN1MlV0RW9WOTRZSUpTQ2k1UGVOMUs5SndyamZmWWI0WkNkZ2dBZjFFNUNZSjVVV2RTbFFNWXhBSzRkd0hDZHJib0REREFVaTB1Uk81YXFZam9meFFKT1lPUUU2aUZoV2M2MTBWN0RzZEZaLzArR3NhRWxkMlFDNlZGWW4rZDhlaWNOWGhoSE5ualVXaTFoQWtNdTJGUlBBUFVXait0MGlvVHhjcjJwUFM3MjRoNUh6My9JYWNQMDlrZlRqRE1CcVZhalNaZFJxd0RHb2ZMa0VUVHA0YjBjVGNEY2hWZURlS05za3IrdlVhRWcxR0lDSDhLTEx2bHpPSTJtZmZUdm9vbFcySm5JeFRpVVR4M1pFSS9hMDdGODhCeUFWNFdlQjl2a01PdzJvMCtlZnZPMytpeUptZmtZQzl1VHR2MzY1ZVI2bFFzd0NWRjVzekRLTXloaE1WMW5vWmlaYTdvcjdrMFc3OW1KbHdYaUZ1UUVWZzR5eU1CRmhmV0t3b2xlVDdyNFRWa0pua1hLSzBTSStoOUV5ZTA5MERaQ2FKMTY4NTFqMDh6UWxILy9sVWd2L00ySFlvYWorL3lqalArMUgwMy9MdTNONGtFdlluVURwUk9TTGpPSDhTcFRCY21PSkYwM3E0OXg5TUpQaW5tWlh5L2hwR0ZodWhXaWZYTUhOVG9hMENQQU5zUVdsYk9OSXRkMmpTTXlxbE9aVkZqMERkZGFDODNPTTdva2pJcTBpT3k2dVFCdkVWTW84WmhtSFVDeE95SytNL1JPSHA4ZUl6V1RSR1VZSzdrTnZ2UDBSaG0wWDRDN21mNzBCRnl3WVJpY1hudXUzK3B2UTc2cXlma3pwR2N5VFV0RUJDa2E4Q1hadDZWRktVeGp2THE5d2pMOFQrV1NRbVA0ZGNPdytTblNva3phY29kSFlvRXJTYkVhVUp1REN3LzN1QmRadTdaVFAwK1JzeXBZcGhHTVhwaHRxT0ExRmUxOUZvRVBGcHh2NGZvTHpWZXlQSDhnQTBtVFVTcFZ1YVRGUWpBT1JXOXRFWGg1QXZ6SnlKbk5jUU9RT251TmN2ajRRc0g1NC9FcVVTNllCYzJTZVRiR2Q3STdkMFZoN3VVY2hoOXkxeUJQNUFhVHQwSTNKaHQwSHRjYWhBcmhkK3NxNlhZUmoxWnhxUmFEa0Q5Vy9TSW1aYVBGNFN0V3Z4MUEvRENQZEpHcEt6QXV0T1JVTDJ1VVJpVFdPVEoxYnRpWnpTcXdFRDBiWHNoZnFrZTZQejNaa29wL2dQcUsrNEwwcGw4amtTbWYza1lVak1IWUNpZDI2bFdKMkRFSDZTOFNLM2ZKR29uOWtNdGMwM29Vbk5MSFlqbVR1N2t2UlR2bS9iRmhPc2pkbWJ3NUdCcUZ5Nm9UakxVbmxkZ1pCQUhhY0cvVzVyQXR0YUI5YkYrWC8yN2p0TWtxcnE0L2ozVmsrZXpTdzVCOG5aSmVpQ2dDN2lBaXBCb29xZ0tCaFFVVUR4TmF5S2lBS0tJaUtLQVJTRkJSUkJGa1FFRVJSWUYwUVFrSnpEc2dFMlR1eTY3eCtuYXF1NnB6ck03TzUwei9Udjh6ejlkSGRWZGZmdENiZXFUcDE3N2lVa0l6UktPWS9zOGsyeHAwaUMxSWRnRjdZbVloZTZ0bzF1RDJIZll5cTJYNWtZM2RiQ0FzdWJZeVU0MzRjRmtzY3d1UFAxdE1ld0N3eFpUc01tNC8xZTBmSTRHWEJyck96V3FwdzRYVVFha0FMWlF6Y2NOUXV6L0RHNnJZem5zUUJLck5SRWtNWDZvdHRnZHo1YlZGZ2ZCOEFybVlmdHZGZm1aLzhzMWRXL0xxY2ZuUnlJMU1ydTJBbUhBNTdBZ3J2M1lnZklhVi9CVGpDK1dMVDhVcXl1YXl0VzBxa2ZDMlIvTTdWTkhKemVpaVJRZkIxMjhTenQ0cUxucmRGOUR6WnlwQTA3T2RrOXRjMnhXQUNqaThGUG90dURaVjYvcGN3MlY1T01Jbm9jKzdtOFF0SnZ0Mk5Cb0R5V2FTa2l0Vk04WjhuMldCMzlYNlhXSFVGdEhJbjFqN2NONGJWYllZRm5TQ2JtL1RwMnJKY1ZzSWxMdVhWbHJJdWRpcFVPT1QxNi93T3c0OW0xc1V5L3BWai9mZ0pKb3NaNldHYjI1Vmh3Nnh4c2xFcldaTjRUc05Fd2l4bFl3M3NvNG5JaUxWZ2dLejFoNDR1VW55Uit2ekxyS29rRDJSUEtiaVZTLzlaazhKTmhCMWpRK2JzVVR2YWFaV3ZzMkM4ZG9INDdOa281TFk2WC9JbUI1My9qb3Z2aXZud09scHh3RnpheStYM1k2T0Q0SEhZWGtoR0ZGMkpKREtXOENYZ3llbnhCOUpsUFlmM0l3MWhKMFBqQzU0MVlza1FQZHQ0OEZ6c0duSVBGRDk2SXRsdEc2Y21HdDQzZVoyK3lSNTZVeXZ6ZUFPdnZ6OEZLZXhZSC9uK0o3ZHVPSVhzL2NCK2FoRnhFcXFSQXRvdzB0YnFBSUNMMVlUWldJdWdlN0VUZ2FpeWdVVzNmMEliVktOMGVPOUIrSE5zWFhvcWRiS1FESE9sczUvc1lPQ25ZajRxZXg0SHNiaXdyeG1NbkQrbUxaNTNBcmxoZ0phc2tWQ1h2eFFMd3J6RHdPNitMWlU3R2dld1RzTURNS1NUNyszN3NndDRad010RCtId1JHYnBPYkVSSjdQaWk5WEdXMjNRR0pnRThpUVZGaHNOV1dQODREK3MvS3VtbWNIVGJwaVFsamVLU1M1K0o3cThrcVJNZDY0enVzK1lIaUhtczMzb09LOXMwRDh0Zy95TTJHbVlITEZoK05jbEltc3V3ek96VG92ZitDSmFsZlFRRGY1WS93ekljejhENjE1V3hKeGJVNmNYMlZ4L0hna0p4RGZJem8xczU2YVNSZUU2YVNwN0hhbTkza1pRbEVSbXAxcVc2Q1hHejNJMGxJSlN6VjhheXVHeG4yc2JZaUkrZmtBU1VZM0UvVjF6RzU3WG8vdGRZMy9VK3JCUm1IQWcvSGd0a240Vk5USDVWOURucDQ3cjNSSi81YXRGN24wMzJhT0xZcVJudEtYWVB5VEZyc1RqTC9LY2s4N3dVZTUyQkY5eE94TDdmVDdEdjFGbjhvc2pQeW54dWQ0bDFJaUlGRk1nV0VaR1I1b3JvZnBmby91M1lRWGsxYnNZQ0RKQk0vTmlEQlEzS2piUm9JYnRNUjFvcmRoTFNqd1VVZnNYQUVsUExzRUIycVFQOGF1M0l3QXlnOVBNT3JGYmhER0RXU242V2lBemRaT3ovOFcxWWNPTTZrdXk1WDVaNFRWYlE4aktHTDVCOVhIUy9KbFp6dWx4VjRoYVhBQUFnQUVsRVFWU3B2SW5SK25SZzVXYVMvdkpIV0YzcENTUjliSEhHODNyUi9XdFVkaEZXSHVSaldQbU9SZGlRK21leDROQVRXRDNibTdHc3hVTklzaEFQeHVZMStUc1dXSXJMZTN5YUpJTTZMdVB5TEFPRHdmRjVVM0V3QzZ4TTFOZWp4eWRpZ2JTdHNmM0E3bGcyNTlUVXRqOHVmb09VMDdHZ2U2d0Z5K2FzNUI5WUlQdGxrcCtweUVqVWdaWERlR0tJcjErRDVGaXZsT0xTVG1BWnlKZGk1VEhpSVByRzJBWElTeG40dno4K3VpOU9kQmlNaDdDK3hWRVl0TjRZKy83bEx2QmxxV2JVOEU1WThQeUdqSFdiQU9kaW1lTHpNdGJISlpqU21yQjVYcTdBam44M1kvRHpoQ21JTFNKVlV5QmJSRVJHdXQyb0hHU09yVEhFei9oS2RDdW5qZVJBL1Byb2xtVVJWbUtrMkxwWWdQdFRSY3RmWStCUTE3Y3pNTGpVbkhyY2dVMXMxcy9BUVBZaFdFM1pveWlkYlNNaUsrZG9MRnR2Tit5RWZoa1dPTDBVeXdoK2c0R0JsSDJ3ak9GOUdUZ1B5bkNOU0J1TFpUUXZ4R3I2SDQwRmhMS0NERnRobVhjck8zblhsdEY5Y2FaMktmRm9sNzlnMlpON2s1UndlaFVydjNRWjhBSVd2RTU3SzliSHhtWDYza0YyZHVQRjJNOGk3UUJzUG9WTEdGaGZOdjU5Yll4ZENEZ051d2pRai9YMzE1QmtPbTVBNGJ3TXhkWXRlcjQwb3kxdllBSDdkNmVXeGJXMG44SHEwSXFNVk50aC9lYmUySVdjd1I2cnJFeGdlUS9zWXRlaDJQRlRCNVo5ZkFXRmdld0pXQW1sTTdGKy9uUFlSYkdzNEM4VWx1bEkxOVorRHV2Zk42V3dsTW91Wk5mNzNvYUIvZHBzcXJzUW1QWlE5UDZicFpZdEpmbU9OMkVCL0hUbTltUFlpTWJpUVBaeDJNV3ozMGJQWHlPN3ZFaVdQRWxpaVloSVZSVElGaEdSa2U2SGc5dytxejVxSmIvRmhxeW5GUWVYcXgwVzJZeGx1cFJTdk82K2pNLzZSY2JyS21WNXZ4T3JCN2s3Rmx5WmhySzFSVmFYS1ZpdDBkOWh3ZEo3U2VwR2Z3UXJYMUdjT1pkUDNkZHFMbzZQWXdHYXM3QnM0cE94VEx1c1B1c2NMS2ljTlZua1lMd3R1ajhibXlUczFqTGI3b0psckorTkJacTJ3SWFxZDFOK1VzUW1MQ0J6SmZDTmFObE8yTVdGUGl5WW5TNzM4WjJNOTVpQS9WN1BKYnQyTE5GN2hGalE2NnZSc2xleE1nYnhlZGRSV0ZtQmRMdUtTNGtVQis2eXNqS3pKaEFGSzQ4d0Rjc1dyWFllSEpGNnNrOTBQelo2L0pjcVg5ZUY5YlUvb3Z3RWltQjl4eGNabUJSd0x6WlI5NVhZaGFMTHNPRDB2VVhiTldGOXlEaHNGTVFVTENCN0hOa1g5NDRqdVNENVRtemtCZGovK3BOWUxmMTQxRTBPdStpV2xVQnhPSFpSTGJaKzFNNC9aWDdMYkV1ano5MkxaQVFPMkVXd2kxTFBUOEhLN3NWK0hMMHUzZTgwcDlxWnJwOTlKMG5HZWptTFVFMS9FUmtrQmJKRlJHU2tPd3o0ZDVYYlhzYlFzcklmWldDOXhlSU15V29EMmQzWUVOSmlkMkZsQ0VyTkJwKzJDZVZMaThRNnNDSDRuOFl5bkxxeEU1SHZrcFEzRUpGVjd3S3NybW8zU1czazJCWllJSHNITEhnUksxVWplemFXK2J5NmpjSHFxeTdIQWtGenNUcXBaMkZCa21kUzJ4NlBqZTc0SHZEZ1NueG1CL1o5WDQ3dTQzSWZ6MkNCbytMSnYvYkJ5b0JjUjJHL2Z3VGxBemtuTXJBMjZ5N1I1eDlDNFlpV2xmRmVTcytCa01jQzNYOGpLWWYxQ1d3dWc3RWszM1Z2TE1OenFPSUEzbTZVdnlnZ1VxOE94cko2WDhNdUFGWVR5RzdDU3NVZFV1Vm56RTl0VzN6eDZCTllZUHB2V04vN0xnWUd2T1BTR2YzQWY3QysvRGRZK2Jpc1FQWnRKQmNvaTh1ZTNFTXlNUzdSZTQwdjhUNW5VVGlLcExpUFBCKzd5SmhsTGxheUpaNWNja3pSWi9SUk9JL0RKeW5NcWw2TTlkRm5wNVo5R2pzbUxiWXgyY2U2eFRUQm80Z01tZ0xaNWEyRERSMWNWbUw5dHRqUXZrb1RaazNFcnRCK0Rac3RmVlhhRE50cFo4M3F2Q04yWUZ3OFBMV2N2YkJNam5MRGt5Wmd3NHFXa3oza2FWVjZGVHQ0K1dDSjlTUGhkeVFpcTljclZEOGhVTmNRUDZPYUd0bWRLL0grZzdVdVZzb2tMYXNlWVR4UjIvTllkdUFsREg3NHFZZ01YcW1NWFljRnNIOEtISVRWUzA1UExOdURsUVdLdFdMQjVlRUlaSDhITzY3NktoYndBUGcvNEVEZ1JpeHplajZXWVg0SlZ0N2p5NE40LzdXd1lQV2xXTGIzNjloM25SaTlYM3FTdGZPalczRy9Gay9ROXZlaTVSTW9QOEhodUl4bHZ3S2VqdDZyMnVCWEpiK21NS014dGlFVzJMa0xPLytLdjhkdTJISHExTlMySHJ0NHNSYzJndWoxUWJZaHpoeDlHd3BreThpekR2Yi9FRTkwK0NVc1dQcEd1UmRoRndLSFdxSmlmd3IvVjZhUmxQajVFZGJ2YlVaaDdmazRHTHdWeWYvemVkai83NllVWHZpcjVCOVljTGdKQzNZZmpDVWJQRGFJOTRoZFJqTGFia3VzWC84TWRoeFluR3h4TW9WekZ2d1BPMjVjaENWci9CWHJ0Mk5mb2ZDQzRFWWtrK3dlVWZUZWI2SzZXRk0vdGk4UkVhbWFBdG1GZHNHQ0lhOWpBWUpYc0E3N3JHajkwZGlPSWI0aSswZnM2bTJsT25RNWJOaFB1cjdkOWd4dUdNMGpXTDNDWWwrTDJqV1p3bnA5RHJ2eU83ZUs5cVhiZVJOMmduRnFpVzBDYkdjMURUdFltRUoyM2JLTlNJYUtWbU1PMmJVUjE4Wk9jR0lqOFhja0lxdlhZQ1pBQzZnK0lKUWpHYXBlVFkzczRReGtWNXNCK1FEVzdsa2tHZVJ0MkFYQ2IyRVRvb0VOTGYxWXRNM1pxZVVpc21wdGgxMFV1d3NMZ0JBOXp5b2xNb2FCdFpqVERzU1NGcTZrK290NXBleURsUlY1Qml1ZEVYc2R5NEMrRFp2QThBZlIrcGV3NEcrNVBpOGdDU0QvQXp0bURMRHN2ZWV3WTdxdll4T2FYVTVoSUR2MkJEYUs1UHpvK2RTb2pTOFViZmZyQ3QrdmxPS0ErTW82ayt3U0p4L0NTanVWY21lSjVZTXRHUUIyZkQ0WCsvMThOYlY4ZHl3bzl6bUdiK0pRa2NINkJCYWp1QUpMUlBvNkZzaitScmtYcFp6S3dML3ZYYkZzNCtKQTl6WlkzeFBiQU10bVBnYXJrNzhlRnVpOUJQdS8rV1RHNTJXVlZ2b0JOa2RDV3FrYTJXQnpxbHlNelk5d0sxWlgvN2NNVkNuRHVSa3JSeGVQSU53enVyK05aR1RRQmlSQitGc1plTEVyRjdWakVvVmxSMkk3Ui9ldlliV3lYOEV1YUJZSHNtOUZwVVZFWkRWUklEc3hCdXR3WjJNWk1zV093T29jbm9VRkJTWmh3ejYvUDhUUHV3RExhS25Xb1F3YzF0NkVIZUQrbllFbk90dGd3K2VMYTdxV3N4UDJjL2hybVcxbVlFSHNuMkJCang5aVYzT0w3YzdnVGlwT3hYYndFN0NENzc2TWJVYmk3MGhFVnI4THFiNU14a2xWYnZkbUxGZ1RUMmd6RS9oRHhuYnBrZ0hyTURDNHNycnN5c0FzdmF3Uk1uOW1ZQkJrTXBZOTlGWXNZUDArTElQbmJxd1B2aDc3L3BwOFIyVFZPd2JMaXZzYlNTQjdxR1pneDI0WHIrVDdUTWJxN251c2ZuZHgxdDRjckM3cm43SCtkaEUyK1ZuV2FFQ3dZZmduWXYzblJDeXcyNHNGZWEvSCt1dWRzT1FKaC8xTXNvNzdXckFzeUxqTXhwWllQL3VyakcxUG8vd0l4UGRRV0FON2RTbFZwL3Q4N05nNTdZTllhWmIvWUZtUEJ6RndIMUt1eHZVazRBUFl6K1ZOMGYzVDJQSHdIN0RqODZra1A1Y3RzSitsZ2taU3I4WmlmN2RQa0pUZnVRRUxDbDlFZHNtZVlrOHlNTVAzRXF5LyttV0YxMjZKQlgrbkFiZGpGL2NPeFM3MG5VN2hDSlQ5c0RJYlB3VytVUFErUFF6MFlaS0VndjJ4d0hqc1ZlQU9MR0RmaXBYL3lKb0xwUVA3WDUrV3NhNDlXbC9wWjNRYTFqK1gwb0xGR0paWGVKOGZZQ09LSGl1eDdkcW90SWlJckNZS1pDZVdZc0hVeTdBVGczVHRwNjJ4bmNsZnNhdkNrQVE0Lzd3U24za3Zsa0ZjenBabFBtTi83QVRoV3V4Zzl0alV1bmcyOVBIWTdPeFovbzBkM0c0T3JJblY5UU03MllpdjRDN0FEaWJBaGhwOUJidnkvR1ZzcHpzajJ1Yi9NdDc3bE5UemoyQlhjQzhBbnNwb3k1M1lnY3U1MkVGMjFoQ2prZmc3RXBIVjUwSHN4T0lLTENPa0dzOVN1a1RJMnRIOSs3Q2hyTTlIejMrQURhc3ZWNk54Q2paMFBLdWU0ZXJ3QXRrMXNlT1RwRGlZMHBLeHpaYlIvZFBSL1R1eHJLZXAyRW5RRXV3RVRZRnNrVlZqUFBhLzJReThIN2lLd1plTEtOYUJIVmY5bFpXYjBHOE1ObUpqTTJ5VTMrMUY2OWZDanVGT3hZSVN6MkRENW0vR01veXZZZURJdk1sWXYzSUxGcmkra2NMZ3luRllRTHdObS9qd3Z1anpvYkJXOWNiUmZaeHRmbUIwbjVWRi9SaEo0Q3ZMOW1YV0ZmdEFpZVZ4MzNrbzJiKy9GN0JnVkpZdUNyUFhQNFFkeDg3RUFsei93SUxQSDJSZ2R2YjdzUHE1bTZadU9TeWpQWjAwTW8vazkzY0pkbHg5SG5iaE1vOWw3NFA2ZHFsZjM4VE9TVCtSV25ZV05ycmdmS3cyLzFDMFVOMGNKcmRoRnhqeldNRDQyMWlnOVdEc2Z5djlQN3h0ZEQ4ZCsxK3JGSkM5aFdUa1RWWVpwQXV3aEtqdHNINzF5WXh0T3JHKzQvMFo2K0pTS0pVQzJaOWxZTFo0Mmgrd29QaTdLcnhQN0c0RzF2d0crL2xWYzlGc0VlcVRSR1NRRk1ndWREbDJvRnVjdlRZR3l3SStnbVFIOUQ1c2g3Vm05TGpZYkN5NHVpVzIwd0U3a093bjJURjFVM2tvYUxtYXJDZGhHU3hYWTBPZnNtYVVQeWE2WlRrZk8zRCtDclpUaktXRHN0ZGkzKzkwck1iV2owaUcxMzhUQzRKL0NmczVmSnJrSU9HcGFGdXdBKzd6c2V5anVHVEpST3pFTHYzOTl5L1J6clNSOWpzU2tWVnJjK0NFb21WWlF6MHJpY3NSL1ErYm5BZVNiTzB0c1pQL2VKdmlBLzd4V0NCcUxuYUJyUjJiY0JLeWg0S203WWhsQm1iWkVBdE9aZFdjWFk1bDdoVjdOeFlnMndiclYrT2FqSzlqcFk2T3h2cXdPTkRVU3ZMemkrdW8vaHY0S0RhaVpUd1dyUHBQaGU4aEl1VWRoR1c5cllXZDVGK0RIVXR0d01DUll0VUVXSXJ0amdWOXMwYUtETVp2c1FTQ2EwbjZ2SEZZKzQvRWdzY3QyREhUa1ZpZzlqZ3NDSHNGMWk5ZGc1Vnl1eHZyRTYvQ0FyVEZBZTRkc0dQSjZWZ3l4Q0VrZ2RlWHNTekdVN0hqcWhBTEdFTVNvQzRYeUw2YTB0blFNTGh6bmtvakNuOVlZdmtmS1IzSWp1MlAvUjNzandYNVQ4RDY5L2o1SFZoZmZDSEpaSmZUc1dBMzBiYVBZMEd4eDZQYlk5Rjkrb0xHQTlqdjRTaHNIM2NhbHJEeUtwcm9WK3JUVzdEa3E3OWpmVXJzUHV4LzRrUFlLSTZyaHZEZTYySkI2bXJrc1hQWFc3RUVoaHpKUmFDMG83Q0xkQWRpcFRpS0x3S1cweHJkZnlScTIxblkvLy9EMkhudXdSbXZtWUFkYjc0SHkxS1AvUWc3OW92cmRGZGJQdS9QSkJjTDB6YkYrdkdza3A5Z0Y4ejJydUw5cXgzWi9BK1N0b3VJVkVXQjdNVHhXTTIrNWRnT0tRNDB2QjM3T2QySlRaUndNM2JBZUJCMnNsL3FZUGVEMkU3b3FOU3l3NlBidGRIelNWUysycG0xZ3dFN0VUb1kyeWt2aUc1eEZrdUFuUkM4aEEwUEx5WE8zUHNNVnBmd0VTeXJPVDBUY29CTmZ2amg2TE91b25CQ21rdXhIZTVIc1dIcW4yRGdDY1lQb3Z1NEJFa3pGamg1TlhwTlNIVkcydTlJUkZhOURTbWZTVEpZTjVFRXNuK0huVWg5bVBMWklZdXd3UEVCcVdXdllnSG9TaWRLTzVCZEJ6WXRhLzE4c2dQWmgyRDlhQjlXSi9mODFMcVBScSs1Z0dSNHA4Y0M4R2NDajBiTExzRXVFQnlQQlo0K1IrVmdqSWlVMTQyZG5JZFlRT1I4TFBEN1hRWmVLRHFPN0dPaFZyTExhSUFkaTRWWThIUmxYSThkUXgyTFpkQmRndlVwemRpRi9SdXhvR3E2N054bFdLRDY0MWpnK1pQUmJUR1dKWjQxeVZrck5neC9DK3hZOGhRc0lCTHJ4a3JXZlFzTGRydG8vWG5SZCt6RTVsNTVtZXlSZmIrZ2ZMODlsZEtaMXNYV3JISzdZbG5sQk1EYWZpRjJQTGt1MXA5L05sb1cvOTduWVNOaHZoR3RPeFk3dGo4VXUvQnhKUlpZZXBIcWgrSi9IUHQ5SEUweXV2Q0txcitOeVBEWkVMc29GMkxuY3NVK2k0M3krQVYySWFiYzZJdGliOGJLYlc2R25VZFdTbERhRCt1akhzVDZqTE9qejA0N0REdWUreERXdDUyUGpjd3I3c2YzSlRsdi9tM1VoczFKTXBVL1MzTGN1RDkyYkJsaS9XTTZLeDBzK1FxUzBYU3hlT1QxbDdCeitibFVaM1BzTzhZbFRQYkcrdlBEVXR2OG5pVHhEYXhmZWp2VnV4NDdyeTdsQ215T0toR1JRVkVnTzdFL05td3ZGcy9RdXhNMmNXSHNXYXdENzhRQ29la0pzWDZOMWF4YUh3dDBYSTFsNDZ3UnZlNEwySVExL1ZoRzhRNVlFR1VvUG90ZElWNmNXaFpuSXU4V2ZlYWxaRThlVkd3UkZoaWZpSjBzdkJvdG40THRZTGFNN3Q5UDlzNXJHYmJqT3hzTGZxUW51RGdCeXhqOEFzbk15MzNZUkJvWFk0R1dTNnBvSTR5ODM1R0lySHAvWS9XTmdyZ2J5M0tzSmtpd01SYm9hWTIyWDFibFoxekJ5Z1VTdmtoaG9Qc2paYmI5ZlhTckpNU3k5VTZydEtHSVZPMnZEQXlJRm84OE95ZTZsWE5aaWVWVHNUNnIycUJGS1pkR245R0hIYWU5aWlVYlhJVmQzQ3RWdHFrTHUxQjJJUlpzUFI3NEdkbEJiTEFnNzN1eFVSOTNsOWptY2dvblhrdkxZU01CUzUyNzNFVDVTUkg3S1IvSXZvN3E2cmtPeFRLc2ROVXoyTEh5NVJRZXY4ZTZnVE93bitNbnNBc0xkMkg3bVA5bWJGL0o2OWpGbFBPeDROU0xKT1gzUk9yRlJ0aTUydHBZUC9KQXhqYXZZZisvY1ptM1F4azRTZUV5N0R3MFhWcWpEYnVZdnh4TFZIZ0tLNlYwRVphUnZJREM4blFIWUgzSlQ3R1J4cjFZMzVndWViUXVsZ1Y5RGRaWGZpUDYzRE1aT1BIamxWaFMyTit4VVhKM1l4ZWtkc2I2Z2gyaTdYYUwzdTl5Yk4veEcrei9OMTI2Y3lwVytpMHJVM3BqYkZSeVZzSkRPVStUOUp2eFNKaDBQeHBpR2ZIeHNpa01McER0S1IrTFVIMXNFUmtTQmJJVDZWcFR4MklIOW1BSDhqZVFCRE1ua0FSayt5bXNVYm9XVmxQMXRkU3lIbXduQ3JZelhKcGE5MCtTdXRTeGFkaVY0SGpIRmMrZW5ENVJXUnZMc29oMVlqdm5XRnhHWXpIWmswR2tQWXp0dlBmSGRvNXpzUjNrSVZGYkoyTlhtMzlENlZyYkhnc0szNFQ5M0g0YUxUOENDd3JmaVdYVWpJM2F2aGFXZWZJNnRoUC9QWVZaT2FXTXBOK1JpSXhNZ3ptbzdpTjdnckppbGVyc2kwaGpLQzYxc1RJT3JMeEoxZEw5MkdEN3F6NHNPM3RtRmR0V08rUTl5MklHQm9uQUFsTmpLYXhkbStWU2t1UEc0VEk1OVRndUExV05KMGhLOGEycytkaHgvSWNxYlNoU0EyL0drcWpXeDBhMWxicHdCeGJzL2hSMmJ2bG5yRDg0bTZRMDB6TllCblJzcjJqYkhiREVxcXV3YzhuUFlPZU1UMkpCN28rUlRGWjRDeGJNVHMrSnNpMTJFUWlzdHZVdFdIQTZQaSsrRTV2STlTeVNDM3l4TFNnOHI0eXRuWHA4QU5aLzNrdFNOblFMYkQ2b1RiQVJ6VXV3ek9iYnlDNmg5SzFvK1FVWjYwUkVSaDBGc2dzMVl6dWhNN0RzaGM5akdRd25ZenVsTDJLVFBzU1p3SnNXdlg0VHNxOGlsOUxId01tNnRzWXk3T0phcmZNWldOcml5MWdkMWRpbVpFOUNsblhBWCt3RWJOanFBZGpPTWNBbXVXakR2c3NXSkJQYXZGSGh2Y1pnUTZFZXdmNjJMb3JlWjN1U09ySlp2c3ZBbXJlbGpKVGZrWWlJaUlpc1hwN3NRRkc5cVRhSUxkSUlBaXhRZXlZMkV1SXJWSGZlZWpHV2dIUng5SnBqc0VsUGwyTG5pRHRpNTJTSEFidGk1MmlIazR4T2l5OW9UY2RHb2YwSXk2aitDVGE2NUZVc0dlcHoySG52RGxnWnlsT3hjK1ZmWXFORDNrNWhBdE5uc2N6eTg0RjlvdGMvUmVXKzZSeXNadjZzNkx2RUZ4Vy9qcDFMZnpuNmZxZGhTV3VIWkx6SEo3RUEvVGtrbzZwWHBUYmdxMWlRL21nR043bnd3WlQvR2JTU3pOY2lJbEkxQmJJVFU3RVNGOXRnUTRsK2hnVkpmNFIxM04vQmh0TzhpdFh3Mm9YQyt0T2JZUFdVSDZ6d09ldGdPKy80Y2ZIc3l6dGpPL1NzV1pudndpYmcrVGgyVlRxZWFPRUprcUZKazdEaFRUZGpPOFpLWHNReXV2ZkZ2bmV4dGJHaFVNVzJ3YkthUDRkTmV2TWFkZ0N5Rk1zSTc4ZCtaZ2RoOVF4Zmp0NW5PVFk4OHJsbzJRM1lUdkdyVmJSMXBQeU9zbWFaRmhFUkVSRVJhWFFobG5RMEZ4dGxteldCYXltL3dNNGw0M21kbG1JbE9ZN0NKcVlGSy9seEtuYXVtRlg2N2Fib3RnY1dMUDVTOVBxdHNJdGo4WHdqcjJGWnpyY0I5MlBKVU1kaTU5NXB2VmpBL0h2WWVmcHRKSE5FbGJNMDJ1NDBCbDdzK2dwMlR2a2E4RUxVM3VzejNxTUZLN3YzbFNvK2J5aTZzVkhXYTJBalk3SW1KQy9sWDVTL1FIRUd5VG0zaUVqVkZNZzJrN0Nkd3dLc1pNVGZzYXVQeTdBZDAvbllEdXVqV0NadU8xWSs0NjJwOTlnOXVzK2FmQ0tlRERET0lqNFp5NmplQ3J1eW15VnIrUWxZemVjOGR1WDN2bWg1RDBudHZIam80TlZVWDAvdmZkajNmWlJrd29YMXNDdlJjVTJ3bmJDZDErWWtOY2ttWWVVMXJxU3dWRWZzZkFvbkhqc2UrMTc3azB6VWN3cjJjMzZoUWh0SDB1OUlnV3dSRVJFUkVaRnNwMkRua1FzcWJaaGhOcFo5SFFkL2Y0WmxYOC9CU24xVU9xK00zWXVWL1ptQ2pTek9SNjkxV09aMXVvekgyN0VhMTZWcVB2ZGcyZEUvSkNseFdjcXZLRDJSYjFxNjFNcEJaSmUvK3o2V1VaN1ZybnNvWGZ0L2k2TG5WMGEzdExqMDVqWGxtOG1MR1o5VHFid3BsSi9YUUVTa0pBV3l6VUpzSjNZL1ZvUHFIU1RsTnVKWmVxOG51UXE2REx2eWVTaDJKZmRlYk9nTXFlM0JTbUFjUmJLajhOaFYxOXV3K2x4L0pLbG5IZnNxZGxXNGpZSHlXT2IxclpUZVFjYnQ2S0h5RHVRT2JBalRCdEh6TzFQcmJvenVENDN1bjhjQzIxbnRXaG1QVnJuZFNQb2RpWWlJaUlpSVNMWStoaGJFanFVem1PK2s4RHgyc09aa0xDcytwNnYyL1NzRnNZZXEzQnd1bGVZSUVCRVpWUlRJVG15S3pRNE9Obm5EMmxnSmlXMVMyeXpCSm9vQXU0TDRBNndtMVlOWWtQUnVrc2tnd0dwMHRXR1p3UjhEemlXWmhHRWNWbHFqK09wcHZGTXVkYlgzUExLem4yTnJSdmUvS2JOTmV0djUyQVFUOFE1OEkyejI1aml6T0I2TzlSeTJBNjEyK005NldObVJ0TzJpKzQ5UldGTzZENnVSVnNsSStSMkppSWlJckU1YkF4dVNQVWZLeXByTXdQbEJZcE1ZT0RHMmlJaUlpTWl3VUNBN2NSNFcwR3pGZmk3THNKckxzVFpzcUZFY0pIMGF1ekw3RWV4cThrVGdkMFh2ZVRSV1FtTU5MRWdhYThjQ3ZhOWdaVGJXVDYwclZYLzVlaXdyK1pVSzMrTUVyT1oxS1Vkanc3anVJWm1zSWE1aERYWmlCRllEN0lIVTg4T3hrNWFOR1Rqc0tNdGtrdG1jWTduby9oQUtyNkozVTEwZ2U2VDhqa1JFUkVTS2JZTE4zUkhmdm9qVmNoMktrNk5iZW5UWUJPQURWYnkyQy9oNWlYV0hZOGtRN3llWklDM3RjZUE2NE1TcVd5b2lJaUlpc29vb2tKMllITjBld2JKMjM1dGF0emJ3UDVKeUc3RUxnR3V4V1pmbk03Qm1jcWxheWR0alFkMEhzTWtLMzRsbHQ4VDZzRnBYWUJuUXpkakVoZFVFU1R1Qmg4a2VmblFJOElYb2M2ZVR6SXljcFFuTGZsNG5lajRIS3kzeVJoVnRBTXVBTGk2OUVkZklQcENrenZaZ2pKYmZrWWlJaUl4dTQ3QlNaSnVuYmgzUnVtN3NXRzFEaGg3SXpySU9jR0VWMnkwZ081QzlIdkJqTExuaEwxZ0N3T1pGMnpSaHgySlRpcGEvVGpML2lZaUlpSWpJYXFGQWRxSHpzWEliOTJDQnlUNHNTSGt4TmlOdzhheTdmOERLVkd5QVRUSlI3VERMUGJCQTh6K3dTU0grQ2V4Vll0dURnUnVxZk4vTnNNa3Yvb3RsUTg5T3JadU9aU28vaVFWbDB3SHBkMFZ0MmhEWU1sbzJHOHM2am1jbXZoT3JGZFphWlZ1R29oZkxzaTVYWjNxay80NUVSRVJrOUZ0TWNoSDgwZWo1MU9nMm02UTgyWGpncFFydjFZOWxXMWZyUkpMUmFjVXV3QkliaXJWaUYvN0hZZ2tIUzdBNVFxN08yUGE5RkNZVGdNMHBrdlcrSWlJaUlpS3JqQUxaaFdaZ0p3dmZ3SUtYUHdDMndnN01qMkpnV1kvVFNDWktQQmtyVy9GUUZaOXpEUEF2Vm4zMjdyTlJtODdHQXIyL3hJYXQ3b2dORDMwSm13QnlYdEhyRHNPeXBaOGlLVEh5VlN4NHZSU2JFUEg3d0hJc1crZjhhSnVReW9IblN0YkFmb2JQWWJNOC83REM5aVA5ZHlRaUlpS05ZY2ZVNHk5alFlekhLWnhqdzJHajZSN0FKdUV1TnAwa0svcXQwUTFnVjJ6azJHblI4K1hZUk5WZ0UzNHZ4Uzc0NzROTlB2WkN0QzVyZm84V0xJaTlCM2I4YzErMC9FWXN5U0h0UWVCbTRJelVzcUdNc2hNUktlWFQyTWpnVTJyZEVCRVJxVDhLWkJkNkJxdW5mQlkydFBLNzBmSUhnTHVLdHYwRVZwLzVLZUJTNE52QUxjRGJzY3lidERpTEpzU0NybS9GYWxtdmFpSFc3bXVCN3dFZnhvTFVMVmhBZGhyWldUK25ZOStuSDZ1Si9TZzJVV0s2UnZidnNTenVyVWtDMlU4RFkwcTBaVDJzcnZUYXdGclIvZHVpZFQvQXlvNnNUNUxoL2U3b005UGlBSFM2cE1kSS94MkppSWlJRkxzRCtHekc4blZJQXRuN0FsK0tIcmRneC9Fem91ZnpTUUxac2ZGWWlaQlRTU2F5TGpZZW0vVDduZGhvdnF1dzRMckhhbW0vV0xSOWlBWE4wOHMxK2JXSXJFcWZBdTZ0ZFNORVJLUStLWkE5MERaWUhlbHBXQTNCTzdIaGs4OENYOEVtSER3NzJ1WjVMQ2o2ZlBUYWIyTzFwRS9IZ3F4ZkFIWUhkb2pXeDFuSEwxQTRZZUpVU3A4RXVDRjhoN25ZSkQyL3hHb2dib1RWajI0cHNmMmlFc3ZMeWFyQjNVUXlpZVBad0llSzFpL0dzcUdmeDM0VzZmc0hvOWYvRGNzaTZzVW1WUVNyaVowMkduNUhJaUlpTW5xdEEyeVJlcjVSZEw4SHlYRlhMNWFoWGEyem94dFlVc0JIS1V3bzJIckFLeXI3T0RhcDlhbkFSZGl4MWZlaXh4ZGxiSi9ERWlXT0wxcTJMWGFjZENNRHk0NklpSlR5SFd5VWJWb24xbWNlV3VJMS84UXV2b21JU0FOU0lOdE13Z0tiNzhFT3hMdXhJT2Mzc1F5WFhiRUE2QlBBWDdHTW1QOWlCK3B4Z1BRY3JGN3pPZGlCZnhNV09ONG5lcjlmQVBkancweVBqNWJGSGlQSnFDbTJDNFhETndmajF1anpmZ2djaDJVdGZ3RTcrUm1zZGJDZnc5dXhJUGFDYU5rbnNaOVJKNWJGZkhHMC9ZVllhWTUwd0xxYWdQbTZXSzF2c0ovUlRkZ0oxV2o5SFltSWlNam9jd2pKTVZGYWV2VFpYSVlXZkk2RmxUY0JzcE1QWWhkaUk5ZXV4bzZMZmdDMFkrVkRqczdZL2hkWWplK2ZwSlo5RDNnVkd5VlhYT0pOUktTY1Zxd20vOGVyM1A3ekpCUG5pb2hJQTFJZzJ5ekc2aXUvZ1FWTEw2T3dqdlQ5d0FIWUxPMW5ZNW5PbjhTR1hLYWRqdzJEK2hhV0NiME1DN1NtdlluQ0NRZmZWYUZ0VjJMQjU2RmFoR1ZHWHdkY0FydzJ5TmZIZGJESFlZSGNQUEFaTEhqY2pnVndXN0NUcEFkSWFsemZSMUpqY1RBMnh5WnZkTkZueHlkZlRZemUzNUdJaUlpTUxsZVJsRHhyeDBhY2RRQjdrMHk0M2JjUzc1K2pja21QdUh4YmQ1bHRscEZNNlBoRmJOVGJPN0FFaE9jeXR2OEpOZ0x1bXRTeUdkZ2NLOWRrYkM4aVVrazNObUsyR2d1eE9aWkVSS1JCS1pCdCtvSHRHQmowTERZZkswT3hwTXcyZDJFWnZxVXNMYk51c0VyVnA4N3lCeXhEdTF6YndVcVFwRXRsUEo3Nm5MY1ZiZHVGblNRRjBmTnFNNE1xeVhxZmtmbzdFaEVSa2NiemVuUURtMnc2emlEOEgzYXNFcHRBOVE3R1JzT0JsVVJyQWs1TXJYK3FhUHYyNkg1WkZlKzlJMWFlN1ZyZzltalpsMGhxY3NjNnNRU0pkTFoyTy9Ca0ZaOGhJcEpsRTVJSmFhdnhqOVhWRUJFUnFYOEtaQ2NxQlVoamxRTEI5V3gxdFgxVkJiQXJhWVRma1lpSWlJd2VEcXMvSGJzQUc4bFZQTUYxTmI2SXpkbVI5clBVNCtLaCtldEc5d3Nxdk84NExDdTdwV2piUDVHVVo0dGRqR1ZPL2p5MTdOc1YzbDlFcEp4bnNES1IxZmc1c1BacWJJdUlpTlE1QmJKRlJFUkVSRmFQZHdOYllobUVVN0Y1UVA2QXpjVnh4U0RmYTYvVTQ3OWhBZWgwOEtlNDNuWTg1MGk1Yk9sYzFJNDNNVEF4NGNIb2xuWUJsdm45bTlTeXVXZzBtNGdNWFF1d2ZaWGJqbCtkRFJFUmtmcW5RTGFJaUlpSXlLclhCcHlIemVOeE14YklQaEtiTVBIWFdGbVJ3UWF6WXh0Rjc3OFJBN09tWTN0Rzk5L0hKc2llbGJITjJWakprcTlpYzZDa0hVNVNuaVRXaXMxbjhvR2k1V3RqZGJLejZtcUxpSlN6SHRaSFZxTVZtKzlJUkVRYWxBTFpJaUlpSWlLcjNnd3MwNzJjT1hnQUFDQUFTVVJCVlBrSWttenBidUJRNEsvQStrTjgzMGxZQUR1SHpmdXhQL0JZMFRaTndIdWk1UWVSQklrV1VCajRmaFFMcW4rVGdZSHM3ekp3Q0g4bmxobStXMGE3UG9RQzJTSXllRThEVzFTNTdaWEFCcXV4TFNJaVV1ZUN5cHRJeXJ1QTA3QmhvcXRLRGpnVDdaQkZSRVJFUm91ZGdjOERmOGNtVUV4YkJyeURnUk1wVnVzZzdQanhFOWl4L0ozWVpJMVBBOXNBMXdQdng3SWNpek8rLzQvQ2NpUy9wWERDeUxUTnNRbS8wN2NGd0dVWnk4Y3c4SHVLaUZSalkrRFpLbStyOGp4Y1JFUkdJR1ZrVjI4cWRtTFFqRTErY3lPclpwTERIYkNNbldPeERKZEZxK0E5UlVSRVJLUjJ0Z1Q2c1NDeHoxaS9iQ1hlKzNoZ01WYWk1QTRzV0g0NzhFN2dQbUF0NEJ3c3NIMGw4STJpMTdjQjl3QmZBLzZZOGY0Qmx2R2RKY0NDMXB1VVdEK1A1THNkQjN3TU8xNCttK3BMQjRoSVkxbUluUStuYlFpOGtMRnQ4YVMySWlMU1lCVElyczZtV0paSkYzQU5jQXh3SWZESktsL2ZpYzFhbitWSmJCYjY3d0RUS1QrTC9YSldUZkJjUkVSRVJGYWZhN0hraHllcTNINWpiT1Jmc1hXS25yOE5lRHMyNldJUDhBaVdvZjFYNEFUZ1llRDMwZXNPeEk1ZGkwMEVkc0xLZzJRRnNzY0J6NVJwNjFIUkxjc3hXUEQ4ZlZqbTl0MVlMZkRyZ1RjREQ1VjVYeEZwTEpzQ1B3VE94YzV4VzdEeVJGdGlmY1hwMGZxMEc3RytjZ1BneFdGcnFZaUkxQTBGc2l2YkVjc2dtWWdGbW0vSHNsRStBZlJpdzBZckJaZGZvcm9abG45WFlmM2VXQzFFRVJFUkVhbGZlUVkza2VNaDBhM1VlNEVGZVM3QTZteC9QN1grWGl4SS9ESndFemFLOEZ2UjQvV2liVnBUMjI4VzNUOWI0dk9XQUx1VVdIZDdkQ3ZPOG83Rjcvbk9xRDFUZ1k3b1BmZERnV3dSU1Z3RXJJbGRWUHNWTnBmQW5zRGpXSTMrSDJDalQzNFZiYjhWTnRMa0s4QVpEQnpOZkRBMkw4RU5XTEtZaUlpTVFncGtsN2MvY0RWMjRuQWtjRnUwL0Rqc29QeXoyTVFVeDJJSDZPVThBdndzWS9uT3dGTlZ2QjVzeHkwaUlpSWlvOHR2c2F6RVl1Y0EwNkxIWjJNQjVxOVRPR0VqV0ZMRlA0SHRzVXpvTDBmTDUySWorazdCNm1wN0xHc2FyTHhJbGp6d1FKbDFDOHVzai8wYitDaVdwREVlRzVuNG53cXZFWkhHc1I1MndldlVFdXUvZ3RYcFB4cnIwend3Rzd1WWR6ZzIybU1tTnZJa2o0MlcvaFIyVHYxTkxEais2T3Bydm9pSTFJb0MyZG5hZ1c4RG44WU8xZy9FVGc1aXZkaU04ejhDVHNZTzVrOENiaTN6bnM5Z085NjBzVmkyOWd2QWRxdWk0U0lpSWlJeTRzd2pPemo4UnVweEU1WjlmWGJHZHVkaFFlenpzRXpGV0I2cktYc09Wc1lPWUQ1VzF1Ni9LOWZrc2k3QmdsREhZOGZObjhQcWVZdUlBSHdHRzEzeTYraDVpRjFzU3pzQjY4TThscTA5RG5nTUc5bHhBaGJJUGlLNi95ZzJZdnBud1AzWWhMZGZSa1JFUmgwRnNnZWFobDNSM1JyNEYzWVZPQ3NUT2o0eGVBUWIrdlFYNEhKczRweFNReldic1hyWnNROWp3ZXhMc2ZxQjVTeEc5YkZGUkVSRVJwTTNLRDJQQ3RoeGFPeE1yTlJkYjhaMkg4RHF4bDZkc2U3eTZEYWNRdUMwNkNZaWt1YUFkMkFUMXNZWDY1N0JnczhmWitBa2o1M1kzRlE5MkRrM1dGKzNHekFuZXY0eUZ0UnV3K1ljeUpvb1VrUkVSZ0VGc2hPN1lwa3EwN0NENys5Z1E1cjZLcnp1UW15Q25kOWdKVWVPeFlaUmZwV0JBZTJEZ0Q5a3ZNZjNvbHM1TzdCNk0yZEVSRVJFWlBVNEs3cXRqQzZ5SjI4RUcwNmZGY1Flak1tcmFCc1JrWEk4TUFVTE9zZCtCTHdGRzFYU1ViUjlQMWFLODRQWTZKWFluTlRqWTdCczdLOWprKzMrWXRVMldVUkU2b1VDMlludll6UEIzNGNOUzdvZXE3TlZqWVhZeERrZnd6S3lwMk96TEJkN0FMdktERmF1NU4zWUpCZlZCS2hmcXJJdElpSWlJaUlpSXZXc08vWDRkZXo4ZUtqdUJYWmN1ZWFJaU1oSW9FQjI0cVBZRUtkTHNJenNNY0Fyd0kwVlhuZDR0SDAvOEdPc3p0ZVcyT1E2eFo0RmZvTFY0UDR5TmlQelo2UFhkbUJaM0hjQmYxcTVyeUlpSWlJaUlpSWlJaUl5ZWlpUW5YZzh1cVg5QndzMGwvTVdDb2MvTGNHeXVvdmxVNCsvQkt3UHZBY0xZaE85eHhld0lWWUtaSXVJaUlpSWlJaUlpSWhFRk1oZWVST0JWeXRzMHdFc2l4NXZoUVdzSDhReXZxZEV5OGRIOTJ1bGxxVTlUT202aUNJaUlpSWlJaUlpSWlLamxnTFpLOGNCNjJKQjZWS2FvOXZTNlBrTzBmTWRnWDlsYkg5TWRDdTJDMVpqVzBSRVJFUkVSRVJFUktTaEtKQTlPT093RWlITHNDRDJzVmd0N1VmTHZHWkNkTDhrdXY4N3NIK0o5NzRXK0Qxd2NjYjZKNGZRWGhFUkVSRVJFUkVSRVpFUlQ0SHN3VGtLK0NuUWh3V3ltN0RabG44VHJmOFFzQk13QTFnY0xkc3F1bjhxdW44TnVEWGp2U2RIOXkrVVdDOGlJaUlpSWlJaUlpTFNrQlRJSHB5L0FUL0RmbTRlbUF2OEZuZ3NXajhGK0NUd3RkUnJ0bzN1L3d1Y0NxeFI0cjNiby91M0FHZVYyT1pIV0QzdVZ1REx3SUhBODhBWndCT0QreW9pSWlJaUlpSWlJaUlpSTRNQzJlVUZSYytmQUQ1V1p2c2RnTWRKeW9nQXZBTUxlajhFWEFoc1h1RXpkd0cySzdIdUtpeVFmVDV3TW5BTEZ2aStCZGdhNktudzNpSWlJaUlpSWlJaUlpSWpUbkdnVmhLdll4TXlWaHZzM3dUWWs4SUpIRHVBZzRBN28vZmJDYXVwblhYYkpIck5qOHRzODFDMHpUdUJtVmhHOW9lajE4WWxURVJFUkVSRVJFUkVSRVJHRldWa2wzWTc4RUZnRHZBUHJDNTJGZ2VzQmJ3TGFNWnFhTWMrRG5SaW1kU3IwcitCZDJPVFF1Nk4xZU4rWmhWL2hvaUlpSWlJaUlpSWlFaGRHSldCN1A3MjlyQ2xLNm15MGRUYk81VE04ODloUDUvOWdVOVUySFlwVmdQN2JDejdHcEk2MXZPeE90cXIwaW5SKzM4QXE1RjlPSVhsVEdTVTZPL3Fjcm1tbHVSNWIyOVl3K1pJbzJocUR2SHA1NkdyV1Z0RWhxbzU3K2hOSGVZMGRhbi9sQ0hKaHkwaDlLNTQ3bHB5NmhPbG9Uenkra1MzenNUa3VmZjk2azlsQmQvU0VwSlBjcjVjVG4ya2pFQmRYWTZXNUxoeFNYZTMram1ST2pVcUE5bGplbnVYOWtDWGl5WlFiRzV1WGh1Ym1IRXc1Z1BIcmtRemVvQWZBaThCYjZ6RSsyUjVEVGhrRmIrbjFDSFgxRFFoZnV4aDJieWVuc1cxYkk4MGlQNmxTOGlON3dKbms5QUdUV3NCODJyYktKRkI2bWQ4OHNRdlorTC9GdFd1TVRLU0xYcHQ0WkwyenM0dW5QV0p2V0cvK2tScEtKUFdHVE0rL2R3MUQvcThTa2F4c1FzWExsaytma3pxdURGUUh5a2pUa3N1Tno0ZlAvRisrZGlKRTNYY0tGS25SbVdON0o5T21kS0g5eXRLYmJpKy9IRTFhc29NNE5JcXQ1MlBsU241N09wcmpvdzQzazFQUFhuaWIvdnQxMSs3eGtpamNFYyswb3ZuK2ZoNTZKcU9xbVY3UklZaURGdmVrVHh6VDd2OVVQOHBRN0xkMVVmMlF0SW40dFVuU21OcDZnaVQvdFR6d3ByZmZhOUdnc29LN3NnamUzM3F1REVnVkI4cEkwNCs1MWIwYzk3eHROTjV0MGpkR3BVWjJaRjdQV3pqd0xrZytOVHg5L3hyQysrNGd3Qmx0RXJkYzZIcjhON3ZUcFI1NzhHRHU2Zkd6WkpHNHJnUC9KYmdIUEQ1L212MjNEYm51QVBjOGxvM1RhUXM3MXZ5dUQzQXZUZGU0UEZ6YXRzb0dlbThjL2M1ejVZNEhJN1BML2pDckcwOTNOSGsxU2ZLNkJVR3J0bUgrU2w0ZHlnTzhIaVAvMWZGRjBvanVnL1lFbkRPdWM4dnUzbld0czV4aDlOeG85UzVrS0RGaC9rOVBQNjlEZ2ZnQ1hYY0tGTFBSbTBnMitmY2hTN3Y5OFc1VGZHK0ZjZDdIYndYVlRxU0VjRmIrRER4QkQ1ZmJYYS95RW9MOCtIRnVWeHVMdzhiZ2V0d3poMGVXajEra2ZybW90T1FtT2RaNzhOZjFLbzVNanFFL2YwWDU1cWE5Z0kyQWpxQXd4MGNubmUrd2l0RlJqRHZLVG9nZlluUVgxeXI1a2o5Q3IyN09PZmNYdUEzOHRDQmM0ZDdPRnc5cE5TL0VCZWsram5Qc3pubmRkd29Vc2RHWldrUmdLNW5ubmtRRjV6aThZL1h1aTBpSzhON0hnMEpQNzE4anowZXFIVmJwSEUwdmQ1L2IrakNVOEUvVit1MmpGcmUyMDFXRzRkLzJ1TS8wN1F3cnhFdHNsS2VYL0xLdmQ2SHAzcXZQckVtMUZmV0FmOWlEazZkKzl6eXY5ZTZKVkovSG4vKytYdGQ0RTlGZmVScTQzWGNPQXo4MHpqL21iYm5YdEp4bzBnZEcvVXpDci8vbm52R05mbmNSN3hqZTRmZjFqbmFhdDJtMGNMamdoQy9aZ0FMSEtvOXVtcTVudENIRCtOeUQzVGxleSs5K3ExdjdhcDFpNlF4K1psdkhoL21tazcwM20wUHdmWnVGSS9rR1g0K0FOWUVGb0JUSDdxcU9COTY3eDkwM3Y4bldEKzR4TDMxYnZXZnNzcjRML3hsL0h6ZmM2THpibnNjNmhPSGlZZDE4U3h3anQ1YXQ2V1JlRnlJNTcrTzhLRkpuY0ZQM1l3RFZhSlJ5dkovK2N2NHJuemZpU0Z1ZStmODlxaVBYR1djSi9DT3lkNzdoYzdwdUhGVjhkNkZFRDRJN2orZDR5WmM0blRlTFZMM1JuMGdXMWFmZDkvN24wM0RvRytXZHh3NWE4cVVoMnJkSGhHUmtjUmZ1OXRtSVUyM0JENDh6TDN2M2dkcjNSNFJrWHEwNEpSWjQyajNEK0E1ZlkxekQ3cTIxdTBSRWFtRnJwdHUyaVR2L0EyZTRPaXg3M3JYdzdWdWo0aElyWXphMGlLeSt2VUgrZjBjYm10SHNHK3QyeUlpTXRLRUJOUEFiUjRHeVN6cElpSlN5TGVHNzhHNVRVUG45dkl6YmxkMnA0ZzBwTHp6YjNQT2JSKzQ4RzIxYm91SVNDMHBrQzFENDMwUWVIOTg5UGdZdk5mZmtvaElsZndNQXU5ekh3RHdQampDejlEK1dFU2ttSjh4STNCQjhFbUFBRC90OVpmbmRkYTZUU0lpdGVDY2V6K0E4KzZJV3JkRlJLU1dkT0lzUTNMQWZmZnQ3Qng3QXpoNHl3Rno1a3lwZFp0RVJFYUt2dTNmdkZ1NkQyV0hLVytwZFp0RVJPck53aVc3YjQxalR3Q2MyejRjTjA2akFFV2s0ZlRNbXJVdDhFNEE3OWl2NThZYmQ2aHhrMFJFYWthQmJCbVNYTWo3Q3A0N2QyeXQyaUlpTXRMa1hQTmg2ZWQ1MzN4TXJkb2lJbEt2blBON0Z5d0k4c2ZWcUNraUlqWFRIeFNlZStkemxwMHRJdEtJRk1pV1FadDYxMTFqQTNoUGVsbmczV0ZUNzdwcmJLM2FKQ0l5VXZqTGQrekVCd2VsbHpubjN1Ti9zOFc0V3JWSlJLVGUrQ05tNXNLY0w1aER3RGwzMkN1bnpGcXpWbTBTRVJsdWZ0YXNWbHhoSU5zN2p2RXpaN2JYcWswaUlyV2tRTFlNMm9TMnRpbmV1VFdLRm8rZDBOYW04aUlpSWhYMGQzYnNqUE9UQ3haNlB5N2Z1cVltN3hFUmlTellxUDFOemdkYkZTOXZhZytWbFMwaURXTjVrOThCQ3MrOXZXZnNzbkVkVTJ2VkpoR1JXbElnV3diTmVUY0ZLQWpDZU8vSHVKQWRhOVFrRVpFUkkvRHNDSzR3a08xY3B3djhtMnZVSkJHUnVoTUV3UmJnTnlwZTdnaW12L3l4R3pwcTBTWVJrV0huM1k3NHdnUUk1OXdZdk51dFZrMFNFYWtsQmJKbFVONDlaMDZIeCsvbW9DbTkzRG5YNUIxVHA4MlpNNzVXYlJNUnFYZis4aDA3d2IwRnlJRW51ZEhrdk52RC8ySG5DVFZ0b0loSUhmQkh6TXg1eHhTY3N6N1IrNmlyaEFBMmFSN3J0cWxoODBSRWhvV1ZEM0Y3NEZ4TDBhb21GN2pkRjh5YXBiSjBJdEp3Rk1pV1FjbUg0VGhnRHlnS3dRRGdkcy8xT3RVdEZCRXBZYmxySGdka2xoRHh6dTFNdmxWOXFJZzB2RmNtdHJjQys4ZlAwOGViSVd6Z210eWVIdTlxMGpnUmtXR3lkUHo0c1VCVVFxVGc3TnVCMjZramx5c3U5eWtpTXVvcGtDMkRrbXRxbXVwd0cyU3RjN0JoVTR0WHJTNFJrUkk2MnByMkFUYk1YdXZYem51M3o3QTJTRVNrRG5XT2IxMGY1M1pObGlReGErZG9CZmFjZTlvdEtpOGlJcU9hYy9tZEFac3JZR0FXMlliOXZuL1h6QmVLaUl4aUNtVExvT1R6NFFkSi9kMFVwY0lFZUk0YzVpYUppSXdZUGdnK2dIT3BmVys2RjNWQjROd1J3OTRvRVpFNjArZjZwZ050OXN6akhEaThsUmdCSEJ6VWt1dFJKcUtJakc3ZWZaQVZKVDFkNmdaQVV5NElkTzR0SWcxSGdXeXAyb0d6WjY4VHdEdkxiZU53KysxLy8vM3JEVmViUkVSR0N2KzdQVGZ4dUdsbHQzRnVIMy9sbXpjZnJqYUppTlNiMi9lOXZjazVQanhnUlVIOHhrMGtiRHBvT05zbElqS2NYcHM1YzR5RFExY3NjRDdxQjVPVWJPODVhTjRmL3ppMkJzMFRFYWtaQmJLbGVpNTNETGoyRlUrTDdpUHRMWGwvL0RDMlNrUmtaR2gyUndDdHlZTE1YclNWcHBiM0QxK2pSRVRxeXpaVGxtME5icWRrU2JxdlRQcEw3emg1V0JzbUlqS01Pc1oxSGdGMEprc3lqeHM3TzlxYVB6QjhyUklScVQwRnNxVTZNMllFRG45NGxWc2ZqZGNFUENJaU1UK1RYTjZuc21yS0NCMUgrSm5rVm5lYlJFVHFVYk56KzFmZUNuRHN1T1FMTjIrM21wc2pJbElUenJsanF0ejBRNnUxSVNJaWRhYXAxZzJRa1dIZmZRNmVoQXZ1OHFGL0FnRG5XaDEreGM3Vnc1VjR1cU9uYjB5NzliNXh0OEtpV3JSVlJLVHU5TzdSNmRyOTc4RDlPVnJTQVp5eFlyMzM1K0xjTW52c2x0QTZ0UVArc1dUNEd5b2lVanVlR2NIcmpqYnYzYzNKMG5CUG5Kc0E0TDIveHpuK0Y2L3BJOXdJZUhqWUd5b2lzaHI1UC85NXJlWGt1OEUvQUlCek9UdzdwTGI0TDlBUDRHR3huelZyVFhmZ2dmTnEwVllSa2VHbXJGa1prbjNuekprOHhyc1ZPOHQ4enExMTA2NjdhdWNwSWxJRi85czNUdzViVzFmMG1VRytheTEzNUwvVmg0cElRL040Tis4VFYzYzJ0elN2U0xZSlcxcitnbk5UN0luLzdCcm5IdlNEbWpWUVJLUUdGdDl3dytSY1M5T0s0OFNPdkY5TGdXc1JhVlRLeUJZUkVSRVJrWnB6T00rUFdacGVOditNV2N0V1ZJWU5ndmFNbDRtSWlJaElnMUNOYkJFUkVSRVJxWC9lYS80QUVSRVJrUWFtUUxhSWlJaUlpTlFsaCs5ZDhjVFRVY09taUlpSWlFaU5LWkF0SWlJaUlpSjF5VHVXcDU3cDNFVkVSRVNrZ2VsZ1VFUkVSRVJFNnA1M3FMU0lpSWlJU0FOVElGdEVSRVJFUk9xU3c2MG9MZUpjb05JaUlpSWlJZzFNZ1d3UkVSRVJFYWxQWHFWRlJFUkVSTVRvWUZCRVJFUkVST3FURC9NckhucVZGaEVSRVJGcFpBcGtpNGlJaUloSVhYSkJzR3pGWSs5VldrUkVSRVNrZ1NtUUxTSWlJaUlpZGNsRG1EeHpPbmNSRVJFUmFXQTZHQlFSRVJFUmtmcmsvWXJTSWlHK3M1Wk5FUkVSRVpIYVVpQmJSRVJFUkVUcWxFOUtpd1EwMWJJbElpSWlJbEpiQ21TTGlJaUlpRWlkY21IbGJVUkVSRVNrRVNpUUxTSWlJaUlpOVNsMEswcUwrTkNwdElpSWlJaElBMU1nVzBSRVJFUkU2bE11VlZyRXFiU0lpSWlJU0NOVElGdEVSRVJFUk9xVFQ1Y1c4VzIxYTRpSWlJaUkxSm9DMlNJaUlpSWlVcDhjeTVMSHJyV0dMUkVSRVJHUkdsTWdXMFJFUkVSRTZwSjN2cS9XYlJBUkVSR1IrcUJBdG9pSWlJaUkxRDN2VlZwRVJFUkVwSkVwa0MwaUlpSWlJblhKNVlOa3NrZFFhUkVSRVJHUkJxWkF0b2lJaUlpSTFDV1ZGaEVSRVJHUm1BTFpJaUlpSWlKU2w1ejMzZkZqajFOcEVSRVJFWkVHcGtDMmlJaUlpSWpVcFNBWHJBaGtPNmZTSWlJaUlpS05USUZzRVJFUkVSR3BleDZhYTkwR0VSRVJFYWtkQmJKRlJFUkVSS1F1aFdGU1dzUkJSeTNiSWlJaUlpSzFwVUMyaUlpSWlJalVwU0JWSTF0RVJFUkVHcHNDMlNJaUlpSWlNaUw0STJibWF0MEdFUkVSRWFrTkJiSkZSRVJFUktRdTVadWFDakt5NTI0OHZxMVdiUkVSRVJHUjJsSWdXMFJFUkVSRTZsTE9od1dCN0dCNWk2dFZXMFJFUkVTa3RoVElGaEVSRVJHUnVwVHY2ZTlMUDE5emJMOUtpNGlJaUlnMEtBV3lSVVJFUkVTa0x1WDhtR1hwNTh0eXkxVmFSRVJFUktSQktaQXRJaUlpSWlJamdxTlY1eThpSWlJaURVb0hnaUlpSWlJaVVwZDZtbm9MU292MDlUcGxaSXVJaUlnMEtBV3lSVVJFUkVTa0xxMXozZ0VGcFVWNjg5MnFrUzBpSWlMU29CVElGaEVSRVJHUmVoYkdEMXFiQWxmTGhvaUlpSWhJN1NpUUxTSWlJaUlpOWN2N252aGhQZ2hVV2tSRVJFU2tRU21RTFNJaUlpSWk5Y3U1RlJuWkxrU2xSVVJFUkVRYWxBTFpJaUlpSWlKU3ozejhJTzlwcldWRFJFUkVSS1IyRk1nV0VSRVJFWkg2NVgxMy9ERDArZVphTmtWRVJFUkVha2VCYkJFUkVSRVJxV05KYVJFUkVSRVJhVndLWkl1SWlJaUlTTjN5enE4b0xSTGttbFZhUkVSRVJLUkJLWkF0SWlJaUlpTDF5OU1UUHd4OXFOSWlJaUlpSWcxS2dXd1JFUkVSRWFsYkR2SzFib09JaUlpSTFKNEMyU0lpSWlJaVVyOWNrcEhkN0ZGcEVSRVJFWkVHcFVDMmlJaUlpSWpVTCsvNjQ0ZGg0RlJhUkVSRVJLUkJLWkF0SWlJaUlpSWpndk5lZ1d3UkVSR1JCcVZBdG9pSWlJaUkxQy9uazhrZVVXa1JFUkVSa1VhbFFMYUlpSWlJaU5Tei9zcWJpSWlJaU1ob3AwQzJpSWlJaUlqVU1kY1hQL0plTmJKRlJFUkVHcFVDMlNJaUlpSWlVczk2NHdjdVVHa1JFUkVSa1VhbFFMYUlpSWlJaUl3SXp2dGNyZHNnSWlJaUlyV2hRTGFJaUlpSWlOU3pGYVZGblBOdHRXeUlpSWlJaU5TT0F0a2lJaUlpSWxLM1hLcTBTT2lkcTJWYlJFUkVSS1IyRk1nV0VSRVJFWkdSd1RtVkZoRVJFUkZwVUFwa2k0aUlETGVtL2xhOFo4V3RwVWxENVVWRVN2RGVyU2d0Z2txTGlJaUlpRFFzQmJKbDBMYWRPYk9sSTh4dDRJSDRsdmQrbzIxbnpteXBjZE5FUk9xYW4wbk9YLzJXdDRaQng3ZlR5OFArcHUvNGEvZWM1bS9mdDZsV2JSTVJxVWV2blg3ak9nN2ZrbHo4WTlJYlgvelR4RnEzUzBSa3VPU2FtNXZ0ckJ2QTA1WFA2N3hiUkJxV2FzekpvQnowNElNVDZlMy9GUGdQT3MrYjR1VWUvd3d1K0dWZlQrNlNXNmJ1OUZvdDJ5Z2lVcS82cjluelE4NEZaK1A5T2ppWHVwanNRK2VZNXoxZnl4MSs5eVcxYTZHSVNIM3dNMmEyTE9qcW5PNjgrNkozN09pZ0kxcTF4SHZ1Q0IwL1h1czdCOTVVMDBhS2lLeEczbnUzOU9hYjl3a0MvZy84TkF2ZmVEemM0YnovZnNjOS83ckJ6WmdSMXJxZElpTERTUm5aTWlpdXArOHl2UCsvZEJBYndPRTJ4ZnYvYTJucC8xV3QyaVlpVXMvOE5YdnU0Vnp3SzJBOW5Bdkl0VVB6R0docUIxemd2VnNiM0UvOHRYdE9yWFZiUlVScTdmV2xZdzl6dUovajJETVZ4QVlZNnh3SDVyei83YnpQMy9EK21qVlFSR1ExNjdyNTVrT0R3TThDcGlVNWlBNkgyd2NYWE42OTU1NUgxN0o5SWlLMW9JeHNxYzdNbWJrRE45bnNVNEZ6RndDME9NZWtsbWJhZ3h6ZFlaNkZmWDMwaERiY3lUdjN4UnVmZnZJOGpqd3lYOU0yaTRqVUNmK2JQY2JsMjRJL09lZjJCbUN0M1hHYkhRYk5uZEMvSFAvTTlmRHFQNktOL2IrRGNQRTBkK1REQzJ2WVpCR1JtbGx3eHF3TmNOd0NiQVBneHJRUWROcEkrbkJaTDM1cEx3QU9udTdyRGZkZisvc0hQMTJ6eG9xSXJBWmROOSs4ZCtqQ1A0TnJCeUNYczFzK2J6Y0FmRmNJQjQ4OTRNRGJhdGRTRVpIaHBWcWNVcFhwRzIyMHJuT2NDSmJHZitnNmEvT095V3V3Ym1zcmMzdDZ1R1BoUXE1NDZSVkNnTkNmUEgyamphNjRDVjZzYWFORlJPcEViMHV3Y1pOem13RFFPaEczM1VtNGlWc25HNHpaQ0wvb2NlaWFCNDZOYU9yY0NyaTdOcTBWRWFrMWZ5SzRiUUNDQ2UxMEhya2pUUnVPQnh4OVQ4Mm42K2JIeUwrNkZPL1pNR2p4N3dBVXlCYVJVV1BCckZuajhpNDh5MFZCN0dDTnlUUnZ2QW5rQWdoRCtwOS9qdnk4ZVlCckQrRGNSVGZmdlAvNGQ3MUxDUkFpMGhCVVdrU3FFcmptVFlFMUFOWnZhMk5hRk1RR1dMdTFsZjBuVDJiOU5wdEUzam5HUjl1TGlBZ1FFSzdqOERZMHZtTmRhRit6Y0lQV2lURFd1azJIYXlIdk5oN3VOb3FJMUFzUGI0c2Z0NzF0RTVvM200UnJ6dUdhQTVxM1hKUG1OMDIybFk3bXdPZTJmZUtVV2EyMWFxdUl5S3JXQWhzNHNBU0k1bVphdHQ2YTNPVEo1Q1pPSXJmR1pGcTIyUTRYbll0Nzd6ZUN2aTFxMlY0UmtlR2tRTFpVeGVNM0JOY0JNS1lwUjdNcnJFclQ1QnhqbW5MUnRyVDRJRnhyK0ZzcElsS2ZmTWdTNytrRG9PY055UGNVYmhEMlFmZDgyeGI2K3dubkRYY2JSVVRxaFhQQmJ2SGozT1F4aGVzQ2h4dmJCams3RnZYNE5jYTJ6dGNvVXhFWlBZSndiZTl0YmdEWDFnNjVvaTR1bDhOMWRBTGduR3RwcG5uRFlXK2ppRWlOS0pBdFZjby83bUF4d0N2ZFBTenBMeXgvdlN5ZjU1VnVDOHc0ZkRkaCtOend0MUZFcEQ0MU4rZGVjYzR0QTZCckx2NjVHd3MzZVBZR1dMS2kyK3p1Nzg4OU5hd05GQkdwSno2OEpYN1krOWhyQmF2Q3JqNzZuMzhkOGpZM2kzUHVtVWZuUEYxMGRWQkVaT1RLNVlJdWgrc0hJTjhQM2hkdTREMit2eTkrRXZvd1hENjhMUlFScVIxbEwwaFZldUNaTnBqcllNTTMrdnU1Nkxubk9XNkQ5ZG04bzUxbnU3cTQvTVdYZWFPL1A5NThmZzg4VTh2MmlvalVFM2Y0UDUvTFgvT1d5NEd2UVQ3Z2Y3OGlmUGxPYUowRVBhL0Q0aWR0USsvRDBQbkwyNCs1NTltYU5saEVwSmE4dXhISFlRQTk5NzVBME5sSzYrNGI0cGYzMG4zbk0vUTlhc0Z0RDkxNC8rUitmNXZSWC9iOVJFUkdrajVlSkdBcGdGKytuSERCZklJTmtxVHJjTUVDL0pJbDlzVFQzZC9YOTBSTjJpa2lVZ091OGlZaVp2cS83cDhlNEs5MjBGbG1zK1VoNGJHemR0dnRqOFBXTUJHUkVjRFAzTFlsRE1iOUhOeFJPTmVjc1VrLzN2OCtlSG5lY2U3VFR5cTdVRVFhMWd1bnptenZhQmx6SFo3OWNXWE9WengzTFYwU3ZtZmppdzkrZlJpYkp5S3kyaTM3ODAwemdLL0Z6NE5KYStCYW12RjlmWVFMRnF6WXpzTzVZdzZZZmtZdDJpZ2lVZ3NxTFNKVnUybTNYVy9DdWE5NTcxL01XdSs5ZnhIbnoxSVFXMFJrSUhma0k3MUJ6N0pQNC9rU3NLUm9kUmMrL0U3UTIvdEpCYkZGcE5GdCtQMGp1L0I4RGZ3L3M5WTc2UFB3dDdDdjcxUUZzVVZrTk9ySSsrOTUvRlh4ODNEaEF2S3Z2bG9ReEFiKzBCazBmV3Y0V3ljaVVqdkt5Qzd5N2psekp1ZERQdXFjMDJTRkdiejNBUzVZRi96dXdKb0JkSGp2dTN6ZzV1UGRQVDRNWHcwQ2w2LzRSdlhHMGU5RGQ4T3MzWGE1QytmQ1dqY0hZTUVUcDR6cjczTW5POXk2dFc2TERDL3Z3OFZCRUY2eDVqWVhQVjdydGd6V3krZnRPN21sSS9kUkY2Z1BMY2U1ZkhzdVlCMGZNTUdGdkpFUGc3bmV1NUZiM3pDa1B3akRHeWJNdiswdU40TzY2RU5MZWZuekg1dmNrdTg0eVFkTXJuVmJaRmoxKzd5L1ljMkpFKzl5TTJiVXhkL29nbE5talhNZG5PdzkycytYMWdsdUYwZTRoWGR1QWdEZXp3Zi9PQVFQQTh0cTI3d2g4aXdPOC82S05iOTNVRjN0NXo4L1o5L0pyYzFOSjNtbi9yR2hlUG9ERjk3UXZNTnRkODF3OWIwUGovbkhIcHZjbjh1ZDVMMGYzWCtyWWRqaXU3djI5SDE5T3dHNUZjdWRDOGsxUFV4YjIxMUJMdGN3Q1JEZXVmNGdDRzlvMnZSTmQ3azZPV2RQMjNMZjMwNXVhK3YvYU9BQ25RYzFGTitmZDhFTkQ4MTY0aTZvajJQTTBVNDFzb3VFZWZZTEFuZDJyZHRScjV4emdFMDI0U0dlZUtJOThHd0lma09DRVhwdHhBUE9IM3JnN0g4ZlBRdm0xTG81QVBsZVB4VVhmTWRYM2xSR0d4ZmdDYWEvL05qSERseHZxNS9PcjNWekJxTzFJOWdQRjV5Ti9uREw4cjZKL3RGMG1PTWdud3NPWGJUTy9rZkRYK3FpRHkybHFiOTlQM0tjTlVMM1ZySXljaHc2ZjlHaW82bVgvWHdIVTNQd0hhV1ZWT0x4dU9pWTA0RnprOEZOQnQ1YTY1WU5tWU1nY05NWGYvNkdBOGVkLys2NjJjKzM1WUw5Z0xPYzl1R054N3REKy82Nzc5SHd0N3JvSHl2cERZTDlIUDZzVWQ5LzVnSmNaMmZXMXd5QUhhSmJ3M0I0Zk9nTzdYdjY2YnJabDZkMXRQbjlYQkFvbHRSd0hFMCtQSFQ3QXpjNytyK3o2dS92Y2pSU0lMdUk3dzltdStid1laemJEdS9CamZhOTQ5QTVBRmV1Y09ISVlhZElibk1DLzMxZzcxcTNCNkMvcWZkZnVmNzJCM0RzakF2STVTYld1a2t5VFBMNXBYamZzMXV1di8zSHdKRzFiczlnOUlUTWJnbDQyRG0yaTBJUDBnQThEb2ZiUEF6citUbGxzd0FBSUFCSlJFRlVwdzh0cGIrL2YzWkwwUFFZem0ybFdFMEQ4ZUNjMjl5NXNHNytSdHY2OC8vcXl3VVA0TnpPM3F1L3JJNW5wRjhvOVJBZlArL1dGK1RxYWovZjdabmRobjhNM0ZhZTZNS0JOSURvUENoc3FwditzWkt3cjI5MnJyWGxNYnpmeW52OXJUWUs1enpnTnNmbjYvSnZ0YWVYMmEydGRoN1UzdGJDbXpiV2dLdEdzSERSVWw1OGRjSG1UWjY2L0xzY2pkVGpGL1BlSFh6Ly9jY1Qrb3M4dEFObDU1aVIwU2VFY3p1bjdIcm0xYTcySlZKZWUvZ3pSM2puZndiQitPYjJUUW1hSmtSWjhUSmFlZS9KOTcxQmYvZHpRTDdIaCtFcGEyKzN4cytkR3huRGxEeTRoVCtaZHJ3UHVjZzU2ME8xcTJrd1BqeDMwdVJKWjdvanI2NTVINXJGZzV2M3VjK2M0cnc3Si9rYmxVYml2VDkzOG9zdm4rbXVydjNmNklMVC8zUUVRZkF6WUh5dDJ5TER6MEZQUHM4cGs4Zk0vbmxkbEx6eHVETWZmTWNwem5NT3prWG5RZEpJUFA3Y0ozYWNkT2JWcnZiOVl6bmVlOWYzMUJPbmdEc0h0Qzl2UkI1L2Jzdm1ienJUMWNFNWU0cmI2Y0JmSHgvZ0xtcHRhVzQvZUw4M3Mra0dhK244ZlpSYnVyeWIzOTF3SjI4c1dZNFBPZmVCc1MxbmN2V1I5ZlIzT2Vwb3NzZGl6dm1ncS9NYUQ5YzV5ekNyZFl0a21EazRhZG5zKzZmamZjMS8rV0YvOHl6bjNHWGc2ZTk1RlI4T2Z3bTBSeDU3aFpkZWZpTnozVXN2djhFL1p6OU5UMDlmMmZjNCtpTS81NlpiSDE2cGRvUmh5SUtGU3l0dTkvc2JIdUNIbDl4ZWRwdmxYYjEwZFpkdk04QWx2N3lUMzEwN3RORkIrWHhJZi8vZzkxL09PWExONDhtMVRBWm94UVdudnZ6b3ZKMkgxSWdhY09ERDVxNXJBc2QxZHZwYjgzOGpHUzdlUjBQL2c1UG1MMWc0M2RmcEw5K0JiMnB1dXl4dy9ycGF0MFdHV2ZRMzZuQW56ZDl3dmJyNEc1M2ttMmZoL1dXMWJvZlVnQ1dYdDdyQW56cC8yYTcxc1o5MytIQ011OHc1ZjUzMjRJM0dBeDduM1VsYi9HZmg5SG9mVk9lYzg4MHVkeGs0N2NzYmxNT2QxUFAwRTlOOUhaeXpwL2p1UmIzWGVMaXVwN2VQZXg1NG5PVmREVlBDdkdGMXRyZXk1eTViMGRMY2hBczRhYWRsWGRQUkxuUzFVaUE3dy9WN2JiM0UrL2JQZ1graDFtMlJtaGpyQWs0LzRMNzcxcWwxUTliWjZieGwrYWJ3TEk5L3pvZkx5ZmZPWGUyZk9YZmVFcTc4ZlJLOFBmZkN2L0NuV3g0QzRQVTNsdlA5aTI5ajBXS2JrKzZtdno3TU43NDdxK0pWNW5rTGx0SWRCWTY3dS91NDZkYUhxN285OE5DTEs5N2o4cXRtYzhLbmZzTTljNTRCTExEOTBzdHZETGc5K01oTDNQZWY1elBYTFZyY0JjQlo1OTNFS1dkY3hTdHpGeFcwODhyZnorSDhpLzY2NHZuOUQ3M0F3Lzk3dWVMUGJPSHJ5M2pva1plNDZkYUgrZUVsdC9PcE02N2k0S04vekMyM1Axcnh0Vm1jQzJocVhSY1hkT0FjV3pYNXBpOE42WTFxWk0yUC9HTkpTOWovT2UrSit0QVJQZzVjQnNmNXNRSEI2Zi9QM25uSFIxVnNEL3c3ZDF0NnIvUUFvUVVJdlVrSlJlazJoQ2Y2VUxDaElDSW9vTThXNjA5QVVRUTdLcUxZYUJaQU9xRkpLQUZDaHdBaG9hVDNUYmJmKy90ajA1WVVFa0FUSWQvMzBlZWR1WGZ1WlBmc25Ka3paODVKLzd4UGpZK2hGZUV6ZTNhT3ptaVpEdFRwK1ZzU3hWMUN6RWgvOXRrYWwxSHgzdUI4czBHOGhhSWtBSFhENVMySUVMU1VKRld0MGZPem0yM0tNYXZsNlVyaCtGZ25rcmNXaWxEY0pjR00vNTJvdlRxOENOR3NXWTVHcFNxVzFadUpjeGN1OE1KNzc1T2VsWFhOYld5Smp1Ylp0OThoT2IzNllmalBKQ1F3LzlzbFpPWGtYdlA3UzJPMVd0bXdjeWZadWVXM0Y3VjNMK2N1WEN5M3JoTGNWWWdaSkNUVUtsazl0ZXZSUEhPQlpUb0tGeTZuWm5IZ2VIeE5kNm1PdnhraEJLMmExcWRabzBBVUJYZUJha2Jyd2QvVktybTgyYWlMa1YwQmE3dUZKUS9kZTJDY1NpaXJBYmVhN2s4ZC94ekN2bnZXVjYySXlTaktxOVJ3UnVUZzBBVnBhU2VlR2lVcjJxMDJTN3E3cFBaQ1VudjhiVWVVa3BKeitPTGJuYmc0YTdsemFQdmljcHRONXMyNWEwbEt5V0g4MkI0QW5EaVZUSGpiK21pMVZSOUs4Z3RNelBsb0l3Riticmk0YUN1OEx5MWRUN2ZPVGVqUXJnRUFZKy90ek9Xa2JQNzM1bTlNZUtBbmR3MEw1NzlQTHE3dytmTHE3aDRlenRTSi9YbDBYQzltUmY3S3BPZC80djlldVl0V0xleDZadlg2b3dRR3VGZjViMG5QMFBQd3BHOHBNSlI0ZDljTDhxUkx4OFlNSHRpRzhMQUc1T21OYk4xeHV0SjJTbi9PUlFpaFF1UGNGSFArU1FsaEhaVjY4dWtKL2kwWExoYmkzN0dtZEpzY2xaejF5ZTNqWkVWWmpSQjFZK2l0UU1tWUpJQytRdFpOVmlKNVZVUlM4OGZseThIdGswK1NzNlpORzJjVHlockF0YWI3VThjL1FDa1pWYUN2UUo2c1JFYStXdE1oSFlJWERFdkxmbUgxS0p2Q1ZvU291aEtxNDk5TmlUaEt3S2lNbVdzbStNd1p0bGhRODZrVzU0WkZKYjl5dVA4NFdaSFdDRVRkK0hoTElJcitMWUMrV0RTVEl4VmVqUlMxVTRjWElVSkNraTN4OGVPUXJXc1U1Wi9SNVZhcmxkKzNWSDc2c3lJa1NYRDNvRUZYdmM5Z05MTHp3QUZ5OUhrc2ZPVVZWQ3BWdGQ5MTR1eFpvbU5qY1hXdWZ1U1Z3NmRPOCtPYU5UdzYrcjdpTW4xQkFadDM3NzdxczJITm05TzhjV09Ic3VqWVdGNzlhQUdSVHovTmtMNk9JWVQxK1FXODh1RjhSdlNQWU5iamoxZW5tMEpSNkd1Mm1pY3JpdktxcU9FMWUybU9SMDFJYmpmMGgzRXFXVjRkZmVpMFc1UDYvalFJOHEwTE1YSVRvMUdyR05Rcm5Fc3BtU0pYYitpclE1a01rYTlDTFFnYmRoTlNaOGl1REcvM2FEa3JaNkVRNGpsUU5GQVhML3RXb05UcVljYUkvUWRQcjRZbE5kY2JPMzZ0MGcrbG5BaWFBK0lsaXlIZVNlTVNpa3I5OTh6Vk9yUnJ3QVAzZGVXWFh3OHdaR0NiNHZLMW00NXg2a3dLQzJiL0IyOHZGL0wwUmc0ZnY4VEU4YjJ2NlQxUFBkcVhpTnRhVkZqLzJ2K3RkcmpXNlRUOGIvb1FHamYwWWN2MjB3eS9veTBiVjA0cDg5eThUelp6K2t3cW44MGJXNlpPa3V5LzMyWk4vSm4vZjZPWjhlcEszcDIvZ2E4KytpK1hrcks1bEpSTmkrWUJSTzJ5RzU3ejlDYUVFTVhYUmRRTDhxUkZzMEQ4Zk4xNGZzcnQrSHE3VWovWWkvR1RsekQ4anJZOGNGL1g0bnNUTDJieXdhZGIwR3BWU0ZkTVhxdzJHYXRWTHRlUURTQWtMV3FuZWxpTkYxRnN5cnlVNDg4a3drZWJ5NzI1RnVKbFZVZG5xQ3dMaFZDZUF6VDIwcm94OU9iSFBvb0t4SXdNLzBHbllWT05qNkVWNFdXMVJtZW9wYStBcHhCQ1U5UDlxZU1mb2tqUlM5S01qTnlzMDlRQ1BlOTV0dUJRUmhQWE9VaThKTUNwcHZ0VHh6K0lVanp6bkpjeGMxMGljNmdWZWo3YjJTbmFvOEQ4bFlMeUZJakNkVkFkTno5Rk9seWFZVDdjL3pSc3JmSHg4V3FvcmRab2l4QmZvY2ovaUM0M1d5ek1XYlFJdFZxRld1Vm9UckhhckZpdE5weDB1akxQV1cxV1pGbHhNR1FyaW9MWlVqYmNZZlBHalhuMHZsRXMvZjBQVHB3OVMyaVRKbVh1VWF0VWxScTRMeVFsNCtQcGlidHI5ZGVNaVpjdkUrRGpnNXVMUzNGWlJuWTJIeXl1T0JLV3hXckZaclB4MU5peFpRelphN2R0dzlmTGk0RTllNVI1YmtmTWZpeFdLNE43WDl1YVVpaGlodVhzMlZxaHkwdGpJRDNhVmZGYUtCRFByZHR4U0hQM29LNzQrOVNsdzdpWmNkSnBHQmJSbWQ4Mzd5Ty93RFNqL2RCbXB3Ly9XYnZrOG1haGJqNXlGWVpHeHphUUpNczZCR0ZRWjhpK0ZTaGFUZ2o3Znljb0ZtWGsybDVkanRSa253QlNqMDBLa3RFc0ZZSUJrdG9UalZNVGhIUmo5NkprV1NZcE9SZWJMR013V25CejBUSHI5Vi9wMkw0QlkrN3VST0xGTEpvMDlDVW8wSU1OVzA4dzU2T05lSGs2b3l2SEkvdS9ZN3J4d2FkYkN0dFZFTUorN0diSzQvMlkvM2tVLzVzK21OdTZONnV3TC8vM3dYbzBHaFd2emhoV2JqOGxTZUszdGJFcyt1NHZoenFqeVlMTkp1UHFVbllDdWZUejhYaDRsSGdscEtUbG9pZ1FGT0RCTnovc1pzbFBlNnIwT1kwWTNKYm5KcGYxcGhnNTlsUEdqdXBTeHBEOThLUWx2RFpyV0JuRC9RL0w5L0hsa2wxcy9mM1pDdCtsS0ZiTWh2TW8xbXdGMkdpeEtJODJDRjlRN2JOM05VWEdseEVORkl0bW5SQkttTDJrYmd5OStTazFpaXBLZ3NYR3lLQXBtMnA4REsySTVLZWZEbEZwMUgrSVFqMWZ4eTJBbzZKUHNGcXNJNE1XTHF4eEdkWFBXQk5rbE1SU0FRTnF1aTkxL0lNVUc3S0ZnbUFqQ28vNnpobFdLL1Q4ODdGOVF6Um8vaENJd25WUUhUYy9KUU9rb2lnSk5xdGw1T3d1MjJ0OGZMd2FocE1uUTFRcTZRK0UrTnQxZVlIQndJQ0h4L1BjSXhNWVBXU0lROTJ5ZGV0NC8rdHYyUGpOMTJVTXlGK3ZXTUdpWmN2NTY2Y2ZpOHN1SkNjeitwbXAxOVNQMHU4Zk5XVUtHZG1PSVJQTkZndUtvcURUVm53Q3RqVDNEYjZEcC8vN1gzdmI3ODVHVVJUbXZmaENsWjdkRWgzTlc1OStTc09nWU9iTW1FR2dueThBdjI3YWhNbHNac0gzM3hQV1BKUkJ2WG9XUHpPa1R4L2NYVjE1OHJWSWpzYkZNZUhlZTduU1libFJjRENEZXZXNjZ2c1ZTRUJZUitxYXRhNVZzdHArNlBjTkpPUjFrcERDd2xvMFlsRFBkbWcwZGI2a056TTJtOHlPL2NmWmYvUWNzaXduMklSMTVKRzFFMnFWWE40TTFQMktyc0tmUGNJdkR0c2I4N3hRbEZWQ2lEb1BtVnVBSXYxWk9JMXJKTlJpeWgyeHNkTTJoSWZuMTFpbmdJQ3dUNUl2SDVzU0tTSDFsSzI1empackZtcXQvdzE5UjU3ZVZHNUlqa3RKMmF4ZWY3VDRldm5peDFpMStoQXRtZ1Z3OS9EdzR2S1ZmeHdpTjgvQStBZDYwaW04SWUrOWVTOEF6NzI4Z251R2Q2QjN6Mlo0dU5sL1J1L01XMy9WL3ZUdll6ZjhGaGpNZkx4b0c0OC9kQnRlbmk1SWtqMjhmKzhlelFodEZ1RHd6TkpsZTBtNGtNWC9wZzh1MDU2TGl4YXoyY3IrUTRuMDZ0YVVRSDhQQVBUNUpsYXVQa1N2YmlFT2h2Tm5YbGlHcjQ4cnI4MTBOS2FyVlBiM0cwMFc4dk5MRW5nb2lrS0J3VnljbExLb245ZURFR28wdWdhWXJYa0M1RUVhRFE4QWM2Njc0WDhJMzhlakxtWjhQUEI1UlloVmdyb3g5TmFnMUNncWFLUlJNeVY1N2gzVGdtWnNxTkV4dENLQ0ZpNk1UMzNtbWVkUjE4bm9MVU94aUNvQWpWUWExWlRrNTUrZkZ2VGVlelVxbzI1emh5ZG56bGdkS1F2UlV3aFIvYlBnZGZ3N0tiTGNLQWhRQmdraGFvMmVmeTk4ZS93THNRT2ZsMUJXVVRjKzNpTFk1VkVwMU9GcWpYYks4N0YzVEhzdnZIYnE4Q0tjVzdXS3Q1dzU4N3lDc29wLzRhbVdoKzY2aS9hdFdsYnBYcFBad2tzZmZPQlE5c0NJa1JoTXh1SnJvOG5Fb21YTDZSN2VucTd0MmxXcDNWWk5tekptNnJPa1ptWmlNcHVSSkltSWNROFYxMy95MnF1MGFkN2M0Um1iemNhblAvN0k5Ny8vd2FCZXZYajVxU2Nkdk5FLy9IWUpWcHNOdFVyTnFmaDRUc1hISThzeVpvdUZydTNha1p5V3hxRVRKM0IzZFdYRmVzZTFZVlp1THYyNmRyMjZJVnNCSVdpRW9wNml4TVpPRXpXOFppL040VC8vZTdIOTRPK2VGNUt5NnNUWmkwNHRtZ1RUckZGZDZPU2JHWlZLb2xQYlppUmNUaWNsUGFlUlN0Rk1hWC9Ia21tSE56eFVhK1R5WnFET2tGMEYxbmJydkc3WTN2MnZBMjhJMENnb2RaN1p0d2dDQkJKak5XWmJOUEIxVGZlblh0aUNIY2xIbjNsV0VTeXdtcEswa3NvVlNlVnk5UWVyaUllN0U3OStQeEdBL0h3VGI4OWJ6L0ZUU1F3ZDFJWmh0N2VsWVgxdkFJNmRUQ0x1WEJvOXU0WXdkRkNKNDhPdmEyTnAwc2kzdUt6SVVDeUVvRUU5THpxMmExaHM1SjMwYUY4Nmh6Y3FmbmJIN2pNSUFiMTcyQ2RJWDN5N0UzV2h3Zmg4WWdaUk8wOXo4UEFGM25ubExwbzA4dVhpNVN4eTgwb21iRlhoN1BsMFRwNU81c1BQdGpKMFVCaFRKMGFnMDJsWXRmb1FlcjJKc2FPNm90T1ZPcEVvN09GSUhNcEs4ZXVhV0Q1ZnZOT2hiT215ZlN4ZHRxLzQ4MXd3ZTB5MStsZ2Vrc29KalZOakxNWUVDVVYrTWVYNGxBT0JiUlpzdXU2Ry95RjhKMjllbC83cGdOZFJwRGNRUW9PaVVNYmxvbzZiRkNGQUdhdHprMnZGR0ZvUkFSOTl0QzU5MmpPdkN5SGVVRUNEUXAzcjRhMkNFRUlvak5WWXJiVkNSbjNtanRpUk1XUDFzd2dXZ05EV3llS3RocEFVaFJmVG4xOTl3Tys5RWJWQ3o3OGJ2bm5kaTRjR3ZDNEVid2lFaGpxaHZHVVE5c25hV0sxVXUzVjRFWnJtemRlWjR1SmVGNEkzS0E1cDkrK2daZE9tOU83Y3VVcjNGaGdNWmNwR0RiN0Q0WHJYZ1FNQTNEZDRDSDI2VksxZGdJZnV2b3ZzdkR3V2ZyK1U0ZjM2RWRxa01RZVBuMkJMZERSYVRkbVBkTWFjdWV3K2RJZ254OTdQK0h2dUtiZk5zY09ITWZuQkI0dXZOKytPTGpiRWY3TnlKUjV1YnF4Y3VNQWhqQW5BblU4K2hWcGRaWE9WRUREVzR1WlM2MlQxOFBweDY4S0hmUCs2WXJXOXNlbXZ3eHBQZHhmOHZEMXF1bHQxL0kxNHVEb3pvR2M3Vm0zWUk0d215MWloa21xZFhQN2JxVE5rVjVFQ2plb3pONnZjQlJoVjAzMnA0NStoZUlxdTRJWWl6eDZ5YjkrdWRWMjducXJKUGdFRWhpVjlsWG95dURPSzVRbHp3VGwwcnExdVdJZ1JJUVNlSHM0a1hNamtsWGYrd01mYmhhQUFkNkwzbjJmcmp0Tk1mYkkvRWJlMVlPR2liUUJjVG5ZOHdwYWNra3VibHNGVmVwZS9ueHRObS9nVlgzLzdZelFxdGNSRDk5dkwzbjN0N3VLNk5pMkRXVEQ3UDd6NHhxOU1tZlVMYi94dkJIOXVQTWFPM1djcWJQKzVsMWVVS2ZQMmR1V0hMeWFRWDJEbXl5VzdPSHMramJmK041SmUzWnRpTWx0cDI3cGVsZnBleExCQllmVHExaFNBalZFbitmNlh2WXkrcXlNakJ0czlIMVNTaEUyK01ma2RKSTBYS3BzZW15WE5DNlFsbDQ4OTA2TmUyRWVKTjZUeGZ3Q1ZVZjVNMWtsMVkrZ3RSZEVvS3R4a1JabWQ5a24vWGY2VHR0YjRHRm9SS2tYNnpDcVVQZ0pSTnA1UkhUY25SUnRxQWpjWlpxZE5uYnJMZi83OEdwZFJuL01GWDJXRnVIVldCRS9VZEYvcStBY3BIakx4RWlwcFNlYXMzM3Y0ekw2elZ1aDVuU0ovWmhIcVBrRGQrSGlMVU1wcHkwM1lsTmt6OTkyMmEwN1hYVFUrUGw0TnJWcjltZFZtNmFQOEE3cDgvcElsZkx6MEI0Y3lxODBLd01nbm55cHpmMUhkUDhIK0kwY1JRdENoZGF0cVBUZWlmMzlPbkQwTHdIK0dEYVZabzBiazVPblpFaDFOa0gvWms4REh6cHpoM3R0dnI5Q0lYUm1IVDU1aVMvUWVubmxvWEJrak5vQ3NLT1Vhejh0UWZLZ0ZOMlJsdHZIY3lWMU9UVnZWS2xrVlJzdG53bG5kSlZkdkdMVngxMkh1dmFNN091Mi9hcStsam1yU0lOQ0hmdDNhc0dGbnJCdUtNcnY5a0s5MkhWNzNhSzJTeTM4emRZYnNLaExWc1dQMjhKaVkrY2owRW9qZzB1RVY2N2g1S2Y2ZWhmQlRLU3dkR2gwOTRNOGVQWEpyc2s5Q0xMTWxIMzltZ1FUOUZNWFUwbUs2ak1hcEFVSmNmeGdMczluS0R5djI4OFB5ZmZUckZjck1aMjduaVdsTGllamRBaDl2VitaOHRKRkRSeTZpMDZxNGUzaDdmbHQ3R0gyK0NUZFhIWmVUYzhqTk05SThwT0p3SjFuWkJSaU45a25jcWRNcHFFcUYza2pQMUtOU1NXV00wNjZ1V2pxMWIwVFRKbjU4TkhzTTh6L2JTdjFnTC80M2ZRaUtvbUN6VmMxUUxFbWlPTlRIQS9kMUpUalFnOFUvUmlNckNpYVRsVjdkbW5MOFZKTERNMGFqaFR5OXNVdzVnSytQSzRIK0hzVXh0M2RHMi92dDVlbEN2U0JQMUdwNzhwWEVpNWxWNnQvVkVFSkNwZlZIdHVsUlpFT3dTb2gzbGZqeGo0aVF4ZFZ6UzY4aHZLZEZaV2QrTW5DK2d1aUZFRlhiN2FqajVrRUlQMGxSTDgzNHFQc0EzMmYyMU9nWVdoSGVIMzZZblRGdDJud0ZwU09DWU9vVS9hMUJZWHhpSVlRZktwWm1USmt5d0hmQmdwclY4OHZHMkRLZlg3MEFsZFFQUWRYT210ZHhzeEdNb25wWGlkejZpSWpzWCtONlBySmpWUGJMUndiTVZ4U3BJNG9JcG02QXZFVW8vSjZGOE5Ob25aWk9pZTQrWUVHUDJxbkRpeEFoSWRtV2MzSHpoU0k2S29yeXQ4NDNCL1hzUlplMmppRzU5eDg5eHJvZE8zajZ3UWR4MGpuR3B0NFpjNER0Ky9mL25WMHE2Y2V4b3lpS1VxNUIvVXBLeDhZR2lEdWZnRmFqb1hFOXU0TlBXbVltSG01dTVScWJnU3JINEw0U0x3OFBIaGd4Z3Y3ZHUzTXhPWVVHUVlFTzlWYWJGVTNWUGJMdENPRW55YXFsR1hGeEEzeERRMnVOckI2S21wRGRmdkIzODFVU3ZTNm5aZ1lmT0hhTzd1R2hOeVFNWlIyMUV5RUVyWnJXNTB4aU11Y1NVL3lFb2x2YWZPajNBODc4K2Q5YUk1Zi9adW9NMmRWZ1RhZE91NGJIeEx5dktHSXVkVE8zVzRMU1g3S1FwTFlDOWFRMng0N05PeDRXWnE2eFRnR2YvZkxSOFVtanA4eEJpRVd5TlV2SVZuY2t0UmZpT3NNMUhEK1Z6SzlyWXBueDlDQnU3OSthbExSY1Fwc0dFQnpveVoxRDJ4TVU0SUhaYkdYcWt3TklTYzNsMXpXSGlUMTZrZHU2TitQSThVc0F0R3RUNHRXc0tBcm56cWVqS0FwTGwrOWp3WmRSdlBMOFVNQWVobVQxaHBLNDIwYVRQV1Azbkk4Mk92UXBwTEV2bmRyYlE1QUUrbnZ3eml0M0ZkZHQybmF5U3JHMkFjYmMzWW1uSHVsYmZOMi9UMHY2OUd4T2ZvR1p5VE4rcnZDNXhJdFo1ZGJmZjI5bkpvN3ZBOERlbVBPY1Q4eEVrZ1JyTng1alQwdzhiNzk4RjI2dVpSTk9YZzlDY2tLbEM4WnFpQWVVb1drR3o3dUFpanRmeS9CTzNid3JNM0RnK3lEbTFzVVd1ZlVRZ3JheXhuMlNFdGxtbm9nOFhxTmphRVg0WEx5NE9iTkJ2ZmNWaFRvWnZWVncrSnBGVzBVdEppbWpSODhUeTViVnFJeCs5TjcrNDFObWRKdURZRkZkUEx0YkV3V0dadVliYW8yZVAzVml5K2JRRmdQZlJ6QlgxSzJEYmhFY3gwYzNKOWRKa2NmYXpJc01xNTA2dkFoMXlNSE4xck9kM2dmK2xqVzdYTGdCMnFGMUswYjA3KzlRWnpDWldMZGpCNFA3OUM2VDdERTFNN05DUTNaNlZpYm5MMTJxMHZ1TkpsT2w5WmRUVTRrN24wQ0R3RUF1cHFUdzdNTVA0K1pTTnUzQ3hlUVVGcTlhaGRzVi9UeDkvanloVFJvWGgvV0l2M2lSRmsyYXNHM2ZQckp6SFcxd1pvdUZzeGNTK1czelpvZnl2bDI2NHUxWmVmaU1SdldDNmR1MUM0Ky8vQXE1ZWoyTDNuN0w0VE96V20zVk4yVGJhZXNHazVSangrYUpHbDZ6bCtidytyTzdPZzV0L3I3TnBzdzlmQ3BCTkdrUVFMQy9kMDEzcTQ2L0VhMUdUZmYyb2FSbDVKS2JiMnpyTGl1VDJyVDVaZDd4NDJOcWpWeitXNmt6WkZjSEllVDhyZkVmdTdpbTk1S0VkRzlOZDZlT2Z3NEZFSXFpRTBKTUNja3piandPTVRYWm44aEk1QWNmWkttSFJmUkRzVDVrTlYxR28zSkhpT3Y3U1llM3JjLzNuNC9IU2FmbTdQazBucHorSTlNbkRlVDJpRlpZclRaNmRnMHA5bXh1MHNpWEFEODNObTgveFczZG03SDlyemdDL2QyTDQyai9zZjRJWDMyM2k1eGN1eU5SZzNwZVRINjBMd0grN2dDOC9jcWR4UVpxZ05mK2J6VXF0ZVNRYlBGS1pGbEduMi9HdzkweGg4dG44OGJpN0ZUeDhheVpyNjBxVTJZMFdYRFNhWEIzMC9IOVorT0x5emR0TzhuaUg2TlpOUDlCbkhRYVltSVQrZURUTGJ6LzFpZ0MvZHlMNzNOeksvRStXTHA4TDdkMWIwcnMwVXUwRDZ0UDlQNTRubnQ1QmJNajcrWkdJb1JBcGZaQzBRVmlNeVY3eVlyOFZ0YkJaOWQ3ZC93dys0YSs2RzlDUkNJcjM5Zyt6akNvZXdsQjNSaDZLNkVvS0VMb1VKaVNIaEM0RVk3WDZCaGFFV0xaTXBzeWZ2ekhhVjZldlNTcFRrWnZKUXBEOStzVUlhYWtCd2R2cEtiMVBKSHlnOGExUzcyZDZDY0VEMTM5aVRwdUtoUkFDQzlGOEZiV3M2dldlMzk0VDQzcitXVmpzRVhHMno0MjUwcTlvRzRkZEN0Um1COUtKeEJUakxiYXE4T0xFR0tNVFltUC85aHNzL1FTaUJzdXExYXIvWFRwTlJwWkhUQVZHcVUvV1B6dGRiZFZ4T3F0V3dGNC9aa3BUSHp0TllTZ2pNRWQ0TVBGMzZKV3F4a1JFZUZRZnVqa1NicUUyVDNOclZZclp4SVR1TytPd2Z5NGVnMG56NTF6dU5kb01oRno3RGl4SngwakpvUTJibHhzeVA1eHpWcVdyU3R4UEpLdkNMczQ2L0hIZVBTbGwzbmx3L25NZS9HRllpOWxxODEycmQ3ZU9sQ21XSFJTamV0eVJ5TGxMTU0zSDNzNmFYcmw2ZzMzYnQ1OWhMSERlNk5TMVhsbDM2d0lJYWdYNEUyMzlzM1p2UHVJVGhGTVVUVW8yTWp4MmlTWC8wN3FETm5WSktwL2lERWlPbnFxcTBxRWcyaGE1NUZ3YTFBU3RwQjZxSlF2N2xpL3Z1K0d3WU5yTlBOc2FPZ0NrNkpFUEpwNklyeXpJaHZhMkl3WGhIQnVmRjBoUnZZZFNHRFc2Nzg2bE0zNWFLT0RsL1RkdzhPWk90RStHUnJRcHlYTC96aklvU01YMlJPVHdIL3U2VnpzRmU3bW9tWDRIZTI0clh0VHBzejZoWDY5UXVuZnB5VUhEbDhBd05mYnJkcjlPeE9meHRRWGx2SHF6R0gwN05xMHVEdytJUjJ0cHVMaHpHeXhsU243OE5NdHBLWHJlZit0VWRTdjUxVmNMZ29UUERadDRvY1Fnbk1KNlFBRStyazczRmZFbjV1T2NmallaVDZaK3g5aWoxNmlRVDB2NXI1K0Q5TmVXc0diYy85azZwTmxKNDdYZ3hBQ2phNCtza1VQc3I2NVJTZi9GaDgvZm5ESXZ5VEVpSmdRWmN6NEtHS3FvbEdIQzJocVh4dlZEYU0zUFlYZnNSQ2lIcWkrU0o3YnZtL1FqTU8xTW51M1dMelltREZseWxSRlVuVkdVUnBkOTFHWE92NFZsSVRMRnZVVUZWOGtqeHZYTitpNzcycFd6eThZWmxJaXRqNmEyZDNRR1lVMkNLVnUybm1yVUN5UE5GZDB1dCtVeUsyRGEwV0lrWkFvNDh6b2lLbHFKOUVaUVNOUnA4TnZDWW9PaFFnaDZrbXk5TVh6c2UzN3ZoZGVPM1Y0RVNJa3hGZ1FGemRWSmVnc29CRTNjUEEwbWt1Y0tVMW1SOGZLb3BDSFpvdWxUTjJWQmx3QWZVRUJBQzlPZklMV1RadVdxUzhQazhYQzR5Ky9VbTZkTE11c2lkcEdXR2h6d2tKREdkS25EOS85OWpzaisvZkh4Ym5FSy90eWFpcXJObTFpUkVRLy9MeEx2SUwxK1FXY1RVemt2c0xra1VmajRpZ3dHT25Sb1FPVEhueWd6UHNHUC9vWXcvdjE0NW1IeGxYWTMyN3QyakdnUi9maTY1UG40bG0rdnNTdzNieHhZNlpQR00vL2ZmNEZYNjlZeVdPajd3UEFZcjJHMENLRkNDSHFLWXI2aStUWTJMNUI0ZUcxUmxiUFIwMHd0by80Y2lyT1R1R1hVN0thN29nNUlmcDBhZTBRYnJPT213dEprdWdVMXBTRVMybWNTVXl1cDFhcHYyaC94NUsraHpjOFZHdms4dDlJblNIN0dvanEzdjN5c1AwSFh4Y29DNEc2bExNMWlDMHZENkhWSXVrY1F6aklKaE9LeVlUS28rVHJzZW4xQ0owT3FTcEpJeXBGZE5KNCs4eUwyTHAxYWxUL21sMVVDQkZsVFQzV2RnYVM2a3ViTmJPK3NMaWkwdmhmczkybFRhdGdQbnQvTEZ0Mm5HTGw2a084OGVJSWZMenNSN3l5Y3dwNCtaMC9hTnJZdC9qK080ZTFaL2tmQi9uZm03L1pkL3NIdHkydTY5K25KZjM3bEEzdEdWOW9HRGFhTEF3ZHZiQzQzR3l4SVlSd0tCdDFaMGNlRzNkYjhmV2hJeGN4bXF6RmZTcGk1UitIRUZMRmY3TSt2K3dSdkpOeEtYaDZsRDFtZHk0aGcrQkF6eXA5aGxuWkJYejY5UTU2ZGcyaGRha2tsODFDL0puNytqMjR1ZXB1V0xMSEsxRTcxY2RpT0llaVdQbzZHenllTzNaczlOeXdzSm85Q2w5VmZES2pMbWNIM3Y2NkRBc1J0OFlZbW0rV2tXVndkM0tjcU5wa2hXeURqS2VUUUYzb2taRnZsaEdBaS9ibW5OUUtSQ2VWYThDOCtHOGlwb1pNaUtweHcweDUrUGo2WGs3UHlYeFhDR2syZFhyK2xrTUkwVW5sNXowdmZ2ejRxU0dMYTNhVFVFVDF0MloyWHp0REVYd0pvbjVOOXFXT21rR0J2aGtGaHVlT2pmNWxidGl5bWorTzdOSTk2cklsZHNDNzFJMlAxVWEyS2VSZHRPSGlyMExqVXY0ODAyWlJ5RSt4NGVJbm9YYXFmZk1BSVVRbnJlSS9MM0pyeE5USS9yVlRoeGZoM0x6NVpVdGMzTHRDRXJPVkd5aXJlWG85QUc5KzhpbHZmdkpwdWZjTWYySml1ZVZYeGtUTzFkdHRXZUd0V3RHa2Z0V0dlRVdVemFweEFBQWdBRWxFUVZSUldQYlJmTHc5eXY1SlcvZnNKU1VqZzhmSGpBSGcwZnZ1WThQT1hTeGN1cFNaanowR2dNVmk0ZldGSDZOUnE1bjRuL3Nkbm5mU2FSa2UwWTk1M3l6R1Nhc2o5dFJKZkwyOENHOTE3ZWthbWpWcTZPQVI3dXprN0dESUJyaHI0RUMyUnUvaCs5OS81NTdiQitIbDdvN05aa056SGV0Mkllams1ZXc4VDRtUG55cENRbXFOckI2T3VuUTVmSERvNjVKS1dSaDc0cnhIa0o4WExVUHExVHEvaVl6MEJMUmFGOXc5S3M1L2xabWVpTTdKRFZjM242dTJaN0VZMFdpY3JucmZ6Y3JBWHUzSTBSZVFscG5iU1VoaVhwT0liNmFlajVwUWErVHkzMGJ0MDQ3L0JvU1FVNFM4QXRnRTl1T29pbktWWjZxSitkdzVyS21wNWRaWlUxTXh4c1lpbXl1Znl5YS9PSXY4WGJ0dWJNZXFnR0kyWWN2TnhacVNnbXl4bEh1UE5TME5XWi9uVUdZNkU0YzVQcjVhNzhyNGNCNzVtemFXS1RmczMwOXE1R3NPWmFtdnZvSmg3OTVxdFY4UlFraGpYVHc4N3J3aGpWMG5PVnF4UlZIa0gwQ3gyVXlwS0xhQ2EyN0x6VldIdjU4YmYyNDZUcHVXUWJSclU1K1dvWUcwREExay9kWVQrUHU2TVhSUVNWS1Q0RUJQQnZScGljRm80ZmFJMWdRSGVsNzFIV2ZqMHdocDdJdXprd2FqeWNya3gvcng1a3NqbVIxNU4rKytkaGR2dmpTU04xOGFTWUMvTzVZclBLa1BIYm1JaDdzVG9jMGNGZXB6VHcvaXBlbERLdnpIeDhzeE9VbWUza2pDaFV5SGVONWdUM1laY3lpUnNGYVY1NGJadGVjc1o4K25zV1hIS2F4V0cxT2ZIRkRtbnBhaGdlVjZjTjhvSkpVcmFvMmYvYitGZU5KSENiN3RLby9VR2tRa3NrSEtYSUdpYkxLWEtKUWtqcnJ4NUJsbGxoNG80SGhLK2VOUlJXUWJaTGFmTTJHd1hIL2Z2bzB4OE1ibXZETGxhZmt5OS8rUXpZV2NrZzJQOTdicFdmaFg1WnYwV1FhWkF4Zk55SEw1ZmRzWmJ5SWh5MXBwR3lkVExkeS9OSlBFcTl4M0kxRUsveWNKeG5vWTFiVmlEQzBQRVJrcDI5S3p2aXVXMGI5WFJQa3JMWjFuRHh6RVlDdDdldVJxN012STVKdHpGZXZPbnhNVCtUa3hzVXB0V1dXWkE1bFo1RlF3dnppYW5VTnNWdVVSRGs3bDVqTDJyMmd1NU44WVI1TXRLYWxNUFhDUUpJT2gzUHJUZVhrOEUzT1FRMWxaTitSOVJWKzJFTkpZRCsvYW9lY3pDdGlDb3Z5QW90aitEbGs4a1gyQlN3VVo1ZFpkS3NoZ2Q5cEpUTGJLeDg4SHQ4OWwvYVViZjFMV0p0dTRtSjllZkcyMldWbDljUy9uOVNsVmVuN2F2aS81N3V5V2FyMHp6MUtBd1ZyK2IrQ1p2Wi96MFluZnE5WGU5VkNTZEp3bkEwSmNhb1dlanhUSUpxSCtUcEhsZjBTSFh5c25mc3JuMVBMSzU4UVh0aHRKM1ByUDJSR3NCUXAvUmVhU2ZxemlOVngraW8xZHIrU1NGVmMxM2J6N3JWeU9MdmxuSFB1S3YybUpzV1kvVVN2R3g4b1FRc2dhRDQvdlpJcm1temVHbEF6N2VQbmNJeE40YjlaTWgzL3V1WDBRQUc4OU83Vk0zWkErZmNxMGRlNmkvYVJxZ00vVkRZRkZDQ0ZvR0JSVUp2bWl4V0xoMHg5K0lNalBqeUY5ZWdNUTdPL1A1QWNmWU9XR2phemF1QkdyMWNyckgzOUM3TW1UdkRwNWNwazQxbXExbXBlZmVvb0pvKzRsY3VGQy90Z2F4ZWloUTFDcFZGWC9nSzZSRnlkT1pORmJiK0xyNVZYc3phN1RYcDhEbWtvU1kyMkt0WmJKYXFTY2xxNWZJY01tczhYS3ZpTm55QytvUE83NTlSQjNhaWMvTEo2TTJWeitQS29pZmwvK0tudi9XbHJwUFQ5OE81bjllMzY1YWx0bXM0R3ZQMzJJRFd2bWxsdS8rSXNKeE94WlZxYmNaaTEvN3JIMG0wbHMvSFBlVmQ5YkZVNGUyOExKWTlXYkoxd0w3cTdPZEE1cmlsYWpSa2lNOWRUVjNuWFF2NEU2ait4ckpLWkxsNEtJL2FjbXVpcjZIa0pRNytwUFZJNHRNNE9DL2Z0eHYyTXdBTmxMdmtYWHZqMmU5NDdDbHB0TDN1cmZjUjk1RnlwM2QvTC8ya1grcGswRWZmQmhwVzNLMmRrb1p2dWdLSnRNR0txWUpWbnQ3NGV1aFgzWDFSUjNtcncxYTBDUlVhdzJzTmxBbGxGc05oU2JGYXhXRklzVnJCWmtzeG5GWWtHVXN1cjdQanNkWGV2V2p2MHltY2o0ZUFHU3N3ditzMTRvTHMvZnVBSHp1WGo4WDMwTmxiczcxY1dXbDRjMU9jbiszMm1wSU5zd3haMHU5V0lidHJUVTRqS1Z0dzlxUDc5cXY2Y1FkeUV6ZGNUKy9kR3J1M1NwbW9YZ2J5STBkSUVwOCt5c3Q4MUd3M0F3dGJHYTA5Q29uSzg1eElpSHV4TlBUdWpOOTh2MmNmK2pYekZpY0R1TUpndTc5cHpsdzdmdlE2MHVtY2djUDVYRTlyL2lBTmdSZllaUkl6dlFMS1RpWFZ1YlRTWjYvM242OW1wZVhOYW1aVEJObTVUOUhseGRITDNzTFJZYnNVY3YwcTF6U0JsdmhpZW4vMWl0di9IWVNidWN0Ry9qNlBudys3b2o2UE5OUlBRT3JmVDU5VnVPazV0bjVMV1p3OUZwMVFUNlgxMWVNekx6U2J5WTZWQ1duWFB0bXc1Q0NGUzZJS3pXYkJUWjBFQVN6RlQyUDdGVGRQbWlldGJhR3FMZXhKaUMzTThqSnBwdG1oNzJjQk4vSDFrR21jVXhCalFxUVp2QXFrK0l6MmRaZVhPem5zVmp2S2p2YVpmN1RYRkc1dStzZk1GNFp4c25IdS91V21HOXhhWndNdFZTMkRmN2VIa213NHJlWkRkbTU1a1VURmFGSTBuMlNieUxWcUtacjVyVko0eTBEVlRUeEVmTmtTUUxiMjdXczNxQ056cEpzT3FvQVg5WGlkNGhPb3dXbWJlMzZIbXdvek9OdlN0Vzh4YWJRa2FCZ3Exd3lFN0t0WEU0cVdyaTB6cEFUYU5LMnE2SVVqbnIzRkdZbXZuNW9HaWZpWnRxZEF5dGlLRHZ2c3ZQZmU2NWlTYkZldDB5cWlnS3RrcDJ2UDJkZEp6SXpXUFZ4VXVNYWRpZ3d2c0VsRGwrbW1JMDhtUGlCYnI0K05ET3EreG00dHJMeVhUeXJuaFQ3WEIyTmxsbU0vMENBc2kzMlhqaDhCSGVidGVXcnI0K0hNN081bkIyRHZjM2FvaGFrdmpxWER3YVNTSzhrdmJNc2t5RzJZeTE4TzlOTWhnNG5KMVQ0ZjJsYWVQaFRzTlNpWjR5VEdZV25JNmpnN2NYbmhvTkJkWVN3NDZFd0VtdDRydjRCRkpOUnBxNXVUblVBNmlFUUZmdHhYZUpqQ3BDVE0xODVwbG9uNDgrcWxrOXYyQ1lLWFBXeHJkbDJUSmNTTFM1M3ZaU2pkbEVKUjloVEJPN1VlWDk0NnZvNGRlU3gxb01Kc3VrNTd0elczaTQyVUE4dGE2c3YzU0FsWWwvc1RMaXBVcmJURGZsWWl3MGRodXRacmFsSEtsU1g0S2NmUWozQ2Ftd2Z0V0YzWHg1ZWowZmQzK0s1aDcxVUZENC90eFdXcmpYNTQyTy83MXErd1ZXVXhrai9IbDlDam5tQXZSV0EzcUxnVHlyZ2FTQ0xCTHlVMG5NVHlQTHJHZGlpeUhjMTdoM21mYk81aVhSMHVPZmM0d3Y1Wi9YQU1STTVZblBkNG92SnRhNG5uOHZmRVArYzZjNlQ5UVp2WHNJcm05OE5PWFpNS1pmdnlGY2FNQ2pRWWxlMGwrU2thNmk4ak5PV0VuZVo4SXpSSVZuay9Kdmp2MUNUM0xNdFRuQ2QzN0dEYit3cThmNFRkcGpJdStTamVaM2xUMHBlRFZ5RTYxNGh2ejlSa1lvSlkrS2NFZVdwczQ2TmloNmRsanQxT0ZGaUtDZ2ZPWFVxWWxtaVJzMjN6eFR1RGs4dEcvZk1zYmtwTFEwQUxxSGg1ZEo5bmo2L1BreWJaMk9QMCtUK3ZVZHduNWNLei8vK1NjWFUxSjQ0WW5IaXhNMUFvd1pPcFM0aEFSbWY3bUlGUnMyY2lZaGdha1BQVVRmcmwwcWJHdkN2ZmNTZStJazBiR3g3SW1OWlVSRWhFTUlrcitEUUQ5ZkF2M3NKMzhMalBZTkpxY3JUbDFYRndYY0ZabXB5dG16MGFKWnMxb2pxNWRqSmhhNFJmd3cwY1haMWlNNUxidGU3TW56OU96WUVxbVNFOFlWb1NnS3NseXhJNFNIUndDWEx4M2p3TjdsZE8wNXRzTDdCQUxwS25PbWpQUUVZdllzbzBmdmgvRHdES2h5SDNkR0xjSmswdE9seDM4QXlNMUp3Y016c0xnK0x5Y1ZrMGxmZkoyYmswcjB6bTg1ZjI0L0R6MytGVTVPamlGSlUxUGlDS3JYcXNydnI0eS90bitEZjJBem1yZnNUWGJXWmF4V0UxYUxxZmovVGFaODlQb005SG5wNlBQUzBPZGxJTnNzUERqaHM2dCtYcVVSUXRDNmVRUGlMNlp5S3Y2eU95cW10aG4wYmZUeFRRL1hHcm44TjFGbnlMNE9vcnEwVEIreUorWVJsVkMrRjBKY3MwVVV3SnFlVHU3S0ZVZzZIYTc5U2hJdUtEWWJXWXUrd0pxZWp2c0krNmFONWR3NXRDMWFWQ3RFaG13d2tMTmtNWkszRDVKVHhVYzZiRmxaT0xWdFcyeklWbmw1SVhRNmhGb05LaFZDclVhb1ZRaTFCc1ZtUStYbUJtbzFRcXRGYURUMmY3UmFaSXNWbFlzTDZnWmxGK1M1SzVaalMwckM3YUh4bUV0NWlibjBqY0IwNmhUR2d3ZlJOR2xTNWpuSnlRbDFRTVVEcHVuNE1iSy8vc3FoTE9NOXgxMC8vWjlyMGYrNUZnRFhRYmZqT1hwTWhlMVZnWjZLckx6RUw3OU1Zc3lZNnJ2UjNVQjhtczNPU1RrNWRTd3k2MlJyUnJEVjdJUkdGM1JOYmFuVktvYmQzcFk3K3JkbThZL1JMRjIyRDRCV29ZRzR1cFpNSnM2ZVQyUFc2Ny9pNUtSaCt1U0JmUERKRm1hOHRvcTViOXhEc3lZbHhteXIxWWFpS0FnaDJIY3dnYXpzQW9ZTXFQNDYvRUJzSWdVR0MxMDZOQ3BUdCtiblNiZzRWN3hRZU9DSmJ4eU9heDA2Y2hFaDdLRlVpamdUbjhaWDMrMmlSZk1BZW5RcFdWUVhQYWVVOGpaS1M5ZlRQTVFmYnk4WFJneHVWNlgrTC94eVc1WHVxdzVDU09oY21tTXVPSTBpbSs1SWRuRjZSVkVpSTRXSS9IdmltZHhnUENaR3BXZDhPdWdSNEh1NHZqRzBLdHlJRTNzMkdZeFdtQlZSZm96M2IyTUtzRnpsMDg4MnlFeGY3ZWlkUFNlcXJIRjgzMFg3UFMzODFDeTgyNFB0NTB5c09HSmc0VjJPeHNxWWkyWSszWjNQWTkzc0M2YTRkQ3RXR2JvMHFKNFh5OGswSys5dHo2ZWhsd3FwRXUrNkN6a3lUL2R5dVNaRGRqR0tBb0tlTmhzdkthT1pKSlpSbzJOb1JYaTgvMzU2eHRTcGp5Z3FmZ0NxN2k1MUJWR3BhZnpmaVpOWHZXOXgvSGtXeDVkZDZCWVI2dTdHeDUwN09aUU5EUTdpdDB1WDJaeVNVc2FRbldvMGttUTAwclVTVDYvRDJUbjhsSmhJUFdkbkFrck5EekpNSnQ0K2RvSVdIdTVJUW1DUlpjN285WXhyMHZpcWYwZHBUdWJtOGY2cDB6UjBjVWFxSkVUcGhZSUNuZzV0WG16SXRzb3k4MDZlSXQ5bVkxZDZCcnQyL3VWd2Y2aTdHNCtFTkdGUHBuMkRjTlN1M1dYYTdPbnJ5K3Z0d3NxVVZ4bUZuallWTHltalIwOFN5NWJWcko2ZmZYdE81dk4vamxWUTFnR1ZIeHU2Q2trRldTeUsyNEN6U3NmSWh0Mkt5MjJ5alhlTy9FeVNJWXR4VGUwbmpVN2tYS0M5ZHhPMHFxci8zdk90UnQ0N3ZncC9uU2N1Nm9xTkVHbkdITHI1dGFqUWtKMVVrTW0zWnpiVHphOEZ6VDNzOWllZFNzTi9HdmZoazlOck9aSjFubmJlWmVlTFYrTzUvVitSYTdGdkpBc0VybW9kN2hwbi9IU2VkUEpwUm9DekYwMWNBOHM4cDdjWU1NdFd2TFhWei9GeC9TaElRdHlSN2xYL0ZTVXlNbEpFMXJ5ZWY3OWxUUHIvRHZWL0JLRzZydkV4OVpDRm8xOWYrOForRVM0QkV2MW1WKzhrWEpzSFhjZzhhU0hqaExWQ1E3Yk5yT0JXVDBYTCs2cHVhTFNaNE1BQ1BVb1Z2NldrZldaeXpsdHBjYS9MMVc4dWhTVmZScmFBMXZNZkRrbWdLQ2lDbmlxTDh0TG9YNWkwYkV6dDFPRkZpSll0MDQxeGNZOElSZmtCSWE1WlZvdll1VCttWEkvbzZtSXltOWw3K0RDRGV2VzYzaTV4SmlHQlJjdVcwNzVsUys0YzRIaFNWRkVVMnJkb3lacW9iWnhKU0tCK1lBQTlPM2FvdEwzVlc2T0lqbzFsN1BEaC9MWmxNdy9QZW9HM25wMUt4emJYdlpkYUpmSUxUMkU1WFZ1eXh5dnBhYkxaWGxKKytXV1NxT0UxZTJsT1J6MlFIajVreVNOQ2lPK2pZK1A4UE54ZGFOZWk3RHIzYXB3OHZvVTFxOTY0Nm4wN294YXhNMnBSaGZXQndTMFo5K2dYbGJhUkVCL0Q0WU4vMFAyMnEyOGtGeEYvZGk4SDlxM2d6bnRmeDhlM0VZbm5EN0w4aCtjWS9lQThHaloybE1PTTlBUmk5aTdqV093NjFHb2Q3VHVOUkxuQ1NHODA1bUd6bW5GMXZlNmZNcGN2SFNjekk1SCtkMHdoTlRtT0h4WlBjcWlYVkdwa214VlhOMTg4UElOd2R2SEUxNjhSemk1ZUdBdzVWUXFwVWhxMVNzWEFudTNJeXMwbkpUMm5wMVlqdlFTL1RJTGFJNWYvRnVvTTJkZEpvcHZUMWliNWhpK0Zvc3hVaEZEQnRXV1MwTFZvaWZ1UW9lZzNiY1M1VjhuSndZSy9kbUZKU01CMzVpeFVIaDdJQlFXWXo4VGhjZTk5MTlSZno5R2pjZTVjOGU1cnhtZU9jYjdVL2dGNDNITVBjcDRlWFdpSmw2bzFOWlcwZDk3Qzh6LzM0OUxUVWZrcVZpdnBIOHhEenMzQi8rVlhIZW9NTWZzcDJCWUZhalU1UC8zZytIS2JEVVdXeVZuMmM3bDkwellQeFcvcXN4WDIzYVY3RDF5Njl3QWdmOWN1Y2xjc0ozamVCOFgxU2RPbjRUSHFQbHh2dXpFbk13VUloRFIrYU5PbWgvNkU4Z09rL1lNRXRwcC9PUFhZbEhjVkljMjFtWkswS3NrRlNWUDljSEEybTh5eGswbjhzZTRJVzNhY29ubUlQd1A3dFdUNTd3Y1pQM2tKYzkrNGw4eXNmT1o5dkJtdFZzMTdiOXhMc3hCL2ZMeGRlZkdOMzNqcXVaK1k4RUJQMnJVSlp0ZWVjeVFsNTZBbzRPNm00NHR2ZHhMV0twaFdMWUtLdlpNZmY3YjhJMHV5ckRpRS90aTV4NTRsdTB2SHF4dFJWcTgvUWtabVBscXRtcHhjQThrcE9YaDVsaXhBWWc0bDBxU1JMMjZGaHZuby9mRzhNMjg5YXJYRS82WU5jVEI2ZTNyWURUc3IvemhFank0aEpLZm1jdXBNQ3NQdWFFdDFtUFJvWHpxSE8wNU8vdHgwak9XL0g2eFdPMWNpSkMwcWJSQlc0d1ZKd2pZajZWaFdMTERpdWhyOUIwbE91YncxTUNENFN5SEVUQlRGdnExOWcyUEVGVVhmVUZXeDJUUzlEWnRTNGkyZG5pK2pra0JUcW9GQm9lVWJaMVlkdmZvUlpYODNGUnNmdDN1Y0pPZlpHUGRUTmwrTThpVEV4NjZTWDkrWWk3TkdNRFBDMGROL1ZuOTNKaTdQWW51OEdWZXR2UzlXR2VadDEzTkhDeWZHaE50bFBEclJncnRPME1MdjJsVDhCeU05OEt3a0x1ZW9KWmtWMWxVUElTVEIrS3dCZ3c2eGJGT05qNkVWa1h6NTh0YWdodlcrVnhRbWd5aVUwZXExMGNYSG00V2RPbDUzWDV4VUtyTE1aajQ4RmVkUTdxNVJrMlcyOE5xUlk4VmxrME9ic1MwMURSUUZMNjJXZUwzZTRSbU5KTkhBeFlVSEdqZmlZRlkycXk1ZVltTHpac1gxbjU4OWg1ZFd5NHV0V3lFSndiN01URXl5VEdlZmEvUEltdGV4QTU2VmJNRGZWOHBRYlpWbDNqbCtnb1BaMmJ6VHZpMlhDZ3hzU1VubHBiRFdxQXJIaDN5cmpSbUhZZ24zOHVUWkZpMTQ2ZkFSeGpWcFRJZFMzdUk2NlRxOUZJVVFBakUrbzM3UUlXcUJudmQ1YitqaDlKbHIzcFdFbUt2QU5hL3V3MzFDdUQra0x5c1Nkakc0WHNuR3lMckxCemlWZTRuNVhaL0FXK2VHM21MZ2FQWjVIZzhkY2szdmViTEZVUG9HVmF3clg0LzlvY0k2azgzQ1c0ZC9RaElTVTFxTmRLZ2IxcUFydjEzWXcvOGRXY1luUFNiaHBhMzRCRXhGM051d0YrT2E5Y2RWN1ZUbHVLUVpKdnZtNG5mbnR2QmpmUFUycHg5b0dzSFlrSDdWN3VjVlNKS1FabVRtZDYwMWVsNnJTZGxxc1FaL3J5aGlNb0pyV2djRmRORFE2OVhxejFlUGZwdVB6YXdRL3JoOVkwRm93SnduVTVCcXR4NWJEUXJDckpCOTFuNVN3NjJCeEw2NWVvelpqdllDeFFZSm00MGtiQzdSMzU0aGFqcE5MdEhCV2plcFNwN1ZSVmp5SzdkZ0d6Sms4aTVaY2ErdlJyYktaSnl3RU5peCtqOXBZN2I5UFdkK05YRDJqK3FGU0drKzBwbG1JNjdkQzFnZ0JJTHh6VnNPT2dTMVY0Y1hvVE9idDFxZGRkOHJzakladUdibGtKaVV4Tkc0T1A0emJHaTFuNVZsMldHODJiWjNML3FDQW9kRWlOZENkbTR1TStiWW5iZGVldXJKNHBPckJxT1I5VHQzOHRPYXRaeS9kSW0yb2FIMDY5YU54U3RYOHVEek00am8xbzE3Ymg5RXg5YXRIVUtIN05nZnc1eEZpeGd6ZEFoVEgzNkk0Ukg5bURuM1BYTExDUmxtczltdU9vYit1R1l0eTlhVnhNUXVMK25sbGNRVmVxOTdlMTQ5YkdVVkVKSmd2S1Z6eDFxaHkwdGpTWFRhcW0xay9sSkdudmxYekVsVmdMY0hnZjdWMjVCcjByUXIvMzNrOCt2dWkwWmJkand3bTQxY1REeE1nMGJ0QVRoL2JoL3VIb0Y0ZWxYTllTNDE1UXlyVjc1TzUyNmphZEhhcmdNYk51NUFnMGJockY3MUJ1T2YrQVpuRi90M2ZIRGZLdjdhdmhnUHp5RDZEcGhJdXc3REVaSlVKcTYyUHM4ZTJ1ZXY3ZDhRdmV1N2F2Mk5QWHFQbzBjcEkzek1ubVY0ZVRlZ2NVZ1hraStmQUdETWZ6L0FQN0E1V3EwTEZvdVJoZThOSitMMnliUU9HMWl0ZDFXRXE0c1R0L2Rxei9MMXU0WFJiQjNmY2FqcDBNRS9hNWRjL2h1b00yUmZKOGZEd3N3TjloNzVWQ1BNSXdSVXpUWHpDaFJaeHBhZWprdVBIamgxN0lpY2xZVmlzeUlYRktBTmJZSFhJNDhpYWJRb05odUdnd2ZCWmlOdjNWcjBtOHZHaG5ZZk5weWNId29OZzdKTXpzOC9rZnZMejNpTXNTZHlVS3hXWkdQRkV4Mmh5RnlwMi9VYk5tRFl2dysvYWMraERiRjd6YWdEQW5EcTBKSHNwVXZSTkd5RXBwVG5kZlozUzdDY080djNFMDg2SkdFczJMK1A3Sy9zSHROZTR5ZmcwcldidzN0eVZxN0FjdTRjZnMvUHFQVHpNaHc2U042dnZ3SmdUVTlEdjNVTGhuMzdVSGw3NFR0MUdnQ2ErdlZ4allod2VNNDFJZ0pORlpOb1ZBT3RTaGFSUTZNUGJQdXpSNmZqTjdyeDZtTFQ4cU5rWlNDS2JhVEZkRW5ZUTR5b3E3eEkyNzN2SE85K3VJSGNQQ01oalgxNS91bEIzTkcvTlNxVnhOM0R3OWtVZFpMNGhIUStYclNkcG8zOWVHM1dNQm8xc085RWRnNXZ4SWZ2M01jYmM5Ynl3NHA5ekFnZXhKK2JqcU5TQ1NKNnQ2QlZhQkFHZzVtWG4zT2MrTDM0N0dEcUJaZWRwTXhkNENqZmJxNWFPclJ0VUtVd0h1bVorV3lNc2lzalNRajY5Z3BsMk8zMnhYUkdaajVuNHRPS1Bhay8vWG83di94NmdBQS9OOTU0Y1NTTkd6cnVySWExQ3FaWHR4QitYM2VFVld0aVVhc2xPb1UzWW1EZjZpVTk4ZmR6S3hOQ3hkdnIranc1aWxCcHZKR3R1Y2pXTENkSktET1RUandiRTl6Nnc0cmRPbXNSWVpISHpSa2ZOL2dVSVk5QWlHc2FRNjlHa1NHN3F2YnhLYi9sa0ZGUTRwSDgvSnBjd080WmZXY2JSd1AyRzV0eWNWS1hOVG9EcE9mYmVHR3QvZGtzZzRMWnB2RFlNbnNjMzNlSGVlRG5xc0pWSTdpdm5STWV1cExPOVd5c1JYdUYxVDNIS0dPMEtMdzUyQU1QSjRuOUY4MkY3NUI1cHJjYlFlNVNjZExJN2ZGbURCYVpjVCtWalJrOG9vMHpsM0tzYkl3ck9TYjk1RXA3MklkSlBlM0dJS05GUVNQOXpjNStRcURZUTA5b0VTSXk0N09CMjN5ZjNGempZMmg1aEMxYlprNlo5dFI4bGREMTV4cjF2THRHZzN1aEVmZENRUUh2VnNFN3U0Z1FWMWVlTDVWa0tkZHN3ZC9KVVE3OUtidXhJaUZZbDVRTVF2RHN3VU5sNnVzNU8vRnBsODVrbXN3ODBTd0VGN1dhNUVJUHFFeXptVkVONm1PMHllaXRWbHpVYXJhbjJ1TVVsemFXbCs2amwxYkR4dVNTdU1WUDdUOEF3S1JRZXlncG84Mkdwb28vd3VVWExySTdJNU9aclZyU3hjZUhoaTVHdmp1ZndIZm5FM2l1VlVzK1BuMkcwL284SG1zV1Fuc3ZMd0tkbk9qcDU4djgwM0Y4M0xtalEzaVNHNEFXU1JXWjhkeVViYjd2TDZoeEdiVVl4STg2WndZQ0kwdkg2cWtxc2lLVFpNaGlVSEFIZXZ1M0ljMlVnMVcyb2JjYWFPL2RoQmZhamthcjBtQ1RiZXhLUFk1Vmtma3hmaHNyRXNybVhIbWdhVVJ4dkdnWmhZOVByZUdUVTJ1WTFISTRBR2JGU29HMTRyaWZzdjFrUnJuTVAvRTdwL011ODJyNyt3bHdkbHpVNjFRYVhtci9INmJ1L1p5M0R2L0UyeDBmUXFjcTJTVDUrZndPdmkrTWkyMlNyU1RtcC9IYmhXZ0F2dS96UEFDdUdpZmNOTlV6NGhVWnNnZlg2MHc5bCtwNVlZVjVWZC9MemhGUmRMck5DY0hNckJmK2pQRitkMmlONi9uSXNPUG1Gdzc3ekZlaDZ3L1hwc04xN2lwMDFZOG9pTXBKZ0xBYm5ZdTQ5SmVKdzE4Nkd0dDJ2MlhYdzdlOTZZRWh3NGF6cndxZjFwWGJNWjE5SGV2VGoxdFlQL0g2Tm5FTDBteW9Dblg5cVdVR2t2YVk2ZldLQjVtbnJGZ0xBQUdYOTVnd1p0cjFiK1pKSzVZQ3g5TlJRWjIxU09xU0g0MHB4MTdmb0k4VExnSFZDeW5vM2Z3NnpBQkNGSjFVMUVxSXlCY1BETnoyZjUxcXB3NHZRb1NGbVkyblQ4K1hKSEhOdWh6Z295VkxBTGg3MEtDcjNwdWFrY0hLRFJ0eGN0S2hLQXEvYjk2Q1QyRk1hcVBKeEJjLy8wS2o0R0M2dHJ1KzZlLytvMGRKeWNoZ3pvem5DZlQxWlV0ME5OdjM3U2RxNzE2TUpoTk42dGZuemFuUE1LaFhMNFFRRE9uVG02K1dyMkIxVkJTYmQrL0d3ODJOem1GdEdOaXpKL3FDQXVZcytvcmVuVHJ4ekxoeEFEUnYzSmhmUHZ3QXRWck4rVXVYMkgzd0VCNXVyaVNscGFNdktDZ09CMUlSbmRxMHBrK1hFa2U2MC9IbitXUHIxdUxyY3hjdXNHalpja0lhMU1mVDNSMmp5Y3pQYTllaTAyb0phOTY4dkNhcmp4QmFGQ0pOY1hIYmRLR2h0VVpXang4ZlkyN2I0TWRQTmNJMklqZmYwRzd2a1RnRzkrbUlWbFAxMzZlenN3Zk96bmE1eXN4SVpNMnZiMVg1V1QvL3BneTk4d1dIc3J6Y05Kd0syenQrWkQyblQwVHh5RlBmb2RPNWtoQy9ILytBWnB3NHRoa0EyV1lsTXoyaCtMcUkrZzNhWWJOWitISHgwd0Rvbk56WXR2a3pEQVU1R0FxeTBlZWxrNi9QWU5PNkR4aDViNlQ5NzNEeFpNQ1FxYlJzRlZFY3NtUGx6eS9pN3VIUDdVT25GN2VkcjdjYnN0dDJHSXFYZC9Wc08vVWJsR3l1NTJRbmMvcEVGSU9HVG5jSVcrcnM0bFg4ZVFyczh3UmJCWGt6cnBWQWZ5L2F0MnpDL3FObnRiSkNaTWVoMzI4NytPZC9hNDFjL2h1b00yVGZBRFowYTNkaCtMNEQwMEZad1RWa1JGWUs4a2w5cFd6c1FVTnFLb1lkMjR1dkEyYlBKWC9yRmpTTkd1RVNVWEprS0gvTFp1VDhmTnhIM29tMlZTdDhuN1ViYzlNL21JZHIvLzQ0ZCtpSUtGelVYUmw2b3p5Y3UzUjF1UFljK3dEV3BDUXlGMzZFNzR5WmFJS0NpOHZOWitMSS9PSnpBbDUrR2FIVmtiTnlCWWJvM1hnOVBCN25qaVhlWndWN29zbGUvQTNPWGJwZ1BIeVk3TVhma0wza1c4Y1hGM3BrWDU0eXVVeWZKQmNYZ21iYmQ1bzFRVUc0OU91SG5KdUxmdTBhdEsxYm8yc1RodVRrUlA1ZnU4ajVzY1REUjc5eGcwTTdSZGVlWS82RGE1KytWLzBzcW9UQVQxSXJydzMrNjYrbjF2ZnFkYU5jRmErSjROQUZhV2tubjM1VGxxV3VpbXdJdHBsVFVldXFIZzR1ckZVOWh0L1JsdDQ5bXRHbXBlUEpaU2VkaGhHRDI1R25ONUtiWitTQlVWMXhjbkwwcm12VE1wZ3ZQbmlBY3drWmRHalhnTDY5SEdOTmYvdkp3MmkxOW1HblVRTWZ0djVlc1lmOU53c2ZjcmllT0w1c2dwVGJJMXB6ZTBUck11WGp4L1pnL05nZTViYnI2ZUhFdkxkSDRlcGk5M3k1YzBoN0pFa3dkbFJYUE56TGh0MlJKSW0zWDc2cnduNlc1bzhmbnlwVFZ0bmYrY0I5WFhuZ3ZxN2wxbFVISVZTb2RjR1liWHFFWXVra0ZIbldzV09qcDRhRkxidXhXdmR2d25meWhndlpud3ljYmhQQ1BvWXFTclc4c3ZQTk1yOVc0Z21kV2VoWmZlQ1NoUUp6eFNFelF2M1VkR3VrWmNGZG50Z1VPSkZxNVowdGV0NGY0VUdBbTRSR0pkaC93ZkVqTlZzcjl2UjIxZ2hHdHJITDFGZjdDdkIzbFlxdmM0d0tFMzRwU2E2MitrVFovcisvWFUvdkpqcG05WGRqU1l5QjM0K1h2ZWV4NVNXeGg0ZTMwdEdsZ1lia1BKbUhPN3ZnNzJxZmxLWG15eXlKTVhCWEd4MmQ2cXU1clltV1FhRTZ6bWZhK0hoM0FkUDd1QkxvTHBGVzZFSDIzNThxVCtiM04rQ0hJbDY3TUsvblV3Mm43NjdSTWJRaUFqLzQ5Rno2dEduVFFWNkJFTldXMGRLWWJESnhlWG9taERRaHFKSlFYd0NyTDE4bU1kL3h5TDJIVnNQVGhjYmg1UmN1MHR2UGp5Qm5KMUtOUm83bTVESWcwQjZDYTJkYU9oY01CdTRJQ21SQ1NFbjRoU2YyeGRBL3dKOXhJVTNZbDVISlc4ZFBsSG52KzZkSzhrczBjSGJtdlE3dDJaYVdTdjhBZnpxVmlwRzVJQzZPdHA2ZURLOGZUSDFuWndZRkJrcnZ4Y3dBQUNBQVNVUkJWQktmbjg4blo4NHlyV1VMZ3B5Y1NEUFpEWm5qb3F1ZWJQbnVCdld4S0FvK1dtMXhjc203NnRmRHMvRGFSNmZseE9VOGV2ajZrbXd3a215d2gwL1JXNjFrbU0xa21pMm9oS0J0T1RIRHJ4RS9aTlZyRjZZOStsVERENzZxV1QyL1lGaGE5c3cxYjlxRTZBb0VsMG9IV0tYbjh5d0d4dS82b0V6NXBVc1pyTGxVa2t2bHB6NHorZlZDTktIdTliaXJZWW0zNEtyRTNlUmFERHpjYkFBZGZab3h1L01FQUdiR2ZNTmREYnR6VzBBYlBEVDJUZHJaUjVkZnRUOFJnV1VOT0orZFdzdkdwSU9NYnR5YlBvSGxlM1NIZXRSamNxc1JmSGppTjJiRWZNM3I0US9pcmJONzV2YjBiMFd3a3pjeU1uT1ByYVNMYnlnRGc4SUJLZzExY2pVeXpYWkQ5ckQ2WFdqaCtjL0Z5UzZERUoxc3NqTHIyT2hmcG9ZdEcxUGpldjdkOWp2UHZYQTRZcm9LOVFxVTZxK0RpcEN0Q2paVEpiR3lKZEE0VjI2c3JkZERTMUFYKzl3MDVpTTlraG82VHJMTGhhU3gvMGE4bXF0b09hcDZtMTBlalJ4RGkxaU5ZRE1wNkVxRjlMQlo3Qjdoemo0U05qTWNYWnhmZElZSFJWSFlGWmxiM0VhVDIzV2MzMkRrMGk0ekdTY3NLQ2drN1RXVHRMZms2enkvMFZqbVorM2JSbzNPdmNUSWJpcjB5RzdRVDR0WEJhRlIvZ0g4aEZxOE51MnZuazk5MEt0MjZ2QWluRnEwT0djNWUzcTZvaFRPTjFHb3poa0NXWmJSRnhnWTFxOGZJZVdFendUUXFOVzR1YmdnaE1EVjJabnZmdjhkVzJFaVp6Y1hGNlpQR0EvQTNzTkh1SmlTd3J2UFAxZGxoNk9LR05TckYvVUNBbWpUdkRuNi9BSStYUHd0R1RrNTlBZ1A1NTdiQjNGYnAwNE83L0QzOGVHRkp4N25rVkgzOHV1bVRmeTVmUWM3WW1KNCtKNTcySC8wS01QNjllWEZKNTV3OE5JdWlybHROSm1ZWDJqTTE2alY5T3pRZ2VIOUtqOXQwaklraE5GRFNrNzJiTjRkN1dESTl2SDBaRXQwdE1NemZ0N2V2RHA1TWw0ZTF6eWtsSWVmRUx5V2MrellVNTVoWWJWR1ZvOXVHSHVoNCtDbDAxRXBLODRrSkhzMHJuZVI5cTJxSHpZTHdHSXhrWkowaXQ3OUg4ZlRxL0lvWklmMi8wcG1Sa0taOG8xL3pzT3pNSDUxcTdDQkpKNC93STZ0WDlLZ1VUZzJxNW1NdEhqV3I1NERnTlZpSlA3Y1hoTE9IM0JvWS9oZEw5TXN0QmM2Snpkc05qTW5qMjNHMWRVSEYxY3ZQRHdEQ1FnS1JaK1h6cEZEYTJqVDdvN0NkdzBvNC9XY3I4OUFlNFduZUpFaHUzM0hrUVFGVjgreHJEUTdvNzVDcGRZUzFuNXdoZmRJS2hWcXRhN0NwSlBYaWtxUzZOZ21oTXVwbVZ4TXlmQlRaRjRMRzd6b3FXUHJINnMxY2xuYnFUTmszeURXZE9tNGVmamVtSmVSeEh4UnpWTjF3dFdOb1BmdFdWZGxnNEdzcjcvQ2N1NGN6cjF1dzZWM2J6U0I5b0hFZlBZYzFndUo2TnExZHdpUGtiOXRLK3A2OVVyS2ZPMjdva0lJMUFHQjZGcTJ3cHB0WHdoNmpCNkR0bFR5UmRQQmd5aUFVNkhST1cvbFNwUXJndFpMR2cwK1R6NUoydHR2b2Qrd0FlK0hIcmEzcjFiamVmOVlaSU1CTkZvSzl1NGhmLzA2M0VmZGgwc3Z4L0FkS2k4dlhQcjB4ZlArc1NSUGZ4YVBVZmZoMUQ3YzRSNzkrblZZTGlUaS9kZ1RaVCtqVW9rUDFFSEJ1QVVGb3k5VWdOb21JYmoxdHh2MjgzZHNCNnNWdjFrdlZ2aDVaM3cwSDhWYXRVemdWVVJDNFU2MTFpbUtXbkJjeWEvbHdwaWtZMU9ucUlTOHpHWk9GU3ExRjBKZHRRbTdoN3NUVHp4Y05ybFJhZHpkbkhqa3dZcGp1WGw0T05PaFhmbVR1eUlqZGsyaVZxdm8ySzVoOFhYOWVsN2xHc24vYlFqSkNZMXpDSmFDT0RYd2tBLzF0Z0JsMHovWFVqd25iZDZjOGNtZ2w0VmdQdFVjUS9QTkNqL0ZWcHlKdThnak8rYWloVU9YSzU2SURHM2xSTGRHV3Z6ZDdHTmdVcTU5NGVIdktoSGtYcG4zVnZrTGIxZXR4RjFoemlSa1dURll3TmZWZmcxd0tjZUcwUXJUKzdqUzFMZjh0ci9aWjhCb3RTOVNIK3Ztd2tPZDdjL3VqRGV6OEs5OHJESzhPZGlkbHY1cUpBRnFDV1lWZW9CM2E2aWhoYjk5VVJ1ZFlEY2tEZ3JWMGJLd3JKR1hDcFd3TDVoYitLc0o4Vkd6OWF6OXZua2ozSEhUbFJnTFZod3gwajVZVFdoaHFKSlphM05SWFVNeW1pc3B0YWlTUU56cDZ1eGFLOGJRaXZEOTRJUE5HYzgrOHpKVVgwYkxvN08zTnkwOEtuZEQzSitaeFlXQzhtUEhScVdtOHNYWmMzaW8xUVE1QjdFdk01UDVwK0pBVWVqbDU4ZWljL1p3VEhrV0s3NkZwNk1zc2t5ZXhVSVRWMWM4TlJwNit2bXk3TGFlQUNUazUvUE84Uk5rbWkxTUNHbENQMzkvWERWcVZBaCtTRXpFTEN1RXVyc3pPTmgrbk5Sb3MvSCtxZE4wOHZhbVIrRzhvNkdMQzBXaTBjTGRqUkEzTjdhbXBBTHdmb2YydUpWS1ByWHk0aVhhZTNuUzNNMXVaSG9oOWdoU29VdzRxVlFzUzd6QWowb2k2Z29XK0U2U3hJOEpaZlBqYkV0Tnc2b291S2hVTE85OS9YRkhDNUVVb2R6cGpIdXRrRkhQT2NOak1tZXNtWUlReTZycmxlMmhjV0Y1UC9zY0tkOXE0dDJqLzgvZWU0ZEhXZVh2LzY4enZhVlhTQUpKNkFrbDlLWVFxaFJCUmNYZUt3dVdWWFN0UzNUdFlnTVUreXFnaUN6b0NvaUtWT205OTRRUVFucENrcG5KOU9mNS9URnB3NlN5SVBsOGY5N1h4WFdSODdReno1dzU1VDczKzM0djVralpHYTVxM1l1eE1iMkpOWGdqaHc2WG5lR2tPWmNCNFoyNEtxWjM5ZlUvbmRsR3ZDbXl1cXhLTFMyQVdFTTRLYUdKRk51OS9kRERIY2ZTSzdUR3JtWmp3V0VFZ3NHUjNubm81eWQrUTFVck1iVWtTM3g4ZkNVL1pHMWhSSFFQN3U4d3VzSFBNajYyTDI3Wnc1d2p5M2xrKzhmOHZjczE5QTd2UUJ0akJHMk1FZXdxT29GVGNoTm5DS2RmUkVkMHl2L05hN1drVXBFZHBydW94RXFUVWF2UFZBbkJuZEh4QVMxbW5IK2oyN3JWeiswYi9nSkNmQ0F1Y0pjdmY0K1R2Ui9WbjB3NUlFN0JGUzgzSEhJdkZBSmxwZldXRUFLaEFLWG13cEtmMThiNTFpSkh2N2VTczhYSjhQZHFOdllLRHpnNStHVUZvejhKUnFsUitGaUZWQlJJdUN0a0F1Szg0MzF3T3hVeGc3VVVIWEtTdjl0RjNCQXQzZTd4OW9YbDJXNDJ2VmhPcjBkTVJIUnJ1TTA2eXJ4ekJGM3duNVBzc1RacWRUMEtBUk4xUm4yTDZCOGJneXF4dzJwWCtva1hRRFI3TEZjb0ZMeng1Qk4rU2VkcjQ5cVJJMzNVMnBzV2Zvdkg0MEdTSk5TMTdMV0c5TzNESzQ4L1JtcS9mblhkcHRsSXFsUXVtNHdHWnIzNEFvRW1FNkdOMkhKRWhvWHg0RTAzOGVCTk41RlhWRVIwZURpZEVoSWFKTlk3SnlheTlmdEYxVFlwalpId0M5NSt5ODlMZk1UQUFZd1lXR01sR2h3WXlKWkYzK0Z3T25HNlhBZ2gvQkpsWGlRb2dJbDZuYWJGdGRVOXY5NjZ1c2ZZYjE1d3VhVVAxdTg0TE9KYWhSTVNkT0g1R09JVCtqU2FEREV6ZlRzbHhmN3pxSUs4NDdUck1JaXN6RDNvZENhR0RIK0kzVHVXVUpoL2twQ3dPTzU1YUY3MWIyRE9PeFBvbGpLZW9TTWVydk1aRHoyNnVONDJJbms4QkFSRkVkY21CYlZHVDBtUmIxMHM1aUpLaWs3VHJzTkFuL0lxSXRzVWNPSHBsZkp5ajNIazRHL285SUdvVkEzM3MycTFEb2V6L3JIcFFoRm8wak44WUZlKy9XbWp3aU5MRTVWQzIrTGFaVXZHNVdlVi9sK0JFTEpqNTg1NUdvbFJDSzRXY3VYQTJJVGhVUWlCTUFYZ3lzMmxaTzVIS0FNRFVZU0Y0VGg0QU52T0hRVGRjaXY2M24wbys5N2I0YnVMQ24ydTl4UVZvMDFJYkZJMWxTRWhhR0pxU0VienNtVW9sRW8wVjN2OUI4TWVlYlR1NjRLQ2lYam1XUlFoTmFHVXpveDBTbWJQSXZ6WjV4RkNvRXZwU2ZDOTkxWDdWTmVHdGxObnRKMXFPbFBMbXRYWXRtL3ovUndsSmNnT0IrYys5MDh5SUxRNnd2LytoRStaZmE5MzUwK3FxTUNSa1k0MnNXYXhwTkRWcjdpNXlQYTc0QlhtNldSSm1qbG14NzQxdi9UdGNld2lQNkZaRUFJWlBsaVNkL2lSendYU2ZjNktrd3FOS1FsRlk2bmIvOEwvYVFnaFVLb0NrRFNSZUp6NUJvV1F2OHc3T20xbmRPYzVweTUzM1pvQ0FYS0prbm1TUng0bGhMZ2FaRkY5cEJGRW1wUXN1NmYrc01aMTZYWmVYV1BsaHU0Njd1M2I5SWx4RlQzZGtMZTIweU1UMklDZk5NQWZwN3lFc2NDcjZPNFRWek5oMGloQnI2NzdlbVd0WXIxYW9GSENOM3RzTE5wbjQ0cDROZXN5WEx5N3dVSjhpSkpuaHBuNDQ1U0xZNFZlOGoyM1hLSmpaYzdWZkl0M29kc3FzR2tMM1RZaEtoK1A3QzJublhTS1VGWjdlSDkvKy8rZVhNVVhNaUIwa2l4bWxuODBiRTNnMzlaZTFqNjBQZ2lRU3lyczh5U1RmZ0l5STV2VFJ1dkNrM3YzTlhxbFM1YnBZUEpmeUJUWTdjdzZmb0pSVVZHTXJpU1d4N2R1eldsckJUT1BIZWNXbTQwQ3U0UEJZV0ZrMWlMQ2MyMTJFSUpXZXE4U1hLMVFFS1JRc0xtd2lEZVBIdU9LOEhCVzVlZnpZL1paVnVibThueFNGN1FLSlQ5bW42MjgzbGJyWHQ3L042WXFyMEtiU3ZLOENsdUtpdWtVRUVCQzVlZGJOSGlnM3pWM3hyZmw1cmJOdDJTWW4zbWEvMWJXK2VMQTIwWmxXWjVaK05pVU5SRWZ6TDI4NHp6SXZEMStTZkUvbG44TzRqNFFUV2JxaEJBRWFZeGtXUXBJMi9jdElSb1RVYnBndGhjZFozM2VBUjdwUElFaFVWMlplMndGQURrVnZ1S2dQSHNwbllQajZycTFIeUswUVNRRTFQaG96c3RZZzBvb3VUMWdHQUN2OXFxSnZESzdLbmp0d0dKMkZwL2d5c2hrcGlkUFF0R0VqM1ZOM0FEMFNpMnpqLzdFTTN1K1puQmtFczkwdlFHZFVzUHZlZnNBV0hGMkI0Zkx6dkJXNzN0UVZmcW1MenkxbnNXWmZ6UjQ3L045cmM4NXZEN3phM0wzb1d6NksrZXFtRjRZVlUzN25UUURCaFR5bDZYVGY5MFpQUE9xeXovT0MyVFBUc1U4cFVxZUlBdDU1SVdTMlFBOUhqYWlEZlI5dituTGJUak5sek8vcGRkcjIxYmlIV090K2Q0a2k3azdhcXh6eXJPOElwbjgzYTVxSlhad29ocDltSUxTZEJjcVBSZ2lhOGJocm5jWlNGOW1SL0s0U0J4L1llMmppc2pPMmVwQTBZd041cGdydEtnTkYzRkJKS05UeUlxWkwrd2J0dWFWSGkxekRLK0NFRUl1U1UrZlo1SThFeEJpSk0wY3hDOUVJYXhVS24zVXpWVzRHRWtlNjBMOEJWaHBSb2Q3U2NHbXFzTWJJdk5ySXphNmFWN0tRZ2gwV2kwNjdZVkh6VFFST2lSbTJqTXkxdWdTRTF0UVd4V3kyZlhKdkFDMVlaVE43cnA2K2RwZDRzYXhBOUZwTDJ3RDlydDVqelpLZWtnZUYxSG5LWnJONVlWWXpFVStTdWVrYnFNeG1zTDR6N2RQTW5iaXMwMys3Z0Z5c2creThxZlg2ejErOWFRWmFMUUdPblpKWmZmMnhXUm03S3kyRmJIYnlsRXFOWFJLOGsxZWFyVjRyUk9QSEZpRm9obTVVTHIyR0Z1cEVIZXo2dWQzNmowdi9mZ204bkpxTEFCbFpIS3lEM0pnNzg4KzUwVkd0U2VxVmNjbVAvOThDQ0dJRGc5aGFQOWsxbTA5cUpNbGVXYjNNZlBYN1AvbGpoYlVMbHN1L2lLeUx5Sis3OU9uYlB6MjdXOElsTDJCSnZzNVNDNFgxbDlXWXY1bEpmcGV2UW0rNjI0S1gva1gyajU5VVFZR1VqcnZhNXpIanlIVWFneXB3N0N1WDRlbm9nS2x3WUM3c0JEWmFrRVZWLytpd2xOZURrNHZrZUxNeklSYW5ZOVVXb3FzVkdEYjR4c09JdlI2ZEoxOUxSdVVvUTM3WHlrMG1qcEo3THFnNzlVYmJVZmZqck5pOHliY2Via0VYRDNSNzN4eDN1QXZXY3c0ang5SDZIVFlkdStpWXVQR0dtOXRTYUxnMWZxOW9XVG5SWTdDcktJeWhEQ29jTThmdTNYZnBKVURlbVJmM0ljMEgwTGxmZ08zdWcrNFVqejJiQ0gwY1FqeDEwLysvM1VvMVJGSWJpdXlaREVwSk1XYzNCT1AzTjJxdyt6Q3hxKzgvQWg5NlBleTRnK0h2d0dpTjZMcGZXaGp5RHpuWFhnZXlHMDhFc1B1bHRtZTVlMGowb3U5NSsvSWRoSlFxVkIybmJlT2RucEFwMnA0b3ZqSEtRZDZOWncrNStiRjM4dzhmb1dScnRGZVF1KzlQNnoxempOZEhoalkxbnZlOFVJMzcyKzBrRytXZUgxc0lLVTJpWFVaTG1hT0QrVFZOV2FtTEMzanlnUU5BOXVveVNoeGM3VFF6ZEIyM3NYQTBVSTM0VWJSWUFMSG5QS2E1RmZienpqUjEvcE1Ma2ttbzlqRHhsTytYcmV0QXhVa2hsMk1EYklxOVJ3R2w2eWNYendyZFZMWW8rc3VleDlhRjBJLy9iU3M2UEhIMzBBaEo5T01jYjQyakNvbEE4UENHTmM2bWpCTnd3dTJUVVZGMkQyK2ljbWNIZzh2SHpwTXFFYkRJeDE5dlNNZmFwZkltUW9iNlZZcjcvZE1JZGR1NDlWRFJ6QzdYQVNvMVp5d21FR1c2V0R5S3NHTEhRNCtTYy9najhJaUhraE1ZRVIwRkt2eTgzbTBZd2ZXRnhieXhKNTlYQnNUUTVST1I3ekJ3Rkd6dWZwWng4MWVVcTk5UVAyS29aeGF4UGVPNGhMMHRjWnlseXlUYnJHd3FiREk1NXBXT2gySkFTYUdSMFVTYnpSeS8vWWRGTmpyOTFtdWpkdmoyeks1VFJ6dFRVWkdSa2MxNlpxbW9WcmhhVUNwbVYvOHlDT1R3bWJQdnV4dFZPbmtEVWtqK3NneUtVMVZaanM5YnI3TDNNQjNwOVl6SktvclR5WmZ4NVN0SDVFYTFZMFFyWW1aaDM5Zzc3bFRhQlJxSnNiMloxbjJkcXd1TzBhMWp0eUtFc3BkRmJRMzFSK3VmTTVod1M1NUkxK09sV2Y3a05IRmRqTktoWUtOK2I0MmtFYVZsc1NBYVBMdHBkelFaakNKQWRHc1BMdXJ5ZStoUjBnQ2MvdFA1YTJEUzRqVmg2RlRhcWh3TzloVWNCaWxVTkFydEQwN2lvOHo5L2pQMVlrais0UzFaMkJFamNEaXRMV1FwVm1idWFmZHlPcmtrZTBEZkgvaVFnalVRc20vVC9ybnFLa0xFakllV1dKb1ZOZExRV1FEbUR3S3o1emNSMzYrdTlYc2NaZDluSCt6eis5bHord2Ivb1lDY2NIOUkwQndvZ3BEaE8rOFAvc1B4d1VSMlpKVEpuK1hrNEo5VHBMdnZQQzhKRUlCMlJzZEZPejF6Zy9jZGhtUEU0NThXN05SS0ZkMjFVY1gxWlFsMzI1RUg2YWg1S2lINEhZcW4vRmVvVkxnc3N2RUROUmdqTHl3K2JrUUFxR0M0MHZxajByemdleXRaM1EvTldyRFJWWnhDd3lTckpqLzlMN1VTVy8xYUpsamVCVkMyN1VyczUwOCtZWUtPVm4rSDlycVgvZy9Db0ZCSVVuejVSTW5Kb2tPSFZwTVc4MzQvYUd5bE5IejN4QktlaGVVbExYZWVTQ2RnVDA3MXJrSlVoKzBXaVB0T2c2bVI4OEpHQnRSTEo4NHVnRzN5M2QrbFpXNUM3VmFUMFJralVCUUNJSGRWazU0UkFLZGt4djNocThObDh0QjZibXpEQnY5Q0lHQk5mT3kwbk5uV2I5NmJ2WHpoNCtlUm9kT1YxSmVsbHVkREZTck5STGJwZ2NHNDNtUk9FS2dWS3JadU83ekp0VkJsaVVreVVPbnBPRm9kU2EyYlZwQVVVRUczWHRPNFBoUi84VE5XemZPOTlrRWNMc2RaSnpZUW1iR1RwL3orZzI2OVg4aXNxdlFyVU1jV1RtRm5EeWRaMURBL081akYwemF2L0wyRnRNdVd5citZclV1TWd5Wm1kc3NDZTArVUFyZWJPbzFybE1aV05ldEplaU91ekFPR0lDN3BCaDFtemFvd3NJd0RrMUZHUmFHN0hJUmRNdHRlSXFMcVZpM0Z1ZUo0K2g3cE9BOGVRSUFiYTFFQ0xJczR6cWJqU3pMV0ZiK1RObWk3d2k5L3dFQXJPdldVbEhMZDd1SzFIVjkvWlZQbmRReE1iaE9uOGE4ZkZuOUZhK1VLeGJOZkx2QnZleTYvS2lWQVFHb3prc01vZERyRVNxMVgza1YzTVhGcUNyRGw2MXIxNktNakVTb1ZPaDc5Y1pkVUVESkozTXhqaHdGQ2dXdFozOVliMzN5bm5xeS9zcitqNUJsdWFkUXV1L3J2WFBuYTd2NjlMbTRaa3JOeE54djUyWk9tZnpvZXpKODVuR1hhb1hMaEZJZC9qLzdzUDJGbGcyaDBLRFNSdU95cFNNaEQxYzRtU1RMZk9wVjZyZDhoRWFzMlhhdWNNUUhzbEEwdVE5dEREdk91REJxNEZDK2l3S3poOGdHYkVMS2JSSWZiUFNHajdrODNsZjI1WTZhQmVMa0hyNCtiVVZXRHoxYjEwL203czF4Y3FyRXc5QkVMYVYyaVJIdHRieS8wY3FNa1Y3eTcvV3hBWFJyVmJmYTR0WFZadHlWdmlpZmIvZDZiTDl5VlFCYWxXRFBXWW5rS0JXdEFwVzhPeUdJcjNmWnVMdTNIaUVFTTlkYmZDeFVEdVc1NlJybFcwZVhSeWFyMUx2cWZ1NlhjaXdPdVRyWjQ0ZWJmYTBzYkM2WlZTY2NyTTN3M1FTYzBFVjdrWWhzSC9SRXJicFAvcVQzYStLaFhaZTFENjBQQi9idTNkQXRwZnNIS0pyWFJxMXVOeGtXTC9sN1E1eFhMV1h6Tkx5NTBpdkVPM2svVUZxS1ZxbWtZMEFBUjgxbWNtdzJacWIwNEdpNW1aVEtjK3dlRDAvdTJjZk5iZU1ZRUJhR1dxRWdSS01HSWRoMTdoeXBrWkhzS2psSHJNRkFvTWI3dmEzTXpTUFRhdVdEbmlsMENEQ1JhYldTSEJoSXFFYk5jMGxkV0pCNW1pc2p3cms5b1MycmN2UDQ2R1E2NVU0WGdSbzFCOHZLQ0ZHcmFhMnYrVTI0Skltc1NnWDQ4L3NQWW5HN21kTGV1eGo2OEdTNnoyZXp1ZDM4bmwvQXV2T0k3S3RiUlpNWVlPTHhUdDdGd1p3VEp4a2FHY0hrTmcycmdCL2R0UWRYNWVKbllIZzRBOE12UE9TMFlZaWVrbExjSnovNDRHdmkwMDh2YXh0OS83MmRtZE9lN3ZzZWlNOEVkV1Q4ckFOSHlzN3cwNW10UEpGMEhTTmJwMUJnSzZWRFlHdWk5Q0ZNaU90SGxDNEVwK1Rpa2M0VEtMQ1g4bFAyTnZhZE84V2d5QzRjS1BWNmFTYUh0SzIrbnl6TG5MTGtJd01MTTlmejRiRVZQTmR0TXVDMUlhbnR1KzN3ZUYvWHpNTkxmZXFVWUlyaXZiNFBNTHZ2UXhqVk91N2I5QUVGZHE4bG5vU01VM0tqVmFqOXA1b0M3QjRYejNhOWtlR3RldkJlMy91cjV6amZaVzRnVkJPQVZxbW1sVDZFcVozR00vUHdEL1FONjRCTGNwTVUzSVp4c1RVNUtuWVVIV2RwMW1hR1JuY2p4bEQzUFBUQmptTjRzT09ZT28vVmhhL1RWN01nWTIyemswbzJCN0pndU5ZZ1Q1S1JQeFdJeXo3TzYwcWtEWTVnOFlGUUtDL2FHTjRjeUpKTStXa1BoWWVjbUxQZE9FcGxpZzVaTUVZckFPOUVxQmxpZWdBa2p6Y3BhZGU3akhDWGQ1eXN6MXBrNTdzV2hyNFo1R2RuMG5hMHRrNy83NlJiakVqdUMvL2FPdDlrb1BOTlRTZm9UL3hRd2NtZjdCZFhqVjBMQW5xcVVOejM0TTdlcjMzYXAyV080VlhRblRtendSMFg4d0dJeTlKVy84SmxoaXoxZENQdWsyWDVOU0ZFaTJtcmU0TzAyMUxLN1I5SVF2SG12cU9adEdzYlRhdUlrRWF2YzlndEZCWjRMZVg2RHJnWkFKZXo0UTJ1K0VUdkdKaWR0UitWV2t0MHEwNjBUZWpEaE92VHFsWFJWZWljUEp3T25ZZWdWRjRZZmRnbXZoY1JrVFVPQXJVVnp3Qy8vVHlURHAyR2tOemRkNHl0c0pZaVNaS1BDangxNUJSU1Ivcm5wYW9QbTlaL3laWS92a2FyODY2OVNvcE9NMlQ0UXloVm1qcUo3TnZ1L2RpbnJrc1hQWXRLcVdiaURTODMrWm5OZ1ZxdG9sLzNEdVFWbG1LeDJuc3FaUG0rM3IwL2VXM1hyb2RhVEx0c2lmaUx5TDdJV0R4NXNnZDRhOXlPWFNNRWpCSjRaNVVOVFJjMEhUb1M4YTlYRVJvTnJ1eHNDbDk3aGFEYjdrRGZ2eitTMjQyMlczZUVRb0ZRS0ZDMGJvMGlKQlRiOXUzb2U2UmcyNzBiUldnb3lpaHYySTcxancyVS8vZ0Rzc1dDQUZTUlVRUk52Z2xscFNWSTZOUnBQa3JyNG8vbm9sQXFDWG5BMzVmYW1aRUJFL3pWMFFDMkxWdHc1WnhGQUxMYmhTWStIbDJ2M25XZXEyN3JuNnlnYk1sL0tGKzZwS2FnY3ZFcEF3VXZwZFZ6bjdaRVBQTWNrczJHWmMxcVRLT3Z3clp6QndEQmQ5NkpwNmdZeC9GaklFbmtQdkgzT3U4QklGa3Q5Ujc3WHlBakk0UlFnVHd0UXFINERkaHlTUjdVUktTbElhV2x6WnFmZCtqUk1TaWttOTJPUElWQ0dZQlFYaEpWMFAvdlVWWmVnVWFqUm45ZUFreTczWVhON2lJa3VHYWhVVjV1UTZkVFh4TFBjQ0VFU25VUWtpY1Nqek5maHhBenlvNU4rdzMrajFpTVRNWURxOThxL21qVUNJUTh5bXVXYytHSjlVNlZ1RGxlNU9haC9rYSsyMmRqMlJFNzkvV3IzMTRrTWtESmtqdTkvZVVQQjIxOHVxMmkrbStBWDQvVkpGeTB1eVNLckRLdGcrcGZGWCt6eDBiUEdEVWhCZ1dsZG9reG5YUjBqbENocnZRcmVmRTNTNzNXSlJVdWlRRnR2Q1QzakZFbXRKVnp5amZYV1RoWjdHSHVkVUVJWkxSS2VMQ2ZIbFdsRjBtZldEWHYvdUVrNjV3YmgwY20xeXh4VzgrYWR2bmVIeGJXbkhSZ3IrUlFlOGVvR2Q3ZW0veFJJUE9mMjBPcTd3VncvYndTN3U2alowTFNwU05qQUNxL1p4WEkwOHh5OEdYdlErdkRzSFhyM0t4YjkxYlIzeDhmQWZJb1JOUGE2RW16aGFmMjdVZlhqSkRNS3JobG1VaWRscS82OTZON2NERHorL2RqYjJrWkx4MDZ6TVB0RXBrVUY4dXlzem1jTUp0cHBkT2pybnhHaEU1SG5FSFBob0pDQm9XRnNhMjRoTkcxbE1vM3Q0bmpocmhZVkVLd0lpZVhqMDZtODBuZjNyVFM2WEJMRWplM2lVTlo2WUhaSnpRVWlYVCtLQ3JrcXVob3RoUVYweStzNXJmeC9ySGpyTWt2d0Y0NW52Y09EV0Y0VkNTbnJCVUlZUEdnQWFocWZmWWJObTdtN29SNHJvNXBYQXhuVXFtSU16Uk0xaWovakUxYTc0Uk9oVkJNS3pFWUxuc2JUU05OU251TCtVVlByUmlERURmanpkblI0S1N6ZTBnOFh3OStBcTFTVFlZNWo2bmI1dko0bDRtTWFKV0NXL0l3SUtJVENpRlFDQVZ0VFpGRWFJTlltN2VmUVpGZDJKaC9pRWh0RUhHVlB0b3JzbmZ3NzVPcktITjVOeTlpOUdFODNIRWNrVHF2TCt2TEtiZlRNNnhHMWZYU3ZtOVJDU1hQZDcrcHpyb1oxWlhKY1FjL1ZsMzIwNWx0ekQ2NmpDOEdQVXFVM25jeGY5cFN3UDFiWnFHdlRPQ29yQXd4THJDWHN1VDBKdTVyUDVwZmM3d1JoMWZGOU9hYzAwcUh3QmhzSGljQmw1QmNyb0xWYlVjdGxHaVZsOGphcmNyYURqR2piUHB2dnpHVHl6N09wdzFiNXdiZWVuN3Z5Qkd5a0VkNUxVYWFsMUR2ZjBIMlJnY0gvMTJCVUlKUVFsQ0NrcFFwcG1xRnQ3dENSbTFvWGg4c09iekxsT0lqTlp5Q3ZVUkM5dmlXbWM5NE40ZExqcmxSMUlwcUNvaFZFaGpybmUvVnBTcmZPS01NVzVGLytlN1pGcC9YRnQ1VlRlOUhHczZyMEJoY05obWh1amkrNGY3d2p1RkNabHFZcHVXTzRWVVF3NGE1Z2JkYzZTZEd5REtqcU43cHVNd1Yrd3QvRG9SUXliSTh6WDM2ZE10cXE0c25lL2JDV3ozR3poOWh0VGxIL2JaeHI3amw2aXZScUJ0ZU0rYm5uZUQ3QlkralZ1dWFyVnlTSkRlQmdWSGNQL1ZiVEFIaDlYcFByLzdsZlE0ZjlJMUljcnZzN05xK21EMDdmNmd1VTZrMFRIdlNWd3k1YVA1alBqWWdrdVFiYlhoZ3p3cUNRMkpJYU9mMWpMZVlpOW0rWlNFSDlpeGp3SlYzMFgvUXJjMzhWRFZ3T0t3b2xXclVhdTljWWZEUWV3a0ppMlB2cnY4MjZmckF3RWp5Y2krZDI0Y1FncGlvVUhwM2JjZUdIWWRVU0dLYUZCSFFzdHBsQzhSZlJQWWxnZ05waWs1V0xFWFFvOUZ6RHgyaVpQWUhQbVZsODc2aWJGNk5TdHFZT295Z1c3dy9ZSDNmdmxoWC80N2orREVjQnc5aUdqMjZXb0dpME9zeFhuRWx1aDRwRkwzOUpycmV2ZEgzNll2anFIZlhTeG5VY0pLVTJ0QWtKcUpKOVBmZU52LzJLKzc4UEFJbVRNU3k3Q2NDSjB6RXZHSTVodFRoR0FjMGJpMFNkTXV0YUJMYm9ZcUlxQzV6Wm1aUzlQcXJSTDM1TnFyZ2h1dFlzV2tqc3RPSmZ1Q2dhaUpiS0ZXb29xSndGeGFnVFVvaVlNSTFBTGp6Y2luOStpdkNuMzZtbW1Tdy9Mb1NaVWpqTzV2TlJWVlVyMENFS3p6eWgrTzJieC8zYzc5K2VSZjlRYzJFVXFsNzJDUFpZd1RPb1c3N0dkU0dSSVM0ZEVsaExGWUhTcVhDajlDOW1QaDJ5UTVpV2dVemRGQ0hTL1lNajBmaXRmZCs0WW9CN1JsMlJlTmhRMCsrc0pTaGd6dHd4MDM5ZmNyWGJqek94Ly8rZy85K1U1TUU0NDRwWC9Qd1BWY3lkbVR5UmE5M0ZWVGExc2lTQThsZDJzb3VLYjdOT2Zia2hOYWQzaWxxL01xV0FUZlNGRlVUKzlDR01HOVhCVHFWWUhSSExXVjJpUjhQMmJrbVdVZTRzZkhmUUlGRndpM0pmTCt2Z3NrOS9FbTBJNFVlUERKOHNkM0d1UXJKNzV3VFJTNzI1cmhKR3hYQXZ0eWF4VzU4cUlvaXE0ZVUxaXJHZDlZU1ZabGNjdnFLY2g3c2I2QmpaVkxGZFJrT1RKV0x6V2RXbWpsYTRLdmVuZkRWT1orLy8zTkhDRUU2QllQak5jelpiR1hwaWx4d1FnQUFJQUJKUkVGVVFUc2VTVWFqaENzU2FsVGZZUVlGZC9ZMkVLUVZ2TDNCeXZYZDlDU0VxdGlmYXlWSXAvQWhzZjlVVkJPUkl0d3A4MkhCaDZuaklxZXV1K3g5YUgzd0lLWW9oYndNU0dyT2RYUDc5Q2JHMER3UzdaT1Q2V3dwTHE3KzI2aFdNemdpbkxzVDR2azRQWU1LajRkbFozTVlFUjNsWi9VeExES1NCWm1uK2VaMEZtYTNtNkcxeHQ2dlRtWHkvUm5mNk1YN3R2dUdUcjZRMUlVaGtSRzBOdWpwRkJEQUQ5bG4wU2dVbEx2ZERJK01yRDR2VEt2bGp2aTJCS25WekR4Mm5FbXhNU1NZVE93dkxTTklyZlloc1p1TC81N05ZVVZPYm9QblZCSG9seFRWVm1LRXkwTCtzT0J2ZnhzWCtkRkhsNzJOeXNMOU1MSTZSZ2lHTm5idXp1SVRQTGRubmsvWnpNTS9NUE53elNKMFlsei9hZ3VPWWRIZFdKcTFtWDBscDloZWZKd2IyMTVSUGVjMHFuU01qZW5Eb0lndVBMN2pVNFpFZFNVMXVodDdTcnlxc0REdC8wYTZBV1JYRktFU0NzSzAvcjYwOWtxRnQrNjhIQ0FMTTlaalV1bTRxbld2YWlJYjRPYUVJZFdKS0UxTnRQb29zcGRSNFdtbUpaME1iVXdSV0Z6MlMwdVkxeEJ1cmR3S3o3ZmxUeTZiRVBqT2hCWXh6bnNVOWlrS1Nic00wYnorRWJ4azcvbHBYVHpPcGxFendlMVVkSC9BUUdRUERYcy90cUpRVTAxaWUxd3lraE5VelZRanUrd3k1aXdQTzk4M2d3eVNDNVFhTHoyLy9lMXlFQUpGNVlwYW9ZSGRjM3dGTXoybm1JaE1xZC9udHZPTkJ0eTExTnIyRW9sajM5dUlINlVqb0UzTlhFVmJ1V2x1TC9IZ2JwcmJVaTNJbUZxcGNGZklhSXlYaXFtdDdpRERGYkw4NFZQYlU4ZTkzYS9sanVGVjhIamtLUW9oTHFpdC9vWC80eEFpWEhhN1ByU2NPalRPbEpEY290cXE1RlJNVWFxbHBRWEY1VDNXYlQzRThJRmRVYWthWDd2YytjQVhoSVRHTm5wZWJheGI5UkVuajI5czlMeXVQY1lTRjkvVHAyelZpcG5FdFUyaGM5Y2F5eEZSUjlqTHlERi9KemlrUnJoUVhIU2FsVCs5NW5kZVR2WWg5dTFleHRIRHExRXExZlRxZHdQZFU4WmpMaTlzVkdGK1BtUmt3c0xiNHJCYjBPbHE1aU1oWVUzTDgxRjlmbWdzaHcrdVFwYmxTeHJaM2pzNWtaSlNNd2VPWjRYTGVENU1HdmZ2Y1lkL3ZxZEZ0Y3VXaEwrSTdFdUUxU3RXWkk0Yk4rRjlZSTZBQnJPTHFSTVRDWC8yZVd3N3RtTmR1NGFRaDZlZ0RQU3FXU1NMbVpLUFBrUlZLMm1EY1dncTF0Vy9VenhuTmdndzFMTHQwUGZwaTc1UFg3OW51TTVtSStPMUVzbDVaR3JOQWJjYkVOaHFsWmxHakNUdzJ1djg3aUU1blpRditvNkt6WnNKdnZkZWxNSEJXSmFCTnJrcndtQ2c3T3QvNDg0NVMrQTExeURPQ3p1Um5FN2MyZDdGc2lvaUVzbHN4bG5MYTlPVjYxMmd1czlrSVpYNEpoYnllVmNKQ1NqRHdqRmNjV1dkaExldWF6ZDBYYnZWUE5kbVF4Z01hTnJWS0lKQ3AwejF1KzVpUVphOUUxRWhSQW9LeGF6VXRXdHZYZWZkOGI5c2lPajhsamwzL3lNemhJcHZKVTk1YTdjakg1VzJWWU1kY1ZaMkNVZU81K0h4U0hna0dja2o0WEo3Y0RqYzJCMXVuRTQzRlRZWEZxc0RpOVdPeGVLZ3RLeUNrdElLbkU0UE4wenN5ZFQ3YTliVC81cjVNNXUyWmpSSlZDdkxNS0J2QW1uL0dGL25jVW1TV0xSMEY3ZGMzd2VBc1RmT2FkSjdlT21acStuWDJ4c2RrUGJHY2h4TzM1M2dhZmNQSmFaMVRadFNLaFcwUzRqZzlmZCtwWE9IS0ZwRk5aejV1elpLeXlySXl2YVNqR2R6UzVFa21mMkhhaEtQU1pMTTJkelM2cktJY0ZPejd0OFVDS0ZBcFcyRnkyTUQyZDVmNFhiT2tPVWJIeGRpc2FmeHF5OC9JZ3RXWnhaSERYOGZXVEZIQ0hGQnFjdlhwenZZbU9uaTFoUWRnVG9GMTNmVHMreUlnOWZYV0hocmZDREtSaElqN2M5MU1hQ05ocVVISGVSYkpLWU9OTkl0V3NVL1VyMUU0Vy9ISExRSlZpRExWS3ViWHh0alFsVXBzUTQzS3VrWXJtSlFXN1VQa1YxMTdPM3hOZCs1d3kzaDlFQzNhRFdKWWQ3K3Mwc3RPNUNuaHBvb3QwdWsvVlpPOTlacWJxcGxjYko0djUzRCtXNk1HdTl6QTNVS1JyVFg4dXR4TytBbDhZMjExRmQzOXZZUzdnZHlmY21aekhNU2tTWUZLNC9hK1doTFRYWnV1eHZtYnFuZzAyMDFsaVAvSEJsQTM3Z0xTMERURkFoSVVRcjFMRG1OVzBVYWw3VVByUStSUVVHWnhlV2xIOG53NW9XMDBYVUZCYng3OUhpOXh6VUtCZis1b3VGRVVMZTJiWVBWN1daZTVtbFVRbkIzZ244RTFOaFdyZmd1SzR1RldXZElDZ3lnYzFBTklYaHRUQXhESWlMNE5EMkRJcWVEWjd0MHJ0NlUzVnRheWhjWnAyaHJOTlE2dnpWdkhqM0c3T01uaVRQbzZSbFMwMmZlRWUrMW16aFFXdXJ6L0V5cmxRaXRscFU1dWN5dFpTOWlseVRtbmt6bjAvU002cklYazVQb0crYWZUSFJrVkNRM3RXazQ2ZU1maFlVa0JUVS9DVmR6VVQzT1E0cENwNTRscDZiZUt0YXR1N3pqL0Z2WG1BdWYrbm1HZ0c4Ynl5K1FGTlNHT2YybXNDNXZQeitlMmNxTUhyY1FvdkV1OE1wY1ZtYnNYVUNDcVVhMVB5R3VQMHV6dHZEaTN2a0lCT05yMlhHa1JuY2pOYnFiM3pNeXpYa2dnMTF5TVdIMVM5WGxUc21ORU1LbjdMcTJnN2kzL2FoNjYzdWs3QXlKQWEycWt6VFdoa1B5OW1GVml1d3FkQTZLcFd0SWZMWEN1elpPbUhNQWlEYzF6VU45OXRGbGJDNDgydmlKdGFCQThPdW9mMkYyVlJDZ3ZuQmY1aWFoa3Y4VTBOK3RWTTZRYi96K2NiRjQ4bVVmNTNWTE4yWTZKNDM0U0paNVU5QzgvbkhMdjh4MWxnZkVOYjRaRmhDaklpQ203dVd0SmR2N1d2Umh6ZHRVc3hWS3hJL1cwbm15a2FKRFRuYk10REQ0NVNDTVVVb3lWdHBJWDI3bmlwZURmTzVibXVIQ2JaTUpUMjU4bkR5ZjVDN1BkblBzZXh1aG5WVkVkUE8vL3RDQ0NncjJORFBpWEFGanZ3akZhWkZRWHpJaTIwc2NWU0pGbzFYTlNsdkxyV25EV3VZWVhnWHR0OTltdW02NzdTTmsrVTB1WUN3L2VQd0VRWUVCeE5XUjFQQk1YaDZaMldmcDE3MGJXazM5YmVIYXYwM2wvaHR2NE9waHc1cjcrQ2JoNU9uVFBEd2pqUVV6MzY1TzZ0Z1EzRzQzSldWbFJJYjUyeXg5OWNNUHFKUkticDlZZDlSMlE3ai8rUmZvbUJEUDAvZmYzK3hyTHlGUzFKSm1scngyN2EzaU1xL1phK1BBNmhPWktXTTZ2Qy9MMHB6RDZXZU1yYU5DU080UTEyUWk5ZWloTmZ5eXZIN1huTHBVMDQyaGRXd3lyV045UlZpcmYzbWYwUEMyZEVrZTBlQzFZUkh4UG5ZZGRXSExocTl4dVd5WUFzSVpNUGdPVXZwY2kxN3ZuZGY5OFAxenBCL2YxS3o2Q3FIZ3llZlhZck9WbzlOZitQeXdWVXdTVG9lVjRxTFRoRWY0ejdNdkZwUktCWU42ZFNLdnNKU0NrdklVRGVwWnBLYmR5cnEwRnRNdVd4TCtJckl2RmRMU0pQbTIyeGFLMHJJYlFJeXZHdGJyNm5xVUJnT0VoRkN4WlRQcWhFUTA3VHQ0eTRCem4zMktNamdFdytEQjFlZXJ3c1BSOSsySGJlc1dESU1HbzJyQ2dPVEt6a2JkT2dhRlZnTk9KMEczMzRHeWp1dkt2bHVJN1BLZkhEbU9INk5zNFVMY3hVV0VUcDJLcm1zM0hDZHFGdUNtWWNNUmVnTmw4NzdDY2VnZ0FWZFBSSmVTVXQzWmVrcEtLSHF2bnV5d2JuZTF0VWpKbk5tZ1ZIci8xWUhvZDk5SDE3MGIyazZkL0k0VmZ6aTdXbmxlRFVsQ2RydDl5ZnRLNlBzUElPVDJPK3F1MHdXaTF1QWlaRm1NTXdRRVRFYVdGeUl1cjI5aGRQR0JUUVZSM2I4QStSbVBxMGl0VUFXZ1VKcnFIUXgzN2MxaTFxZnJDRERwMEdpVWFEUXExQ29GV28wS3RWcUpRaUU0ZUNTWCtEYWhkTzNjR21POEZvTmVqZEdveGFEWEVCWHBxOEp5dXlSR0Rldk1rMU1iVHhBeDk4c05uTTB0cmZmNDRXTjVsSnZ0REJubzlZVzNPOXhjTjc0SEEvb2sxSG0rMldMbmxYZCt3Vk5McmJkdFZ5WWQyMGVTR0I5QlFXRTVtN2VmSXZXS0R0ei8yQUsvNjkxdUQvZE9tKzlYL3RWSGR4RVZVYmZhYk1lZTA3ejI3cTgrWlk4OXU5am43MjhXNytDYnhkNklnc25YOW1MS3ZiNCs4aGNEUXFGSG9RN0Y0OHdWQ0c0cU9CSzFXcGI1Ny84RnYyeVJoaVRQeWxwWW9vcS9BYWg3VjZNQkhNbDNNWE9EaFRiQkNtN3Q2U1Y5Zy9VS0h1aG40UDJOVm1adXNQRFVFQk9LZXNqc0FyT0g0MFZ1WGhvVndPMjlGRXhmWGs2NVhlYnBWQk1qZzFTa0Y3dFprKzdnd2Y0R1ZoeXBzUnNKMGl2WmNjWko1amtQMTNYVjhjcVlBTC9mMmFKOU5oYnNyamova1FBODlsT1pYMW1rU2NFWE40Ync1UTRIWlE0WTNrNUxwd2d2eVoxZTdHWlRwb05IQnB0UTFmb3NOL2ZRc2ZLWUE1QzVOYVZwaXNDTVlqZDk0OVM0SlJtRkVOVSszclhobHVENVg4MTRMbmtMRWdJWWR5NXk1R1JaL24xaFMyeXpJaTFOa3UrKys0dWlrS0N4Q0RFZXVZcFJhdG9pd3lQTHVHV1pXYjE2K2gzYlVWTENnc3pUVGJwUEI1UDNlM0xMTWhzTGk3Zyt6bGVKRTZiVjBEa2drUDFsWlF5cHBjWUdDTmRwT1YxaFpYOVpHZGZIeHREZVpFS3BVR0IxdVhqOWNDN0RJaU5wYTZ4WjF3K0xpdVNyVTVua094eGUyNUVtcUt3ekxGYjZob2Jna2IzdDZwL0ovcUkzdHl6endvR0RlT3I1bWlYQUtUWE16Zld2Sk1CUFdTekVHUXova3dLOElkUWU1NEZ4UlQxN1RKYlhyVnNvdUx4dE5IeUhmbE5KUCtzWHlJcG5FTlFiRW1WVTY0alFCZkpyem02NkJNWFNMYmlHOEgxMS95TEN0VUdNYVYxakZSZXREeUUxdWh1LzUrN2xxdGE5aU5ZM0h0R1dic2tqM2hTSlRxbkJMcm40ZTVkcjZyeHV6dEhsdUJyd2lVODM1M0swTEpzN0U0ZlhlZHhhS1VzMUtIMEpvdUd0ZXFCVzFMM0VPVlNhaFVtbG82MHhzczdqNStPKzlxTzVvZTBWVFRxM0NsV2JRV1d1Q29JdU5aRmQwOTBJQ1c0cVRqQ3RsdUcvbDdzOXBxVWhwZDNsK2NKWnB2VDJqelMwRXZKRnIya210TUgrdjEvRi83aDNXbnpNdTc0SlNteDZWS0tqWE1KbGtkR0gxbjFOL0dnZGVUdWM3SjVqcHQ5VGdiZ3NFc2VYVnBDenpVbHdvcXBKUkhaejBla0dBd2xqTGl3Q3hXVUJkY0NsaTdxcWxYTld5RERPR1Rac012TGFoYlRBTWJ3S0lpMU5rdSs2Nnd1bnh6VldOR0crbVZkVXhPK2JOMWNUdWE5Ky9ERlg5TzdGMU50dW82U3NqTThYTCtiQnlaTUpEZ3hreGRwMUxGeXhnbFZmZnRuZ1BRdEtTckE1dlAyWjNlSGc5ODJibTFUMzFwRlI5S3BqVEQwZmtpUmhxYWlvVHFMWEdGNy85Rk4ySFR6RXh5Ky81RU44NXhZVzh2bml4WXk1OHNvbTNlZDhITS9NSktsOXU4WlAvSE1oQkl6enRJbVpMTXZ5UW5HWjErdzFTSk1zWXRaQ2t3aTV3ZVgyak45OUtJTzRWdUVFQlRSdFRKRWtONUxIelczM2Z1eDM3RlQ2TnJacytLcU9xeTRkdnZueVlkLzVzZXovbW9ORFl4Z3crQTdhZDdxaTJvdDd4NWJ2TUpyQ0dETDhvV3J2NytiQ1ZsR0czdEI4d1pqZGJ1WnMxbjdpRS91aDFacklPTG1sbXNoT1A3NEpoVkpGUXJ2K2pkeWxlUWd3NnVtVm5NQ2FyUWVGMCtVWmwySm9QM2t2OGtKYVFBNk1sb2EvaU94TGlKVWRPampHN2Q0OVZYaWtlT0hONEYwdmhORkk0UFUzWVBuNVp3cWVmUWJEbFZjaU81M1k5dTBsN01ucFBncG5aMFlHdHQzZWJPNjJ2WHN3akJpQkpyYitFQW5aNDhGeDhBQzZucjJxeTlTSmlXaGkvTU5PekhwZndzTjUralRtbFQvajJMTWJWVndiSXY3eExPcGE2dkRhTUE0WWdEbzZtdEw1OHpqMzhVZW9vcVBSOWU2RHJsY3ZOTEZ4ZmdrWVBXWXpsdVhMcU5pMkZYMi9mbFNzWDQ5aGFDcTI3ZHN3RGh1T2NkVG9ha0xmNzMwWi9KdHV3TFhYWWFxb0lZYzhKU1dVenArSE9pWUdUM2s1d2JmZGdjSlVzeUN2VXIxZkNsU0duaGlGelBTcnQrM2RzUnhPWExLSE5RRmkyRHAzN29sdXN4VXUwUi9aTmRydHlFV2pUd0RSc1AzSGQxL2NpMEh2UHdrM1creE12UFZqSm83cHpuVlhwelNwRHIrdk84cldIWTNiTjFvcm5QVHFVWDk3WHIzaEtCM2JSOUs2VlkwU01MNU5XTFhhK253VWw5VHRpWjQ2dUNQWFhaM0N3aVU3T1hna2w2R0RPOUNsWXpUSFR1Ynp3L0o5L1Axdnc5SFc4ckErbTF2SzRoOTNjOGZOL1FrTE1SSVdVdjlFWWxScUYwYWxlcjNvVi81K3lNOWE1SnJiUHI3azFpTGdKVnhVMmtoa3FRTEpYUllCaW4rVTdIOWtKOHorUDVFSldUeDYwbkZ1VHB1cGtrSVpqNkRKTDJ2SEdTZXZyckdnVVFwZUdoMklWbFd6YUJ2ZlJjZkJmQmUvbjNCaWNaaVpQc1JJa041L2dicG92NDBRdllLK2NSclVTc0hUcVNaZS90MU1sMGdWVjNYVTh1b2FDekdCQ3E1SjF2a1EyUURaWlI0KzNXYmwybVFkSVhyL0JlT3dSQTFKa1RYUGRNdUM5elpZMEtvRTJXVWVIdWhub0VONHpYRk5wZGZtNkk1YUNxMGUvclhhUXFjSUcyTTY2ZmhxWndVRDJtZ1kyNmxHa1NoSk1sOVVKNmdVZkxQSHhoTkQvRW5wMmpoVjRpYlhMTkU5V2syNVEwS2xnRjZ4L3I5OWgvdFBzRzhBS3IwMmpaTE05UEpQaHV5QURaZTFENjBQNHF1djdPZWVuRHJWSTZuakVRMlA4L1ZCcW1NeTc2bWpyQzdzTGpuSFcwZVBNVGdzREFSOGtwNkJUcWxnZk9zYVVlN2lyRFBzTHl0REpRUmZuY29rT1NpUVRvRTF5cFNPQVFIYzFyWU5QNTdOWVdOaEVkZkZ4ckN4cUFnWitOdDVDODZmenVhUVg3blkvakU3aDBGaFlSalY5WThqcHl3V2N1MTJ1Z1VIWVhhNVVRbEJyMUIvUXRQaGFaaWtYcHRmd0thaTRnYlBBZkJJRW5aSllsNy9ma1RyTDNFK0NLOHZ1aEhCOU1KSEg5M0JyRm1YZDV4Zk44eHRIdmp6YktkRWYyQjBRK2NHcWcwODJIRU0zNTVheDYxL3ZNMzQyTDQ0UEM0MkZ4N2huZDczK2FpZmo1U2VZV1ArSVFBMkZSeG1VcHRCSkFiNEt3K3I0SkU4YkM4NnpwV1JOVCtITGtGeEpOUnhUVjJLNlNwSXNzU254MzlCbzFENUpHV3NqVEtuTjNMRWNKNGl1ejRTMnkxNVdKVzdoejVoSFpxc2FtdGphaHJoWFJkS0hHWTZCdFk5Wjc0VUVCQ0I0QjhsVC8rOGs3ZkdYZlp4UGkxaG5mMzV3OE9uNGlLZVJ0WkJBTVpXU2hMR2FnbnByRUpqdlBoa2E4NFdKNllZQmRvR0VqNmZqeW9QN01ENHVxOVJLQVVwVTB4c2Y4dk14bitXNGlpVkNZaFIwdTFlSTYwSE5Dbi9hck5oYXEwRUxzd2kwRjdxSVNqaHoxbitDekFpS2FhL2NHVElqbGRhNkJoZUJaR1FZSmN6TXFhNkpFODhORHpmek1rdjRNTnZ2c1dnMHpOcGRFMDBpY2ZqNGNYM1B5Q25vSUQ3Yjd3UmdJTW5UdEFyS1FtTnB1bDJpNWFLQ2w2Wit6RlJZV0VZOVBVTEVRcUtpeG5Zc3llOWtwT3dWRlJ3OVVNUDEzdHVWU1RSclU5T2IvRFppejk0bjRqUVVPNjQ1aG8yN2RyTnRKZGU1dU9YWHlLODBwTHo4OFdMY2JzOXRJcUlaUG5hdFEzZWEwamZ2Z1NhYXVhZVpxc1ZwOHRGYUNNV29uODZ2Sy9HS01sTVYyWms3T0F5cjlscjQrVEtSeDA5aDM4elZkYks4Zm5GWmNsYjl4NW4xT0FlOVlwdzZvSmNod2pnZkgvcVB3TVRKczBnSkxSbWZWOVVlSXFmbHZ6VDU1d3VYVWZTS1NuVnArek02YjI0WEhhU3V0VWZ1ZFVZckpaaW9sdjVpeURyZytSeHMzdjdFamIvOFJVaG9YRzA2emlZRHAySGNHRHZDdnIwdndtRlFrSDZ5UzBVRjU2KzZFUzJFSUxPN1dMSktUakhnZU5aUmxtV3A2ZU0rbmJIM2xVdHAxMjJGUHhGWkY5aS9OeXIxK254dTNaTlFaS1hDMFNnakZ4N3Q3b2FDcFVLNCtBcjBQY2ZnR1g1TWl3cmZ3WkFIWitBc3RZZzVzck9wbmoyQndpdGxxRGI3NkQwbXdXVWZQQStZWS85SFhWc0RURXR1ZDNWUGo2T3c0ZVF5c3N4REd3NFJQbDhXTmFzcG56UmQ2RFZZcG93a1lDeFkvMHNRODZISmo2ZWlPZWV4N3BoQTViVnE3Q3NXSTR5UE55SGFIZm41Mk5adnc3YnBvMW91M1lqOHA4ejhKU2JxVmkvSHRPNDhSZ0dENlo4OFdLc2ExYWpIemdJdzhCQmFOcTJiYlMrVmNTOExFbllkKytpZk1sLzBQZnNSZkRkOTFENjFiOHBXL1FkZ1RmY2dMNTNuMHZxYitRTDBRT2w5RHB3dzUvMHdIclJxc1Bzd3J5ajB4NUdVdXpBWXc1ek8vTlI2eHIyMEhJNDNIV3FvMjAyNzhTK3NOakNpWXdDditOR3ZjYUhhQVlZUHFTVGo5MUlmZmhpL21ieUM4dnJQT1p5ZVZpejRUaDMzOUs0RjN0VHNYdC9GdjE2eGFQVHFta1RHMHBRb0k3NWk3YnozZEtkdkRoOUhBQk9wNXRYMy9rRnZWNU5sdzdSNkNyOXZ6ZHVUZWVMQmQ0d3A1eThNcFl1Mzh1YVA0NFJIbWJpN1pjbUFaRFlOcHhyeC92YVBGODd2Z2VKYlJ1UHBMZ1lFRUtGU3RjV3AvVW95TTUrYnJWNEM3andqQmwvTWtLbXJUbGQvdEdJS1M1WkxFZUl3SWFTUmpuY0VndDIyMWkwejBhUVRzR2I0d0tKRGZKZjdEMTVwUkczUjJaZGhvc0hsNVJ4WjI4OVYzWFVWbnREWjVkNVdIblV3UzBwK3Vxa2pGY21hSGw5aktCenBJb1hmaldUYi9Zd2MzeWdWd1V0aEE4WldXeVZDTkVycXE4OUg1RUJTaUlyRjlKSEMxeDhzdG1LUmdudlRRaGs5VWtIWDJ5djRKYWVCcTVMMXFKVDF5em1ZNE9VL0NNMWdGdDZ1SGwyWlRudi9lRWxjVkphYTNCTG9GWjZTZXdQTmxuWmNNckpOVWxheWgweUs0ODUwQ2poNFFFR0gvOXJ0MXpsNncrclRqZ0kxQW9HdEZYejIvRm1tMjllTWdoRUQ3ZWthUkY5YUgwSWVlZkQweVYvZjJTS2hISUZFTkNjeEdadVdXYjYzbjExSHRQWGlrenl5TEtmRm1OcmNUR3ZIVHBDY2xBZ3p5WjFSZ2FlMlhlQUQ0NmRvTDNKUktmQVFCWmxaZkZGUmlhRHc4SzRJNkV0MC9mdTQ0VURoM2lwYTNLMURVZUFXczFkQ2ZGY0h4dkxxNGVQOEhHbDFjZFYwVkcxdzhSWmxaZkhSeWRPMGlVd2tDc2l3dmtzNHhRdkhqekVqT1FrZ21xRlRIdXFyUTRFcS9MekNWU3BHQkFXeHFxOC9DYTlrN293TWFZMUR6VkJ4YlU2UDU4M2oxeTZoRHgxUVNCNkNDVXRvbzBHdkQ2dXNIVDZUdzk3bEtvZFFGaDlTVWhWQ2lWallub3pzbFVLOHpMV3NQRFVlZ0E2QmNaaXFFVXVaNWp6ZUc3UDEraVVHaDVMdW9aWlIzN2ltZDFmOFVhdnUzM0liTGRVcWFVWHNMUDRKT2VjRmthMTlvODBhQ3Jja29mM2p2ekk3cEowcG5RY1Y2L1g5cDZTZEl3cVhaMysyWFhoMTV6ZEZEdk1YTmRtNEFYWHJhbklzaGFTYnk5bFpLdW1iZlpmUE1qOWdCWXp6cithdE9iMHMvdEdUQkhJS3dTaXdmNHhNRlpGNE9TbUwwMmRaVktEZnRkeXJmWmZkTWlKT2N0RGwxdWI1MW1ldDlPSnlpQUlpcSs3WGhXRkhvb091aGp3ZkNBN1pwYmpRQ2E0dlpLd1RtcVU2cGFWTmRDUzY4RmVMQk16Nk5MbHlmR0RFRDFrcDdwRjlJK05RU1Ftbm5abFpFeVJKVStEWTNtdjVDVHV1dlphRmk1Znp0V3BOYVRic3JWck9aS1J6bWYvK2hlaFFVR1lyVmIySGozQ3ROdHV2NkQ2UEhybm5Zd1lXUDk2NTlsM2FpS2RkUm9OcnovNWhOODVEcWVUT2ZNWFVHNjE0bkE2VVNtVnRJNk01SUhKayt2MFd3NHllZnZhK0pnWTNuMzJHUjZla2NiME45L2l5OWRlSlQwcmk1VWIva0NyMFREL3YvVW55Wk1rQ2FmTHhjSU9IWHlJN01JU3IrWGk1NHNYODlYU0grcTd2RTdjUGVrNjdyN08zL2Iwb2tLSUhrNnBaYXpaYTJQUG10dE9kNzlxNFJTbHdyMzg0SW1zd01pd0lIb20xUjJGZkQ0a3ljMTM4eCtyODVoYVU5TVhlaVN2MWV5bFJHQndLMExEYXl6aW5FN2Z5RlJ2M25SL0VVZDVXUjVSelNDaHowZEpVUmJsWlhra2RXdHdmeDhBcThWcmIvdWZoVS9oc0Z2bzNtc0NzWEhkQWVnejRDWU9mL1lyTzdkK1I3OUJ0MUplbXQ5c0wvS21RcU5XTWFSZkVtZnpTeWd1TS9lUVZTMnZYYllFL0VWay93azRsYTdibHBCZ240MHNQeVBxeWJJbmV6dzRNOUtwMkxBQjI4NGRxR0xqMFBmdmovWDNWZVNuelNEOHNiL2pLUytqZE1GOGhGcEQyT04vUnhNYmh6SXdpT0k1c3loOC9WVUNKbDZEdWwxN0hQdjM0U2tzUk1neXdtQ2dmT2xTMUludDBDUWs0TTd6ZWxFWHZmS3Z1aXNyU1dqYWVTMGJERmNPUWJiWk1GdzVCR1ZnMDMyRmhGS0phZGd3akttcHVESXkwTFJyaC9QMGFld0g5dVBZdng5WHpsbDB2WG9UUHYxcDFIRmVndHRUWHVPSHAya2JUL2owcDdBZlBvUjF6V29LWDM4VlpVZ0kyazZkTUF3WWhMWnpaLzlxMiswNGp4L0hjZXdvdHAwN2tWMU9Bc1pmaldtRTE4b2k1TDc3c2F4ZFE5bUMrWlF2K1ErNm5yM1FkZTJLTHVuU0tHS0ZFRlVFZ0VJZ3JoKzNhOWZVbjVjdG0wdGEycDhsWjZ3VDBaM25uTW85OU9oVENIbXV4NW12VlNnRFVLZ0M2eVgyMHpNTGVlcWY5VTgyRmk3WnljSWxPLzNLZTNXUDQ1MVhydmNwKzMzOVVUWnVUZmM3OTN3NEhHNzY5S3piQzNYOXBoT1VtKzEwVDc0NENpZW4wODNCd3psTW56YVNHKy8rREtmTFUxMWVVR2ptbXR1ODRWaVNKR094T2pBYU5OeDAzeGNBakI3V2hRbGp1akZ4VEhkS1NpdFk4UDEyZXZlSXBtL1B0aGdNR241WmZZZ1BQcTVSSzN6L3d5NmZaMWY5L2JmN2h6TGhLbitQMFlzSmhVS05XaGVIeTNaS0FkSXQrWWNmWFJuWlpkYUNsbWpYVUJmT0ZPUnVheFhWZXJZTXo0Qi9IK3FSWk5ha08xaXcyMFpPdVVUSGNCVXpSZ1pVazhYblE2VlU4Tnp3QUJMRGJNemJWY0g3R3l0WXNNZkdkY2s2Sm5YVDgvb2FNd0Zhd1EzZGZSZThjY0ZLbmxwUnpzbGlOeThNRDZqMnNBN1ZDN2FjZHRJcFFvM0RMYkUydzBsaWFOM0RxeVRKSENwd2N6RFB6UituSEp3cThUQ21vNVlIQnhqUnF3WFhKT3RwRTZ6ay9ZMVdGdTJ6TVRoZVE3ZG9yd3I4bkUzaWoxTk8vblBBVG9sTjV1WWVPbkxLSmVac3RySSt3ODQvUndieTJob3plM0xjak8rc1plb2dJeDRaekk1eS9udll3ZEZDTjA4UE5YR2l5RTNtT1E5N2NseUFqTTBsODk5RGRpWjEwMVdyMThzZE1sZDkzcmdDOXRLaEtta1VDaERYbDN3MFl1cXNndFZ6MDlLNHJIMW9mY2pOenRzV0hSdnpwWXc4cmFuWmRNTTFXb1pFaFBOQ0hXSEI1VTRYVzR1TFdYb21HNnZIdzVyOEFqb0VlQmVZRG8rSHo5SXorQ2tubDI1QmdhUWxKNkdwSkwxZjdwYk01cUppNG8xRzNqMTZqRi95OHVrVEVzeHp5VjFRS3hTODFEV1o1L2NmNU1tOSs3aTliUnR1YWRzR2h5U3hxK1FjUzdPek9WaFd6cFhoNGJUVzYvanhiQTZiaW9yNHZHOGZGcC9KWmtuMldUb0VCUEJhajI0WVZTcWNrc1RYbWFkNWFPZHUvdDZwQTFhWG04eUtDdmFjS3dWWnh1Wng4OVBaSENiRnhxQ3RyRis1MjgyWWRSdWEvWDZMSEU3Mm5hdmZjcW9LV2RhNkxYc3VDVVMxZVlNQ0lhNHZldUx4cVhQZWZYOXVHcGUzalFiUG5IaXFlUHFLcDJTRm1DdUVxRk1TNnBFOEhDNDd3NHJzSGF6TjIwODdVelREVy9WZ3llbk4zTDk1Rm0vMHVwc1NwNWtQRHY4WGpWTE5tNzN2SVRFZ21sQk5BQy9zbWNlMGJYTzVxLzFJdWdhMVlVdmhVWEpzSmNqSUJLajBmSDdpVjVLQzR1Z2NGRXVXdFJDQWg3ZCtXRmMxa0pEcEd1UXJWRGhTbXNXY1k4czVYcDdEcERhRG1OVFdLOExZVW5pVW8yVm5DRkRyVVFzVko4dzVyTW5kei9qWXBva1RjaXFLK2VUNFNucUZ0aU1wdUdHLzllYmd2MmUya2x0UmdrbWx4NkRTb2hRS3lsd1YvSHgyQndMQmtLaXVGKzFaamNKTEFpZ1E0cGFpcDFlc0RIdHIzQUxSQXNLUlQ2cHl0M1Z3dC9wU2xwbFczenFvTVZoeVBLU3ZzS0hTQzVRYTc5L1dQSW1Zd2I2UlEwNkx4Sm4xM3MzWTBuUTNyZnBxY0R0a0RzMnZRRzBVeEF4dXVrcTYvSXliL04wdTJnN1hvcWlNakhMYnZhL3oxRW83cGVsdXpOa2VWQVpCbTJFNkJ2MHprTXhWRGpKVzJNaGE2eUFvWGtWUW9vcFcvVFNFZHZSWDVFcHVtYnhkL29sRTdTV1Zkb3RIM2JncWZMOCtqVWswYWxkeWVyV2RpZ0p2dmRSNkJVSXA0elREbWZWMkVETFJmUzlkZm92YXFGNEhDWEg5Yy90SFROVXNiYmxqZUJWVU50czJsMWI3SmNqVDZwcHZTcExFMllJQ3hneTVrdFQrL2NndktjYnRkbU8yV3VtWmxFVGF0RWZRYURSNFBCN1diOStPMiszaDZ4OElFRitCQUFBZ0FFbEVRVlIrNExzVksveWVkYytrU2J6NStlZlY5MzMzMzEveDNsZGY4OFRkZHdQZ2NybW9zTldmM0U2UzVHb25UcFZLeGNBVTMwMnpVOW5adkRUblEvUjZIZFB2dTQvSFgzdU5tZjk0bWpjKy9Zd3ZseXpoMlFjZm9HTkMvWVJvVXZ2Mi9IUHEzd2dQQ2NIaGRQTGlCN09JaTQ1bTNsdHZOdWozdldiclZwNTc5ejNVS3Q5NWNIR3BsOGkrT25VWXNkRk55MUZRaGU1MVdJcGVOTlFNSHdvaHVONlpjV0txZXQ0M2M4VmxYclBYaHZ1TWNwdWlyV2UySk1uUGJOcDlWTms2TW9USXNLQUd4NzZBd0VnNmRrbGw0dlV2K1IyelZaU1JmbUl6dTdZdHh1R3djT1RncWtZVnk2ZlN0MkczKzBjNVN4NDNKVVduT1hKb3RkK3hUbDM4UGQ5enNnK2hVbXM1V2VsM2JRcndDcnVNcGpCT0hOMUFlRVE4aXNxb3NLS0NVeFFWbnFKcnlyZ0c2d2F3WitjUGxKN0xRYXN6b2RVWVVDaFUyR3lsN04rekhJU2dZNWZVUnU5eDlQQWFBS0tpT3pMOHFrZHdPZTBzbXY4WTV2SUMrZzY4bVg0RGIyWERtazhvTHNvaUovc2dnNGZlMitnOUx4UUduWmJ4cWIxWTlQTm1oZFBsdmo3bHFubFQ5LzZhTVJkYVRydTgzUGlMeVA0VGNIaHlzak4rMCs3UFVNdGpCUFErLzdodC96NUt2L29LMldwQjFUcUdvTnZ2eERCZ2dKY1FUazJsWXRzMlhHZlBVcjU0RWFxWUdFSWVmQWgxZENzQXRGMjZFUGJrZEVvLyt4VExMeXNKdXYxT2JKczJna0tKcm5jZk5QRUpTQTQ3b2VjbFZRaSsreDVVRWY3aGtxWHp2cTcrdjBLdEptRDgxUmY4dVlVUTFVa1dKWXNaWjBZR2hpdXZSSmZTRTJWQTQ1bnNkVW5KNkpLU2NaZVVZTis3QjhmaFF5anFTQUlGSUx0Y2xNNy9HbFhyMWdTTUhZdCt3RUFVT3QrUVZkT3c0ZWo3OWFkaXczcHNPN2FqNjNacHljUGFFQkl6eG82L1p1L0t0TFRtWlNtNEJOQ2JYRDg2ck9yaElOL2ljcHhSYWhTSkNHWGROaGtkRXlOWjlPVjlmdVVWRlU3dW1UYWZlMjhieUZVai9Fa1lyVWFGemU2aW9zSzdtTGhxUkJKWFg5V054SGovcENIbkkvTk1DVGFicTlvU1JLL1hWTnViZkxmVVM1cWZQM0RQK1h3OWM3OXNQam15NzJBMlRwZUh2ajNiMGk0aEFrbHErbm92TUVCSGVKaUpOckdoL0xoaUx3QmRPa1pYVzYwcy8vVUFUcGVIajk2dTM4L3I2YlFmY0x2K25QQXVoU29BcFRvTWo2c1FXZWJGM0dQVGpzQWMvMTJJRm9qa3RNUE9jM09pUDVNVXlqRkMrUGVoWjhzOHpOcG9SWmJocnQ1NmJ1Nmg4MUVlMXdVaEJMZWtHTGdpWHNPWE95cllkZFpGdDJnMU5xZE1jWVhNRTBOTTZNOVRVNzIxemtKV3FZY1hSd1F3SkxGbU1YeGJUejB6TjFqNTUyOW1RQ1l1V01XOWZldFdmUWtCLzk1aHhlcVVHZGhXdzB1akFvZ3crYTZWZXNabytPSUdGYXRQT2xsOTBrbUJSZUxabFdaMm5YV2lWUXBTMjJtNHRhZUIxb0UxcW02clUyYnFqMlVVV1NYdTdxM24xcDU2cjdXTWdKZEhCL0x4VmlzL0hYYXc2b1FEdlZydzgxRUhPclhnbmo0R3pBNlpxQUFGdC9hczZRZU1Hc0hyWS96N2FaY0VUeTZ2TzJMaVVrSkNNZVBScUZGNzAxaDEyZnZRdXBDOGVMR3o5SkZIWnJ2VmlpdW9ZNXl2Q3oxQ2d1a1JVbmVJclJEd3pla3MzSlhxbEhpamtRZmFlUmVjUjhyTFdaNlR5L1d4TWR5WG1PRGpCUjJnVm5OVnEyaGVQbmlJalVYRmZ1ZDBDdzdtL1o0cHZIejRNTC9uNWVPVUpQNXpKaHVYSk5Fck5JU1pLZDNwWGhuMk96R21OVWZOWm1hZk9NbW1vbUt1REEvbmlVNGRNRll1VG0rTGIwdW9Sc05ISjlOWmVEcUxmcUdoL0p5VGkwNnA1TzdFQk14dUQxRTZMYmUwclNFTmpTb1ZyM1gzSi9aY2tzVDB2ZnZyZlZlYmk0clllZTVjbysvVTAwVC96MHNCV1pablBQcjQ0M3ZUM24vL3NyZFJwVXIrMFMwekhGbmNndkQxSU5oYWVKUzNEeTJsM0ZWQnZER1NKNUt1WldTckZKUUtKUlBqK3JNbWR4K1psbnptSHYrWkJGTVVMM1M3bVRZbXI3ZDZyN0Iydk5QblBsNDU4RDNmblZyUEUxMnU1WmVjWFNpRmdxRlJYZWtVRkl2TjQrUzVicE45NnZOMDF4dG9yZmVmdjcxejJIZWovTjhuVi9IdHFmVVlsVHFlU3ByRTZKZ2FTN3dLdDRNbHB6ZmpsTnpJeUpoVU9rYkg5T1NCRG1PYTlFNEMxSHJpalZFODNmWGlpcHBLSEdhV1ptM3hpVjVBaGpoak9BOTBIZE9nRGNzbHhvdEZULzk4aExlNDdPUDg0dVREemhjT1JNK1dKYTRBMGFUKzhYeW9qSkN6dVliMEZVb0licStrL1RXK1k2MVNBOGVYVkNETFlJeFMwbmFVanJJTU43WmlpUjczRzFFYm1tNVpZc254b0ZSQndwaWFaNVNlOU03WmNyYzdDTyttSVdHY2pzanU2c3BuSzJnM1hrL3NsVnB5dHpuSTMrTWliN3VUK05GMWsrY3VtOFNCTDYxMUhsTm9JUE4zdTE5NVUzeTNIV1VTbWF2c0lOZk1ZV1JrVEsyVWRKcHNJakR1ejEvK0Mxbk1jTnd3YkM5cGF5OTcvOWdRUkhLeVU4NDZNZHZscE02eHZOeGk0Y1pIL1JXdVovTHkrUEgzR2lKditTY2Y4LzNLWCtpVWtNQ05ZNjZxTGwrMGNpWGxaZ3NQVEw2UlBsMjdNdnZGRndDWTl2Sy91SEhNVlF6dDE0K2dTaFZ6MnB6R2s5bVBIT1FmYlYxdXNmRHRzdVVzV1BZVHFmMzY4L3pERDNFbTF5dGtpd3dMNDR0WFgrSDFUei9qcm1lZVpYenFVRzZiTUlHRTJMcVZwVlgzZi9uRGo4akt6ZVhqbDlJYUpMSEJteWdTUUhPZTdWaHg1V2IwdFNOSDBEbXg0YVIvbHhVU005eTMzNzZYRnJCbXI4TGh3NU9kWGFLLytVeW5rOGZZN003ZW0zWWZaZXpRWHVpMTlYOFhjVzFUaUd0YlQwU1FFR3o1WXg2UzVQMnV3aU1TR0RwaVNvTjEyTFR1UzRxS011czhkanB6TjZjemQvdVZkK2prNzZXK2RkTUNTb3F5VUt1MVhKRjZQOEVoWGl1OG9TT21zSGJWSEg1WTlHejF1U3FWbHNUMkErbmFvM0VpMjJvdVp0ZjJ4WDdlMjZGaGJSZzM4V0Vpb3hxUDZyc2k5VDVpMjNTblo1OGE5ZitrbTk5azJaSVp0RTNzeStEVSsxQnJEZXpjdWdpOU1ZUk9TWFhuNzdoWWlBajFxdTkzSGppSld4WXpVc2EyMzd0M0pTMm1YVjV1dEt5WXAvL0hNVzc3N2lGQ3lMOExVTmNPVi9KWXJWaCsvUVZkU2dyYXhMcC9aRkpGQlpaVnYyRWFNeGFGMW45QzVMRlljT2VjUmR2UmZ6ZnQvMlB2dkFPanFOWTIvanN6dTV0TlQwaWg5OTZMSUIxcEN0aXdvSEpWTEZkRnJ3M2JWZlQ2S2FMWDNzV09vRjdieFhaVmlpQklSM29MUFpSQUFvVDBzbjEzNW54L1RMS2JKWlVTc2lqUFA4bk1uSms1TS92T0tjOTUzK2ZWdlY2VUtqUXMveXlRbW9hb0pFbGtuVU1JSGVSUFRzMTN4NksrZmV2U3pSR0FvOXZ2NmF3STAzeWdzV0pPd0d4dGhoQ0J3ZjJQc3pmejlrZExtUFBmdTZ2VXlMNS80dEJLTmJLLysza1RYMzIzN3BUck9tNXNUNjYvdWcvTC85akxVeS9NQnVDVHQyK2tWUXRqQlhmWTVXOEdKWHVjczJBYis5Snl1SC9pVUg5ZG4zdnRWNTcvdjh2cDM4Y1lPSTI1WmhvVGJ4N0VrY3hDdHU0NHpJZXZHeEc0MlRuRkZCUlY3djFRaXVaTjZtRXBvNS85OEpQZnMzRnJPdGRlMFlzTEJyYWxVL3VHeko2ZndodnYvODdNYVpVbkZMMS84cmZjUEw1dmpYWEdUeFc2NXNialNBVmNtcFJ5VmtHZS9jNE9nMllVVjN0aWlDRC9nK0ZEZEtrc0JHRStQbVIrOHhFUGpjcElkcHdvbkY3cEo2NXo3QnFKa2VXdmsrdlF5U3pTNk56ZzFOcFRUWmVvSjZCdkI3Qmdqd3NwWVdBTEMxRmhGVS9FRjZhNlNJeFU2TkdvNG9IdG1rTWVlall5K3pXM3k4TGpreFh1RHlIb3dFOW1UYjhqNXQ1RmRkNkdWb2I4U1pPR2FBb0xFZVZ0OUhRaTNXNm5hWmtrak1mam1NdkZ2bUliQTVJcWxqQ3llWDNrdU4zWU5SODdDb3NZbEpSSXcwcTBPUGNXMjloUlZNVGxqUnRWZUh4L3NZMHdWYVZ4UlBuelBacm05eFkvV1dpNmpoQUM1WXhKZ3AwMGRKQS9XZHkrTzJMZWZiZk9iVFQzc1Y4N2d6WWZSRkFJVTdIWHdheTBGUXhJNmtESFNqeVRiVjRuM3gxY3lmZ1dRN0NheXJjblJSNEhCMnpINkY2dnZEZWZSL05ocVVhR3JqTFl2RTUrUGJLQk1ZMTdFMm1xWEQvYnAydEJPdDQxaFM1MUZGRTdpZTQwWGNNbmRYUXBzU2dxNmtuVTc3UkNvb0djcGVmNDdreWFNVFlrK3ZsL2JSMCtSRXF4VUNETU5SZGdDa0JLQ2JKRW5sNHA3OVFRVkk3ZzQ0NHNqWWprRS85TkN2WjdpV3NWNlBNOU5wMWpHejAwN0d2QlZFbGZYQmE2SmxFcWtSbXJiZWlhUkdvU0tRV0tpVHFyQndBQ1hTSi9rbWJ1ZUtGajZQYmhwZkR1M3pORWFpVjllUmxJS1Nrc05qNG5tOFBKbEhmZVlWdHFLcGNPRzhybHc0ZlRyS0hoYUpheUo1Vi92dnd5Zzg3cnhhdVBQZVkvLzViSmp4TWZFOE1iVHp4ZTlySU1HUDgzSHJ6bFpxNFpQWnFjL0h3dXZmTXVKdDEwRStkM0N6aGRMVjZ6RmlFRVE4ODNjZ2E4KytWWHhFUkZNZVcrZXdFNGZPd1lQeTFjeFBjTEZtQTJtWGp3bGxzWU5kaElWTHZud0FGdWVtd3lQMHg3aDBiSmhpUGI3NnRYOCthbm41R1ZsMGVmcmwyNWNNQUFodlRwVFhwbUpwblpSalNOMld5bWQrY3UzUGZjY3d3OS8zd1dyRnhKa2ExOGN4SVRGYzJYcjc0Q3dOeWxTNW42N252OE92MWo0c3BFZEgveDg4OU0rK0pMWm4vNGdWOXpPMFNoQzhSUEpxLzNEdEd4WTBqWmF0ZUx2eHlpU3JuUXBDcm1ZZjI2MUZoaTVLOEVYZFBRZEI5UzZwaFVDOHBwNElaMFRUc3QxemtaRk51ZC9EQi9EY2Z5Q25Va1A3azgyaDI3RnQwY1VuWlpWempua1gwR01mZjhYc3N1WGJ2K2FTbkVNNklNRWFOR1JoSjcxZFZWbnF0RVJCQXo5b3BLajZ0UlVhZ1ZrTmpBWDRMRUJrS1h4QWFRVXBGd2hWVllmZ1UrcXV2cU5Pejg3dmJNN1pNZUZZSVp1amMzVERmVlF6VUhCaHVsaTVtS0l0QTBuVXZIdjFmaGRkNmJzWXlQUGxzUnRLOVVLbVBjNVQwWmQ3bWhrWmwyS0JlMzIxZmorbGtzS2kzTGFFaDdQRDQrK0hRNS9YcTNaUFg2NElTUlgzMThLekhSVmlJampBV2VEVnNPa1psZEZKVDhjY1FGNWVWb0FEcTFiOENQYzdhd2ZkY1JPbmRveEg5LzNNQXY4MU9JaWFwNEFpMkIzRHc3bjcxM0U4MmFHTjVsaFVWT05tL0xJQ0xjek5LVnFjeFpzSTAzWHpDU3ZPaTY1TTRIdjZyME9WMG44RTVPQnhRMURITjRjN3lPVkZXZ2o0K1BqNXdEZkhsR0szRUtpTC9yOTJVNTc0MTRXZ2llUVFoemFSNEFvRkx5dHFZbzYzMWRFWWtOa0JDaGtIQUMzbHlWNFVSSmJJQ0wybFdmdUc1azI2ckw5RzFXK1RzS2NSSWJwRlFRWE9GVkNJazJ0RExFdi9YV3Nwd0hIbmdhd1ZTRU1OVVdtVjBWaVExUTMycWx2clZ5ZTRneW00Z3lHMFBBenJGVkp6NXVFeDFGbStqS2s0VzJxdUxZcVpMWUFLcFNPOFRqNllhVVVoRndoZGVzaG9TTkpydzBlbnZlWTNNZUJXWklDQ3NsRHFQTkVkeld0bXF0eUNoek9MZTBHVm5wOFJoTFJJVWtObkRTSkhicGZjYzFIMVJ0dVpNaHNZRmFJN0VCVkVWRlBja0VmTFVFRmNSNE5kRWNNdjM4djd2OXZ1eUpMY09lUmlwVGhSQ21FMjBlaFJBZ3FpZkFLeUs0VDRiRUJvSkliQUJMbEVMVElUVlBKRnVYNUxHaUNxaEw4cm9zZEJRRVZ5amUwTzdEUzJGdTFXNlpOM1gzMDFLVzl1VVl0aWNFY1RFeEhNaklZUEtycjFFdkxwYUdTVW1zMnJpSmhhdis0SiszL1owUi9mdno1bWVmQXBCeFhHNklvOW5aZEduYnRrWjFTRTVJb0hXendHTGo5RysvUlZWTjNEYk80QXhlZjN5eS85aVB2LzNHU3g5UEp6SThuTVQ0ZUs2NjZFSzhQcTgvSWFOUDA1aDQzYldzVDlrV2xDandscXV1NHRmbHl6bVNkWXpuUC95UXFNZ0lscXhkeThKVmY2RHJPckhSMGN6L1pEb2ZQenNWVlZYNWF2WnNCdmMrajk2ZEE1RlY2N2R2WS9uNmdIeWl0OFFqKzNocGtieUNRZ0RtcjFoeFFndDlsdzRiU2xSRXhaSER0UUtKSW9XOHdtczJoNXl0cHN5OVlWbTNpNzk0V3RQMFo1YXMyV1p1M2ppSmVyRlZKM1AvcTBGUjFkTk9PdGNWaVEwUUhSbk95SUhkbURWdmxlTDFhbGVFbVUwaFo1ZDFoWE5FOWhtR1psS21LejU1SFlMdUorT05jQTVuTDR5eHQvNElJZEw0Tk9qODFsZVpPKzYvVlNCR2FwN01JQ0xiNVRHU09ZWlpUR2lhanN2dDQrSUxPOU9uVitWSk42VXVtZnJLdkFxbE1wNTdkUjVPdDVla2hFQm42M1I1MmJNM2k0N3RHbUN4QkRxSTdCd2JGb3ZLekdrMytmZHQyWmFCM2U1aHduWG4rNGxzWGRmUmRlbS9wczluM0xmVUU2ZDB1eXlFRUtobEpDZUdEVzdQa2hXcHZQM1JFcjlYZHZjdVRaankyQ1VWUG1OK2dZTWI3L3cwYU4rUGM3YlFwRkVjWnBQS0JRUGJrbkdrZ0tkZm5NMjFZM3VoS0lKNTM5NWI2VHU3NnFZemJ3cXFLUnJORklmdXl4Y0kvbzhRbWVEV0ZGNmZaN3JGYkwwTzZGNXQ0WFA0ODBBQUNDRUZJZE9HVmdhdnBrMDNLOHFOSURxZDYrZi9PaWd4VVNFSkhSdXQ5OUlsWCtVOE51ZFdnUmg1SWtsSXorRlBBb0hRWldqMTgxTHpUVWV4M0NpZ3ZDN2RPZnlwSVJBQ1BYVGF4K3BnUXBudWhSdUJUaEtKUU9EeGVQbjhwLy94MlkvL1kzai9mang1MTEzYzlOaGtSZzdvVDczWU9KNTcvd00yYk4rQnhXeGgzS2hSZkw5Z0FUYTdnNmpJQ0E0Zk8wWmhjVEh0V3JTbzlKNTVoWVU0M1lZczQ4NTllNFBtTE5sNSthaXF5cEsxYTRQT2lZcUlZTXlRSVpoTlprYjA3OGVFZno3SysxOS9RMFFWaTltbGNMaGN4RVZIOCtPNzA5aWVta3FYZHUwWTNxOGZVKysvbituZmZzdTN2ODQzM2tVWlVycFQ2emFNSGpJNDZCb1ZFZG5IUzVBSUlUQ2JUSHp3OVRmVjFndEFseEpOMHhnNW9QK1pKYkw5ZWRCbFNOcXFLajNUcFRCZjU5UDA3dXRUOW5MUm9ET2RVUGdjempRYTE2OUhsN1pOMmJ3elRTQkMweTdyQXVlSTdETU1vV2tEaEtLMlBsNi81eHorR3RDUmMrdTZEcVhJMm41ZlR5bnBqUURGRkJ6aTVYUjZDYmVhZzd4YTJyUk1ZdWpBZGdCb21zN2p6LzdFRlJkM1o4RDVobHhIUmNSeFdWdzhzak9YaitubTN6NlVrY2U5ajg3aTRYdEhrSndZME9LZHMyQWI4My9mRVhSdTl5NU51SC9pVUtJaUE3STZ6N3cwbDJWLzdLMzBmaGRlOVU2NWZZbjFJdm4yMHp1QzlsMTMxWG5jODgvL2NpakR5RlM4YnVOQkx2dmIrMVUrU3luc0RqZmYvN0tKOFZlZXgrTGxld0Q0NTMwanljd3FZbk5LQnJvdS9Ra2pLMEpSY1huOXc5cUdybm5RTlNNc1VBaHhZbW5EUXdCbUpXd0F5TmJuQ0ptL0drcC9ieEV5YldobE1KdkVBQ2xwWVRTZjUrejBMd01SZWphYVAzbHVUMTJYdmMrWjRWOFFKYis1SW1SSTlmT0tNQTBBVVRtVGR3NS9UcFRZb3hTaE13K3FEaDYwQVVLb1FiYTZMVFdWNytiUDUxOTMzY1hvSVlQSnpNbWhmY3VXTkV4SzVxcUxMcVJoY2hJZWo0ZC8zdlozam1ibjhOMzgrV3pjc1lNaGZYcXpaZGN1QUxwMUNFUlFTeW5aZCtnUVVrbysrL0YvdkQ3elU1NmRkRDhBMzgxZkVLUzc3ZklZR3ZIUHZSYzhSMm5kckJrZlRuMkdTNGNGa3RsZE0zb1U5OXh3UTdYUCtPNlhYL0xieWxVSUllalNybDJOM3N2Qkk0ZFp1M1ZyMEhaWmVMeUdNNVRwT0kvcyt5YmN5SDBUYnF6UlBRQStualdMVDc3N251aHFJdEJxRDZGcHF6NWRIYUFxb2pVQzJyWm9XTmZWT1ljemdHSzdrNzBITTQwTkdUcGp6THJHT1NMN0RPS2l0V3ViQ3BTWlNCa2xxVnpiN1J6K2ZKQWdoWlNiZk9pdjFYVmRBSTdzbnBpb2ErSnpnWWdUYWpTcUpaakl0dGxkUkVSVUxrUGc5V3FzMjNpUVFYMnJUNXhRaWgvbmJQR1R2UUNlRXMvdHFTL1B4V3dLZUdRWEZqbUppZ3JXZ2JkWVRBd2YwdDVQTmdQY05tRUFWNWRJbHdCa1pSZno0bHNMYU5Za25xSmlGM2E3bTBsM0RhTlJnMEF5Tll1NWZHaFEyMWFHVnR5eExJUGM3ZGU3SlM4OE5iYkNaOGpOc3pIdWx1bis3Ym0vYmNmdDlqRjZSQ2YvczVsTUtrMGF4WFA0U0FHOWV6YmoxdXY3QTNBd1BZK1gzLzZOYVM5ZjYvLzJ2LzUrUFVtSjFTYytQVjJRVXNQck9nRFNLNlZralZkb3I1NnhtNThHNUw0N3BDbUttQWxFVVVaVzVCeit4Q2hkOUJWSUNadUU3Z21KTnJReTVONTlkMU1weEV5QmlJQnpOdnFYUU1BeFFVcllwQWh2U05qb2tZZC9TZFIxUGtlSU9DU0ltbWd5bk1PZkFDWDJLSVdVc01hc2hvVk1QLyt2dFVPYVNrV2RLU0JDbnV2RC8xS1FSa081U1NpaDBUNVdCOGZldlUwRnpBUVpBWUU1ZTg5T0hmbnVyYmV4aGxuWWUvQWd0enorQkpQdnVKM1Jnd2ZqOC9rWTFLc1hpcUtnS0FxdG1qYWhma0lDQzFhdVpFaWYzaXhldllZR2lZazBiMlRrbS9qZndvVjg4UFUzRkpSb2JqZHQySUFIYnI2SitvbUd0T0tyanoxSzd5NEJDWS9IWDNzTlZUWHgzQVBsazAwZWp4OS9XOGppMVd1cUxWZFFYSHpDM3M0L0xQaU5ueGI5N3QvV05JMklNamsyUEY1dnRRa2hhd0tidzRIWlpEb3QxNm9aU3Z0eUlhVmtreWFVa0xQVkxoZk5hS29xNmt4RkVOV3pjMHRhTnFsZjExVTZoMXFHMSt2anR4VmJLTGE3cEVCdThtbWhQUTg2a3poSFpKOGhERjI4UHRFc3hFY0M0dUhjWE9LdkJpR2xUUmZxMUFXOXo4dW82N3BrYm5ra1V2Zzhqd1B0VWN5WXdockNjYnFPR1VjS2FOd3dyc0x6QVd4Mkkrd3QzRnB6L2ZXckwrdkoySXZMZUdTbjUvR1BSNzdobWNtWGtwd1VJSE5uejA5aDNzTHQxVjZ2V1pONk5DdEpzdTF5ZVhsL3hqS0dEMjVIZkZ3RW03ZGxjUFZsUGZudXAwMjgvdTl4eEVSWEhsNVhWR3drZHl5VkpGbS8rV0NsWHRUSEIxSTBTSTdoa29zNmsxQ3Z2RDVaMzk0dDZkczdvQ0ZxdDN1SWlncWpjNGRBd3JSbm43aXMydWM4WFpCU1IvTmtJVFU3d0ZHaHlLZWJkSHczcjdyelFnVkhYaDJhaURCOVJFa2JXbHRKOU9vU1VrcnlIRHF4NFFxbTQzUzA3UjRkS2ZFbmV0UjBpYzBqaWJhSUlMM0RQeXNrMkZUQjFMaDdsdFY1RzFvWmprMmFWQitGajBDVXJBeWVYYitMdytkRGs1TG80L0pxYUxwT2dkZExyTm1NcVVTdjJsRVNPaHhoT2plTTlFTUltNUQ2MUhxdnYxZm5OcHI1eVB4SXMrSXorbms0MjB5eFJwQlNrdWN1SnRZU1dVNHoyKzV6SWFVa3lteVFLNXF1WWZPNWlEYUgxNnBPZGloQndsRWhlVHJtaFpFaDBjOC9zWHBFZmNJSXpJUE9zajdjZHRTSEtVeGdyVmU1VnFydHFJWXBBcXl4VmV1cHVvczFWSXVDS1N6NEhmamNPcG9id21JQ051cXg2YWhoQXRWOGRyMnZDbUFUUWt6OWQ1ZlE3Y05MWVV0SnFhOGlBK1BOTWxpOVpRc1BQdjlDMEw3bjN2K0E1OTRQekJ2R2pSckZJN2Y5SFlBTEJ3N2dtN2x6MmJoOUI2czJiK2JHeXk3ejIzNVVSQVJqUjR4Z2NPL2VUSHpxS1liMzY4ZklBUU5ZdjIwYkFBbHhsYy9EcWtPWHRtMFowcWRQdGVXV3JWdEgydUhEMVpZcml3ZHZ1WVdyTHJyUXYvM0RndC80OEwvLzlXKzczVzQvK1p5Vm00dkRkZUxScHkwYU42Ylk3aUFtcWc3MG42VzBxWWlwbHRhdFE4cFcydzM5TUZFMVdUNFNFTjh3T1o2KzNXcW10WDQyUVVxSjNaWkhlRVFzNm5INU50d3VHeEtKMVdwd0JycW00WGJiQ0xOR281d2x1VlJPRkxvdTJicm5FSWVPNW9DUU5xa3BVN2N0K0h0STJXVmQ0dHdNNUV4Z2lsUWlJamFNUThxaFV2aUZsODRxT0ZhdFJIZDdpQm8yck53eHFlc1VmUFVsRWVlZlQxZ2xDU2YvNnBEd1JWcUVaUjVDMUxtbWpNbms2YWNKYmdaaE5sbVNVZFNvY2hPSzlJejhLdld3MHc0WnlYS3I4dG8rSHA5L3M1cHZmbGp2MzlaMUhZRDdKczlDS1hOL2o4ZEhnL294NWM2dkRHNjNseWVmL3dXdlYyUFNYY1A0L0J2REErRzZLM3V4Yzg5UkhuemlPNTc5MTJVMGFoQ2MwR3poMHQzczNKTko2djRzckdFbTJyZXR6OXFOYVhUcDBJZ0g3eDRPd05LVnFYejEzVG8rZk1QUXp5NG9kRExwOFcvOTEramZweVU5dWpZcFY2Y25udjJKVFZ2VGcvWnB1c1RyMVJoenpiUnk1VWNPN2NERDkxU2VXT3QwUU5lYytEelpnRVFpWjlTM3V4Y1RjRDhJYWNncEtQa1J5amhkTUZRRVBDWk8yL1h2K2JHQURzbG03aHQ0Y3VHTFAyMTNraENoTUtobFdJWEhVNDU2K0gydmgwbURxeDZRMnoyUzhWOFY4UHFsMFhSdEdQeHR2YnZLanRNcmVmcEM0OXM0VktBeDhmdEMvak0ramdiUjVTZk5LVWM5ckVqejhvLytGVC9UckMwT0lpMkNTenFHVjNnOFpPQnZHK1FYY1psSDVva1F0Vms1WllxU1U1QTNRUmRpcVBCN2taOWRQZjFuQnc1eXdHN2o1UjdCOHZQWmJnODNyVm5MaDcxNzBiSmtVdm5xcnQyRXF5YisyYkhpUG4vRy9nTjBqNHZsdkhyMXloMUxkemo0UGoyRENTMWFrQkIycGp5dGFoR0IzL21MaEl5aklXR2pWa1h2cHdseE0yQStWV25zdzQ1Y2xtUnVaWHlMSVJVbTZOSjBqZThQcmFKelhETTZ4MVUrYmdDWWs3RU9YVW91YTNyK3lWZW9CSGFmaS9ITFgrYjEzcmZUTlQ1WXFlTGRYWE53YW02ZTdtNzAzWWZzMlV4Y1BZMy9ESHFZQnVIbHVDbFM4dE5Za2JXRGY3Uy91TUo3elVwYlRxVEp5aVZOcWllRzZoNmxHZzV5UnIzQytpSFJ6MCtSS042dGNnS0lvYktrT3FJV1owTE9IQTBFaENlY3ZnUmRtNmJacU5mUlRPY2JLeDhuckg2K2lDYURMWFM0dHVxeHhMcFhpbW5RTzR3Mmx3ZjN2MGZYZXRnOXk4bklkd0kydXV6eFF0cGZHMDdUd1JVN1pPeit6a0c5RGlhU3VwUnZTMjFITlE3TWQ5TDJpZ2lzY1hWTjlJZ3Z6T3FSZVlpNnQ4ZXFJS1ZVZlB2MlRaRElvUlVOTjd1MmJjZk1GNTdudDVXcm1QWHJyN3o0OEVOK3dqbS9xSWhIWDNtRjFzMmErc3RmZGRGRmZETjNIZysvOUJKQ0NNYU9IT0UvTm5MQUFFWU9HRkN1RHZzT0hRTEE3ZkV3ZEVJZ1g1REg2MFVJRWJSdi9NVVhjOWZmeHBlN1J0c1d6WVBJNXNwd05EdnJoSW5zNnVEeCtyQ1VMSWkvK3NrTWxxMWZYODBad1ZBVWhWWGZmRTJScmZnTUU5bUJ2bHoxZU9hSkVKaXpCekJGQ1ErTEhLZElPZFJpTWRPbmF4c2lJMnFlZExhMjRIYlo4SHJkUkVVbm5KN3J1VzE4OE5aVmpML3BIWm8wNnhaMDdQY0Y3K0R4T0JnNzdsa0Fjbk1QOHRsSHQzTEh2ZDhRRzFkZVlpWGowRlpTZHkxajJFVVY1NnBhKzhmWGhJVkYwYjNYbVhNcU8xSFk3RTdXcCt6RjY5TkE4b1VuM1R5UEVPalRRd1huaU93emdFdEhyMmt0aGZreElhajdGdWNrNGQ2K0hkM3BxSkRJUnVvNGx5L0QzTGpKT1NLN0RFcURPNlVnNVpoZzBvN09uYjExV3lQSTJuNTNsQS9lRm9nRW9jYWdXdXFYSTdFUFplUnhMTHVZZG0yTWNDVkZFWXkvNmp6YXRURWtPRFJOWjlaUEd3RjQ2b1haWERDd0xkZU83VVc3TnNsQjVjcmltaXQ2MGFKWkF1M2JCRUtnOXFmbGNOdjlYL0RSRzlmVHNINkFaRTdkbjhYZS9kazFlcDdNckNLZWZuRTJSVVZPM25yeFdpSWpBa1Npb2lnODhlQm9ubnB4Tm5kTStvSTdiaHJJcGFPNllpcVJNVWxPaXVaZ2VoNE5rbU81NTdZTEtDeHlNbVJBV3diMGJWWHAvYUtqd25qKy95N0g2OVhJeWJXUm1CQkZkRlQ1aWRMdEV3YjZ2ZGJCa0QxNVpkcHZ0R3FlU0Y2Qm5ZZnVIa0ZzVEdBQ1V5KytkcE9ZU0tuamN4OEc2WkZJTnRmUFNubEdERnZpcTlXYm5rWmt4dzlwclFyMU1jSHBiME1QNWZ2WWs2TXhwRlhGSkhSTjhNTTJGNWQxdFBMMVpnZjdjelgrTlNKWUxpYTlVR2YrSG5jUWtlM1RkQ1A1YUJYZTFJY0xOZkljaGdSUGdWUEhveGtFTlVDbXpWZ0kycFB0STl0bWxHa1JieUxhYWt4VzAvSTFmdG5ocXBUSVhwbm1JVEZTNVpLT0ovblFad3hTSWtsSlVQTW5pU2s3NnJ3TnJRelplWG10RlZWTUFtR3Q3WlZxWFVvY2xlUWs4T2dhTCs3Y1ZlMDF1c1RHY2xQTHltVnF2YnJPcnFJaUFQSkxrdi91czlteGxYaGlGM2w5dURXZGxJSUN3UERNYmwxbXdqbi9hQ1lScWxvaGtaM2xjakgzYUNaWE5tbjhKeUN5WlVuTXZFaEp0RHNtaVcrL3JYTWJ6YnA3VnBSUDZHOExoREd6UEwxU3NFVUFBQ0FBU1VSQlZFVjdUTGRuOCttK1JZeHJQZ2lWOHYyZEVJSTEyYnY1MzZIVmZORHZIbUlzbGZkbm0vUDI0NU1hbHpVOW4weG5QdmV2L2JERzliaXEyUURHdHh4UzZmSERqbHp5M0VhSWZvSEhoa2Yza1pLZkJrQ21NeCtBUFlXSHlYWVZBdEFpS3Bsb3MxSFhORnNXdjZTdnFaVElYcG0xZzhTdzJMT0F5QzRSc2hOeWM4SzZpR2ZFa3Q0aDBjL2JOdzlwYlJaaWtoRENXcDA1cGk5eklhdE91VkllQ2pTN0lEQThTSmxwcCtpZ1JyZmJJMG51WVVGS1NYNnFEODB0MGR3U254czBsNDdtQVo5RDRpN1M4UlFiZjczRkV0VXFHUFJNYkJVM05HQTdvbkZnZ1pNMmw0Y1RYb1duZGxWd0YrbllNNDBIZG1icFNCM3k5Z1NhRWFrYiswdjNXZU1WSXBJQzk4cFk3c1lVTGtqcVFqazRjelV5bG5wb2NhRzFUb2hzS1NVbHhIVktqcmRnMGtmZFE3Y1BMNFY3Lzg3V1Fwb21DVkZ4WHg0VkdVRnlRZ0t6bHl5aFM5czI5T2pRa2FoSW94MTU4czIzU0s2WHdHVmw1c3FOa3BPNWNNQUE1aTFieHFYRGh0SW91ZndjNlhpa0hqeElxNlpOc1lhRjRYSzdlZnpPaVRSTVNpcFg3dldaTS8xNjFNZmoyMS9uTTJmSjBtcnZWWnJzc1RySU1pR3BiM3o2S1cvLzV6Lys3ZU9sUlp4dUY5WVNqK3gvWFA4M3JyL3MwbXF2WHhhbDg5S0NvbUxpWXM2VS9LSUVoQVNaWWk0c21pUjY5dzRwVysxeFlmUFdLRHlHRU5hT3JadlF0a1hEMHhyVm91czZXWmw3OEhnY3VGMTJQQjQ3YnJjRGw3TUl1eTBYbXkwWHV5MFBoejJQcTY1N2ljUmtJK0w0dTY4ZlJlb2ExOTMwTm1aellCNlZ0bjhkZWJucGxkME9nUGg2alduWnVtK1ZaZkx6TXJEYmpLQWl1ejBmemVjbTQ1Q2h6MTVZY0JTQXpDTzdLUzR5ZUlPRXBCYUVoeHNPUHpuWkI5aTg0WCtWRXRsN2Q2OGdLam94Wklsc242YXg4SThVQ291ZEVtVEs1aXpISkhaTUNDbTdyR3VjSTdKckdTUFg3NHRGTC9oQUNGcjhXVFBHUzgwZ1ZQNkVqM1pLS1BHOVQ1UG9FemVFUUljb2oweU15Q293VFJPSVRrSUp4Mnh0Vm1FbnVIajVIb1NBZ1NWSkhCVkY0YzViak96VXUxT1A4ZDZNcGFUc09NS1RENC9HNDlYNDZydDEvT09SYitqV3VURTNqT3NUSkozeDRjemwvRy91bG9yclV6SW0rdnU5LzZudytOc2ZMdWJxeTN0eSs0U0I1WTdwVXZMZHo1djQ3T3ZWMUUrS1p0ckw0MG1vVjU2d3Mxck5QUC9rNWJ6M3lUTGUrbkFKUzFmdTVZM254d0hRclZNam5uN1VtTFFXRmprWWY5dU1jdWVYZWxIZitlQlg1WTRON3QrR0p4NGFYV0hkVzdVdzlPMTBYV2ZweWxRKytIUTVRL3EzWmZJREYvSGltd3VZOXZFUzd2cjdFSVlPYkZ2cjRiVlM2bmpkR1VnandlTmVxZWszbjAwa3R2eHdaR3llTGo0QVdpRGxLWG01ZnJIUndZL2Jna01jdmJwaGlGOXRjakpyaTdORzEvbGJqM0RHZFRNRzdUbDJqU05GT2owYW1kbWY2MlBHZmlkajJudm8yZGpNcml6ak5SOHQwcEJJZGg0em1vRllxMkRwQVMrTFVsMjhmMVVjWnJYaVovcG1zNE5mOTNpQzlqMDB1emhvKzlsRnRzRC9vNkxwMTZ4bXhLQ09PQ3NjaG9VVWFicnVteWp1M2xEbmJXaGx5SnM0TVZaWGxROFFORGxWRzYwSkR0cnQzTGwrWTRYSC90MjFDNXNMQ2hsUlA1bmtNR05TTVQvekdBa1dDNzNyR1Y1K0szSnkyR2V6VjNtUEFvK0hoemR2RGRyMzhxN2Q1Y3F0eXpjSXdyYlJVYng3WHE4YTFWLzN5NTZmQlFaWUxRUkN5RFEwT1ZGODlGR2QyNmljOGt0RXJrT2RKcUJUYmQzRHEvc284amlDOXQzUmRoUWZwdjdLVVdjK1hqM1F2U2hDSVQ2c1lvODZUZXJrZTJ3ODB1bEtHa1ZVN2MzMTZ2WWZjUGpjVlpiNTVzQXlmajJ5SVdqZlErdW5CMjAvbS9KTjRQOGVOOUl2cVVPVjF5eUZqandyMmt0ajVDbjNLbkN6V0RJc0pQcjV4L2FOakRYWjVBY2dtdFJrRm5Sd29Sdk5YWE9ITTQvTklLVExFdG5kYm85aTQ3dkZySCtybUZhancybDN0WlhONzlsd0Z3YXVXK29acmxvRTFuZ0ZjNFRBSENtSVRGYXh4QWlrTGhIVnlIYmw3dkNTc2RSRG0wdFBQcklwWjV1WHJSOEh0OGRyWGdqdTUvZk5kckZ2dGpGMmFURXFqSTdqYXhnOTVnOE9xaHZqTGJsdm1vNDI4YVBlb2R1SGwwTHUyeGZyay9vSFVsQSsxTElNWXFPaXVPL0dHL24weHg4WWUvZmRYREZ5SkM2M20yWHIxdkgrbEtlRGtoeHUyNVBLNGpWR3BPalN0ZXNZZi9IRnRHbGVlZVNLcG1tczJyaUpZWDBEQkYrWHRtMXAzYXhadWJLUlZXaGI5K3JVaWVIOXFpWUpBWDVmdlliOTZWVVRqbmFIZzZudnZzZmpkMDRFNFBMaHcrbmZzMGRRR1ZNWkdRaWJ3NEhWYW55UExadFUrU3FyUkc1QkFSMWJWKzVjZEhvaFFKQ0d4c1JRSTdGYmpad1ZLMDNlRHhRaFc3Um9rc3pRdnAxUDZwdjIrVHhNZTYwOGFSc2RuY1J0ZDMvQjk5ODhodE5SNE4rdktDcTZyaEZmcnlsUjBZbkV4VFdrY1pNdVFXUGNDMGJjeGF3dkh1QzN1YTl4OGRnbi9QdTNiNTNQenUwTE1aa3FkaEx5K2R5MGJUKzRXaUo3emNvdjJiWWxPTGZoTjUvZkY3VDl5dzlQKy8rLzhyb1hhTjIyZkpSRFJaQlNEMW1KSzEzWFdiTWxsWDJITWtHUXBpTW5zdUhPa0xMTFVNQTVJcnMySWFXd3JOdjRqQlFNQzgzUDVPVGhPWFFJTFRzTEFOMXJqSlY5R1JrNE53VENoNVRvNkwrNmg3WkhDdjFEUjNIeGh1cUwxajV5Q3F6WEk4VTRoR3A0WWl2bENhKzhmRHZmL2J5Sm50MmFVaTgra29KQ0I2bjdzdG15UFlQVjZ3NndMeTJIK2tuUnZQalVGWngvbnVITk4ycDRSNWF1VE9YVHIxZnoyRFAvbzEzclpHNjQ1bndHOTIvTm5iY081czViQjFkWW4xS1A3Qm5USmdSNVpOY0VpaEFjeXNoanpNaE8zSGJqQU1MQ0t0ZnFOcGxVN3I5ekdJTUh0Q0hNVW5HVEZ4c1R3Ynh2eTYvWXpwNmZ3cnZUbDFaNHJESTRuQjYyYk10Z2Mwb0dpNWZ2d2VYMmNmUGYrbkwxWlVaaXluODlQSm9mWjIvbTlYY1g4ZUhNNVF6dTM0YSs1N1dnZDgrcVE3SlBGcG8zSDkyVEMyQVg4TmJTWGNkMjFNcU5hZ0VTUko0dW53R0duWTZWc3U2TnpGaktPRTM1ZFBoc2c1T095U1lHdGFpNTNudm4rZ0U3V3BubUlTWk0wRHBCcFVXOHduODJPZmxvallNM0w0L2gwYm1HUjZ1bWcwOFgvdTBlamN4c1B1TGx5aTdXU2tsc2dJY3ZpT2JoQzR6L1gxNVNIQ1F0Y2lEUFY2VzB5UEhJc1d2c09CYmdOWXBjT3FxQVpmdUR5YUZUOFV3LzNSRGcwZUhEaEJ3WkVtMW9SWkFnY2lPdHo0QThMVFphRXpTMGh2TldMMk1TT1gzZmZnQnVMNW5zUlpkTW9FYzNhRUQzZUNQY2VYMStQaDFqWXJpMWxlRkJrKzV3b0ZYREV5VlpyU3dZYW5pL1pqcGQ1YVJGcG03YlhxVzB5UEhZa0plSHZjU0xmSy9OV0h6WmtKOUhtajFBNERTUGpLQjU1TW5KKzlRVkJIZ2tmSmdRdnlVa2JEVFBybHlQWUZ4dDNpTWxQNDNITm41YTRiRjcxNzRmdEIxamp1RDdvVStRWWMvQnEvdXdlWjNvU0E0VVorTFNqRVc2MXRFTmFSUFRxS0xMK1dGVnExK2dlN2p6bFR6YytVb0FYdDcyZlpDMHlJSGl6Q3FsUlk1SGpxdVFIUVVCY3FmSTQwQkZZVm5tdHFCeVF4cFU0QVpidDdCTHlWdUxEdGhEbzUrWENIV3Ivb3hFMUhnZU5HanFpWTBIVS8vblpOK2M0RVZvYTd4Q3Y4a3hwTXl3a2JQRFM5c3J3dW4zUkF4U1l1aE5oNEhKS2xqK1JDR3hMVTEwbjFneitRTE5MY25iNDZWZU8yTzhrTDNOaXpWQkVKNTQ4aEltalFlRTBYaUEwZSttTDNlVmt4WlplRjkrbGRJaXh5Tjdtd2VmMDJqZ2l3NGFiVzdPZGcvRmh3TWUyVkdOVktJYm54RUt3Q09GL21GWWJ1ajI0YVdRVWdydnZ0Um5RRlFRZWh3TWs4bkVaY09ITVdiSVlLWi8reDJmL3ZnakFKM2F0QWtpbC9jZVBNaURMN3hBZUZnWWsrKzRnNWVtVCtmKzUvN04yMC8rSzRqTTl2bDhsQ1kvWGIxbEMzbUZoVnd5OUlLVGZwYUI1L1dpYzVzMlhEUm9VTFZscldGaGJFdE5yZkNZdytuQzdmRncyNytlNUdoMk5oNnZsekZEQmpPa2R4OTZkYTU0clZUWGRYYWs3cVZWMDZZVkhxOHAwZzRmNW1oMk5tT0dWRHlIUE4wUTRBRStOTFZ0RzJxMkttTE03bWRBREl1T0RHZEk3NDVZekNmMzdTcENaZWpJdS8zYnRxSnNWcS84RHhHUlJudHovYzNUUUFnc2xnZ3NZWkVjTzdxYmJ6Ni9qMHV1ZUpJR2pTcGU5RzNTckJ2OUJ0M0VxbVV6YWRpNEV6MTdYK0UvbHBUVWlwc25sbmNTQS9oeTVqOXFWT2ZSbHozRzZNc2VBMkRlenk4RVNZdGtaKzJ2VWxya2VCUVhaWE1rSTVDRHkra29SQWlGM1R1V0JKVnIzMmxvamVwV20wakx5R2J6empRa2VLU1VIMjUxTmcwMXV3d0puQ095YXhHWGJ0bzBYQXF1RCtTSlAvdm9iTDBrakZoS0NWTDZ0NTFyVm1OZkZoeXk1UGhqRlk0MXE0ME5udzlMNnphRVBmTFBNMXJmdWtaWk9UVXBaWXF1K2Q1Zk1xenV2V0p5VXU3dXFDUHVRUkNwbUdKUnpmRVZya0lXRmpsQndNU2JCM0VzdTVpYi8vRVpibzhQYTVpSm50MmFNdjZxM2x3d3NDMW1jMkRRcmlnS3d3YTNaOGlBdHN6L2ZRZWZmYjJhVDcvK2d4V3I5N0pvV1hrUHZ1Tng0NTBWVDRoTGNkbm9yanh3bDZGWnJTb0s4WEVSbUV3S0Q5MDlvc3J6amtmUHJvRkJWZjNrbUJQUzl6NFJlRHcrWG5sbklTMmJKWEQ5dUQ1Y05Md2pFZUhCOTdyeTBoNk11S0FEdi95NmxkK1g3YUZ2NzhwRC9FOEZVbmVqZWJJdy9NbmtZaUY5bjExNzdiY25HclJiWnlqODRNTGhRdWQ2V2VxNmVZb3I1MTBibU9uYUlFQll6OS90UXBkd3kzbmg5R3B5Y3Zhd01zMUxwL29taEJDWVZNSFZYYXlzU2ZmZzlrbCt1ZFh3TXB5N3k4VzBsWFordVRVQktTVlB6aSttWG9UQzlUME1MNjRaNit5c1N2UDRQVlZmWG1vblRMVXpvSVdGdi9jeGlMM3ptMXJ3bEdFZlk4SUU0N3BhaVR3dUFaU21TNlNVL212NVNpSm1kbWRydkxJMDRMM3Q5a21PRmV2K2ZUNWQ0dE1GdjlVNWtSMW9SWFdwcHdpZjdYMHhaVTJkdDZHVkllZWhTWmNJS2E3bk5ObG9UV0ExcVhTTU1SWTBva3lHUFpkdVo1OWdVcVZjdDV2SlcxSUF5UGQ0OE9nNmQ2dzFGcVJmN042VmhMQXdJazBxVnpkcFRFeVpKSkQ5RXhNd0g1ZGNSMHFKSnN0NlBJSlAxeEhBekFOcEhMSWJYcng2eVc4OGMzK2F2NnhMMTVuUW9qa1R6Z1lpdTB4SHJ5TlRGSy8rdnBoUzkxRXVPWS9PN2loSyt2blRjYjNQOWkzaXU3UVYvdDlyM0pMbkNUZUZNYm1Md1pPL2MvNWRoQ21WVHlPV0h0dkdMeGxyQVhocTh4ZWtPM0w4eHlhdW5zWWxqWHNEc0RGdkgwY2NWZWNqdFBzQ2RqMGo5VGRXWmU5RWwwYmI5dksyN3dsVHpReEk2c2pmMnhxYXNPY250c05UeGpNOHhoekJ1R1lEaVR6T08welROU1Q0citYVGplNXhkOUZoWHRuK3ZiK2NXL2R4ekZYZzMrZVRHajZwODF1RDU2cXM5eGxCR1UxK0tlVmkzUjd4MmJYZlhoSVMvZnpqVzBaY0lvUzRucElKVUUxYVIyZXU1cGZhcUFrY1dSVi9lb3BKMEgxaU5GNkhSQTBUUkNTZkhObnN5dE13UnhrMVA3ektRK1k2RDBPZWo4VVVJY2pkNFNXNmljcVJOY2FDc082VDJJNXEvdTFTeExjMVVaU21zZWQ3b3cxMFpPc2NYT2ppNkJvMzFuaUZQbzhZN1hkTUV4UE5od2ZiYVBQaFljUTBDZjdPcEpUSXNxdVJFblNmRGtLdzV3Y250c09hZnovQW51K2MvbVpMOTBDYnNlRzFTR1NYblFucEtSYUgvZjBwdzBLM0R5K0Z0ai8xRW9HNFh0YkFURFZOSTJYUEhuNWN1SkRmVnE2aWJZdm1qQm8waUcvbXpPVnZEejNNMjAvK2k5ejhBbDc4K0dQQ0xCYmUrYjhuYWRPOE9RbnhjVHowd292Yyt2Z1RUTHp1T3JwM2FNL3k5ZXM1Zk93WVVrcGlJaU41OTh1djZOcXVIWjNhdFBGclYwOTQ5TEVLNjZIck90M2JHd1RqbmdNSDJKTm05S2x0bXpmSDQvVXllL0hpR2oxN20yYk4vR1U3dFdsRHE2Wk44Zmw4TEZ1M0RwZmJUVnhNREs4ODlpakpDUWs4Y1BQTlFlZXVTMGxoN2RhdHhNZkdZbEpWMW16WlNzYXhZOXc0OXZJYTNmdTcrZk01bkhtTXFNaElJc1BETWFrcUJjVkYvTFJvRVVJSWh2ZnJWNlBybkNva3BKaDEzaGRDaEpTdGRodjl4WEFoNVBXS0lrVDNEczFKU2ppeGhiNnlVRlNWSHVlTkJjRGpjZkxOWi9jUkhaUE1aVmRQQVNBKzRlUVdIL29ObkVENndVMzR2Q2VlMUxNVXl4ZC96TjdkSzVBbGZmRzhuNS9IWkFxalRmdEJEQjUyQndBdFcvZEYwd0pScXVIaHNmVHVleDJXc09BaGo2NFpVYkN5SkJlWHBoay9hZWFSWGN6N0paQ28xZWR6VTFTWTZkK25hejUwM1VmN1R0Vkw4dFFtWEc0UEc3YnZ4K0YwSTNXWllzOFg3N09tN3Jta1VNUTVJcnVXTUdiWnhpVHBrNU1SSkVya1dSbEM2eXNvSU91eFlDSTY4eDVqQlMzeHFhZUp2ZVphQURTYmpXTVBQMGpzOVRjU09kQ1FnY2o5NEgya3pjWmZEWUZmV2FaTGhWdm5uZCt2cUE2clk5UkVEalZsN1RMOUN5bTdDeVVDczdVSlFsU3NsZGV5ZVNJejNyNlJwRVJEayt5bEtWY1FaakhScGxXU1gxdTZNcWlxd3NVWGRtSGtCUjNJeWJQVHFFRnNwZEliSjR2R2plTDQ0Zk9KVlpiNXg5OHIxOUFzeGFmdjNsUnRHWUJMUjNYbDBsRmRhMVIyK3RzMyt2Ly9kdWJ0cUdyVmVvUXgwVlp1dU9aOGJyam0xSk5lVlFRcEpUNTNGbEozQVBLQXFuZ2ZTZXJ3L2xuelVSYS9QVGpKcmN2SlFtRG90SnptTmxUWEpkOXVkZElzVHFGaGpNcmlmVldIclplaVd3TVRDWkhHdDNDazBNZm1JeDR1S0VQK2p1MXM1WW91bFljWmY3N0J5YWJEWHQ2OFBBYXIyYkNSSG8zTUpFUW9iTXYwa1Y3b1lVQnpNNDFpVkpyR3FieTJ0SmdsK3dNRHQzZFdCb2Nnejk1cERCemZ2U0tXWnZFbTd2aXVnUFJDM1g5OHpBeEQrdUhlQVJGK1loMWc0dmNGdEVsUWVYU284YTMvdE4zSnRGWEJjZ0YxZzlKRVphUXJxcmkxM3QxcjZyd05yUXpGOTkyWDVKSGlVWW1zRlJzOUZmd3JKUVdscEQ1dVhlZUF6YzZDbzVrQWVIU2R2Z21HTFlTcktwYzJNanhaWmh4SUl6RXN6TDlkNFBWeTY1cDEvbXZPT1hLMDNIMWUzN1dIZ1VtSlBOYXhBMHV5c25taGpENzN6QU5wekR5UVJvekp4SGVEQXFHZUs3SnptTHA5QngvMTZVMkRjTVBMY055S1ZhZno4V3NYZ1o4NVhaWEtyZlhlZWF2T2JWUk9XV3pLZHpqL0phSDc2WkszR1p6Y21XYVJTZXd0T3NLc2d5dTR2K1BsV05YQVlrYXp5Q1EyNSsxblJkWU9IdWw4SllwUTJGK2N5ZGNIbGpLcDQrVWtoQVdTTmovUytTcGNtb2V2RGl4Rmw1SWJXdzFGQ0lVNWg5Y3pKMk1kNWlvSWNUQ0k0NGdTRXJwSHZWWWtoRVd6cmVBZzZZNGNCaVIxcEZGRVBacEdKdkhhOWg5WmtobVF4SGxuNTg5QjE1bGRRcXkvMi9jZk5JdEs1bzQvM2draTJNY3NNa0tVNzIxL0tiK01DSVFyVC96akhkcEVOK0xSTGxjRDhOT2gxVXpiUGZ1RTNtZXRvZlMzbHZLQVJIa2srYjFoSWRIUFA3NXhjSklRUENxUmlTZVM1ajVyczRkZHMyb204d1VZZXRwbExtMDc2aU4zcDQ5bXc4SVFRbUNPT0xWdllkdm5kci9IZGFPK0ZuSjJldG45dlpONjdVM29YckFkMWtpWllmVEx1Z2R5VW56azdnam1ITHBQakNTcWtZbG13Nnk0aTNUMi9lSWl0cE9KcEM1bTFIQkJ4Z29YMi84VDZILzMveHBNQ0pWdWQveGJCTTJHV2ptNjFzT1dEd0pqZ1QzZk85bnp2Uk56bEFqeTVzN2M0R0hUTkJ1RG5vdjE2Mm92dkMvL2xONUg5ZkMvNzNTZlVHNzlkNy9RN2NOTFVaeWFtcVJMOFNqSXhPcGtRRmRzMk1Dejc3MVBZWEV4clpvMjVZazdKekpteUJCVVZXWGNxRkhNWDdHQ2ZZZlNlZk96ejJqZHJCbi9mdkFCV2pSdURFQ2ZybDE1ZjhyVFBQbm1XM3ordi8veHhGMTM4c3ZpeGFpS3lvaisvZW5ZcGcxT2w0dG5KOTBmZE0rbjc3bUh4dlhybDZ2THZ6LzR3UC8vcXMyYitmU0hIMC81WGZ6amIrTnAxYlFwSnBPSnJ1M2JjOW53NFV3WWV6bUtVdkdjUmdqQmw3L01SaThoRFNQRHd4azNhaFNYRHEyWlYydHVmajdmekowYnBNRU4wS0p4SSs2OTRjWXFaVmhPRnlTa1c0UnlxMmpUT3FSc3RlZVlHVWxTNnBPbFZCSmJORTZtUjhlV0tLZWhiOWQxbmRrL1RxVWcvekIvdTNrYVVWSEdlTkRwS0dUcnB0bDA2RHlDMkxnR05iNmVvcXBjTitHdFU2cFRzeGE5aUl4SzRFaDZDbm01aDJqZGJoQng4WTFJU0d6T3I3Kzh4SzRkdi92TC9qYnZqYUJ6TjIvOENZQUp0MzFFUW1KelpuNTBNL2xsOUxuZmVNRndmQnMrYWhJUFBEYmZ2Ly9UajI2bGZvTjJqTG44Y1FBMnJ2dUIzK2VmMm5PY0txU1ViTnkrbjROSHNrR1NyaXZpMXIxcmJnd3B1d3dsbkNPeWF3a2lYSjhNREJXRVZNcmJFNElhRlVXOSt5WUJZUHQxSHRMakp2cHlJMlRFbEpBWUtGalMrWWhxaU02L0NpUzRwUlNQek8xelhrcGQxd1VnYTJlWGg1QmNpekFKazdVWlFxbGFRcUdVeEFibzN1WEV0YzBzRmhPTkdwejhpdkdmQWRXUjJHY0NtaThQelp1TlJEb1Z4QzFKSGQ2djNqMCtoT0F4V1NZTEdHck0wazkvS3pwL2o1dURCVHFQRDR0aTYxRXZyeTZyV2pPNEZNK1BqdllUMlQvdmNDRkxKanpMOXJ2eGxEaEJEV2h1cHNDcGsxbHNET3dQNWZ1UXdFL2JYWHl4eWNISU5tSFkzSktOR1I3aXdnVzlHbHZvMVJpMkhqVjBNUWUxc05DMW9lRWh2bUNQbStieEt2Y05yTmpKTXN1bU0zV2h6UzhWOGVEZ1NGdytXSFBJdzV4ZGJxWmVaSHpQemVPRDIyZE5sMVhLbXRRSlNnZzRLYVZiQ0I2cGQrZkNrR2hESzROTEZaT0ZvSDl0MmVpcDRPWVdMZnpKRjk5SjNVdXppQWpHTmpia0c3NDhlTWhmTHNKa1lteVR4aHkwMjNIdTFVZ01zekMyaVRIcFB1eHc0dEoxSG16WE5paVJZMW5NUEpDR1d6TU12MXRjTFAvdWFrZ3R2TEJ6SndNVEV4bVNsRlRPYzFzcjhiZ3hWNk0vRzhxUVVyb1ZsRWZxdmZGR1NOaG9ydDM1a0JCY2l5aEpyWFlhMENxNkFhMmlHeEN1V3BoMWNBVkQ2bmNoVERYajBqeDhNbUFTc3pQV01qMTFBZjBTMitQUmZWaFZDN251SXRiazdPYWVOZS96ZUpkcm1EbmdBUUE2eFJuNnJ2TU9iOEFuTlhvbHRPR3dJeGVBLytzMnZweTB5TWQ3ZnNYdWMvTkFwN0hsNnRVcm9UVzlFbHF6dFNTUjQ2RDZuZWdhYjBRMUxUaXlrZVpSOWJtdlE4WEptN0pjK1V6ZCtvM2ZCaC9zZEFVdXpjT2FuRDNNeVZqSDFCNDNBTkE4S2pnaG02YnJtSlZRSE9NYXBKdVUwcWtLYmtsNGFVem85UE9LWmJKQTlBZE9xSDFzUGlLYzVpTnFyamw5dkxUSW9kL2RIRnpvNXNnZmJycmZFVVZFc3NyVzZUYU9ydk9VTzFmelNCelpPcGtieWtjRU5PeGpvZHZ0VVJRZDFFanVZU0Z2cHhkVGhLREROUkdrL2VhaU9OMUhaQU9Gd2YrTzlXdHBMN3d2bnlhRExYUzR0dUwrT3FxaHlzRkZSbDNqV3Bsb1B0Sll5RHUwMUlYdWd3RlB4bFI0SHNDNjE0dVJKZng0dmZZbWVqOWt0TW1iUDdEUjRMd3dHdlF4bzVpQzI5UlNyKzNqOTljYVN2dHdwQnRGZitTbHJvdERvbjJzRG1FS2s1R3l4RmFyUnJmMjdSazdmRGhEK3ZTbVM3dDJRY2VzWVdHTUhUR0NZcnVkSWxzeE4xMXhCZGF3WUEvN0x1M2E4ZGxMTDdMdlVEcTlPbmNLMHNJRytPOGJiMkN4R1BPMEZvMGJzM3JXZnl1dHk5ZXZ2K2IvLzVZcnIrU1dLNitzOWxsUEJFL2ZlMCsxWlhwMzZjS3FiNzdHNi9XaTZYcTU1NjBPZDQ0Zno1M2p4Nk5wR2o1TlE5ZDFMR1l6cW5xRzJsc3AzYW9xSGhHdFdvZWNyZXJTUEZrUlltaGtSSmk0Y0VBM3dxMm5KNUo0OFcvVE9MQjNOVmRlK3p4SjlWdjc5OXRzdVN4Zi9CSDFHN1lQSXJLenMvYWo2NEVvbWFUNnJUR2JyWGk5THIvWHN5Rkpjdks1QXBxM1BJL21MYzhqNDVDUlY2dGRoeUUwYWRZTmdHMWI1cEdZMUpLUm94K284Tnlpd21QOC9QMVQvanFPdXVSUnZGNG4rMU5YczJYVHoxeDU3Zk1BSkNRR1J6L3J1b2FxaGhZVnVqLzlHR3UyN2tYWGRiY1VQSkl5ZDBMSTJXVW9JYlIrdlQ4Skx0dTRjWXpVNUVPUzBpSG0yVGxaRXlZVDFpN0dwTlQ1eHlwMHA4Ty9IUVN2TVRnVWx0cVJhampMb0NQNDNCRmhuVnQ5MGRySHNaMzM5RWVxVHlFd3E1WmtGUFVzQ05zK2gxT0NsQktwdS9FNTB3RmRVK0QxN2NlMm5FWHVqcEQzM2tWanBKQVBCZmFjM2piVTd0YjVkTDJERnZFcVExdFpVQlRCcVBhVjYwL08ydUxrazNVT2VqUXkwVDdKNkRZTG5ScnpkZ2NteHA5dGNGRGdsQlM1Slo5ZUc4ZktOQS9mcFFTOHFxU0VhYXZzeEljcmJEanNaY05oSTJkSHYyWVdIaHBpeHUzVFdadHVYTzlBdmtiREdJM0VFc0pjRVJCdXJuaHhKRXdOSmdoS0NmRE1ZZzBCOUdsYWNidnMwU0RzVEUxdWF3ckQwMFJYQkovN2RGOUl0S0dWUU9ROThNQm9YZUdoc21IOVp4SnBOanNTaWJPRVJENVFFZ0VWVmFLUjNTNDYycStSSFdGU1NiS0cwYXNrMmVQc0kwZkthV1F2enk3MVNoV3N6ODJqZDBJOS83RXdSU0c4a29YcXNtc2hDV0ZoSkpSTVlzMUNvWEY0T0gzS1hLY1VucEtKVDFoSUVvTTFncTRJUHRkYzdwQ3cwZHhIZnVtUHdsT0F3WDdVc2kxNk5CK2ZwTTVuVmRZdUpyUWV6b1JXdy94U1pYMFMyL0ZHbnp0NGF2T1hQTHB4Sm85MUdjZkE1UEphcWphdmt3SlB3SEU0SlQrTlY3Zi93R2VEakdhL3lPdkU1ak1JdjlYWnUvaHMzeUxlN3hjZ1ZkeWFsN1U1Qm1kN3dIYU1odUgxU0xRYUpLQ0NJTnhVY2JzWGRweldkaWtCbnVrc01Ockx4SFlWbkFVZTNVZVlXdk04Q21jT0FxVFVGTVRybTllc0RaVitYanl4ZGZob0ljVkR3VElUMVVQMzZUaHpUMndseG1QVGc3WTdYaDlCZUpMQzdsbE9WanhWeUhtVG9tblEyMEpVNC9MdHpmNjVUc0lUVkJyMkxXOHZVUTFWWEhrYTdnSkpiSXZBdVkzNld3aUxGYXg3MVViWDJ5T3JUUWg1UEk2VjVEejBPblR5OTNtSmJ4MndLOVZhK2JYS2Z0YldPQlZyWE1uNHdDU0lxSytRMUxYOE0yZ2xxY0ZxSURGL2VsRFNod3ZFNS9tS0RJbjJzU3BJRUZyYTN0RzZyK2Jqelppb0tPNis0Zm9xeTBSSFJqTHh1dXNxUFI0YkhWMnB4blFwaVgyMndXdzJjeW8xVjFYMXpKSFhBZWlLRUorclRrL0kyV3JYTVYrTVVRUVBxYXJDUllONkVCTmRlV0xQRThIT2JRdlp0TzU3bWpUclJsRlJGcHMzL0lTaXFIVHJlV21sNTh5Zi9WTFE5b1RicDFPL1FWcysrK2p2Rk9RYjhqZXFhdWJCeHhmNnkyaWFsOXpjZzN6NDlyVVZYdE51eXlVcU9qRm9uOWZyWnY5ZVE2STJPMnMvY2ZHTi9HV0VVTEJZS240SEpuUHc0a2twQVY1WWtJbEFWSnBRVXZONU1KbHJsbnVndGlHbHBNam1aUEdhYlhoOW1nN2ljNi9ERW5KMkdXbzRSMlNmWm94WnZicVQxT1FiMVpmODgwQjNHSk1OSmZ6ME5MSm5NeVF5VGZjcGJ5N3AzTG5PUXp1enR0L2RRRXIxV1pBUlFvMUJ0U1NHYkhiZWN6aU5rRDU4N3NPQUJyREJqUGJ4c0dGMXI5OWFVeHg5ZTBRbktmUTNhbE9tNGQwLzdPUTVKWU5hbWxHcW1JVG1PM1hlV0daalRicVhHM3FHYzJQUGNILzUvMjUxb1NyUXU0a3hkUC9rbW5oL0FrYUFhN3RIY0czM0NMeWFaT1o2QjcvdmRmUEE0Q2o2TmF0NFJyayt3K2VmcVA1M3M1TTVPOTI4ZnBsQnpPek8xcmpueDRJS3p6dFoyTnc2RVNFeVh5b05LUlZDZ0pScFVwRnZKdCt6cE03YjBNcVE5Y0FEM1hVaGE5VkdxOE5kNnpkUWxyNjVjLzFHQUQ3dmEwZ1ZaYmxkcER1TVVIV1BwbVB6K3Z6YlRrM0hjcHlYOUlyc0hNSlZsVU1PTzA5dDI4NmtkbTNwRW10RTFyeXhKN1hTSi9WS1NmOEt5T3FxWVBQNVFFckNReUJ5NVdRZ3BVd1RQdjNONVBmZXEzTWJ6ZnJubkFZSThTeVNpTm8yUjUvVTJKR1h6c2Jjdld6STNjZW94cjFvRmRXQWxWazd5NVg5Witlcm1KSDZHeC91bVVlZmhIWll5bmc5N1NoSTU0YmxyM0pWYzBOdVJoRUtMczNERVdmRk90bE96Y05SWjdBY3d2cmNWUDk0NXI4SGxqRW5SVE1odHdBQUlBQkpSRUZVWXgydjk3a2RnTjFGR2R5eityMktIK0lrMzVITjV5UkNyZXY4QVFFRXRabXdRV2p5NDJGTHBvUkVQLy9FcHFIZGhSUW5OUTl5NVV1V1RTNDg0Zk5FbWRtc0VJS1dGNFVUMThyRXptOGNSRGRUc1VRcUpQY29mMTdHTWpkUmpWUmFqYW5Za3pCanBSczFES0tiQm00Z2hNQnJrMFExVm1qVTk4UTZVVSt4VHU1dUg2b1ZNdGQ3eUZqbXB1L2tFaTlzSFZaT3FmelpOYytKaDFyNEhEb1NXU1ZCZmpvZ1N4WXNqSUFRbVNZMTNueXZlK2oyNGFYdzd0blRIUjkvcVRuN09RUWdwVXpURUcrYVFtRE9YaGFkeDh6b3BNSWJRZ2c2dFc1Q3MwYUoxWjlVUXhRV1ptSXlXOGs4dW9mTW8zdlFkUjlDS0ZVUzJXUEhQVWRpY2t2L2RreU1JWE16Y3N4RGVEMU9kdS80bmRUZHk0UE9jYnRzUkVVbDByWEhKUlZlYzh2R244dnRTOXUzRnFWRStuVHRxcS9ZdXZGbnh0LzBOZ0NaUjNieStTZDNWSGl0azIzZFhDNWJwZVQ0bVlhbTZhelpra3BCa1FNa2FRTGUzTEhrMnBDeXkxREVPU0w3TktML3FsWGhxbUsrR3luYklNNVdQK3pxNFQxNkZHOUdRSHZJZCtRSUFKNEQrOUdLRFJrZnZTQWYzZW5Fc1c0dHBzUWtMQzFiVm5pdFB4TWtTS21JU2ZQNjlBcUpiUEZTbUNkSUdDd1F3dERGRGhIVzZoeHFGWm8zSDkxWENFaXBLMHlPNy9EdXdicXVVMDJSL25yL2NMT0p1MEcwcWExN0xOM241cmZVOGlIR3h5T2pVT09CbndzSk53dGV1elNHTGcyQ3Y1K2R4M3pjMmp1YzdjZDhhSHJGMTloNXpNdGJLK3pzeTlOSWpsS1l2c2JPOURVQkNaTkhMb2lpUTdKeDNSOVNuUFJyWm1IeFBnLzNEWXprazNWT3BwWG9ZWGRyYU9LVlN5cVc2emxVb0hIYnQxV1QzSVZPalkxSEFoeUhya3RzSGpoV0xQM2E0S2s1aG1mdjRuMXV3azNRcjNsZGtEWlM2a0pPU3JwclVVaTBvUlVoL2NFSHd4WDArd0hEUnV0b2NmQ3pmdWNqSmJ5NVp3OEFENVNFT0pkNlNMK3lhMDlRK1lNT0I3OW5aZm0zK3ljRTlOSzM1QmR3d0c3bmd1UWtDandlaHRldnoxdDdVbm1xeEdQcytXNWQ2Qm9YVjJFOW50K3hFNTlleVFkUTV2cDVuc0EzdHpXL0VJdXFzQ3c3b0Uzc2xaSUROaHVMajJYUktUYUcrdGJROEpJcEJ5a2xPcE1TM25rbkpHeFVDQ1lnNU9EYU1rU1A1dU9nUFJ1QTY1ZTlRcFE1bkU4RzNNK1ErbDI0ZDgzNy9IWmtVMUI1SXhKUjhyY1dGL0JxNzl2STh4UmpVVTNzS2tqbnA0dzFyTWphamtVeGMzblR2blNKTmVSR1RzYlQrWWVEcStpWDJKN0Z4MUs0citObGZKSzZnR2s3ZndHZ1czeExYdW45OXdyUE8yVFA1clpWVld0Z0ZucnNiTXpiNTkvV3BjVG1jM0hNVmNEaUV2M3QxR0pqM0xzNGN5dmhxb1YrU1IxTytCbE9DeVJTUVU2T2YrM1NrT2puSDF6VlAxd0kwLzFTMGtiVU9MMWpBTlo0d1FVdm41ZzAzY0ZGTGpLV2wrL1Q0OXVZR2ZEa3FjbmNKWFl5MCtQdUtKVGpaTGdhOWcyai9ubVdFNWJzT0xqSVRXUjlCY1VFRFhxSFlUK21zZWxkR3kxR1dVR0JVUjlXdmlpNGFGTDEydGE1dTd5NHkrVEl5TjNsUXpVTE10Y0gzby91a3hSbitEaXl4azE4YTVOZi8vdDBRQ0tsbE5xa0Yzb3RDWW4yc1NySTlQUndyOHQxUDhoYUcyK2VRMGhEU29WSjF0WnRROHBXbS9TZkZXNldycnVGUXB2b1NDdDllN1REZkJxbFcvc052Skh6KzEvdjF6ei85WmVYU0QrNHFjcHpvbU9TaUs5WFhtcTBSU3NqWVhOMjFsNDRUdFRLNVNxbVFjUDI5Qjk4RTVybTQxRGFSbHEyRHVTRWlvaUl3MklOamhMZnNQWmJXclh0ejY3dGl4ZzU1Z0dXLy80UkMzODErdXVtelh0dzdZMFZyem5sNVJ4aXhnY1RxbndHaDZPQWd3YzIrTGVscnVOMkZWTlVtTW5PN1lzQXlNcE1CV0RuOWtWWUxPRzBianVnd212VkJ0SXpjOW14TngxZGwxSUtiZExtdVRlSGxGMkdLczRSMmFjUnNZcDVtQlRjTGhCcTFha2l6bTY0dDZWUTlQTlBnUjArZ3dBcC92bG5PSzZ4TGZqOE15SUhEUHp6RXRtbFA3U1VtbFRFdExubm5SY1MyWC95ZGszcTV0WGxGSUZpTVZ1Ym9haWhzZUo0RHJVTFhYZmpjeDhCcEEvQnZ4dDJlTHRtS2N0REJHR1dxR0hBN1lCNnVoS1dsY1hlSEIrdkxyUFJObEdsMEdWNEVLWGwrY2kybHlmaTl1ZHBGTG9rRTNxRjQvUksxcVVISm9JSkVZS0pmU05vbjJSaSs3SHlDK1pGTHAyWjZ4MHMyKzhtM0t3d3NJV0YwZTBEeExDbXc1VGZpbkg1akRwc3kvU3lOZFBIYzZPaVdielBRNlJGOE1LWWFLd213YlJWZHJabCtyajY4NHE5RlRWWnZaZlcwV0tkMTVjRjZsbEt2Qy9jNjJKRldpREpwZFVFcnkrejBTaEdQWU5FdGl6MUt0U0FhVW4vV0JnU2JXaGxDQlBhTUtTNEhpRnF4VVpyaWxLaXQxU2VvelJwWW9ISFE0Zm9hRzVxMlp6bUVVYTcvMzhwMjJrVEhjWE5MWXlrU2Q5bkhFWXRNMEw1OHVCQmVzYkhFVysyVU9EeE1McGhBenBFUi91MXJaL2F0b1BLcGxFT1RhTmZOUjdaUHg0K3pNYThBQW5qMGpRUWdsZDM3VVl0OC83VzUrV3pQaStmaHpxMEN6RWl1NlNqbDFJVGlHbUpiNzBaRWphYTk4aThibExJS1lDbG12eGtKNFh2RHE3ZzgzMi80OVNNdHUvbTFpTVkxcUFiVnRWQzI1aEd6TC93MmFEeXl6SzM4ZTd1T1ZoVk0vMlRPbUJSVFRRSU4rUnNudDd5RlQ2cGtSQVdROXVZUnR6VzlpSlNTalN1cldYeWR0ejV4elFBc2wyRjZFanUvR01hTm05dzRyOXQrUWZaV3BER2N6MG1zUGhZQ3BFbUt5LzB1Z1dyYW1iYXJ0bHNLempJMVV1ZXIvQ1p0R29XWFFDT092TjVmWHNnYVZxcG52YkNJNXRaY1d5N2Y3OVZNZlA2OWg5cEZKRnd4b25za2piVGg1RC9qbi94MHBEcDU2M2gxbUZTY0wwQXRicWtlUlZCTVNuNG5ENWltcFdmbnY3eFhCSFJUUlc2M0J5czE5LyttZ2lhajZpNHZkQThPcXJGYU1kc1J6WHk5M3FEanZ1Y0VudVdSdnJ5NE9TS3lkMHRoTVVvV09NVnJQRVZSMUZ0LzhMT2tUK0NDWFRkQTJrTDNCeGNGT2hYVll1UmdOSHIxRW43elVtck1lRWNYV3NjNzNwckpNNGNuZHpkWHRDclRzUjR2SVJLUlVqN3pVWE90c0F6YWg2SlFMQjF1cDJ5T2Q2elU3eGtwM2pwOXZmSTAwSmtDd1JTb2lIa3RCZDZMQW1KOXJFNmFBN0hNRlRsZWtDdGpmYnpIRUlhR29ocDF0WnRRODVXNDJOZHd4RGlkbFZWMUJIOXV4TWZjM29sUVgvNTRSbGk0eG93WlBpZGdFSGVIcThkZmFyUU5CODUyUWRvM05TUStOaTZhVGFMZm4yRGpwMUhNbUxNQTFpdDBYUS83L0tnY3pJT2JTWGowQmF1dXU1RmRtMWZSRmhZRk9PdWZ4V1RPWXhGdjc1RlJ2cFdwcjFXY2U0TFdZTit2VEQvS1BObnYxem1ISU83MnBHeWdEMjdsdm4zbTh4VzVzOSttZmo0eG1lTXlMWTVYTXhac2dHdlQ5TkFUdHN5OSthUXM4dFF4VGtpK3pSaDlPb04zVXdxSHdOaDhPZnVENk11dklpb0N5L3liMmM5T3hWZlJqcHFVaExKVTU1QlZKTForTThLYWNpc0xkR1FMMVZmdXZaeExQVysxaDZQL0s4UUlrSXhKNkNZVHl6c085UXhiK0YyM0c0dlYxeFNQazVVMTNYZWVQOTNSZ3pwUUkrdUo1Nm84bXlHMUwzNEhQc0JuMFR5aytad3ZWenRTU0dFdlBkR2RKUHdNY0pvUTJ1RElQeHh1NHRJaTJEcVJkRThPc2VJSHZrK3hjbXZleXIzMEo2MnlsRnUzNFZ0TFR3Nk5McUMwZ1lpTElMMEFoOVBESTlpemk0M0RhT1ZJRWtSdHk5NDBEVnJpNU5XOVZRNjF3OTB5YVg2Mk0zalZVYTFDMk5VTytPMUxOenJac2N4SC9lWEpIOHNkRXUrVDNFU2JxNzhmWFZJTnZQTHJRRVAzUGYrc1BQak5oZXFFSHc4TG80RzBYV3RWU3lsaENWU2NZZEVHMW9aOGlaTjZxYkR4d2hSYXpaNnFvaXpXSGo3dko1QisxUkZZRlZWa2tySTRidmFCSkw3cEJZWHM3bWdrS2M3ZDJKclFTQ3N2VVZVSkxsdU56M2lZcm00WVVQcWx4RGwvOXk4aFltdFd0RTJ4ckQvcGNleWlEUlZQWlNjMHFXei8vOThqNGNiL2xpRFQwcEcxcS9QZ3gwcTFpUU9PY2dTRzVXRWhJMFcvSE51YTAzUi93dkNXSzJvQlZPTU5rVndUZk5CUkptc3ZMZG5McGMwNlZPaDkzU3gxOEdiTzM1bVJkWjJybTB4bUJ0YkRTdFg3c0ZPWStrVzM1STNkdndQbnpRbWtFVmVvMjJOTkZscEZkMlF4N3FNODVmLzlmQUduSnFISzV2MVoyZGhPb3VPYnZFZm01VzJuRlpSRGVoY2trQVM4T3RqTjQ5S1pwVGFrMUdOemdOZzRkSE43Q2c4eFAwZGpFbHpvZGZPOXdkWEVXNnFmS0d1UTJ3VGZobnh0SC83LzltNzcvQXFxdlNCNDk4enQ2YjNRdWdRU3VpOUNHcFVGRkZVN0NCclYxUVVWT3k2N3NhMXJhaWdZRUdzTElxaVAzVVZVUkJjVUtSSWI2RUlJVUFnUUVKNnVibGw1dnordUNtRUpCU0IzQnR5UG84K0QvZmVtY21iNU9TY21YZk92T2VkN1hQNWR1OXlUSnJHKytlTXIwek8rNVJFU2lHL2MrVWFmalBPUDczbW9tNW80bjFSZmgzMFZ4cGxhYmJPc244VjBuS0lqYVNSVlFtY3NueUQvRFFQb2ExcS90NVNaNVJ3Y0xXTDgvNGRqaTIwNnZxamFMK0hWYThWMGZtV0lPSjZXc2xKZGJQbHMxSzBvL0xTN2d5ZExaOVdqZk9HQ3diKzNWenRXTFZwZHE2TnFLVHE3WHp6SnlWRWRqU1RNS0Fxem9waFl0OXZUblFYTkIxc3JVeGthMlpCVUx5SmtpeWQ2TTVtMmwzdC9YTXV6dFRaOUZFSkE1NEpxU3loay9hakEzdmtzV1BxUGE3cXZNUlphTEJvUWg1U2g2Ym5XT2w2ZSswTDlwNE9FaWtSWW5HcDIrVVgvZVB4T0xkdDZ5Wk5XdVUxKzFsOTBWNEhLU1U1K2ZtRWg0UmdQbW9NTHk0dFJVcEpTSkQzYjFEWGRZcEtTZ2dORHE2Y3lkdUFTWkNMM1dhTDM3WFZMcGZPNkdZUzJ2dWFKbXdEdXJjanNXWGNhZjhhTWJGdFdiUHlLd2FkZHdjZWo1UEQyZWwwNkh6aGFmMGFodzVzUi9lNFNHanFmYXF2WjU4UlNFTm44Y0ozMkpleGtVdXZlSXFXclh0VjIyZlY4cytKaVcxTFF2T3F0ZGdxNm1OSHg3VEdZckhUcGZzd0FMWnNYa0JteG1hR0RIc1lBSWVqZ0RWL2ZIWE14U2FiTkUzaW9TZm1WNzcrMzg5VFdidnkvOUEwRTdmZjh3bGg0VTFPenpkL2toeE9Gd3VYYnFUVTRaSVN1ZGhsK01jNVprT2hFdG1ud2FCdDIwSk1SU1d2QXduSDNiZ0JrMjRQWlZ0U2NXN1pRa0N2M2xqYnRNSDU1M1k4K3pJSXVlSktDbitZUTluYU5RVDA2ZXZyVU91UDkrU24wQkRpOWZtOWV4MzBjVFRJakljRHNncjFSNFVRN1lWbXcyeU41V3c3UTF1MWJnL0ZKYzQ2RXRtU0grWnZwbTJyNkVhVnlKYlN3T1BLd2pCS0FiRlRDdU8xaEQ3VGEyWmcvWlQ4Y0ZCSXJsTzhqaml6ZmVoZC9RSzVwb3U5TWtrTWNQODVRZHd6b09hTWg4MkhQRHc3djRnM3J3eWxSWGoxUksvWmRPeS9LYk1tZUd0RU9CYVRZTzQySi9sbEJqc1BWNVgyOEJqVloxSEhoV2hjM0w3MnhNcW9IdFdmcGxpMngwVmNpSW1rdUtvTDZMcnFiZ05zejNhelpwK2JxRUNOb1Izc2xEZ05mdjdUeWREMk5qWWNjRE43dllNSHp6MXpGN2pISndCWnFFbmo5WWg3bHZpOEQ2MUw3cGd4WVlZbS9INmMzMU5Td3A2UzZuLzZ4VzRQbWFXbC9KYVZYZTM5Z2RGUlJOdHN0QXNKNXB6b3FHcUpiUEF1M2ppeFIvZksxMDVkeDJWSXVvU0gwU2JZMjJhU1FrUHJqS1hJNDJGeFZoWnJjL01ZMnk0UnU4bkVENWtITUtUa2J5MWI4TVhlREVhM2FrR3NYODIrcm8wQVFhRTBlRDNtalRkODNrYmx3OHNDOGtUZW84QVp2UXN3dEtuM1FuTkY5clk2dC9tellEL1BiWmlGU2RONG8rL2RKQjJSWEM1Mk85Q2xRWmcxcU5ZWnl4a2xoNG0yaGVJMDNQemY3dCs1dkZsZm1nVjVMMXczNUtaVDdIRXdwRWtQa3VPNjBqNGtnWjh6MTNGSlFrL2lBc0s1T0tHV2dzZkFxTmJuVjN1OUxIc3JjUUVSSklVM3IzenZXTE9udHhmc1owM09EcUpzb1F4dDJvc1NkeGsvWjY1amFFSXZOdVNtTXp2OU54N3NkRldkKzljYndVNGh4V3NKMDYvd2kzSCtpYlFoWWFKWW5uTC9HQmhqb3YyMUFXei8wb0haSmlvVHV3ZFhlUk8vKzVjNGFYV0pqYUJZNytYcjFzOUwyTGZFUmNjYkEyb2tuck0zdW5IbXl4cjNHeTkrT3h6TlhIc3lMai9Ody9JWENrOG8xb2kyRmlMYVZuOXZ5NmVsQkRjeGtkQy81bmdlR0cyaStYbld5a1VhanhUYnpVcHN0NnB4M08yUW1BTzk1VkVxSEpta1BwcTdSSExnRHllSFU5MTBHaDJFeVNiWXU4aUpsSUxFSysya3pYV1FlR1VnQVZGbkpna3BFSVZTTjE1L283Zi9qdUVWWkZwYW1FZnFyOHQ2R3N0TEhRNGVlZVVWYnJ2NmF2cDM3Mzc4SFU3QTZzMmJhZGV5SldFaFZXMWl5bjltb21tQ0IvNzJ0eE02Um5GcEtjUHZ1WmRwejZYUUl5bXAybWVUUHY0RVI1bURseDk1QklEZCsvY3ordEhIK09hdHFTVEV4dFk0MXZxdFcxbThjaVVQM1hwcnJWL3IwKysvSnpnd2tCRkRocHpvdDNnbUZScTZmRDJ3YlV1L2Fxc2RCbjBZWXRaTXJ3dElhTjRraWg1SlorWko5cTQ5TG1QWmJ4L3p4L0paMk8waEdJYUhkdTBIVjlzbVk4ODZISTRDOG5LOFpXUjNwNjhtcjN4UlI0Q282RmJFeGgzVitSMWh3OW81Q0tIUjRvaGtkYTkrMTVMUXZBdHp2azdocTFrVDZEdGdKSU9UNzhKVXZuNUdhSGdUT25lN3ROYmo5UjgwdXRycm5YLytUbGg0UEFuTnFpWkpIR3YyOU1ITWJlemV0WnJna0VpNmRMK01zckppVWpmTW8wdjN5OGpZczQ2VnkyWng4V1dQMUxuL21TS2xaTXZPRE5MM0hVSkFvY0I0ZmV2OFcvMnFYZm83bGNnK1ZWSnFFV3ZXalpaU0RwYmxaMHRuUzlwUTZqcXV2WHR3YmR1R2MxY2FSbTR1dVg5dVJ3c1B4OTY3TjlMbEpQL1RUOUVpSWdrZU5nejMvdjBVelA0Q1M5dEV6QkYrTUdQbEREcmlpWElEd1djLzllbjFrNDlEQWlDcnlEMVVDTk5JQ1pySkdvZG1xdnZ1NU5sSUw2K1owTmdXdFRUMFluVDNZUUFEalBmak8wMWQ0ZXVZVHBSTVFjdHpCbzZXUWc0V0ZXVXl6dER2THlKQUl5S2crb1djM1ZMN2haMjlmSFFNc0FpQ2JTZC84VmZza3BYSCtEM2R4WnA5N2pxM3ZhbG5JQkVCR3NYTzZqTzFSOHpJUlQ4cTZlMzJUbWJraW85emFoem53Y0ZCZElneHMrR0FoMTkydW5BYjhNQi9Dd213ZUpQNDRKMWhYdW95dUw2Ym5YYlJadDVlVnN5Z1ZsYjZOSzg3R1g2R0dSSStpeHI3UDcvb1Eyc2pVMUswd3dVNVl4QnlNTEo4blBmRExxYkk3V1pKOW1HKzNKdFI3WDJuWVpEdGRMSzVvSHFDWnVhQWZrUllyYnpRdFV1TlB2UEx2Umw4dXJ2MnNyc1ByVjFmNDcxWXU0MjNldmRpYzM0QjYvUHpLZlo0K0Nwakh3QXRBNzNyRU80dUxtSDIzcjJjRnhQTnFKWXQrT25BUVNadTNjNHIzYnRpOHU5WlhnWlNmaGI3eHB0KzBVWnpMUGxEQldJa29QbnlrZmdWMmR0NGNkTnNla1MwNGNtdTF4TmtybjVEWWx2QlBwNWQveW52RHh4WG1hQSswcDZTTEZvRXhWRHNLZVAvOWk2bGIzUzdXcmN6YXlZMjUrK2wyT1Bna29TZTNOUTZtUWhiY0kyU0l5TVd2WUJlL3Jod0JYZjU3TzhyZm5tdXhuRWZUTHFLRG1GTjJaQ1h6aThIMXVPV09nK3NmSmNBazVXNzJnMEY0SzN0UDFEcWNYSjl5OEcwQzAzZzdXMXpHUlRiaVQ3UjdVN3VoM1ZhVk5heU00VGsvY2lKbC92Rk9KOGkwY28yTWdZWWZPU2lmMzlWbTJFQk9BNGI3UHkralBCRU01RWR6T3hlNENTa3VZYlVZZjNiSmZSL09wU014V1hzL3RsSjRvZ0FXbDlhODF3M2U2TWJjd0JFZC9HUDlXRml1bHVJN0ZqenNudjFHMFhrYksxK2ZpQU5ieTNyK2ZmVUxDbVdNTkJLcDFGQjVQN3BKbWVyRzNlcEpQMG5iMm1VNEFRTmhLUm9uODZ1dVE3aSsxaG9lMFVBR2I4NTJmaEJNWDBmRGFsUjcvdXZrc2lLMzdNaGtaKzkxTXQveC9BS1Vrck5tYlpqaklZWWZQeXRUdy9kTUZpM1pTdFhYWGhSNVh1UC9Qc1ZObXlyK3daaGhmdEgzOFRWRjE5YzdiM0RlWG1NZitGRnJybjRZaDY5czJvdGdNMDdkbUE2aFFXVU13NGVKQ2ZQVzlvbXI2QUFwOHZGK3EzZWhYd1BaSHR2Z205TjIwVldqdmZjczAzejVvU1czOURlbGJHUHIrZi9YR2NpKzllVnE0aUpqUFJoSXJ0eW9EU1FmR2J2ME1IUDJtcUtaZyt6alJhU3dYYTdoZDVkMmhJWWNHYksrd1VGUnpMZzNGdFlzZVEvQkFWSGtkQ3NDNUhSTGFwdDg4ZlNUNnU5L24zUis5VmU5eC8wdHpvVDJabjdVdG02ZVFFZE93OGhNTEQ2MmlyeFRUcHd5MTN2TSsrSFYxaTEvSFAyN2w3TDVTUCtUbVJVQ3dZTXZwbWdvQWpLeW9xcTdUUDExY3ZSamVyckdCdTZ0Nzk4NDVXaE5iNyt4WmM5UXBPRWptVHNYcytXVFQrajYyNCsvZWdlck5aQXppMHZwL0svK1cvaWRKWFFaOENOeERWcHp5L3ozeVN4dzduVmFualhoNEtpVXRaczNvVmJOd3lrL0d6OXZGdjlyRjM2UDVYSVBrWERscS91TGkzYW8wSUlmNTlTZE5MYysvZVQ4KytYUVROaGFkT0dvT1FMc0hmdWdxVlpNd3lQaC95UFA4Sno2Q0JSNHg5Q21NeUVYbjhEMmM4L1I5NjBkNGtjTng1VHNDOW4rZFVUeVh4TnlNZDhIUVpBOXJZSEVuUmRleEZCdU1rU2k4a1NkZnlkemdJN2RtV3gvNEIzc1R1M3kzdlJ1alA5TUl1WFZpMTJGaDRhZU5iTzBKWlM5OWJGbGg0a3htekhvYUtwdm83cFpHVEhEZW11SVI4VkNIdER2d3RZa1hOZXRzZkZseHNjdkhLWmQ3Yk04Q1I3dFZuZlRvL0I4SStyYW1FZW5WeXY4TUxRRUcvUmpYSnI5cnVadmFHTUppRWFnVmJCM2YyQzBFVFY1d21oSnNaOFhVQ2hVOUl5WE9QR2JuYjZOTGZRSmQ2Q1dSUDhkN09EaFR1ZGpPd2VRTXNJTTAxRE5YN1phZUhsUmNXOGVua29iYUo4Y0VvZ21SOWx5dk9MUHJRdTJUazUzVFdMNlg3QXI5cW9sQkszb1pOWlZzWWo2OWFUV2xESUIvMzY4TGZ5V3RnVjdsK3pscVRRVUI1b1YvdWFWaEhXbWpjeGttTmpTQXF0bXUybFM1aTgvVTlzSm8xOXBRN3VhdE9hZGlGVlk3eE5NL0hqZ1lOTTI1bUdYZFBvRnhWSnY4aEkra1JHRUdPM2srZHk4WHpxRnV5YWlYc1NFN0ZvR2c5MmFNYy9OcVV5ZGNkT3hyZHZoK2FQZHdjQUtlWDg2QktIWDdUUjdNZC9Ua0M0WHdUaHZVTDAwWTlzZS9sTTdLRUp2UmlmZENXYXFObUg1YnFLOFVpZGNHdk5KMTZrbEt6TjJjbGx6VTcrQ2I0SVcrM25saS8wdUptS1JDckFtcHlkek42OWhDWUJFUVNhN2R6ZGJtaTFOcFlRRU1tWUZXOVI2QzZsWlZBc043WThsejdSN2VnUzNoS3padUsvZTVlejhNQjZSclk2ajViQnNUUU5qT0tYQXh0NGVmTlh2TnI3RHRxRXhKOTA3S2VGWkhaQlZwYmZqUE5sRzRaME53bDVQd2o3NldxT1NUY0ZFdDdXUkhRWEM1cytLc0dSYmREcndXQUNvalNXUDEvSTZrbEZkQjhUakNWSTBHeHd6Y3N2WjVGTzNnNFBDUU5QZmtIR00wVXppMXBqYVg5ZEFKN1NxdS9Ca1dPdytlTVNRcHVaY1JZWWRMazFDRXRJMVg2MlVJMk1YNTFzL2J3VWt3MWl1MW1JNlc0aHVvdUZnRWdUemtLRGRlOFVZN0lKa2tZRm9aa0ZYVzROWXMyYnhhVE9MS0hMTFVFSTdYVCtUT1I4cXp2Zkwvckg0M0h2M05sZEU4STdsdnRRYVptRFp2SHhqTHpzc2xvLzkrZzZMN3o3TGhaenpac3cvMTM0QzRaaGNOMmxOWk40cCtJLzMvNlhPWXVxbDl1Lzk1OHAxVjQvTTdscXNiM1hubmljd2IxN245Q3hEV240eFFRakNmT3RRVUYrMTFhN0QydmRYWlB5VVlTdzkrMmFTSnRtTldlOW4wNzl6eG5OanEyL2twMlZSdDhCTjFhK0h4M1RtZ2VmK1BtNCsydGE5YWRLQ3ZJUElxVkUxejBzV2ZRK0ZvdWRjODY3cmRaOWJmWmdycnJ1ZWRhdS9KckZDOThoZGVOOHpyM2dib0tDYXA4QWVmV05MMWQ3dlh2WEtsWXVuMFZZZUJOc3RtRE92K2hleEJIbkgyRVJUWmt4L1RiS0hJVkVSYmVpNzhCUnRHN2JuNmJOdTJJeW1WbTc4bXUyYlBxWi91ZU1KanFtRlJHUnpkaXlhUUZ6Ly9zOE4vN3REV0tPTWRQOGRISzUzU3hjdHBHQ29sS1F6TSt5aFB0ZHUyd0lWQ0w3RkhSS1RiVnFKWTVwUUJzcHBWOTAwcWVUdFVVTHd1OGVneTJwRTZhZ3Fnc1J3KzBtLzhQM0tWdTNqcEJMaDJIdjdIMjB3eHdaU2ZpdHQ1SDMzalFPLy9zbEl1NjlEMnV6NW5VZHZrRVRBaVF5VFdKNitzYytQWDMrYUtkY1BjWnl5TkRlRjRJa3pSU00yZGFrV3NkK052Q1VMeW9xcGZjaXVPTDFna1ZibVROdlU3VnQ1Lzl2Q3dzWGUyY1N1Tnc2WFRzbDhFYlg2K3MzNEhvZ3BjVHQySVBVU3dBMk96MmUrMXRmOEVuWjhmYnpGektsa3pWSHltbENpRFovWldHb002bGk3WkNUaVdqVEFlOHNnUTlYbG5KVHo0REtraVJTU2p4NjFXeHJRNTdZVWJ2RWV5OWlIRzdKTjVzY2ZMMnBqUHZQQ1dKd0t5dVAvMWpJUjZ0S0dIdE9FQjFpcWk1Mm5yb2dtR2JocGhwMXIyZHZjUERCeWxLNnhwdTR0WTkzZHJiWnBQRmtjaEFQZmwvSWc5OFg4T2g1d1p6ZnRyNFdlZlQyb1NZcG5oYjNyUEY1SDFvWGVmMzExaHl6bUlhVUxmeGxHblo2Y1RFemQrOWhZMzRCaFI0UEdoQmhzWEpiNjFhRVdVN1A3TU5ZdTcyeTVNZTJna0ttcDZWaDFUUW05ZWpCL3c0ZDRvTmQ2WXhxMllLcm16YkZYcjdJYzVUTlNvdkFBTHFIaDFjdUZBbVFWVmJHa3hzMmNhQ3NqSDkyN2tTVXpaczRIeEFWeFhYTm0vRi9HZnZJTG5QeVJGSkhRcTMrTVh1eWdrU21tYVY0V2t6M2Zha21PZVk5U3g2ZTk2VVVWYytCKzZoSnprcGZUSXVnV0I1TXVxck9jOS8wb29PRVc0SUl0bFNmTFNzUXBPYnZKZGRWektDWXBGcjMvU3U2UkhodjREZzhMcjdadTVTdjl5N2wvbzZYTXppMk00K3YrWWlQZHY3TTJBN0Q2UkRXdEhLZnA3cGNUN09nNkJwMXIyZnZYc0lITytiVE5id2x0N2IxenFRMGF5YWU3SElkRDY2Y3pvTXIzK1BSenRkd2ZuelgweGIvOFFtUWJDNHVrdmUzL3VSMnZ4am5VMUk3V1YxdU9VMUNDMDdqZFpCbUVrUjNzYkptU2hIWjZ6MjB2dFJPWEE5dnY5RmpiREFicGhXejRxVUNPbzJ1ZlNHMEEzKzRrVG8wNmVleko0MU9XR2d6NzZXNE5DUUhWN25ZOW1VcDhYMnNkTDB6aUUwZmxyQmxWZ2tkYnd3a3ZxKzE4dWRyc2dtQ0VreEVkVFJYUzQ0N2NuUld2VlpFYWJaQnp3ZUNzWWQ3KytIWUhsWmFYMm9uZlY0Wlpia0czY2NFWXcwK3RXc0U3MnhzbVNZTi9lbVVQdjQ3aGxlUXFhbFdGM0thUUxRNC90YW56dTEyNC9aNGNKUjUvMVJkYmplbERnZVc4bnJVc1pHUlhIcmV1Ylh1bTEvb2ZYb3FNS0I2dnIya3RKU3Y1czBENExZbm42cjJtZFBsWGVzbCtlWmJhajNtRjVNbkVSOWQ4NG1YQ3MvY2R5L1AzSGN2QVA5Nis1MXFwVVhTOXU0OVptbVJvMlhsNUxEcHp4MlZyd3NLaXpCcEpuNVpYdjBoa29zR0RqanVzVTRQZ1pTa0NiTjhXaVFrK0ZWYjdkVHBTNnNRWmRPa0ZHM2F0MnhDbnk1dHozZ2Q4dHpEZThqUDJ3OUNzUGlYZHlncHlhVlAveHNJQ0F6RFlqbnhhd0JkOS9ETHZNbWticHlIMldMbisvOTdsdk12dWhlMzIwbEVaTk5qN3R1cjM3VTBiOVdUcUtpV3g5eXVXUXZ2Z3BFdWw0TTFmM3pGbWorKzVLSkxIcVJkeC9QNDhyT0hXYkxvZlM2OFpCenhDVlVsd3k0ZjhTeVJVYzFyMUwxZXVXd1d2LzN2UFpvMjc4WTU1M3VmWmpDWnpGeDIxVFBNK21Rc24zMHlsa3V2ZUpLT25TNDQ0Wi9CWHlHbFpQbTZQMG5mbHdWU3BpRzBwelBuK0VlWnNJWkdKYkwvb3V1bE5KV3NYdnU4RU1MN0hJS2ZYT0NlYm9GSDFidDI3ZDNyblltZHVaK2dJUmNUZXZVMTFUNFA2TkVUN3JxYnZBOC80UENMTHhBNFlDQWhWMStENlJoMU5CdVNpcmsrQWx4U011WEhINy9iNk5PQUFDbFR0T3l0dVdOQURFR1loY2thRDhMWGk3ZWRYam01eFZ4MzJ3ZlYzcnY0R3UrRXBBK24vSTJ4ZDNyclloWVdPcmpxYisveDhIMFhNbXlJOXdiTFAxLytnWUtpNm84Z253MmtsT2p1SEF4UEhpQUxoQlQvYXRudDNicVh2UGN6OHN2clRUazUrYzhMcU45bnVZN2gyODBPbkI3RVBjTUNBQUFnQUVsRVFWUkpnRVd3Sk4xN1VSQld4MnpwMmdnQkxjSTFua2dPb1gxTTFmRDY5V1luWDI5Mm5sUXNoMHQwMW1kNldKZnBaa202azZoQWplY3VDYUZYVSsrRitaU3J3cGkrb29UeDN4V1NHR1ZpUUVzcjU3V3VXU0lrMzJId3h1OGxMTjN0b211OGlSY3ZEY044eEd5c2hEQXpyMThSeG1NL0ZQREMvNHFaczdXTWV3WUUwaTc2VENVVUszdFJGOGdwYjJZdjlIa2ZXaGVabkd6T2FkNzBlZnlvalFJRW1jMXNLaWlrZDJRRS9TTWo2Uk1aU2FqVndvNmlJbGJuMXV3Q2l0MGU5cGM2V0hRb3E5cjdkcFBHd0ZvdWJBMHBTUzBvWkhOQkFiOW5IeWE5cElTaDhYR01TV3hMZ01uRWxjMmEwaUlva0RmKzNNR1hHZnNZRkIxRmw3QXdoc2JIRVdXcmZoRzArRkFXVTNmc3BGVFhlYVpURWdPaXF6OHBOS1p0RzZTVWZMMXZQN2V1WE1WMXpacHlZNHZtbVAyajFJaEx3cFEzMzNqRDUyMVVwcVJvZVk1bVl5UU1vWjdTMTRmTENpaDBPOWlVdHh1QndIekV6ZkZTajVQc3NnTCt1M2M1a2JhUWFxVWtKSkk5SmRsOGw3R0NpeE84QzQrdVByeURNdDNObjRYNzZSblpsczkyTGFKTmNEeUpvUW5zTC9VK3F2N0s1cSt4bHk4U21lOHF3WkFHdC80K3FmSjFyNmk2WjBvZExpdGtmZDR1MXVXbXNlUlFLbEcyRUo3ci9yZktmYWIwdTRmcGY4NWovTXBwSklZbU1DQzZBK2ZGZGFsUklpVGZWY0liVzc5amFkWVd1b2EzNU1XZXQySStZdlpaUW1BVXIvZTlpOGRXZjhRTG0yWXpaOTlLN21rL2pIYWg5Vkp1dHdCcC9Ldmx1OFA5WXB4UFdaUnNkcnBOejJ1VjEwR25ma3dwSmZscEhqSlh1TmkveEltaGUyY3N0NzI4Nm1aSVhBOHJBNTRKWmYyMFl0Wk9MU2FrbVltRWM2eEVKVmtJYm1MQ1pCUHMvOTJKSlVqVVdJd1JZTUg5K2FjY1ovWW1GKzVTV2VOOXd5TXBQcUNUK1VmTjhiNUpYMnVObWRDZU1vUGNiUjV5dHJrNXNOS0Y0WUxFcSt5MHV0ajcvWFlmRTh5ZWhXVnNubEhLdGk5TGlldHRKYWFyaFpndVZ1d1IxZnZJekQrY2JKbFppcWRNMHVPKzRNckVmNFdPTndZaURjbnVuNTM4K2tRQnJZZmFhWE9acmM1NjRTZkFaY0NVbDc5YjdQUCs4WGprb2tWbWo5MzJ2SkN5M3NieUQvL3Zhejc1OXR2SzF5Kzk5eDR2dmZjZU53MGZYbVBidzNsNUJBVUVFRkIrODNqeHlwVUFOSXVydnRqZlIxOS9RMEZSRVdOdnVvbmd3T3JycDh5YU13Y2hCS05xT1Q1QVNQbjIwejcvZ2w5WHJVSks3K1NLZjczOURqYXJsZlA3OXVYZVVTTUJPS2RuRDF6dXFuSTNZU0VoM0RSOGVJMnZxZXM2VWtxTThwa2ZIbyszQk1TV3REU2VmK2VkeXUyY0xoY0hEaCt1Zk0ramUvQjRkQzRhT0x2V1dNOEFseFJ5aW5YR0xQOXFxOWQvYWJJVXU1NFhhUDFDUXdJNHIyOFNadk9adlg3UHo5dlBON09md21vTDR1YTczbWZ0cW05WXRlSUxWcTM0Z2lZSm5ZaUphMHR3Y0JTYXlZeEpNeU0wRTBKb0dMb2JqKzVHOXpoeHU4b1llTjV0L1BqZGkremN2b1NMTG4ySXVQaDJmRFA3S1diUGZKQVdyWHV6ZC9jYUFnTERNWmtzbUV4bVRDWUxRak9oNjI1MGp4dGRkK0Z4TzltNS9YZmF0aitIMkxpYVR3d1dGeDFtNys2MTdFbGZ5NDV0dnhJVUhNV0lHMTZpWld2dmt3Q2piMytYeFF2ZjRiT1A3eU11dmoxdDJnMmtmVkp5alJJaHBTWDVMUGp4Tlhac1gwTFQ1dDI0ZHRURXl0cmNBQkdSVFJsMXkxUm1mL29RUDN5VHdvWTEveVY1eVAzRU5Ubjl5NUJJS2RtelA1dk5mKzVGZ3N1UWNzckduM2I0Vjd0c1FGUWkrNjhScFN2WER0RTA3amorcG1jUEtTVUZzejdGazNXSTBKR2pDTDZnOWxWdUEzcjNRWXVNcE9DVGovRmtIVUw0L1VKT0orNklVOUQ1TG8wWnBLUVlkVzlkUHc2bVp2WFdOUE00QVZhVEpRYk5ISExXUFIwUUdoTEFLLzhjQWNDc3IxZmhLSE56NTJqdndnN3hjVlUzU1l6eU1neVdNM3dpNEEra1VZYnVPdVQ5dHhRenBjZnlvNDlET2hraTYxRGVFSXVaT3d3L3FqbThNMGRuMlc0bnV1R3RqWDFiNzRBNnkzN1U1c3BPZG9aMXNHTTk2dkhoS3p2WnVLVjMxUVdBVzVlTW1uWHNpK205K1RwdkxTdWhkMU1MVHlTSE1MQ0ZCZTJJaTJDN1dUQitjREFqT3R1WnM3V00zOU5kWE5haDVreUtyelk2V0xyYnhiQU9Oc1lPRE1SdXFmbURiaEZ1NHAxcndwbjBXekU3RG5zSXNwN0pKR0xsNzN1K0VHSkdTZ28rNzBQcklISjY5Qmd1NEk2YTZRcmZpclhiK2ZLY0FUWDYrY1dIc3BtVG1WbnJQbmt1RjZrRk5SZHpyQzJSTFlCUDB0TXA4ZWdNakk0aXBVc25ZbzRheDN0RVJQQkIzejc4Y2lpTFh3NWxrVzEzMW9nbngrbml6UjA3c1dzYS8ramNpZTRSMWVzbFZyZ25zUzJ0ZzRKNE4yMFhKYnJ1TDBsc0VNdzNteDB6VXZCOUc4MHA2dDlibU9VNHdIcEViZG96YW1QZWJsN2UvQlVBQTZJN1lEb2lvWHRuNHNWTTJUYUg5M2ZNcjZ4RGZhUVFjd0RueG5WbVRIdnY0azMvTzdpUkJRZldFVzBMNWRLRVhueXk2eGZ1THE5REhXa040ZG11STQ4Wnk1eDlLNC81K2Q2U2JON2E5Z085SXhONW9zdDFESXpwV0szY2lkMWtaWHpTbFl4b1BwQTUrLzdnOTZ3dFhOYTBUNDNqZkxWN0NVdXp0akFzb1Rkak8xeU8zVnh6Um0rTG9CamVHVENXU2FuZnNxTW9zMFp0OERORlNtT21SL3JOT0MrYzRhYmhtdUNPMDFFWFczY1pySHVuaEx3LzNYZ2MzcmtZOFgwc0pGNFZTSENUbXVkem9jM05uUHQ4R0prclhPeWE2MkQ3bHc3QVFVUjdNNzBmQ2lLa3VZbVlycFphUzNsMEdoMVlaOUxka1cyUU51ZjRrOTMvL05aQjhmNmE3UjRnWjR1SG5DMmVHdS9IOWJKeWRBbGozUVdiUGk0aHBLbUp0cGNIMEhTUUZiTzkra1l0aDlocE10Qkt4aUluQi81d0VkdXRabksrTE44ZzlUK2xtS3pROTRFUW9qcldmaU02YVpUM1o3UDFjd2NlaHp5VkpEWWc1eHR1TVFQL0hjTUJrQ0JjelJPR2ExTFc2elg3cGVlZFM1ZjI3U2h6T3ZuN0cyOXkwL0RoOU9yY2lhWnhjV3pkbFZadDIzOVBuODd2YTlhaWFScWFKdkI0ZEFaMDcwNWl5NnJacXFrN2R2REZqejl5MGNDQjNES2k1b0t6ODVZc3dXVFN1T2FTaTJ0OGRxVGVYVG9URlJIT2htM2IyYjAvay9QNjlLRnBmQnl0bWpibHhYZW5zV0Rac3NwdEozN3dZYlY5djFtd0FJQ1BYMzZKMXMyYWNkTWpqN0xuaUhPT3dUZDVGK1Y3NUk3YldUenpQNVh2ajM3ME1UcTBiczAvN2g4THdGZno1dkg2Ung4Zk04N1RTUWptMnpETkVINXd6WDRFMGIyb2JJaW1hWGVZVFNiNmRrMGtQTFQySjB4T0Y4TXcrUHJ6SjNDN0hGdzMralVpbzFvdzVOS0hHRERvWnJadVhzQytqSTNzVFY5RFdWa1JIcmNUS1EwTWFZQ1UxY29jTm0zZUJhczFnSWlJcGd4T3ZvdWVmYTRHNEk3N1pySit6WGVrNy95RGpXdm5VRlpXaEdIb2xUZE5hbU15VytuVzY0cGFQOHM1dklkZjVyMUp5elo5R0hibDA3UnRQNmphYkhXTHhjN0Z3eWJRcSsrMXJGL3pIVHUyL1VhM25qV1B0V3I1NSt6WXZvU3VQUzdud2t2R1k3SFdITE1qbzF0dzgxM3ZNMy9PUkE0ZDNJN05mbVorRjJWT04zOXMyRUZwbVFzaDVYeUx4ejREL0twZE5paCtrRHBvZUlZdVd4WnB0dGkvQm5tK2FHUS9RMDllSHJLNEdFdno0NWNNTVZ3dTBEMW9BWUhIM2JZaHFDcDhJRE4xcTZYL1Q5Mjc3L050UkY1WnFlTy9sMEpjamhhZzJZSTZJTTZ5MmRoSCs5ZXJQMUpjNG1SaXl0VTFQanVVWGNUSU96L2tYMDhONTl5QjNydTdGVE95MzNqcDdDb3Q0bkxzeG5EbklHRTNWbWYvK01ScFdjZmZ5ejlrVEJvWUdSUVE5TFdFODJYNUtybitrTWorSzBwZEJoTHFUUDU2REFsU1l2NExpL0RvaHNSMGlyVXNQYnJCK2t6UENTL21tRnVxRXhsNGh2cVE4bFZ5cFpTWmdSNVAvOER4aS8yaUQ2MU54c04zUmdZUThnUEltaG5qUmtBM2pOT3lBT08yZ2tLYUJBYWNVTW1UUEplTGNJdkZ4ei91eWdYMU1vWGI2QjgxZGFwZnROSERUL3o0dlVCZURrS3JyMFIycWNkSlpta09WczFDczZDb1d1dGdueWhER2tncEs1UGhoalJPNlhpMTBRMjlXckw5ci9BWU91dHpkNTN3WW82NXppSWliU0hIMy9DdkttK09VckxiWnBqNmg3dzIxQy9HK1llWERZd01DQXI4QVJoQSthbnhxYmJKdll2S3lOL2xJYktEbVpqdUZtd2hKLzY3TE1ueWNIaWpoK2h1Wm9KaUc5WWNMVU9YcDJVQnh2dzBONEd4SnF3aHgvKzdjaFlhV0VQRVNmZTFGV1UwcFpTWkhxSDNuOWpkZjhmd0NnV3BxWkVCTm11MXRscWZpa3BLdVBqMk8waDU0SUhLVWlMM3BhUVFFaGpFeE1lOVpYSC9URTluOS83OTZPVXptK09qbyttUmxGVHQ5L1B0Z2dXOE0rdHpacjQ2c2RZU0lXT2UvUWNtazhhN0tTazFQcXZOMDVNbTg3OFZLNWoyWEFvOWtyd2xudjQ1ZFNvWkJ3N3kySjIxNS93UFpHZno5S1RKZlBiYXE3UnQwWUwxVzdmaWNEcFp0bllkM3k1Y3lLdmwzMC9yWnMycXhUank0UWwwNzlpUnArNFpBMVFsc2xkOGVlWm5aRXNwTTYySS9xSmRPNzlxcTUySGZoQnAwZXhmQStlM2FSNHJycnlvTDFiTG1lKzdkdTFjUVZoNEU2S2lqMTNTNDBTNDNXVllMQ2QySTFkS2lTeHYzMExUVHJqdk1YUWR6WFJxNDdxdWU5aTdlKzBKTCtaWVVweExVSERrS1gzTnV2eStaaXNyMXUvQU1HU21BZjAzL3ZRM3YycVhEVTNER3UzOWdaU2F0bkx0QklGTTluVW92bUNPaUlDSTJndnlIMDJ6V2dIL3IwOTNvZ1Fnb1FTRE1mNlF4Sll5UmN2YWx2K1FsUElLTUdNTmFIdldKN0dQcDdqRU81TW1LS2orNnZ6V055a2xoanNmdzUwRFVoYWFOSDFvVEFOS1lzc1V0SnlBb0FrU2tRd05ONEZkSWZBNHM1ZTlaVHorMmpkNXFrbHM4TmJCUHRFa05uRG1rdGhRdnJpQUxORmdqRDhuc1dWS2lwWlRtRHNCR05qSTdsVlhPaDFKYklDT1lTZGVWcXkyUlNmcm53QW9rWVl4SnRvUGt0Z3lKVVhMZGZSOUNMaWk4bW1HZW1xVGdXWWJpYWVwWklZbXRHcC9TcWM3aVEyY2NoSWJ2SFd3VHpTSkRaelpKRGFVbDhXbVVIcmswSkJKL3BIRVRwRm9ybzBCRXdSaTRPazhib3NMN0xUNGk2VkpnMkxOQkExcG1KZTBweU9KRFJEZTlzVExnZGxDLzlyZm56ZjVKRXVReHBpSlBmeDNESzhncGRSY2FUdkt4M0wvNG5BNnlUaDRFSUNBZ0FDU0VxdVhWdGgzNkJBaGdZR0VoNGF5WmVkT3BJUmJSb3hnMmRwMXRSNHZOejhmSVFUZi9MeWd6cS9ac1Uxck9pVW00blM1V0xiT2U1eTB2Umswallzakp0S2J1Tk9FcUN4eGNqVDdVYVhES2hMZ0I3S3lFY0RBSGoxcTNjL2xkbU8zMWYvNExnUWxoc0VZMGQ2L2t0aVFvcGswK3dRaFNBNEpDdUN5NUY3MWtzUUdhSk40K3VxU24yZ1NHN3g5aC9nTENlbFRUV0tEdHc3MmlTYXhnVE9TeEpaU2tuRWdoK1hyL2tSS1NqRGttSTN6Yi9hemR0bndOTXhSMzRlR3JWMDdTdE40L0loYXljcFo3b2pIeWoxUzhvSEhibG5zdTJpcUhONldjN21VMnNzQ0RiTTlBYUg1UXhLZ2Z1M0p5Q1V0UGJ2eWRmcGViNjNOcmRzUGtKL3ZYVGNoTzZlWWtsSW4vL3R0T3dueFlYUnNIKytUV0U4WFF5L0JYYllid0NHbFNJbEpldnRQWDhkME12TGlMaG9sSkk4alZDL2FhRlEra2lnOENQbUJxOWprRjMxb1hRNFg1WThTVWp4ZStZWnFvbWUvaWpZcWhBZkpCN281M3kvYWFKNmozK1hBeTBmRTU5TjRsSHBTT1JOYk9vUWtKWHJTNVg0enpyczNKWThDOFhpMVZXT1VzMXpWR0M3aEE1Zm1IOWRCeDZQdjJsbCt2dW5yU0NBek80dVozMzFQVkhnWUFLczJiZUw2OFE4ZWM1OGJMeHZHdzdmZHh2TDFHNWo1M1hjbjlIV216SnhaNTJjM1gzVVZuUklUV2I1K2ZXV3B1cG5mZmNlM0N4Y3k3VG52VE80dGFXazFGcEk4VlVVbEpRUUZCQngvdzlPaDZxTGRJeEVmMkJ5bGZ0ZFdld3hyT3dyazR3RTJHMFBQN1VHZy9leWRmS1Y0NWVRWHNYRFpScEI0UUg1Z1NPbDM3YkloVW9uc2szRDVtalZKd3BEUGdyRDRXODFNcFQ2SURKZlRtTFN3WC9jU1gwZVNzMmxzYzQ4VVR3cXdDbk1vSmt0RVkzejZuVC9XcFBQeFo4c3JYN3M5M3NlV1BwNjFBc3RSdGY5ZW5icUFTNGQwYnRDSmJHbTQwVjBIOEpac2xVc0R3a3d6ZkIzVHlUajg5cEFrUS9Lc0VNSlM3UmFSMGxoa0NHZlpwUGpIbHZxOEQ2M0xvUW5qdW1QSVp4SENvcHBvNHlPUkdXNWRUa3FZUE5QbmJUUm53dnptRXMrVElCcmZYV29GQUNHMHBXYTM4SnR4L29uTkYzUkgxNTRWcURHOE1aS1FvYnZMSnIzV3gzL0g4QXF1WGR1NzY0WXNQOS8wd2RkM3VWbTNkUXRMMTY0RllQcnNMd2tPRE9TaFcyOEZvRy9YcnR3NzhrYnVmT2J2UFAvZ2VEcTJyVnJNdHFDd2lMdisvbmNTWW1NQnVQTzZhN256dW10UFcyeXpmL3lSUWIxNnNXRHBNaDY5OHc3ZW1mVTVyMzM0RVFDOU9uWGlyWDg4Vyt0K3UvZnZaK1RERTQ1NTdQekNRbFp0MmxUNTJqQWtSU1VsWkdabHMyRHBVZ0MycDZjRHNHRHBVZ0xzZGdiMzduMDZ2cTJqeUF6ZDZacGs3ZTc3YS9ZamRibjhQMGtZUEt0cHd0S2hUUUxONDZPT3Y1UFNvSGwwbmZWYmQ1TmJVSXdVTXNQbE1pWnRXWGlyWDdYTGhrb2xzazlROHFKRmRuVEdTQ0hhZzVwLzBKaVVseFFwUTRoeEM4L3RzOWZYOFFEb0p0Tk5JQWFBaHNYV0ZDRWE1NS95RFNONmM4T0lxaE9ndXgvOGpKM3AyU1RFaC9ISjJ6ZFhXeFNpb1pOUzRuSG5ZSGlLQUJ3WVJrcFk4eW01dm83clJLV25KTnVGWUF5QzlrZFduRmNhQWU5TnRqSWhQZU1pSDFycUYzMW9iZEp2dTgydUdlSUJJZkF1VmE2YWFPUGhmV1MrekdRWTQyS21UUFdMTmlyTStrM1NXOWRWemNSdWJNcG5ZMnVTbExESncveGluTDl0VWJMZHBJc0hKTFN2S0hLak5CWUNCR1VJZmR3cmZmeDNESzhnMDlQdGJvL3JBVkYremU0THo3NzVKcit1V2tWRXFMZTgxbDNYWDg5dFY0L0FiRFl6OTlmRkJOaHNkRzdYanZhdFdyRnRWem9YRHhwVXVlK3l0ZDZGSHk4YVdMMGlpcFNTblB4akx4UmVtNmp3OE1ySlRodTJiV1BkbHEyOC91UVRMRmk2ak9EQVFONTg1bW5zTmh1dmZmUVI2N2R0WStpZGQ5VjZIRjJ2ZllIVEkyVm1aZkhpdFBkcTdETnZ5UklXcjZ4YXROZHVzL0hpdFBkb0ZoOS9laFBaM20relRCT21jZGJPN2YycXJiWksvdGl1R1l3QjBUNDhOSWdCUGRwak5qZnVrcUNOd2Y2RHVXemN2Z2RweURJTTg3Z3RDMGY1VmJ0c3lCcG45dXN2Q0FnS3ZWWWc3d1FoMUJ5RXh1R0lWSnNMS1NmTzdkdHpyazhES25kbzZ3TkRwYUU5aWRBMFMyQWJOTk9KMTZnNlc3aGRPcXZYN1dIMStyMmNkMDRpblRvMFlmMm1mZXhNeithMlVRT1k4Y1VLZmwyNmd3dk83ZURyVUU4YnFSZWpPdzhCUnBrbWVDaW15MXRMZlIzVHlRaU9NVjByQlhjS2I2RmtYNGVqMUF0dkx5ckFKYVV4TVhMc0lyL29RK3NTSEI1eXJSQmlaS044dktXUkUrQXlKQk1qMzVqcUYyMDA1NG1maGtwcFBBbG5vSmkwMGhDVUNhazlGUG5xTUw4WjUrUER1VllnUnFxN0tvMUh4ZUtPZ0F0RFRueXBoMytQNFJWY0hzKzFRbWdqOGVIZGxxdUdYTVRvSzYrZ1ZkT21YSExIblRTTGk4TnNycGwydWZLaUM1bjIrUmZjZXZVSVFvT0RLWE02bVRYbkJ5NGVkQTdSUjYxSjVTZ3JZL2c5OTU1MExQTStlSi93OG9UNnA5OTlUMkxMbG5UclVIVjlWRkVmdTAyejVnUWsyeGllN0MxV1AyL0pFalp1Mzg3amQza1QyL2xGaFh3eDk4YzZhMmdEZEVwTVpQSE0vMVMrbnZ6Sko4eis4U2RNSmhPelhuK3RjcGI1R2VTUzBwaG9UbXpuZDIwMTNHcStGc0dkTnF0WlhES29CeUZCOVZSdVJmR1puUHdpNXYyMkRvOXV1Q1JNM0RCL2xOKzF5NFpNSmJKUHdQQVY2OXBKWVV3R0VRSnFEa0pqSTJHZVlkYmU4blVjQUhsYjdtL3BOTFFaUWhCdXNzYWltVTU4SWEyR1ROY04vdHg1aUhXYjlyRmwyd0VPWlJleGZ2TStvaU9ET1ArY1JNcWNiaWE5OHd1eDBjR012cjR2NlhzT00vWDlYK21TbEVCTTlCbGVqS2tlU01PRHk3RWI4QUI4R04zeHdJYytEdW1rWkUwN3I1M0owQ1pMS1A5bHFGNjBNVEdRODJ3ZWwxLzBvWFhKR2orK25SQmlNa0lFK3pvV3BmNUo1RHk3eC9DTE5wcjN5TnlXdWpSbUNDSENmUjJMNGhzUytXSFU3bUsvR2VjZjIzSmVPODF0bmd5by9yRVJrakJQR3Y0OWhsY29TMHRycDBsanN2UnhXejJuWjAvQVd4LzZXSVluSnpQajIyK1pNbk1tZjcvdlB0NytiQllGeGNYY2ZmMzFkZTV6dzdCTHVYREE4UmZ0VzdwMkxUTy8rNzdhZTAxaVl4aDIvbm0xYm4vcjFTT3F2ZjV0MVNvU1ltUHAwcjVxQWR4anpaN2VtcGJHSHhzM0VoMGV3ZkFMa2lrdUtXWHU0bDhaZmtFeWExTzNNUE83NzNqaTdydVBHL2VwRUREUGduOWNzeCtweDhXZnRjTmtUQmFJa01HOU90SzhpU29wY3JaenVkMHNXckdad2hJSFNEbFB3KzEzN2JLaFU0bnM0MGhldENoWW12VHBBaEdqbGpWcEhJNzZQZWZnTWFiKzFMZHZkcDA3MUpQTXpER0J6bnp0WlNGRW5OQUNNVm1qRzgzRXdWMTdEalAyc2RtWVRCcWRPOFp6MVdYZDZkZTdKVzFieGVEeDZMdzBlVDRaKy9PWW1ISTFack9Kc1hlZHo1M2pQK1VmTC8vQUsvOGNRV2hvdzczckxhV0IyNWtKMGlsQmJEQ2tmRWVJcjQ3L2ZKK2Z5SG83T1ZpVHB1bFNFS01XaDJwc0JFaVpBM0pxeVBnbFB1OUQ2NUl6Ymx5b29ZbnBDQkhqNjFpVWVuSmtWeVJsam80eE5XVHFWSiszVVpreUp6QzNsSmVGRUhHK2prWHhBWWtVc0FGZHZDTyt1c0V2eHZseEsvcUhtbDJXNlVLZytzZEd3OXRCQ2lHUXlCeERaK3EvZS9udkdGNUI3dGdSNmphTTh2UE5oc0Z1cy9ISUhYZnc1R3V2VTF4U3l1S1ZLM25zemp0cEZsLzNlajRKc1hIMFNFbzY3ckgzWkdiV2VPKzJhNjRoTWl5c1JvSjl5RzIzNHptcWRJamI0d0VnK2VaYmFoem55YnZ2SmlteExXdFRVNW0zWkFsdWo0ZmJuM3Fhd0FBNzk5ODBHb0RYUHZxSUVvZURtNFpmUWNjMmJYajlvNDg1djI4L0J2VG9mdHpZL3hJcGMzVEpWRXY3OW43VlZqc2xmeG1NMlRsZENCSFRxbWtNblJLYk5acnI5OFpLU3NtbTdYdkpPSEFZSkRtNllVemROUDhPdjJxWFp3T1Z5RDZHNUVXTHpFRWhZYmNMS2Z1QlNyMDBOaEtrQVJOL0d0RG5mejZQSlFYdFVMNTFsRUFiQmdLenJRbWlFYTMvMUs1TkxQOTQvREo2ZDI5QmFFalZJMjB1bDRjWFh2K0pKY3ZUdU9tNnZ2VHQxUktBMk9nUW5oaC9DZi84OXcvYzk5Z1gvT3ZKNGJSdDNXRE9heXRKS1RFOEJSaWVQRUNVQ1NsZmp1ODBkYXV2NHpwUk1pWFpuQy9NdHh1SWZ0NTNWQy9hdUVncHBKd1ltZjJMei92UXVzamtaSE9PMlR4V1lQVHpkU3lLRDBncE5Ta25Sb1ZIK2J5TnlwUVVMYmRVakFJeHpOZXhLRDRpWkptRWx5TmZ2OHd2eHZtVVJjbG10MTBiaXhDcWYyeUVKRklLd1VSN1QvOGR3eXZJUll2TUhvMnhBdEZQeW9aVnZ1N2MzcjNwMnI0OWkxZXVwRzJMRmx4NTRRVm43R3RGaG9YVit2N3JUejdCa1QrM2xSczM4cC92dnFkcGJDeEJnWUU4TUhvMG1sWjFEdDhzUHA3Ump6NUdRVkVSclpzMTQrYXJybVJBang1MDc5QUJzOW5NbHovOXhMd2xTN2gxeEFqYU5HOUdpeWJ4elB0dENmK2NPcFczLy9Fc2lTMWJudTV2VFFyQlJGdGlPLzlxcThrcFprdUE2M1loUkwvQUFCdjl1cmZEYm1zODErK04xZUg4SXRhbTdzTHRNU1F3Y2RQOGRQOXFsMmNKVlh2dkdPekJ3VzJGbEk4Q2dRMXJTRlJPaGFqNi94dEhjZUVVaERCOEhaTmoxTU5OQk5velFMaloxZ1ROSE5ibzd1WmVNTGg5dFNUMmpsMVozUHZJNXl4Wm5zYjFWL1hrN2xzR1ZkdCs4SUMyUFB2WU1MS3lpeGp6OEN3bVRsbEFYbjVwZllkOVNxVFU4VGd6UVhvUWlPa3hqckp2aFdnNEJhYUxZa1ZiUS9Bb0VLanFZamRDa204S3N2VXBJZ1dmOTZGMU9keTllMXNwakhFSUVhaWFhQ05TTWRERE53WDVoVk5FU29yUDI2aWpvSGNURU04Z0NLZUJKV0tVMDJaNlpGN2N0d0wvV0k3SEV5bmFTc1E0MUJqZXlIZzdTSUg0Wm4rT1BpVkYrTzhZWHFsbGs3YUdJY2RKS1FOOUhjcVJqcmRBNHI2RGg3ajNueWxzU1V2am9vRUQyYjEvUHpjLy9qaHJVbFByS1VLdjdoMDcwaU1waVE2dFc3TjJ5eFptL1RDWFIyNi9qV25QUFlmVDVlTGR6ei9IWnJYU0l5bUpIa2xKUkVkRThOeTRjWHp6MWxRK24vUTY5NDhlVGUvT25UR2J6Y3o4N25zbWZmd0pQWkk2Y3ZjTjNoSXBack9abEhFUG9BbkJYWDkvbG9YTGxwL1crSVhnbTMwWis2Y0lQN2htUDFJM2U5dTJvdnc2YUdDUDlqU1BienhQVXpkV2htR3djT2xHOG90S0VVSitrKzl3VHdIZm4yT2VqZFNNN0RyMFhyMDYwQ1RGREtBRnFIbUVqWW4wL3BjdXpLYW5GbDl3UVptdjQwbFB2ODFlVkdyTVJvald3aFNDMmRiRTF5SDVuSlNTeWUvOGozMlorWXdmazh6VnczdlV1bDN5b1BiRVJZZnc3emQvWmw5bUhvRUJsbnFPOUsrVDBrQjNaaUFOaHhTQ2pURWQzNXdnR3NMRlJMbk1sTjZCYmt3elFMVHd2cU42MFVaQlNoQklKT202SnA1cW5iTFk1MzFvWFRMSGpBa1VHak5BSkFDcWlUWVczaVN4bEloMHFjdW5Xbi95aWMvYmFQcHRpK3dPaTJNMmd0YUFXayt2TVpFU0VGSUlzVEhpbFpVVGhKOWM4STVaM1R2UXdEUkRDTHo5bytvZ0d3WHB2V0VoZ1hTM1JYdnFrd3Y4ZHd5dmtMbDZkYUJiUDdLdCt0NjZMVnRZdjIwYjZmdjJBUkFTSEZUdDh6S1hrMm1mZjhGbmMrYlFOQzZPOTUvL0Y1MFNFMG5kc1lQbjNucWIrNS83RisxYXRlU2hXMitsZCtmTzFmYWQrdW1udlAzWlo4ZU53VGpCRzZMWnVibXMyWnpLcXMyYldQVEhIMFNIUi9EcTQ0L1J0MnRYQUQ1ODhRV216SnpKbmMvOG5RNnRXek9vVnk4dUhEQ2dSb21RdklKQ1hubi9mUmF2WEVtUHBJNU1mdXFwYWd0Y05vdVA1OTNuVW5qZ1g4L3o5emZlNEp1ZmYrYkJXMjZoUTV2V0p4Um5UZDYrRXluVGRXRjZxclVmWExNZkthSDNlNEdhWUlhQUZva3Q0dWpWdVkydlExTE9NTU13V0w1K0J4a0hjaVNRN3ZSb1QrMWVmTHRmdGN1emlVcGsxNkpUYXFvMXJyVHNCUUg5ZlIyTFV2OEVPQ1RhaXdFN2R1enlkU3h5OVJqTG9kS0FDUWdHQ2MyR3hkN1UxeUg1QlNFRXp6MTVPUVZGWlNRZXAyUklVb2NtVEo5OEUyNlBnYzNXTUJMWlVrcDBWemE2T3hjUUdWSWFqemFrSkhacVNpZXJKU2JpQllSUWZXaGo0MzFrd0NHRWZERW1jb0hQKzlDNjdCZzN6bVl4YTZxTk5rWkNnSlFPS1hreDVzQUJuN2RST2VZOVMwNllZd0tDUWNmZldqbnJlRzlhWkJpNi9xaS9KTEhIN1VpMGhaU0VxZXVnUmtoNGIxZzRwTlJmM0wzNUY1LzNqOGNqZCt5d3VURmVRUGhYVzgwdEtPUzlMMmFqYVJyOXVuV2xiNWV1MVQ0WFFyQisyMWJ1dTJrVU4xeDZhV1hDdDNPN2RzeDYvVFcrV2JDQUgzLzlqZGJObXRVNDlpV0RCbkZPejlvbjhCeHBUZW9XL3J0dzRYRzMyNzEvUDY5OTlCSDl1blhqSC9mZnozbDkrcUJwVlEvdDIyMDJIci9yTG00WU5veHZmdjZaeFN0WE1tTElSVFdPODltYzcxbThjaVZYWG5naEUyNi9EYnZOVm1PYlZrMmI4c20vWCthbGFlK3hiZGN1Z2dKUFpRSzl0NjJDZU5IV3BvMWZ0ZFZPbmI2MFdtS2NMd2doK3NkRWhuTEJnQzYrRGtrNXc2U1VwTy9MWnQyV1hRZ2hIWVkwWHR3YUh1Qlg3ZkpzbzI2djErS3lsV3N1MVFTZkFtcEoyVWFpNHFhMUVDQUZjelhrRFhQNjlQRjVIWXJNTGZlZlo4SThFMFFMczcwcEprdXNlaVNwRVRBOHhiZ2M2UWpwOGlEa3E5bkdnWlRPbmI5eStUcXVFNVh6OWtXWElzU25FaEVGYW5KaG95UGxYS2NwNzRhRWU5YjR2QSt0eStHSEhyb0dJYWNqaEJybkd5RXBtZXN1S2IwaFlmcDBuN2ZSckVmbW5tY3lNMU5XUGdHb09zekdvWHhCUFlRSEtWNDlrRjZVMHZtckcveGluUGhrZk9ZQUFDQUFTVVJCVkg5cS9RWFhDS0ZOcC93NlNMWEpzNStzYW85SXlkekRucndicHZmeDN6RzhnaWN0N1JwREdwVnQxWjlJS1J2TU5adXU2NWhNcGxNNmhzZmpZZlhtMUJOZXpERW5QNStvOFBDLzhKV3FWbXNXaUxuWitmazNKUGpCTmZ1UnVnMmRlYWxKNDFPenhSeDEwWUN1ZE9uUUFxMkJ0QVhscnlsenV2anZnbFZrSER5TU5PVGNyT3pTR3pMWDNPTlg3Zkpzby82aWpuTEY2dFhSaGlHK0VJS2F0eHFWczU1RTd2VzRBM3JPUDZkenJxOWp5VW9kRzR5d2ZDSGhjaUZzV0FJVEc4d0prZkxYU1NueE9ETzlDenhLdVU3TEt6NC9adkJIUmI2TzYwUVZ2cGNjN1RMTVh3aUU2a01iSXluM21zdEtlb1pOV083elByUXVoWTg4RXUyVW5tOEZZckN2WTFGOFFNcTlGb3A3aGszKzBPZHROR3Zzb21CelNPa1hFbkc1cjJOUmZFTWkxMG5wT1Q5bTRsVitNYzZuYkUrT2RwZVp2a1gxajQyU1JPNjFta3Q3cG5UMjN6RzhndHkrUGRwdEVxcXRObElTOWxwdDlwNmllWE8vYXF2dGsyZEZCd1RvWDJoQ1hCUVhIY1lWRjFTZjRhNmNuYmFtN1dQSjZxMUk1RjYzYnV1Wk92OEd2MnFYWnlOVld1UW9IcDNCSmswbHNSdXBnMUtLZS93aGlRMWdJUG9MdUJ4QVNpZXVrdnBkK0VQeE1TblRORTBmMlpDUzJBQXUzVFJZQ0pYRWJwemtRYVM4eDUrVDJBQXVYUjhzTkhYaDJ6akpnd0o1ano4a3NRR3N3V1g5ZFpYRWJyU2tsR25TdzhpWVNmNlJ4QVp3bHBvR2E2cC9iSnlFUEdoSTdta0lTV3dBbDRuQjZvWjA0eVNFT0NnazkvaGJFaHZBWnRVSGErWFhRWWNPRi9EQlY3LzRPaVNsL2h3MGRPNVJTZXo2b1JMWlJ4RVdiWjNVNWZmZ1B3dEdLR2VlRUhpa0lXZkt3MW1MZkIxTGhTQ2J2cW5FWmZvV1JITmZ4NkxVTXltTE5CTVRZenErL2FldlF6bFpKa091MHpYNXZSQkM5YUdOaWNRanBaeVpwKy94bXo2MExpYVRhWjNIME9jS2lQTjFMRXA5a2g1Z1pxNUgrazBiTlJuYUpvL1F2eFVDTmM0M01oSlpKQ1FUb3lkZDdsZmp2R2FUNjZTTHVRaWgrc2ZHeFdQb3pDd0o5djh4dklKVnM2eHpHWjY1QWsyMTFVWkZlcVFoWjFyQUw5dXF4Nnl0TTBsRDVaSWFHWW53Q01uTVVpM1BMOXZsMlVqVktWQVVwU0VUaHpZKzNGcWFqQWRCWGlLRTZJaGtCNEpmOEdpdnhuYWRuTzVkZTA1UkZFVTVVUWZHallzeG0weGpRUTRwbjcyZUlhUmM2cEg2VzdIN0Q2MFFYMzJsK3pwR1JWRVVIeENQckwyd2hkVWtKZ2pFSlFJNnl2THpUczBpSnIyUXRHQW42cnhUVVJTbExpTHgzSStpZzRKTWR3cWhqVUtJamxKeUNNUktYZWovM3Z5amZSM2NvTTR4bGVOU2lXeEZVUnFzZzZuanJ3TCtMWVRvZVBSblVzcHRFdjdacFBPVUwzMFFtcUlvU29PVSs4ajR3Ym9VTDJ1SUFiTG1rM3U1d0d0UnVmbVR4U2VmbFBraVBrVlJGRjk1WnVPUXE1QThEM1N0K2FsTWs5SjQrcVVlaTlSNXA2SW9TazJpKzlEUGtvVm1UQlJDOURuNlF3bUhrSExLNGZ6c3lmdVdUM0Q0SWtDbDRWQ1Y1eFZGYVpBT2JobmZSU0NtMTViRUJoQkNkTlNFZUd0ZjZrTTk2anMyUlZHVWh1amdBdyswMXFYNGowQU1yaVdKRFJDSjVPbWN5UENSOVI2Y29paUtEejI5SWJrTGt1blVtc1FHRUcyRk1MMzEyTHBrZGQ2cEtJcHlsTVJ6UDRxdUs0a05VRjd5THlVeVBPNjJlZzVOYVlEVWpHeEZVUnFjdkhVUGhUdXRjcDRROUFjUTVoQkM0MGRpc29TanV3c29QUGdGMGxNSWdKUnlzeU93c0cvcjFtcjJvS0lveXJGa1QzandDNEc0RVVBRUJSRjB4WlZvVWRIZ2NWUHkwNC9vZS9jQ0lLVXNsRTUzaDloMzNqbm8wNEFWUlZIcXdiZ1YvVU5EN0VFL0M2SDFCd2d4UjNCVnN3bUVXV01vZEIvbXU0ekpGSHB5QUpEUzJPd29kZlNiZk01eU5hTlFVUlNsWEk5aG4zNG1CRGRWdkg3ODNqNTBhUjlGbVZQbjdaa2IyTEFsdStLamJTN0p0YWsvL1cyTGJ5SlZHZ0kxSTF0UmxBYkhaZEZiZ213Q0lMUUF3cHZlamkya00yWjdVMndobllob2ZnOUNDOEQ3dVlpMWw0YTA4V25BaXFJb2ZpNW53dGptQWpvRFlESVROT0lhYkgzN1lXblRCa3Y3RG9UZGR6OWFkRFFBUW9oUWs5MHl5SmZ4S29xaTFKZUFJRnRUaEdnQ1lOT0NHTm55SDNRTUhVQVRlMXM2aFBUbjV0WXZFbUFLQlVBSUxkWnF0N2YzYWNDS29paCs1VXVURUZ4UzhlcWx4d2N4OG9vT2RPa1FUWjl1Y2J6d3lEbDBiaC9sL1ZDU1lKSkdOMTlGcWpRTUtwR3RLRXJEbzhuV0NCRU1ZTExHb2xraXEzOXNDY2RramZXK2tESlFFMUpkVUNpS29oeURSN2RFU0FnQzBNTERNY1hHVnZ0Y1dLMllXN1d1ZkMwTjBiTitJMVFVUmZFTlRUYzNGM2pQT3lPdDhVUlk0NnQ5SG1hSkljN2VxdnlWRERTWlRaM3JPMFpGVVJSLzFYbW9zelVRWGZINjB2TmJWZnM4TXR4T3E2YmVtNEVJZ2pTTnFQcU1UMmw0VkNKYlVaUUd4OURKRjFLNkFKQnV3S2krZ1pUbDd3TlNlQXlkL1BxTlVGRVVwV0V4RzRaSElIUUE2WFFpWGE1ajd5Q000dnFJUzFFVXhkY00zU2dFNzNtblI3b3hwRjd0YzRuRWJWUldzUE1ZVXViV2M0aUtvaWgrU3pvOXh6eG45SGdNeWx5ZThvMlJRZ3JqV05zcmlrcGtLNHJTOEpqTnV4R2lHTURqT295cmVCdlM4Q2F1cGVIR1ZiSU5qK3V3ZDFzaHl6Q2JkL3NzVmtWUmxBYWcxR3crS0pDSEFXUnBDZTQvLzBRNnZDVmVwY2VESjJNdjdzMmJLcmNYaGxqam0wZ1ZSVkhxbVpsOVVuclBPL05jQjlsUnRCcTM0UVRBYlRqWlViU2E3TEs5RlZ1WFlkWjMraWhTUlZFVXY3Tmw4ZTBISlRLOTR2VTdNemRRV09Tcy9Iemp0c1BzMk8yZGR5YVJ1UjdkVU5mdXlqSFZ0aUs5b2lpS1g4czE5bWZHaUNaekplSkJwSXZpN0I5d2xmeUowS3hJdzRXcmRFZkZ4QmtrL0pCcjdNLzBjY2lLb2loK3Jkbmt5Zms1RXg3NkhoaUFZZUQ0ZFJINi9uMkl3RUJ2SW52dkhtU1pkOGFobEN5UlJVVXJmQnV4b2loSy9jaDNGeDJLdG9UUEJmR2dSN3BZY1BBamRoYXZ4YXJaY1J0bDdDcmVnRXVXOTQvd2c1MnN2Y2M1cEtJb1N1TmlpT2VreG5RQjFrLytMNVZ0YWJsRWhOb0JXTGNsaTMwSHZKTzJCV3dXcU1rU3lyRUpYd2VnS0lyeVY2U21YbStORmswMmd1aFE1MGFTbllWN2pDN3RMcHZxckhNYlJWRVVCWURWWThaWVdnVUYvSVlRQStyZVN1WVpidU9pMktsVDE5VmZaSXFpS0w2Vmt0cko2dlljKzd4VFNuWVdaZTd1TXZXeW5lcThVMUVVNVFqTkJuNFpFQjNobWlIZyttTnRwM3VNQVJ0L3Z1V1Arb3BMYVpoVWFSRkZVUnFrenAyL2Nva0FUekxJR1VpeXFuOHFjMERPc0FyUEVKWEVWaFJGT1RGOXBrOTNtOHRjbHdsNEE5aHo1R2RTeWxLUWkzUzNNVEltS21xRGowSlVGRVh4aVpUT1cxd1dzNTRNOGdPb2Z0NHBrVGtTWmduREdLS1MySXFpS0RYdFczNkR3NUJNa0ZLK2llU0FsTWlLenlRVVljZ2wwczFnbGNSV1RvU2FrYTBvU29PV3RucE1XSEJRNEVWSStYWEZlMExLRzRzY1pmUGI5cGxlNE12WUZFVlJHcUtEajk0Y1pERWl1aHRvM3ducFhXVmVDbU9TV2VoVElsNS9lOC94OWxjVVJUbGJQZjc3b0JCVG1QVml6VEJWbm5kS1RiL1I2cEUvcC9SY3JCWVhWeFJGT1laV3lSL2JRd05NNTJpSWIwR0VnZ1RFRXg3ZDlQbm1uMGRsK0RvK3BXRlFpV3hGVVJxOHpPMWpvazE2UUhiRjYwQ0xFUnZTYm1yMnNmWlJGRVZSanUzd2hJZDJJMmtKb0NGSFIwNStjNWF2WTFJVVJmRzFSN2IzanJhWFJWU2VaeHFCenRpWDJ5MVI1NTJLb2lnbnFNZGxuK1lpaVFDSmxNYTVHK2JkK3J1dlkxSWFEbFZhUkZFVVJWRVVSYWxCSWcwRUlFQktHZWpyZUJSRlVSUkZVWlN6Z01RcUJBZ2gwRFZSNXV0d2xJWkZKYklWUlZFVVJWR1VHZ1NVVlA1YjB5eStqRVZSRkVWUkZFVTVPd2d3VmZ6YjdOWTl2b3hGYVhoVUlsdFJGRVZSRkVXcFFTSjBYOGVnS0lxaUtJcWluRjBrMkNyKzdUWmJYTDZNUldsNFZDSmJVUlJGVVJSRnFVRklXVnJ4YjEyVkZsRVVSVkVVUlZGT1dZb21STlY2ZlpwTGxSWlJUbzVLWkN1S29paUtvaWcxU0VUbERCbVRKbFZwRVVWUkZFVlJGT1dVZEVxT3FUWTV3cVZwS3BHdG5CU1Z5RllVUlZFVVJWRVVSVkVVUlZFVTVZeHltQ0tDam54dGNwY1p2b3BGYVpoVUlsdFJGRVZSRkVXcFJWVnBFV21JQUY5R29paUtvaWlLb2pSOFlaYnE1NVNsaEtzWjJjcEpVWWxzUlZFVVJWRVVwUVp4UkdrUkNWWmZ4cUlvaXFJb2lxSTBmRzdwTVIvNU9wQk1qNjlpVVJvbWxjaFdGRVZSRkVWUkZFVlJGRVZSRk9WTXExWmFaRXRXakt1dURSV2xOaXFSclNpS29paUtvdFFnUlZWcEVZRXFMYUlvaXFJb2lxS2NHck5tVk9ZaEpSaHN1VUVsc3BXVG9oTFppcUlvaXFJb1NnMUNIbEZhUktqU0lvcWlLSXFpS01vcGtrZk15SmJTNGNOSWxBWktKYklWUlZFVVJWR1U0ekJzdm81QVVSUkZVUlJGYWRoMFlRcXMrTGRBcVByWXlrbFRpV3hGVVJSRlVSU2xGa2JWTEJrcDdENE1SRkVVUlZFVVJUa0xtSkdWaVd3cEtQTmxMRXJEcEJMWmlxSW9pcUlvU2kwMHA2OGpVQlJGVVJSRlVjNGVBbUd1K2pmcVhGTTVhU3FSclNpS29paUtvaHlUZ1ZTbFJSUkZVUlJGVVpSVG9pT3FabVJMMUVLUHlrbFRpV3hGVVJSRlVSU2xGbFdsUlV4b3FyU0lvaWlLb2lpS2NrcUVNRXlWLzBZdDlxaWNQSlhJVmhSRlVSUkZVV3FRUXBVV1VSUkZVUlJGVVU0Zm9WZk55RGFnMUpleEtBMlRTbVFyaXFJb2lxSW94eVNGdFBvNkJrVlJGRVZSRk9YLzJUdnZlRG1xOG8xLzU1WjBFaUFKUkhxVTNpT2dORVVpaURTbEkwMUFCQ21DTkdrcVJJalNlMVVRa0M0ZHBDaUNCSUlndlNNWW1oRDQwUUpKSVBYZXUvUDc0NWxoWm1kbjJ5MjVKYzgzbi9uTTNUT3pzMmQzczJmT2VjNTducmUzVXhpY2V0RFNiZFV3dlJZTDJjWVlZNHd4cG9TZ3JlM0w1WjVoZ1lIZFdSZGpqREhHR05NSGFFd2lzb01nbU4yZFZURzlFd3ZaeGhoampER21oS0N4MGRZaXhoaGpqREdtMHdnTFFXUHFvZnVhcG00c1pCdGpqREhHbUlvRXRoWXh4aGhqakRFZEptVXRFb2EyRmpGMVl5SGJHR09NTWNhVVVFaFppeEEwMkZyRUdHT01NY1owaUNBSVVqcGs0R1NQcG00c1pCdGpqREhHbUJKc0xXS01NY1lZWXpxVmtGUkV0b1ZzVXo4V3NvMHh4aGhqVEVYQzBOWWl4aGhqakRHbWd3UkJjL0ozd2RZaXBtNHNaQnRqakRIR21CS0N0dFl2clVVQ3NMV0lNY1lZWTR6cEVBRU1TRDJZM1kxVk1iMFVDOW5HR0dPTU1hYUVzS25KMWlMR0dHT01NYWJUS0tTU1BZWUU3bXVhdWdtNnV3TEdHRk12NFZQN05YODhLRmltTFd6cUI5Qy9NVml3cGREd1NIeTh1WkZ2eldsdCt3eWdxYkhRT3VLTHRqZUR0Zi9vWlV2R0dGT0J6dzQ5ZE1GQ0VDd2VQdzRid3JFVU9BK0FJUHdzZ0FQaVk0MWh3MmZEWUdKdzl0bXpjaTVsakRGOWhuRVBmcWRweG9MTm94dUMxbjRBRFUwc0dMUTFmdG52REpwYXY5WGFFbndHRUFhMERtcjY4SzF4cTd3eXQ3dnFhNHd4UFluVk43OXFiRUREeUZUUnJ3SllEU0FNK1FOaHcvbnhnWmJHT1ZOZXVXZnZEK1o1SlUydm9xbTdLMkNNTWZVeXRYSFE0RUpZdUwwaENGWUdhQ2tVSDI5cFkySkRvT2F0MEJaT250cllmelZnNnJ5dXB6SEc5Q1phZ3NLNkRVSER2VjhXaEtSQ0hvS0ZRcmpoeTNNcDNCMmNmZTU5ODdhR3hoZ3o3NWt5Y05hZ0JZTEcyNE9nY1dVQTJqSW50RFpOYklyYXlwQnc4clJwdzlZQVBwMm5sVFRHbUI1S0E4RVBnb0JmNUIwTEFuNEdoWi9GajV2Ym1nNEdMcGhubFRPOUVsdUxHR042SFF1Tk9XZHFFSVJQMVhSeXlBTUxqVG5ISXJZeHhsUmh4bWZUSjBCWVd4Uk13QjFkWEIxampPa1JuTC91NDlNSnFLbmZHUlo0NE96MUg3T0liWXd4RVdHaG9kWSs0NnlXeHRhYnU3UXlwazlnSWRzWTAxdTV1dmhobU5wU0ZNSnI1bFdGakRHbU56UDZ5aXRuVXdpdktDb3MwN1MydElaL24yY1ZNOGFZYnFZUUZQYzdROEtvYVN4dUhNTkczTzgweHBnVVU2Wi8rRzlDcG54WkVFS1kybExsRDl0V3hOU0NoV3hqVEs5azBaWFB2NThnbkJ3LzFqMHd5QTRuM2w5MDlmUHZuN2MxTThhWTNzdmNBcGNRaGpPL0xBZ295YWdTaE55MzJIbm52VE52YTJhTU1kM0hLYXMvY0g5STB1K0UwbVJUWVJpK2Y4cnFEN2pmYVl3eEtTWS9kdmlza1BERytIRVlRQkJBTmxJaWhKUG1mZTFNYjhSQ3RqR20xeEtHNFpYeDMwRVlRQWhCMGF4dWVIMDNWTXNZWTNvdGM2WlAveWlFQjc4c2lNY1lhY1VtNUMvenVsN0dHTlBkQkVIUzd5UXNXYWdDQWU1M0dtTk1EZ1dDcTRneURBUkFHR2JDendoZktyUVZKblZEMVV3dnhFSzJNYWIzMGhyZUdFYVJnK0dYLzBRWWhqTnBDRzd0eHRvWlkweXZZNWtycjV3VEJOeEhHQmFuTS90eXZCRitWbWhvZVdTZVY4d1lZN3FaVmhwdURNTndCaEJON3FVaUNjTndWdEFRdXQ5cGpERjV0QlZlRE1Qd3YrVU9oMkh3NE16R0VkUG1aWlZNNzhWQ3RqR20xOUxTMlB3ZThES1FMSDlQb2daZmJteG8vRiszVk13WVkzb3BBWVFOWWNPekJNSDdaYzZZMk5EU1lQOUNZOHg4eDl6R0dlOFI4Q3hRa2pzZ2dQL1NodnVkeGhpVFErdmtBUzNBdjVNU0RkeURJQ0FNbVVZaGZPVDFlN2VZMDEzMU03MExDOW5HbUY3TEVoODlPejJBaVVBaElQa0hZUmpBeE9HdGt6L3U3am9hWTB4dlkyN2pyTmNJZVFQSVRoSVdBbmgyNFJkZm5GbisyY1lZMHpjWjlsSC82UkE4QUJTQ1FBSk1RRUJJR05JUVBOSGMvSUg3bmNZWWs4TXJyK3cwTnl3d01RekRGcEJIZGhBRm9BVUI3NFJoK0dSMzFzLzBMaXhrRzJONkxjSEdFMXJiS0R3TGZKRTVNak1NQ2s4RXE5dzB0MXNxWm93eHZaaFJaMXp5VVJnd3NlUkF5SlJDVy9oVU1HRkNhemRVeXhoanVwVnhHMDlvRFF2aGN3VEYvYzZBWUdaQTRiRnhxN3ppZnFjeHhwU2hOUWhlQ2doS1ZxNkVCSSsvY04rYlh0Rmlhc1pDdGpHbVZ4TVFQQlBDcDVuQ0dXRVl2TmhOVlRMR21GNVBBNFcvWmN2Q2dQZGJ3dkNGN3FpUE1jYjBCRnBwZVRrc2hKOW1pbWUwdEliUGRFdUZqREdtbDlENitRS3Zoa0h3VnNtQm9IQTdqQ3QwUTVWTUw4VkN0akdtVi9PVlZjNS9oVEI4cGFpd0VQNzNLNnVjLzBxWnB4aGpqS25DOExQT2V6UU13K0xzOFlYdzFjWE9PKytkYnFxU01jWjBPNmVQZVhoU0dCVDNPOE13L08rcFgzL3crZTZxa3pIRzlBWmUrOWNQUHkrRWJTK255d29GM3YzazA0Ly8yVjExTXIwVEM5bkdtRjVQQStGTjZjZHRCYTd0cnJvWVkweGZJU2d3dnVoeHlGM2RWUmRqak9rcEJBRkYvYzRDb2Z1ZHhoaFRBMkVobkZCY1V2ano1TWNPbjlVOXRURzlGUXZaeHBoZXo0eVBQcjhCUXZrVmhzeVlNMlQ2bGQxY0pXT002ZlVNZi8vOUd3akRLZkhqNW9hR2U3cXpQc1lZMHhONGYwcmhoakRxZDRZaE13WU1LN2pmYVl3eE5UQ3JZZHJmQ0prZVA1d2JCaGQxYTRWTXI4UkN0akdtMXpONjR5dG5oMTlHeDRSM2pCNTk1ZXp1clpFeHh2UitncHR1bWhzRzNBY1F3UFhEemo0NzZ3dHJqREh6SFZkdVBHRjJFRVNyQVlQQ0hlTkdUM0MvMHhoamF1RDFldytaRXhMZURrREl3N1BtdEg3V3pWVXl2UkFMMmNhWVBrRkRJYndDbUJVRXRoVXh4cGpPb2pFTTd3eGhEbUhocXU2dWl6SEc5QlFLWVhCRkdJYXp3c0MySXNZWVV3OXRiVzNuaFRBM0RMbno3UWw3emVudStwamVoNFZzWTB5Zm9HME9yeEtHZHpWVG5FRENHR05NKzJrTkcxNGxEQi83WW5iTDQ5MWRGMk9NNlRHMHpYMlZJTHlyb1Nsd3Y5TVlZK3JneGZ2ZWZwYXc4RVFiYmM5Q0VIWjNmVXp2SStqdUNoZ3pQL0RVVXpRUEc3YnNVaTBORFljUmhtc0ZRY1Bxd0tEdXJsZWZJbXlnT1Z5WWx1QXpDTnE2dXpaOWlIQU84QUlCenphMUZjNmRPL2YxMTFkWmhibmRYU3RqQU1MOWFKNHpaWWxsMnBxRHcwS0N0WUlnR0FNMGQzZTkraEloallUOWhoUE0rWmpBWTQxT0ltd0xRNTRQd3ZENUp1YWUxVy82aDVPQ2UzRkVrdWxVOW50cXJlWkZHZ2N2VTJqb2R4aGh1QllCWXdJQ3Q0K2RSQmlHRU1TRGFRK3BPNHNRMmdqRDUwUEM1NE9nNmF6UEI3MDU2ZnpsWG5mN2FPWVpmL2pEVTgzREZsbDFxYmF3SldvN0cxWVBDRDF1NzJRbXZmMS9MTG5ZQ0FiMDgyMnBFNWtURXJ4QUdENGJ0bkZ1UDRhOHZ0Tk9RWjhjdC91dWEwd1g4L0xMOUFzR0xMdFBFRFljUnhBczBkMzE2YXVFWVVnUU5BQUYzTFIxRmVISHdGbHp2NWgyL2hwcmZEaWp1MnRqNW0vQ0haY1lPS3VwNFdlRmtLT0RJQmpWM2ZYcHk0UTBRTmhHRUxodDdXeEN3cWxCeURsejJqNC9aK0diUHB2VzNmVXhmWVBESGwxdjRLREJnMzhHNGRIZzlyRXJDTU9RQUFnRENOenY3QkxDTUp4S0VKN1QxdEp3enFscjMrLzIwWFE1Tjk0WTltdHArR0lmQW80TEFqeHU3MExtdHJUU3I3bXB1NnZSZHduNW1DQThxL1dMbWVmLytNZWordHk0M2RZaXhuUXhqUU5IajRhR0V5eGlkeTBTV0VJc1luY2x3Y2dRamg0d1pQQ1k3cTZKTVRNTHdTcGhHQnhuRWJ2ckNTaFl4TzRpQW9JRnd5QTR2SC9ENFBXN3V5Nm03ekJvd0pCVlFqak9JbmJYRVFRQkJJRkY3QzRrQ0lJRmc3RGhjQm9LYmgvTlBHRU9jMGJURUo1Z0VidnJzWWpkeFFTTURBbU9iaG95cUUrTzIvMi94NWl1Sm16YU95QllGQ0FnZkplZ2NQaW56YlB2WG4vSnliTzZ1MnJHVkdQU3BHWDd6MjFreHlCc1BEMkFVUUhCZ20xaDA1N0FJOTFkTnpOL0V6WUhld1FCSS9VZ2ZKMHdQSExRaCsvZUhVeWd0WnVyWmt4RlFtajRZcGZGZHdob0hCOFFMQmZBMERCbzJCVzR0N3ZyWnZvR2hjYkNIZzBFSXdIQ2tOZURCbzVzbnRKNjk3aU5KN2g5TkQyYWNTRU5jNS9mZUljZ2FCd1BMRWZBME1hR3dPMmptU2MwTkxWK09XNkg0TjBnREE5dmJKdDY5MDQ3TGVseHUrbngzSE5QMlAvVE9kTjNiQ2cwbkU3QXFBQVdKS1JQanRzdFpCdlR4UlRDaGszalFMWTJ3bU5XK2Vyck4zZHZqWXlwbmVYa1Mzak5LMjh1TzRDdzhWS0FJQWpXN2VacUdVTkF1TkdYN3FTRndqR0RicHg4UnpkWHlaaWFDS0RBOWUvZE9IUFhwY0l3NU1hb2VPMXVyWlRwVXpTRWJCUUhDZ2NCeC94dTlmdmRQcHBld2JpQUFqeDQ0NjllR0JzU05xaDlEQUszajJiZUVJYWJ4bTFuSWVTWTNiZGZ3T04yMDJ2WVlvdGdEbkROZGJkTUh3REJwU3J0bStOMlc0c1kwNFc4Ly81aWc0RFY0c2Y5K29jUGQyTjFqR2szQTJqN1IrcmhDbzgrdXNUQWJxdU1tZThKdjdmb1lJS0dsYjk4UEh2Mlk5MVpIMlBhUmN1TVIrTS9BMWcyM0JHM3E2YkRIUG44OXdhSEFWKzJqeTF0czl3K21sN0h6QUpKK3hpR3l4NzI3bnB1SDAyWDh0ZS9oa1hqZG1qd3VOMzBTa0thaThidFo5MFk5cm4yMDBLMk1WM0l0TUxRZ1VGQWtvcTM4UXRuM1RhOWtzS2dodlNTdXViaHd3dUR1NjB5WnI3bmkySEJJRWphMXJiQi9mcGtSbTdUdDJsdEhURDd5d2RCMEFTamhuUmpkVXdmWVU3YnJFRUJRYXA5bk8zMjBmUTZCdlFQaXRySEFiT2IzRDZhTHVYVGxzK0x4dTM5MmdaNjNHNTZKVzFCYXpKdUQyZ2UxZnA1bnh1M1c4ZzJ4aGhqakRIR0dHT01NY1lZMDZPeGtHMk1NY1lZWTR3eHhoaGpqREdtUjJNaDJ4aGpqREhHR0dPTU1jWVlZMHlQeGtLMk1jWVlZNHd4eHBocWRLWFA1b2JBbWwxNC9WbzRHYmkyaHZPMkFmYnY0cnBVWXdkZ1pJWGpQd0JXcXVONkt3Sm5BRi90U0tXTU1jYVlycWFwdXl0Z2pESEdHR09NTWFiYldRRjRDTmdPZURSemJEandQK0FTNE1ndWVPM0xnSmVRUU50ZHJJWUUzVW8wQUw4SGxnRWVBQ1pWT0hjc3NId0g2M1E3OEVHbWJEWGdKdUJtWU1lYzV3eU5qcjhLckZIajY2d0FIQUhjQ3J6WnJwb2FZNHd4OHdBTDJjWVlZNHd4eGhoam1vRkZnWDQ1eC9aRkVka1AxSGl0WllCbGM4b25BLzhIckpNcEh3UXNBbXlTS1g4TytDVDZleDlndlJwZnZ4YitCVnhSNTNNS3dFSEFQNUdvLzkwSzUvNEUyQldZMlk2Nk5RSURrTGlmRmJKM2kvYm5sM251VnVnNy9IT1YxeGdHakk3K2pnWDMwUlRYZHc3d0gvUStqNjF3clFPQi8xWjVQV09NTWFiRFdNZzJ4aGhqakRIR0dGT09SdUFBNEYwa1FsZXlBUGt3T21kMzRLU2M0MzlBQXV2dG1mSkJ3R0twOGdaZ0lMQTFjRmRVdGg3d28vcXJEMGpZYlFabUlURWFvSlhxUXZZaXdNcVpzaEJGclA4ZCtFN20yQ3ZBUjZuSEh3R2oybEhmSFZCVWRVd0RpclJ1QVBaRTR2SUx3SUxSOFJaZ1J2VDNubEVkLzRVbUZMSk1BejRETnMyOEJzQTFtY2V2SW91U3J5QXgrKy9BMU5UeHBkRDNNclMydDJXTU1jWjBEQXZaeGhoampESEdHRE4vRWdDTFIzOHZHdTFIQWtzQWJVaVUzaFlKbGdEUFZybmVTY0R4S0ZvNExZcGVBSHdmV1ZjOEJnekpQTzlWaXExRlZnVmV6Snp6MDJockQrT0FFNURkeDc5VDVWdVFDTlZmUmNKd2JKM3lVdlQ0K2pMWFhEK25iQmZnaHRUalJxcmJsZVN4V09ieHloUi9IcU9RR0IzemQvVDVMb1dpMmdPSzMyZWFVMUIwOVFNa2tmRUhBejlHWHVWem9yS0xvK3VrT1FaRnljZjhpTTZOa2pmR0dHTXFZaUhiR0dPTU1jWVlZK1pQaHFGSTZ6UTNSdnNwd0pMQWFjQXp3QzhxWEdjeDRDOGtJdWkwYUFONUwyOFpQZjk1bEN3eHk1RG9Hdkd4V0RoZkY0MVpYd0plci9wdTZtYzdraWp2QVNqaWVWejArQnBnUXZUM2VPQ05HcTczZU9ieENCUTkzVm5jQjB6TWxLVXRQdzVENytHM0pKWXNNYU9CdzRHNTBlUFBnS2VpdnhkQ2t4Yi9TcDBma2tSNUcyT01NVDBDQzluR0dHT01NY1lZTTMveUJiS1lBRVhuL2g1RkpEK1BCTS9mSUFIMEo4QWpRSDhTc1RyTlN0RitkcVo4S3lTRS94RTREMFVOWiswclFOWWlvMUxIR3FMOUVTZ3kvTGpvK1NEUmRla3E3MnNhOEZhVmM2QTR5dnN1RkQyZDl2YU9SZTY3S1IvaFhJa3A2RDJuMlJtSjhrK255aFpDWXYvRHdEdkF4c0RKU0V4Tzh5Q0txRTV6YUxRZmliek1IeUlSNDlOc2lJVHM3UGMzQ1BoMmRPMDBDeU54MnhoampPa3hXTWcyeGhoampESEdtUG1UVnVEKzZPK05vLzNUS0JKNUpTUnEzMHdTbWZ3UThENktaRTRUSjRoTWk2U3JBdGRGei9sNVZQWTNTbTFGb0x5MXlJNGtIdGt4V3dKWFYzNWIzRUYrNVBlOHBwVWs2amxtQW5BWjhndVBXUk5GckQ4U25mOFVjSHFkcnpVZUplUTh2c3p4eG1pZkZiSjNSNUg1bDJmS1J5QWhQczJTYVBJalpsR01NY2FZZVlpRmJHT01NY1lZWTR3eFcwWDdiNk9raGU4aG4rU1RVK1hmSkY5ZzdSL3RZNUYwQVBCWEpKNWVBbXdVbGIrTHhORk5NczlmQVBseXh4SFFTOVJRM3poeVBFczJrV1IzRXFMbzhVMVRaVTNBS2hUN2ZTOFo3YjlMa3NBUjVIMmR0WDRweDZOSU9IOFJSV2QvbkRuZUhPM25wc3ErZ3I3ZnA5RWtRNy9vK0xlUnVKMjFjN216eHJvWVk0d3hYWUtGYkdPTU1jWVlZNHladjFrOTJrQ2V5N3NoOFRYdGkvMXJZRHF5Q2drb3RyMFlFTzFqYTVFaHdETFIzMzlKblhjQmNCVndSdWIxRjBIMkduRjVMZVBVT0hJOFMyc056NjNFRUNRb1o0WGc5aEFDcXdIbnBNcjZJMkUvblNReHRsTFpDOWdqVmI0RHRRdlpmMGFKSmw4R1BrQ0pMZE9pZFN4a3g1TU5DNlBJOVVFbzBXTWpzbVFwb085ekZvbGZlc3doRkZ1MmZBczRxc2I2R1dPTU1SM0dRcll4eGhoampESEd6TjhjaUx5Wmx3SitocElGL2d1SjJhOENHMFIvL3hvSnM1Y2d6K1ZZN0kwanNtTWgrMU5ndWRUMUI2SG82VStBSnltTnVNNWFpd3dIOWthUjRWMU5JN0FXaW9wZUdrV005d04rQ1V5T3pzbDZWZGQ2M1Raa2paSzJVL2tDV1lzY21pcGJFM2dXaWRnM1Y3am05eWkxWmhtVStuc08rbTVPai9ZL1ZiL0VEQUFBSUFCSlJFRlVTUjNMQ3RsSG91OXlPNUxQK1NBMHFmQUZpdEFlanNUMU82SzYzWTJTUk1ZOGc1SlBUcXBRWjJPTU1hYlRzSkJ0akRIR0dHT01NZk12bzVCWWVTNktybjBIV1g5TUJMNk9ST2JUZ1A4Qlp5SnhjeW5nUk9DQTZCcHhSSFlza2k2QlJORmZBek5RSWttUTRMa2M4TFZNSFFZanYrVjBZc1NYVUpSMlZ6SWUrWGNQaXg3UFJGSGo5eUsvNnIyaThzL2JjZTBoNUNmRzdBZ2JBTi9JbEEzTVBENFRXWVBzRFR5QkJHMG9uV3c0RVFuVWo2ZWVlMW5tV2o4SGZvV1NjT1lsNlh3LzJvd3h4cGg1Z29Wc1k0d3h4aGhqakpsLytSMFNtMjhtc1lsNEF5VjduSWFTQWE0UGJJOUUwUGVBQzFGRThZVkljSTZGN0ZuUmZrUjAvRkhnSnBTOEVaVEU4RWZBMFprNkRFSit6ZGxvNUg4QTIzYmt6VlZoSVNUMjNnSHNna1Q5ZE4yR1IvdlBxSjhod0ZjcFRvNElFdTBQcE5nak83WVd1UnE0TW5QK3lxbS9Ud0JPeVJ6L0pQTTRCUFpCRmlObm8rL2dCVW9UY2k0TmpJbTJjbXdZN1hjR1BxeHdIbWppNCtVcTV4aGpqREVkd2tLMk1YMlRPQW5QTCtmeDZ3NUVVVFl2Wk1wM1FJbG5YbXZITlhkQTJlN0wrUlQrQUVYMy9LZk82NDVDMFRVenloeGZHWmhLOVNpVGhkQjdPd0g0VTUxMWFBL0xvYlk3L1g0YjBkTFFqOUhnMGhqVE14bUlSSkhQS04vMjVOR1QyNnRtWUhIa3h6bzdjNndSTGRYL21LVHVUZWo5ZkV6blJ5cUNQRjlCdGdiR21Pb3NpcUtPeDVPSTBESFRnQldBczRCN2dGdFR4MDRIOWdkT0JiWWtpUXFPci9FTTZwL3Rpb1RzelZFNzhWL2dwR2hMazdVV3FZVzlnTy9rbEEvSUtTdkhRYW0vTjBmdFU1b2xrVERjbmpabEpCSjJ6NDBlSDQvYS8vTlIrM2dxaW40L0wrZTVqZEcrTFhydG9YVys5c2NvbXZvS2RJOTRnZEx2YUQyVXpMTVd4dFZ3enNGWXlEYkdHTlBGV01nMnBtK3llYlRQQ3Rtcm8wNTFJeElmbXFLdFgycnJqd1lBQTFDSGQzQzBMWUNXWFU0RWZsL21kWDhOSEllV2p6NFZsUTFCQ1c1bUlQL0JiRlJLSlZaRGc1K2JnUjF6amcrTmpyOEtyRkhsV21PQXQ5RUFZZ0R3ZjhCdjBNQU5GQjEwRDBwaUJJck1tWXV5eWxlaUVZazRDNlRLVnFVNDQzdzFYaUVaSUgwZkRReDNKbC9rdVJwRk9TMmJLbHNJK1NxZVM3SGZvakdtbElOUXBPSGZNdVVES1U1cWxzZjVsSXJKVzZBMjl4Q3FlNmorRUxnZURmWXZxSEJlYjJtdlFDTFhpOGc3OS83TXVTTlJVckJkVUFJeWdCVXJuTjhmMkxqR2VyeER2bmR1TExUbGlWdkdtRkkrQkI1R1l2V1NPY2V2UXIvbGRaRVFIZmNQNCtqZUxkRHZiWEQwT0MyR1g0S1NONDRGdGthaTZqQ0treHpHNUZtTHhQd2Y4dGZPc2pNU2VyTzBVaXJLdDVkdm8rQ0JlaWZlR2xId3dRMGtkaDAvUjU3YjhlTzV3T1hBUjhDZFVWa0RzQlB5S0wrSVJBUnZEemNpZTVSNGtqUDdIVjFOMGpabkdRdGNpK3hrMWtCOTdVK2l1cFdMVG0vcFFGMk5NY2FZbXJDUWJVelBaRGtrK3Baak11cVkxc3VCS0lGUHJiU2h6dTVNSk43TUlIK1FBK3JrL2hKMWlwOUtsWCtCbGpmZWdUS2IzMXZINis4VzdjOHZjM3dyTkpENmM1WHJERUdDeVJNb2Fpakxqa2hjR28vRW9vV1JVSHgySFhWTmN3N0tkbDhyMndLM1IzK3Znc1N1TTlHQXh4alRlU3lBbHMyUFJBbXowdTNvWU9Ea0tzKy9rbEloZTM4azBQU0wvbTVQUXJBMHZhbTl5bU1raWFBZVIwZXZUQ0lzajQ3MmF5Q3hDWFN2bVJnOXQ5Wjd4Qi9RNS8xYTlCeFA0aG5UZnJaRy9iVzhQdDdGYVBMcWpXZy9OYlhOUWtMb1dKS0p0Wm1wNTE2QytvYTNJUUg4Y21CNThwTVpsck1XSVNyYks2ZDhjMkJDK2JmVlliNkNKdnN1YjhkemwwZjNoYmNybkhNRmFsTnZRQWtYaDZLbzdWV1ErTnhjL3FrMWsxNnBFeWVKakwrak5rb25BaHFBSTFEUXlxK2ljODlIaVI0dkFCNUVrNVBQZGtMZGpESEdtTHF4a0cxTXoyUXp5b3UzSUZHNFBVTDJtY0JmVVFUSVhCUTVNU2ZhaHFCSW1NZlF3R1EyeFpFVkN5TnZ4RXR6cmpzRVJYMDBJNUZsdTV4ekdsSDBkRGxPUkltRUdsQkh2Z0hZRTBYQnZFQVNNZGhDSWlUdGlVU2pmd0hMNUZ4ekdvb2ErUUk0REFuZTR5aU9LRjhSRFZBZVFORXZrSWc2ZjY5UTMybzhqcUltSzdGOHptdWNoUVptQjZFSXFSczdVQWRqVERHZmt3allkNlBvMzJlaVk3RS82WGkwM0R2TlVVZzB6bU1uRkIyOUgycWZPam9CMVp2YXF6eStSV203OVN1MFdpZk5hU1NpL3hlb2pYOGZpZG1nZTlGL2dKOUVqMGNqY2Y4QUpHckZFWVdEcWM5R3dCaFRTcVhWY2xkUzZ0bWNabWtrYXA4V1BaNmVPamFUSk1qaFhiU0tZaWFKb0pxbUhtdVJSMUVpdzFkck9EY21xT1BjbUlPajU5VVRoQkd6VmJUL1Y1WHpmb1Q2eC9GclBJRHVOMzhsbWV6ckxPTDJ0WkpOMVdVb21PWWc0SThrOTdRdlVMVDhEY0NUU05RK0VkczRHV09NbWNkWXlEYW1aM0l2K1ZZYS9WSEc4SHJzT2RKTVFyWWZiNk5CUUV3QVBJYzZ1S3RSbXBtOUFVVUFmZytKQittczVZM1JzZVhSVXYwODM5WGprWENlVFU2VDVxVm92ekphZGg0eml1SWxqSDlISGVtbGdFMml1dis3ekRWUEFZNk4vcjRLUmRYY2xUbG5DQkpIZGlRWk1PeUFCSmFSNUErb25rQ0MwdklreXpRM2pKNy9ldlI0TnBXamNPTFh6aEtpNUQ4dm84SEVNOGc2Wk0vbytESkl0RW5iRXNRaXpuZFM1Uk9CdjFSNWZXUG1SMTVEdit0L0lBRWhGcktYanZiL283U05uVnZoZXJPQmJaRHcrbFAwdTMydWczWHNMZTFWSHJlUzlDOUhJVXVBM1VpV3I2K0sydmpOS0xVV0taQWtMU3VnU2RiNGNUeVorUVdsaWMyTU1kM0hWTlJQSEl2NmlCK2tqaldpL2tzcnNBVDY3WitNSnJ1bTAzN2VqTFo2V0RQYVY3SWNHVVF5d1RZY3JmcVlqQUpJNnVWSHFMMHFKMlF2Z0d4WmxrY3I4UzVCS3hpWFE2dHNocURQTnN0dmtaVmZtc0U1NTJWcFF2M21BcnJQcFZrSzlkWDNRbTMyUnVUM3JhZEdkUjZIK3RmN29USEJaV2cxWnFHR2VoaGpqREVkd2tLMk1UMlRONUN2S0JSM0NsZVA5cStpYUkxc3h2ZVlPSmxMTE1ic2pwYUNEMFRKZFFZQmE1TWtCZ3lqNjkyQmxwRHVsTG5lU1VqRXZoVzRMbFhlZ0lUck9PcmtNL0tqWTJZZ0lhaGM1TXdVMUhGT2N4OFNZOU1jbS9yN3NPajFmMHVwcURFYU9KeEVmTm9MQ2NBelVRZjhCMUg1V05RT1RrVGV1SDlESXRlV1NDQy91a3g5OTBEdmVlZFUyZmJSZGt2MGVHSHlmUjdUTEYybS9HMzBmUXhIQTZqVmtGQUdFclViVTQ4aGlTVDlHdkxQQmsxR1dNZzJKcCtIZ0c5UUxEanZFZTJ6eVdvaEVUYjY1UndEQ1RKYm85OWZSMFhzM3RCZU5aSWs5SW8vazh1ak9rOUhueTJvN1QrVDRyYi9rNmdzSzZUazBWR2JGbU5NNTNNVWFpK21vTDVHTS9yTkw0OG1yR0tyaWliVUxteUNCTTgza1NYUXBjQ0ZxQTE1Q1VYMFRrZjJJeTFvOVVhQTJwbW02UHI5MFdSaHBaVjlhZmFMdHVsSXVGNE1DZG1mazB6Z3hZeEZDU2tIb0VtK1dIaitFK3B6blVqOWtkRTdBbDlIN3pjZC9Ud1VmVTUzbzgrbEgxb2hkQkthQ0wwS0pkRThEYTBPZWdGTlJsNUdza3J5V1Vydk0zdG1IcStGb3NsblJjOXJSS3RsVmtFUjM3RzF5QWJJUm1ScjFKZThFSzJneVFhMHBDa2cwZnN2eUpwcTMyajdCRmtZMXZvZEdXT01NZTNDUXJZeFBaUEJLUEw0WHVCM3FmS1ZvLzJMcUpOZkxrRkxiTzBSSjcxNk45clBRcDNyUjZOajN5WkpYbk1uNnBUdWpLTDZZby9DblpHQS9HOGtpS2VGOVd1UVQ5NTFxTk84UzdTVjQ4VXk1UmRTdWh6L1FVb2p1R01QMUpHbzAvd1ErVm5VTjBSQ2R2emVOZ1crbVRxK1NMUmZBMFdoeEx5TkJqU0RrZmlUVGdaM05ScDBMSTRzUzI1Q2c0N2gwZk9PUmtsNVdsRVU1V3EwYnlscXpGbXB2MitMTnBBRndNSW9ZaWRtQk1wTy95ZnNFMnRNcmFTRmdPMlFaY1d6U0RUSUVpK2R2cGhrZ3UwYU5ORVUwNTRJd1R4NlEzdFZJRWxXdGhXYVBMd1hyZnFaalZhSHBLUEo5OCs1Umx5V1hvSDBhNUsrNlFoMHo0dmIrTmh2ZXp1U1pMZFgxVkZuWTB6bjhBRksxdGlmeEs3ak05UW1waFBtSG8vYXBsTkliT21XUjZzeHRrSUJGWnVnNUkveHlyS0E4aFlnbGJ6NTgrcVl6alZUUU8zVGtlVGJhdXlESnM0bUlTRjNPRnJKOGdod1hoMnZHL01OMUFjOVBWWDJWWkljQWNQUmFzWmJVZUJHek1Pby9kOGNlV2R2aVNZZGowZCszYURQSWRzL3pxN0dtVWFwdU4wV3ZkYStxYkpoYUxMMEZqVGV5SnZJTGNmTDZINjFIckloV1lva1lhVXh4aGpUWlZqSU5xWm5NZ05GUzUrQUJPMDRlZUpxMGY1UkpGeVc2OVN2RysxL21uUHNHUlJOY3k1YXhyaDM2dGdScU5POERSS3l2NGw4RWQ5RUhkM3Njc3dYa2Rqd0U1Uk4vaUtLQnpFeGYwZml4Zy9MMUxmZXBZamprWGh6ZkpuampkRStGckozU3gzYmxVU0ErUXZ5SUl3Rm5BVlJoQ05JNEVsSGVpOEN2SU15eThmTUlSbDh6YVhZanVCUlN0L3ZKc2lUOTFmUjR5WFFZT1REVkwzVEE3ZzJISkZvVEdkeEhoSlJZazVEa1hlL1IrM1dMSXJid3pRM0llRjFpMmdEVFM0ZGdJU0FtRmRSdTd3NGluN0xzbDYwL3pyNW50UlAwenZhcXhBNEl5cVBKeTl2SXJFSzJRUzEwVWNELzgxNW56Ry9KMWxCQkJLMCswZC94OEoxL0RuRlNjL1dKWm5VN1lndnVER21mVnhGTW9rVS8xN241SngzS1dvdkxreVZGVkFiVnN2RVdaRFo2b21LdmhORkdNZlBEU25mMS94bmRHNjJ2L1VOWlAvUkhydU00NUNQOUJ1cHNqZFJZTWdiNlA1UjZmM0VuMUdBUk84NCtuMDU4cTJWUm1RZXY0N2Uwd0RVeHZhTHJ0R1NPZThlbE9BenV5cXlIaDZMTm1PTU1XYWVZQ0hibUo3TGdjaWo3aG9rZXNUTHpQK0RSR3lpeDErZ0NJNTZPQTlGOHIxRzBzRUhDUldIb0N6cUFDdWhqdk1XcWRkTWN3WmFWaGdQWUpZaHNSbEpNd0lKSjNuSFFKMzdlcUpBSGtVRGdCZFJkSGEyYnJIZ01UZFROaDZKK0djaTBYNDdKRTZkQlJ5RGZCdmo2TWZSRkxNTTlWa0d0RkE2MkZnUlJmMzhMSHI4Q2NYTCtSOUN5enhqTmdZbVpLNlIvcjZNTWJXekNHcmpCaUFibm10UUd6RUtpYjY3b3dtNVBENUJFZEVEU1BwT001Q1FtcmJjdUFVSjJldWdhTHR5N0UyK2FINHdpZ2pzRGUwVktNTHc2OUhmaTZIUEltMFo4aDhVNVY2T3JCZjVHdEYrQ2JTUzZIZ1NFV3haOU5rY1JYR2VCbU5NNS9FUzlTVkZ6Qk93WTk2bFdNU3VsNUNPOVhmcWVYN2VlZE5wdjQ5M0Mvbkp1aXZsaXNrakpHbWI1MUpxaTFMdHViT283QWtPMVVYc0N5ak95MktNTWNaMEt4YXlqZW01VEVIK2ZuY2dJZU0wNU84WGQ0SUhvVWk5T1NoNVZya001T1hZSnFmc1RCVGxGd3ZaVjZLb2tXbGxydEZDY1hSSDdMK1haVkhVb1Q2bnpIWCtUSDFDOXArUnJjckxhUG5vV0VwRmEwZ0dXQnNnbjhLVmtGQi9LUktHTGtBZC9GUFJFdGNQMFBzZFEvR1MxR1ZRZEdDMU9vNGk4YXNlaGJ4dTA2eUpCb2paY3REeTFjdFJST1BLNUNmN0JFVnRXOGcycG43aXlONDFTY1RWRUxVSk95SlI5cXMxWE9jNmtnaTlaVkxsczFOLzMwZXB1QXp5SVQwUHJiYkpzOFdZUXU5cHIxNUgrUlJtb1lpLzA2TDZyNTg2cjVabDVuZm5sTzBUN1d1WnBOMlE0dnVmSi91TU1jWVlZNHpwbzFqSU5xWm5jeWNTYmZjbmlmcUx2YXRuSW5Iak9wS2w4WlU0RDRuZmxWZ1dMVCs4ck1wNWJTUlJlbW11b3RUckdpVE96cVo4UkhZZTMwTVoyOU9rNno4SFdhT2NIdTEva2pxV0ZySVhSc3N6cDZBSTU0ZFJWR1djZ1BKTUZPVzNMeEpQQmdKL3BGaU1pUk9YNVdWd2o3K1hPSEp5LzZpZUs1Qk1DR1RKSzk4YkNka2dyOE5ZeU40SUpiU01XUUdKVCtsSTdlYlU4OVpNbFo5T3ZraGtqRWxZQ0hsZjE4ck5GSXZXZWN4RVh0Ulo0dFVqbjVZNTNwdmFxemVSeUgwZnNpVTVDb25zTjBmWEJsbFNWWXJJdmpXbjdCdG8rZjBFeXVkVlNQTSt5Y1RDU0JSSi9rd056elBHR0dPTU1jYjBNaXhrRzlQeitRV0tPTjRjRGM2ZlRoMjdIa1Z0SDRRUy9WV0t3TnNPUlZ2bkVWQXNFdStEaEpoeVVXMnQ1QXZaKzVFZnZSZjdzbWFYa2FjNWw4U0xGUlNWK0kzTU9RTXpqODlFQ1N2M1JnbmFMb25LWTgvRzJVZ3cyaHA5ZHA4RDMwV1I1cHVSWkthL2t5UnljQVlTVUxaRkh1R1Brd2p3OGZtZ1pmODdreVFkQzZQMzhFLzBuZDFCYWZLZDQ1RnY0Z0JLYWNzcGk4dlRvdGxnNURrNU8zTU82SHRKbDlmakoybk0vTXFiU015K0RvbWdhMUhhOWcxQlMrN2ZwTHFJM1JGNlUzdTFDeExBVDBSQzl2c29zZHNoSkczd1NpUTVDL0lZUXJHUDkxcklycVhjWkdrZVAwWDJCYTBrZVFicXRkc3l4aGhqakRIRzlBSXNaQnZUODVtR2xwYWZTTDZQM1pFb29jeDV3SGNxWEdlSkNzZk9SWkY1bjZGMllRQVNUL0tpcXl2eEFCTFUyOE5ybWNjblVPb2xtUFZ3RFpIby9qSndOdkxPZmdGRmxVTmlMVElhSmNnQnZhZEZVZVR5U3FscmZZNlNxUUhjaFQ2VDNhTHJiWVVTMlV4T25mOTk5RG45RVFuNHA1Tllwd3hGb2s1V1NJNmpCdXNSbUI4aDhhVmREUWxhZjZKWTlCOUJrdnp6MERxdWJZelI3M0lxc3ZPNEhmM0dic2ljOHd1VTFQR0VlVkNmM3RCZU5hQTI2R21LSjFEdmo3Wk5vc2ZqVXRmcEh6MHY3ZGM2RUUwT3hFeUt0dU1vVFJMNUhyQXBhdDlYSTRuV25nQ2Nqd1RzdVNnQy9McWNPaHRqakRIR0dHTjZPUmF5amVuNUxJZ1NnSVhBbGlqaTdlclU4YWVSV1BEUGRsNS9ISXFnMncvWU0zcTkzd1BYSWcvVzhUVmU1NWZSK1U5bXlnOUE0dW9LN2F4Zk5UNUdZczhWeUZ2NkJaTEk3Vmd3T1FPSk9QMVJ1emNETFlHUEdZQ1NFc1hDMEp2QVJDU1NUMEhSbXRuRWJUOUNtZWVIbzg4dVppQktldlovU0hSWlBIV3NuT2ZzblNnU3N4cmJSdnVKTlp4cmpLbVBPNEduMEVxUCswaCtrNnNncTR0N2diL09nM3IwaHZacUpHcHZkeXZ6SGlhaHord3FKSktERXA4TlIxSG1NYnRSbkN4dU9yQXVpZmlkWmhZU3lWOUNFdzhiUnVXdm9IdVlNY1lZWTR3eHBvOWpJZHVZbnMrRlNEVFlFVGdMUlo1TlFFSkd6SW50dUc0L1pNV3hkM1RkUzVHUURZcG1Xd3M0Q1VVRzdrOSsxdk90S0kxY3pOSWN2VllsV3hHUU5jallXaXFldzQwb2Nqa1dUQVpIKzdqT0k2THRGUlNwK01QVWN4Y0ZYcVhVUy9vYzRCWWs5SDlDcVU5c3VjenhxNkxsN2M4aEQvUHZVWnlJc29YRUFxVUJmVDVqcUM1a0QwTVRHdThBLzZoeXJqR21kb2FpaWNMUGdRUFJ5bzdyMGNUaHdraTQvWnphclM0NlNtOW9yNTVEOTRtL1VCd3BIbDl6UWRRbXB4Tm9MbzlzUkRaTW5mdS9hTDhoK3R3THlQNmtrc2QxUEZGWjZaNnlEUks5alRHZHkyRHFUeTdlRmN6cnBLNEQwS1RlbFhTZXZkUlFZQ25nTFRydk0xMFVXQWZkTzZhMDh4cWowRDJ2WEoxV1JwT0o3NWM1YnN6OFNHZTNTWEdnd1J0MVBHY3gxSSs5bDJKN3VUd1dSMlA4aVJUYlcyNE9MSUp5ZElINmlPWHNML05ZRHdXRnRLVEtHdEg3bVpNcG41L1lDTFhOWjNSM1Jmb0tGcktONmRuc0IreUtsb1BmakRxVjk2Q085Q2EwLzRhNUtrb3N1QTZ5N3pnMjU1d2owQTNuMk9pOG85QVM5alRQSVpFN2p4K2pDTDhaU1B4b1FyN2JKMUpxRVFKSkVyVDJrdTVReDBraVo2Ykt6a1FUQXYrTzZ0T0NoSm1Ma2REK3U4ejFia05MODVkQUluODFJVDdtbStoNytSZnlMbitVWXVFbXpWYlVGdUhaQ0Z5RHhLMmZVVitId2hoVG51K2l0bkFIdEpya1NlQVkxTkc4RlhsbUw0NDY5dStXdVVZNWxnVytSZmtraXBYb0RlM1ZqOGx2aTg2aE9PbzZ5NlpseWhkQTlmNEVDZkxsT0FJSlNSZFdPS2VjY0ErNlp3MUZuN0hiVW1PS1dRRjRDT1ZWZVRSemJEaWFmTG9FMmRwMUYxc0FwNkhnaDQ5eWpqZWozL2lDcVcxNHRJMEV2b0pFbGJ5Y0x1VTRDTjBYVnFUekxOeStCOXlFMnNUT21uaGJEOTBQTnFZNEtYZ2x4cURrdzU4aHdmNy9nTitRck1qOEVScDdUSThlMzRFbVBGZnBuQ29iMCt2WkhQVjl2bzhtcGtCdDZXcDFYR002V2cwWWN4c0tBRmliMmxidGdvVHNYNkdKcG1wQzlqN0FiOUh2K3krcDhvT2oxNHlGN0t2UUdQNUFxaytPcllqdUd4TlFHeFN6T2VvL0hrdXBiV2hYc0JvSytub0IyUVhPeTBuUGNteUtWcEJieU80a0xHUWIwM1A1UGhxb3YwMHlZTGdYMllyc2dUclZGOVI1emFIQTBjZ0dCTlFaUDdmQytjY2g4ZVlNZEFONkZBa3BkNkJvamNsSVlFMnpNSW9hM3hTNENIV0lmNDJFamR1UVNQUnpKTXgzRlNPamZUcWFaQnp5ZWowUmZYYm5vazdHTmlnSld0Wi8vRWdTWC9IOVVZVG1pMVJuRnlTRzFkcnB5R1B0YUQ4QXpmRGZqVzdFZDZCSkRXTk0reGthN1E5SDloa2ZvRTUvekRsSTJONDZlbnd3OEdBZDEyOUVudHJqMFcrM1BVSjJiMml2eW9uQTI1SGtLWWk1R04zVFBrTDNqVjBvanZ5R1JIei9sTW9kL2IzUTk5V2V3Y0FDNkw3NUZCTENqREhGTktPbzN1eHZHR0JmRkpIOXdEeXRVU2xmb0pVZ1Y2S1ZNeUhxTi8wZEJUTGsxVDFtTmhKc3A2Q1ZidE5xZk0wNEQ4RWhhQlZnVnVUdnJReEJJdm9UNkxQTXNpTzZuNHhINHZiQ2FKTDI3SGxWUVdONkFWT0JyNkdKcWZWUi8rYUh5S3F6R25GQzdOZVFFQnh6TXJJTnZZb2tpWGRuOGlQVUZ0NlJLVytnV1BoOUFiMlBqWURkcVR6cHRrZTB2N3JDT2JXd051cWJ2a0dTcER5UEpaQk9NUTFOV01aOEU5M0h2b3Y2ZmROTG45cXBqQ0FadTVmanEwaDcvWDZWODZiVGQrNHZYWXFGYkdONkp0OUgwWUNmb3h2aDU2bGpoNkliNUkxbG5oc3ZWVXduNEJxQUJPUmZvSWIrTFNTR1pQMnM4N2dZeldwZWpxSUwxMGVSem1Nb1RzYlZEdzF5VGtRMzViM1FiTzR4MGZGL0FkOUFON2ViVUtUaDhlaUdtRGRUK2xza2dLY1puSE5lbGlZVXJWNGdXYllPZXMvN29NNzRSU1FpeG5Ob0NYeWFBNUVuN1J2QVphZ3pjUitLL3ZsUDV0ejR4bGxBUXRQNnlLNmxQVFFoa2VWblNNUzZHTmdwcXUvSHdFL0xQQzlFb3YyY01zZU5NUW14VmNjWWxBdmdZTlNaYjBTRDl0K2dwZE12QVV1anlOMnZvWUg3TzJXdTJSUnR5NkMyYlcwa2xyYkg5Z2w2UjN0Vmp2U0FvUitxK3c1UlBTZWd6K2RhWkdWVjd2UHNLdFpGMy9OdDgvaDFqZW50TktLY0orK2lpYlExSzV6N0lmbkp5VHVMaDVHd2ZCanExNTZEUktBcmtLQXhEUWxMMDBpaS96WkZrMlF6c3hkTGNUTEtNVkNPVDZOdEw3UWlKWS8vUmRmcEtwWWtzUUhNSTdaNjJvUHlxMnRBd1NTdm9rbUJ3MUIvZlJ6Rnd0dUtxTy8vQU9xVFE3TGE1dTkxMWRxWXZzMWphS1hjOGFqTk9SejFmZUsrMjc0b0dDMmRoSHNWWk9HNUxRcVcrRlhtbWcraENmdWpVSURDSlhRZTY2SzI0Z0pLclpJYUtBNVVPQlVsMGI0ZS9lNi9SYjdRMm96YXhjOG96ZE5TaVcraHR1cFU4dk9qdElmclVIVDZ5M1M5aUEzcTg5OWI0N25Wem51ZXl2ZFhFMkVoMjVpZXlkSG9Kckk1eFlJMHFCT2RGalEzUkozNGFVamdYZzNOUHFhWEZNMUI5aUFEMEkzMlpPcno0M3NkK0RZYUNCeU5CZ3l4aUwwRTZsUWZoSlpyM2hIOS9WN09kZDZPcm5Nd0VuanVpNjU5SlZxMitGenEzR2N6ajZHMDg3NVdkSzFaYU9sOUk3b2hyb0k2M3RrQnkwcFIvVGRCMFRnVGthajFOaEt2emtDZCtLT1J3REtXUkdnNUdRbFR2MFRDMHRGSW1JK1hqZjBQT0E4Tjh0Sys0UnNnVVRxUElQUDRSdFNodVM1NnZiOERqeVBoNThub3RlZWc3M2x1OUo3YmtGaDBYTFQvRlVvUzF3OU5FdGduMXBoU3BxRUpvNzhnajhCRGtUaXhGSW9hUGhoTkpDMktCT3hEMFVxU0I5QWs0OE9vSFl3bjRXS0JkQzMwR3owT0RXQTZZbDNSMDl1clN2Ukh0bGhISVRIa2VQUjVFcjJmTzlGRXdjVm9jUFpXZFAwamFyajJjRFNwV1l1MXdma1VUL0J0RU8wdFpCdVRFSkFrZWwwMDJvOUUvYnMySkVwdmk5cEhVUCtzRWllaDMzeFhjaHpxSTUrS2hJSFh5RzhUamtWOTM4azV4N0xzZ2ZxeGVUbGgwdXhhNGRnekpFTDJlbFRPYVJKSFl2NlZ5dmVLelVtU2ZDOUJFaUJTNlpxN1Zybm1TMGpJQmtWOHJrcXBmZUFRRkttOUk4bDlZUWQwM3hzWi9aM2xDZWI5QktVeFBZSHhhTlhjb1NoblNUd09YeEwxS1M5QWsyM1hvUDducnVqM3NnbmxWN21jRUYzekVHUWJsMmNGbW1heGFQOWQxTzZCeE9Gc1pQaGhVZmw1T2Rmb1QybGcxSDFJUjlpSDh0SEN1NkgyNlNTcXQ2RXhYMFY5NmhGb25OdFpZOWJZeW5SZThRREphdkFzaDZPKytLc291dng5MUtmZmwzeXRwRndmM0dTd2tHMU16MlEvZERONHZJWnozMEdSaFEzUjR5bW9VNXIyVUEzUkxPbFFFdSt1OXZDUGFJc0ZqZHVRc0JLZzVVODdVSDA1VElodW5GY2gwZUxuNk9ZL0hpMXJqRHZBdDFQcW81WHRORStqVk54dVF6ZmNmYVBIQzZNYnlBOVFsT1ZzSk95Y2hMeFl2NDRHSFpQUWplZzdxSVAvdzFSZFRrR2k4U25JN3FVSkNjVWJSZGU3SEExZVZrZGlXSHAyK3pYSys3Mk9RVUpQK3R3YlNieG5WMEtUQWx1aHlPeUZxYnhrTnN0TmRaeHJ6UHpDc1doQU1RVkZQcXdlbGY4WERVQXVKWmtFZXgrdFh2a2o2b3h1Rm0zdkEydVErUDEvSzlvL2g1WmV2dHpPdXZXbTlpcVBWVkZiL2wwa2dyeU0vR3pURVNoUG9nSFJCZEgxam9wZWQvMEtyNTFsZ1JyUHZaUlNJZnNWaWxjVEdUTy9NNHpTSEFEeHFyOHBTSWc1RGJVYnY2aHduY1hRNU9DOFdCMDJteVFYeStza3VWR3lORVJidWVNektZNEMvQTlxeHpxREQ5QXFtWElzaS9xOTkxQTVCME02dXYweGt2ZnlkVW9UNDI2RCt1YWJVK3lSM1l6YXY2eHY5bDVvSmRGTTFGYi9JQ29maSs0ZEU5RjMvamZVVG0rSit2emxyQVAyb05SeTBKajVnUmJnSjJqTTltLzBPK21QVnRSK0U5bXUvUnFKMkNFU3ArUDJJUmFkczlIUnM2UG52WS9HaFNmVldKZnZrMWhZdEZFc1pDOGRYZk4yMUpmTWtpZGtBN3hKYWRSNFRBUHF5ODBrWHh6UFl4aWFQQnVCN2krOU9mQ3FoZEw4WDh1aXoySkRwRitzZ3pTUGI2THgrWU5JYkw4WXI2aHVGeGF5amVtWlRDTC81cExIT3lRUkdKV1lRdnN6bUdlSm94QXZSWkY5bDFLL2NETVZSUlgrRGtYNnJJazY4LzFRaEdSZVFzZ1JtY2V2bzV2bkFKUzRweDk2aittTXlOT1JFRFVWQ1VSL3BqaXg1RE5JbUJxQmJ2UlhJUEU0TzV0OEpwcFkrQjN3SnhUUm51MVFMRWR4a3JWcVBsZzNvRWpKbUZPaTE0MmphS1lqMFNxN1RMVVp2ZGQrNkxzUDBVQXN6R3lmWTR6Sk1wZGtRdTlhTk9DNEhpM2pMSmNRNW9Gb1d4d04vQitpdUkwNkEzVkVMNkRVKzdrZWVsTjdsY2ZiU0Z5NUgzMjJ0NUVmRlRnWkNTNGJJYnVDMTlCcW8zSmlVMmZRaUNMbksrV0ZNR1orNUF1U0pLenJvTGJsU0RUUk54ZjExVVlqa2VZUnlnc2RzYTFGVm96cEt1SUV2YXRTUFNkQXVmN1F0eWkxYThxakNVMjJmWW9tRDlNTUpEOEM4UzBxSjRiY0FRbkRGMU8vaUxNaHhSWXIxYmdZUlZQdWdLSkZZelpGd2tyTUl0RitEWklJZkZEYlBoYXRodGtEQ2RzeFY2T28wc1dwM1hQY21MN0kwOUVHRWpMTGplVUR0R0xzL0p6eUxPbnhkWE9WMTE4TDlXbVBCczZLeXJMOTJoTlJlM1l0Q29iSXJzUVlHTzJySlExZmxHUjE5OTZvL1grWi9QRjdsaUZJU0Y4SjJSeFZpelN2bDNYUnBOL1R5UFpqRFJSb01ndjFuL01zcGlhaDcrdzdxSThQNmpmdWg0TGpWa1QzdlVlUjFkSVRaVjU3S1JUNGNrRDArbU9ROWQ4NjBmRlBVTERIRWVoZWV5ajZmM0FsbmFmVHpCZFl5RGJHcEtua3A1ZkhQZEZXaVZPb25LRjROaEtSWWordHVVaWdycFVRM1pqS0xXTnFSVllqMVpZNWZZS1czbGNTZng5QndrczVxdDMwcTFIckFLQWwydXF4aHpIR2xGSnZ3ci8zS0Y3dEV0TkNNbWlveEEwVVczbGs2VTBWY3BacUFBQWdBRWxFUVZUdFZjeExGQSsrbHFGMm44T0hTQVlNWFUwYml1UTJ4aFRUU2lLa2JoenRuMGJSdXlzaFVmdG1rbWplaDFDRTRIYVo2OFFyeHJveXVteFppaWU4WG8vcWNuQ1o4NDlBNGsrNWZ1Z2JPV1VCNmcrM2thd3lYQks5NzR2UTVHR2FzMUFVNXRhVVd1SjFGWStnSUpKRDBYMmdrcFhMT0NSaVgwK3ByZEp1cWI5M0pZa1EvUXV5UElsWDB5eUlKaHhCLzEvU1l0VWlLS2ptbzdyZWdURjlnekVvdWpqbU9Zb1RpSitJUk5XWVM1Qm9lbWFxYkNlSzg1VjhuV1JTQ1NTYWZvcCtlMHVpTmlyUHdpY09IQ2lRYjFHeEJsbzFDQnB2djBlcDkvWUI2UGY5S0VvSStRRDU3Vm9jTkRhVS9INXhPVVlnN1dBZE5DRzJHNTNualYyTzU1SEl2Z3BhclhKTDV2Z1lkRzk1QzAwUWduVFNtMGx5bFQyR1ZrMXVnU2J1dGlLeGptcENrNEo3QXR1ajcrb1F0Sm96TDBDbUFKeU8ydGxUMFZoa1BQbzgvb3JzVnFibVBNK2tzSkJ0akprZnFOV3J5eEhNeHBqdXByZTNWMTA5SURIR2RCMWJSZnR2SXh1ZTkxQTA3OG1wOG0raVFYaVcvdEcrSzRYc0swbTg3a0hDK3dTMEdpYVAzZEdxdlhMSDh4aUs3UEwrVHZKNXZJVXNQc2Jtbkw4SkVwM3FDY0xvREE1RUU0ZS9RY0wyZlRubjdJZDhkbTlCVml4NTdYTXpFbEdPUXVMYUVXaVNZbjhrMGgrRHZ2OVlXQnVkZWY0eXpEc0IzNWlleHZua3Qwa3h6MUs4Z3VFTDFLNm15N0xKL1U1RXF6V3kxK3lQQk5XUG90ZXN0YjhJV3NGOEVZa1ZLVWhReitZV09CQ3QvcnNRQ2RtM1U3bjlIRStTVzZFYVN5SzdvaFdqNis1Q3gxWXgxc08xS0FKNmUwcUY3SjJpL1o5SmhPZmZJQkg3eVdnZld6enRnbkpaWFlZU3diZWk5N0psZE02YnlKcHJJWXBYTWM1RTk4MXNqb1BuVVZEZk11ais4bTFLbytSTkRoYXlqVEhHR0dPTU1XYitabldTbkFISG9raTVUU24yeGY0MXNrQTZEVVVGcHFQTnl2bThkaWEvUmhGOTYxS2FIRGFndk5WZWRzemJSbjZrWEloV3gvMExDZFJEU0ZhdlBJcEVrTVZRRkRob0dmbXlLREl2dmNwbEkyU2JWNGxsby8wQkpJSjVPYTZqZENsN0d4S2F0aUZmeEFaRllDK0Zsc0xuUldodUFQd0JSZDdIQ2VXT1FNTFZMQlF0dURieSs3NE5SUzZ1bFhyK01paEtNWnVZM3BqNWhXMlJ3THdGK2kxbHVZeGlJWGhSTkJtMFNhb3N1MXJzWU5UV2JVTHhwT0VjdFByaVQwaVUzcHZhT1F6Wkl6MUUrZFY2UTVHMVNDMzJJQ0NMakorajl2SnJOWngvWUxUL1kvUjN0WVRvWDZPODVWKzlYSWNpeDdlaTFCNXJ4K2gxcm9vZUQwWDJJQzFJdUU3bktiZ2VXWTFzakQ3SEIxRGJlVFdLcEg0VzNUOXJ2UTgyb005OFJ4U3B2Z3hlM1ZJVEZyS05NY1lZWTR3eFp2N21RTFJjZlNtVWtPeTNTS0RZRkhnVmlaNmJJb0ZsTmJRa2ZVTVNILzg0SXJzcmhleHNzc0kwZTZLOEFYbTBaQjcvRXVVMlNKTVdOKzVHSXNYbUpJbXpZeUg3TzBnVWdjUmIvTzdNdFZZQmZscWhyaUMvYVpBUWx1ZlptdVpKSkNpWHM4T0t2WFpqSWY5ZWlrV2lQSy91bzVEbHloUWt5anlNSmlObW9DakpNMUhFNXI3SW1tUWdFcURXVDEzakc5SCszMVhxYjB4ZkpXNy9QaTF6L0ZhS0ozcU9RKzFzT2lucXBpU0pWaUhKNDdJc3BWeU9CT1M5VVB0Y0thRnNtdjFRT3pLZThrTDJ5dEcrbG9UWVRXaUZ6QXkwMnVQaE11ZkZJaitvWGZrRnBYWW01V2hEazJqbGFBUkcxWGl0LzZIUGEwTTBRUkMzMldzaHdYd0N5ZWYrYlRTSitVL3k3YWVlUkczbW1raklmalBhWXU2bmV0NlptTmpQRzNRZmVLWEc1ODMzV01nMnhoaGpqREhHbVBtWFVVZ1lPUmNKbk8rZ3dmNUU1TmY2S2hKUi80Y0V6dUZJOEQ0UlJSUkRFcEhkbGRZaXRYQWk4RzZaWXd0Ulhnd2VncUxOUVNMSGFTamFPUmF5NDRqb2RVaUU3TTJqL1oyWmExMFViZVU0ak9Ka2JMc0JkMVE0SHlSa2o2OXdmR0VVUlFnU2pFNG5Qd283NWhIazYvME1zcXI2TGhLbU5rT0NEK2g5eGU5dEJoSjd0a1gyTW8rVFJKTEg1eHRqaXJrSFdVL0U3SS9hMDNTVTloQ0toZXhxSElURTF2TlJ1MVRMaW9ocmtTZnpWeXFjRTA5U1ZVdWVDMnBiWGtlUnlHK1dPV2NqRktXK1F2VDQ5OVF1WW9PU3pPYUorVEZMVUw2dHorTmFKR1J2VHlKa3g3WWlWNmJPKzJxMEgwdmxpUENGeXBRUHB6aml2aElyVlQvRjVHRWgyeGhqakRIR0dHUG1YMzZIaE1xYmtaQU5pa1JiQ1ZsdDdJNUVqdTFSeFBWN3lFUDEwR2ovRW9tUVhZOXZhMWR3RytVOW01Y2dYOGh1UXZXUGhleFhrRUN5S1ltRnlrdlJzYlZUejlrRWlVaHZVVHZib0dqd0I1QjRQQUVKTEJzZ3Y5UnlQQlZ0ZVN4S1ltOHlMSG92cTZObDhaV1c3KzhGTEJmOS9mUG9PbXRTTEs1OGpnUXdrSGZydVVoNGZ3RUoyWThCa3l1OGhqSHpNMnRUUEtHMEFHcUgwblpDSzlaNXphbkFUNUNnL1Y2Tnp6a0p0V09WaE96TlVIdnhMNVFZc2hyN2twOGJZRXowZWx1aWljMzdVVnZaM1pPY053TG5vVW1ESnZTOTdJamF6WnRUNThVKzR2K2pmSnNMOEo4eTVXdVRKSUkwWFlTRmJHTjZCdzNBRGlnNVFUVS9xV28wVTdyRU1vKzkwSXhrcFV6bzlUQUFMYk44RGtXQmRCZHB2OE55REVRRGwycExQWTB4ZlpjTlVWdlJrU1JXdzVIWDRhbDB2N2pUbFN5RUJKbEpsQmRpaHFDbGx2OUR5ektOTVQyRFJWR2ZienlsN2RRMEZFMTNGb29zdkRWMTdIUVVYWGdxRWl3R1J1VzlzYTFiUE5xbnZVa2ZSRXZteDZDbzVhbklHM3NNNnBkL0c0bkcxU0twMDJ3RDNJQThidTlEN2VZcEtKTDZiMmdKL3JOMTFuM2xxQTV6byt2OENVVjgveDRKTjN0U3Z0OTdCdXFmOTBlNndBejBmY1lNUUlKK0xHUy9pYUwwOTBHV0pBc2h6MWhqVEQ2L3lpbGJDdjMyTzhJL3FFOHNyZVkxdlJpcTAwUXFKeE1maE5yNGtId1JlM0ZrdzlRZnRRM0hJaXVxU2hIS1djL3FydUpUMU01dWphTEZweU8vOHRnaUpTYTJNM2tkNlMvMThqQnFkMnRoRE1YM1ZWTWpGcktONlIwY0FweU52T2wrMW9Icm5JNGE3aDJSbUZDSnJaQ1FVMG5JSG9DaVNDNUFIZjQwaXlEdnZFZFE1MzhJV2dKMUx0MHJaTjhTMWVzcmxQZHhmQks5dDByTG1hcXhFaHJnMU1Ja05DQ0kyUlYxS05yRHVkUTJVV0dNcWN4bEtBS3ZQWjNZbUo4REo1QUkydld3SkxWM2hMTjhoTzRYODRxTDBYMWxyUXJuL0FJSlpkdlJmaUc3SSsxcVRGTjBuYldpYlNWa0QrQjIwOHl2ZklnRzNtZWhkaWZMVmNCSTVPWDVBZW9mRFFUNlJjZTNRTDdSc2VkemR3dlpBMUdmTTQ5QlpjcmpKSmZwaWJoL0lpSDdlMGpJQnQwVDFrRml6ZlpSMlUzVXhqNW9tZjNmVUNUbEQ2UHkyRnBrQWtyRXRqMjFDMVRiQVg5RzM4dG1KTkhpcjBUSDdrTFdBOXVUSHowNEl0cGVRWkhWUDB3ZFd4UlpJR1Q5djg5QmZlbHhLQ2xjT1Y5eVk0eCtlMm5yb2VlQXAxRjdFSE1VV2hYVFVlSm82N250ZU80aHlIUDYyaXJuL1FBNEdhM1N5Yk1VZWcrOXQwa2tmYjNWcWx6ek45RjFmMHpIZ2tkcTRWb2taRzlISXRoZm1Ubm5VZFF1ZnhOOXB2OUhmY3hDdGlpMVVLdkh0OGxnSWR1WW5zOGE2T1kybGNRYmIydHE3emp2Z3BaWmdtWVdEME1kOHAzUlVwKzdrR0NkWlJCcUk2YVd1ZTdPS0JuRVdzRGZrVWZpbjFMSGQwTEM5YzRvSXFRbjBJQUdZditoNDhtSU5xZThhSE0vK3E1cW5XM2ZCVVhveEJ5Q0JrcjFEQWI3b1dqN1M3QWdZMHdleTVBL09UVVpkVkxYeVpRUFFoTnkyU2lTNTZnOW8vdXBxTE4vRUlwb3EyY1NiMm0wTkhNT2xYMU9zd3hFYlZ4V3lONGZDUkFkNFh5VUpDM05qcWlkZnhtSktHdG5qcitFUkpMRFVWVGdDUEtUb04yRDduZWQzYTZ1aGlhQWwwVUpmWlloNmY5T1JjTFZVdVFuOURGbWZtRnI5UHZNRTdJdlJwRnNiMFQ3cWFsdEZ2cWRqU1d4NVNpM21tMS9ZQ2p5Mk83bzZzSktQTnFPNTZ3WjdkUFIwSEdBUnJwTjJ3c0oveUdLcnY0djFmMWtCNkJnbFAyUm9MVWpwZjIwVDlGbmVEOUsxSGdtQ2lRcEY2VTRCRVZUL3d3dGZkOENKWjFMMS9XZnFMMzhLeExPVG8yMmJQLzNURFJSOFcrU1Zac042SHZ2UjZuQWRodTZieTRCWEVyMVZZN0d6TThVS08zRGhTZ0tlUVphQWJ3U3hSSEJ0YklMc3ZmNEhQMnVONDdLeTFsZWxHTnhGSGp4Q1luL2Z6a1dSUDJvQlN1Y1UrMGFXVWFpdnRxQWFpZDJBbmVpejJ0VDFHYStSV21peW5kUXUva0RGRlcrTzhYMlNhdWlGWWJaaE1FeDM2TytmcnRwQnhheWplblpqRVFkeGdIb1poVW5OUGdmdFdjcFR2djIvUUhObE42SUlrSzJSUkc4TitRODd4QmdlWFJqeStPbDZGb2JvbzczWldoV01lN3dibzBHS2ozSkkybzFOSWlxbFBXK1ZqWWpFV01Hb2s1SlBEaUlCM092VVJ6TmVRK0tib21UOFN4TE1zbVE1VmxLQmFGS25BSWNYY2Y1eHN4djdJNkU0U3gvUUJGdHQyZktCNkdWRVhGNUEvcXRiNDBtQUd0aE52cTkzNDdheXZhc1J2a3B4ZG50cS9FSStRT01OeWw5ajJsV1EwdlU3d00rSzNOT1ZyQVpneWJQUGtmQ3lpbVVpaHFYSXlGL1lYVHZHbytFa213bi96OTBUYnM2RTBYZXZJR2loNXJSd0hJc3hSRXpXNUYvTDB6eklQcitqZWxyVkJJanI2UTBZaTNOMGtqVWpyMm5wK2Vjc3dCYXZmY1U1Wk10MWtvVCtrMURmdVQxTVpSZmRiZ3c4dlRPc2dQNkROSkM5anRJNEU0blVvc2o4elpHOTRmZlZxbnI2cWo5WGcySnZnZFJQdGpnaytpNjE2QUl6YTFKTEVmU2JJYmEzV1ZRbTdVdjViKy94NEQxb3ZQR29WVStKeUdoS1JiSng2SDIrTVNvZnVjaU81bHQwQ1JsTmhyeFNDUmlnOFQ1NjZrdE9ad3hmWlVta243SnlCcWZjd1ZxeDlyUWhGRzJYemtRMkR2NmUra3kxL2ljUkx3Ry9hWXZwdjZ4OTBWb1JjMTRxdHRxeGl1R3E2M3Nyb2ZZcDM5ZUJCVE1RbjNFUFZBUXc4bmsyNjRjaUFUcmpWQjArU3RvRW5NMDhqUy9sL0pDOW10b2JGRUxTNk5jRTZaT0xHUWIwM05aQ0FrS28xR25QTDBzNlFYS0M4elZ1QXQxZ24rREVzM01KSDhHZER2VXdOK2NjNnhBc214cE1scFMrazhrMU1RSmN6WkNIZXNUb3ZQaTE5aUkvS2pBdzZQcmRpWGZqL1pQVURyNGFhRStmNjVEU1c0OEw2Rm85MjFTeDMrQUJKaVhVbVZ6MFFBdlhXYU1tVGVjVDdFZ2ZBRnFFMjVGZy8xc20vQXF4ZFlpcTVJL1dCK2Y4OXdzZjBNVGZaVWlvcWVUYitXMGZrNVpKVWFTTDVUY0YyM2xHSStFN0Y5Uk9ibE56SHFvSXo4YkxiOWNFdDFmZm96RVpaRFlzUVlTZXk1QzlpclBvRTcrcnBSR1pmNkx6bTlYMzZEWXF1bCs5RjFrbDMwMm9ZSGNYZVFQcHZZbDhRQTJ4aVJNUlJOOVk1Rkk4RUhPT2V1aVpldmxKdTlyWlJBS3h0Z1NpUXFYb0Fqbng5QnZlMnNVWFpjbnBvUDZvdThnVVNKbVRTUTRYMEhwU3JoeW52OC9qdmJsSmhtSGtRakRCU1NLWEZ6bTNEU2ZvVW0xWTZMbjM0dVc1eCtOZ2tmT2pJN1BSaXNoTDZuaG1wUFE1MzlDZEozTGtYanpDN1JTNkMxa0JUQWV0ZFB4UkVOZVRwc0RVVlQzR3lpQTVXUjBYeGxML1ZHZ3h2UUZCcUt4OGhab1RId3h5aTN3SkJwcnY1STVmMmNVZlQwYTlZWDZJZS85eTFQbkRFV1dQaHVpUHRNbHFPMzdJOFg5cG50UVd4TkVqeituL3JIMDRhaHZOUW10SEltSngvbERNK2QvQTAxODFTTTZ4eE50aStjY0c0cFc0bjJJSXFUbkJkZWlOcndmc3M3SzR6MzBYbzlGL2RCVmtZRDlCbW9Eenk3enZEUFE5M0JMalhVWmhTWUZ1dHBTcGM5aElkdVluc2xpNkFhMkptb1FUMFhSMFI5UXZuTmVEeFBSc2hlUUFGTXBxVU9ldmNWRFNMeU8rUUFKMUoram05dVAwWktwQXFWTHlGY2htWGxOYzBUVlduZWNIMFQ3dkp2THRTaGlzelBwVDNFbTZtWVVsUlNYamE3dzNJV296NXQzaGZxcVpzeDh4N1JvQTdVM1c2S0IvUE1VaTZVeFExQmJIQjliS3RxdmkvcFBzZEM2UC9MQTdpZ2ZraTlrSHhCdDlmQnl4NnRUbGQraCs5SG02SE40RXdsSnQ2QjJmam9TTnU1QkV3WVQwRDNobDBqWWZ3cmxiYWlYanJTcnRmQW44aVBYZjlUQjZ4clRWemdLL2Fhbm9INWZNeHJ3TDQ4aWYvTnNRemFJOWgwVnN1OUNFWWpqVUlUemcyZ0M3RWtrWm4rRTJvTFdxQjd4UGw3SzN4K0oyZCtJL2o0UFJTQ0RoS1ROYTZ4ajdBK2VONEUyRE4wWERrR0JKM3RSWHdMSEVBbkVkMFIxK3c0U3JqZEhJdlpEd0g3STFxUldXb0JmQTFlanRuc3paRGNTc3hJU3VUZEIzK3RFNUpmOU5oTGp6a0RKSTQ5R0V3RmpvejFSWFo5Q2JmdEZkZFRKbUw3QUxlaTNPUTc5LzUrQUxEZGZSRzNUN2loUXFvVmtOVm9yaVgxbmZ6VG1PdzYxS3plZ1B1cUc2UGQyRGxyMWNGSDBHaE9RWUQ0cmRiMTRINkQyTGM1akVPK1BRMzNNTE51aGlhdFc0Q2NVQjNTOUdaVWZoVmE2elVXclFEWkRrMWYxMkYrK2lNVDcvWkZ3RytjdmFRUytoY1RzcTFQblAwVWl6bGRpY3Buei9sM2wrZmZWZVAwcGFBWEtrVlhPMjVmU3FQa3hOVncvelY2cHZ5OUNreHVtQWhheWplbVozSWVFZ0xOUXg3QVpkYXdYUWxFanRmcXpwdmthOHNjK2xtTGhlaGJ5aWNweVBKcDkzQ25uV0x6c2ZOT29McytTektMMlE1RWtuNkZHUFg2dEVkRTVGOUU5UzJoR0lRSHFhWXFYYWZaRG4zRmVOUFlDVkJiNXE3RWlwUkVxUytXVTVmRlZhdmRCei9KVGRBTzhwOXFKeHN5SGJJVTY3bjlFSXNiM3lZK3FHNFRhamZoWVE3US9BZ2tqeDBYUFg1VGFPc1JaK2xHY2tLZGNSdmtEeUY4WlU0NjdxQjRoM2huc2k2S3ExNHMya0tnMEI0a2NvRWlpblpDd252YmV2UmxGNk1RVG5ZK2dDUGhhcUxkZFhZSGlwYjdEMEhlYnpnMHhyNktBak9rTGZJQis4LzFKMnI3UFVGdjVpekxQMlFCRkp0WWp2dWJ4Y3JURmxoNXJvaWpoYlZGN3REQVNSMnJoQXlTZWJJRGFwRWVRQlVnbEc1VmFhRU9UZEorZ2FMLzI1aTE1QmZXelYwVHQ0Mk1vR3ZCdXl0OHZxaEZiTTQxQUU0c25veUNQbFpGWWZoR3lIdmtFK0hwMGZCSmF3ZmtkSk56L2tFVEVQZ1c5djFPUVpVc1R1aThhTTcvd05JcW9qZHVrcnlQQmRudjBXeGxPTXZGVmpRSmFkWEVMYWxQajFSSGJvK0NMM1ZHYnR5bEp3dDJHMHNzVThRejVJblpEZFAxR05BN09ycjc0QkxXdFIwU3YzNGhXY1Q4UWxkZkRGTlFYUEJGTmxqVkg1U0VTOHkrbGQ5dGo3a2o5cXljcmNRc1dzcXRpSWR1WW5za3RLRExrck9qeFVhaVRlU0h0RTdGQkhkVUQwZEtublZIMHluS1VUNndWM3h4SDVCd2JnV1pQLzRSRW5GK1NkRnozUm9MRk9Eb21BbmMyZTVMY3ROUEpKMWRBOVorVU9YOGdpbnFaak1TV2o5cnhtdjlGbWVoamJvdks0cHYxMXlqdnlmbzhwVW5tS3JFbnVwRzJvVWlkcFhBbVpHT3lySXE4UVI4aXNXZjZHL25DYnpscmtSMHA5aktNb3crWFI3WWMxNkZvbkdxY1JCSVYvbUNGODBhaUtKaGFtUmZKY2tCdDVJbmtKNlBjSXZYM0RIUVB5N0lsaWUvNEFkUXVaTmZicnY0VzNmT3lURXo5L1JlcSsyTWJZOFJWSk11eCswZjdTdFpzalNpUTROd0s1OVRLYnloZW1UZ0xDVDluWnM1cmlyYkdhTXNUZTFwUSs3UWZFb2RCYmZ6K25WQlBLRTZBM2hIU2JXT3QrUm1xOFFuNmZIWkdRdEl2VWE2STlLVGVNeWo2Y2dTS3hyNENXYVZrSXpIUEJCNUhrZDZkOVo2TjZTMmNSckd2OUJ6VTFtWGJ1MlkwdG83SDEySE8xb2JhcEpzcFhSbHlOMGs3bGFZQnRjUE5xV3VrVjZPVW80QldVRzlQZWEvblM2T3RNN2lIdmh0ZzliM3FwNWpPeGtLMk1UMlRjU1RSRnVzZ1g3dFhVVWR6QzRwRmdscjRLL0p5bW9RaVppYWlqdnNBRXJHOEhPV1NTdDRHZkJzdHdUNFhSZWY4RkFua3Q5Q3pJaklDa3NpLzdFMDl0am5KUnZPMW9pVmhQMGNEbTcwcHZnSDNSeEhib0VGU1B4TFJQN1l2bUVXeDErd2NOTU1lbDJVeng2ZlBHMFo5a3hieFFHNFltcTIvdFk3bkdqTS9NQUMxaFkzSWIzQ2pxUHhkRkMyU25UaGFBSGs4eDVZU1MxQ1pRV2hRTUp6YWhPeWQwTXFMcVZYT096SGE2aUZyTFZKTGhIWWNJVE93aHZObnBQNCtsTnA4V3ZQSStvNTNSYnQ2SlBKK0JTWFF2UUpab1d5Yk9tY3E5U1hYTmFhdjhoTDFyVENwSmJkSUc4bnZ1cU5VYXk5ajR1WDd0WEI1OVZPNmhKdHAzMnFlU3R4ZXh6VmIwZXJQYWhZQm55QXJsa3JCS1krUTNGT05tWitvTldncnRoYVpVZTFFcEFIVTJuNFYwRys0VnF1UENSUzNFWS9XK0x4cVZPc2pHOU9wV01nMnBtY1NpOWdMb1VneDBIS2lXVWlrM0N2dlNTVFJiUzBVTDFsL0J3a3JkNkdvbU11UmI5OXphSGw5UjlnUWVYZHRqQ0tBWHlIeG1rNUhCc1pSTzQyVWp4Z3NKK3gybEMyUXZ4ZG9hV1RhSXp2MmJYd3k4NXdXbEpoc0Fvb3d1UXRGcEJ5UE9nMTdVRHhMdlNKSkpNdldIYXp2eTJpUzRBenFTLzR3S0twWE04bi9HMk9NR0VJUzJaeitmVnlBb2d1ekVTbUxvRFk0THEvV1ozb090U09iSTF1bFNobmQxMEVpOWd1VTkwNTlBWGtIeHVkL1ZPV2FNUmRSSEgyNElJa2RWQzA4WE1NNW85SDk2SGtrY2p4QXFUOWdKWjVGa2UyejBMTGNlTVZMVjdTcms2TU41QkVMRXQreTNyWVdzbzB4OHh1MWlsODlhWVdsTWNhWStSd0wyY2IwWEFhZ1JDOXhWdU00S2N2dm95MlBEVkcwOWU5UlZIY2VyMUxxNC9RSjlTMUgvenFKeitFWEtCbmFFbWlXdVZxbitPY2tTL3F6TEVUdDBUYjFNQTRKKzA4amY5eURVOGUraTRUamNsNVV0eUN4NXEvSU5tQlY5SDRmUktJTHlFUHdRNVNRQXhKaGFqV1NUTTBnb1htWlZGazVYN1BmQVd1Z1ROTDFSdXRNUTVZRmVjbktqSm1mK1pUaVJMT0RTSVRZSnltTkpzbGFpd3hIS3pPeUdlalQvQkVKc2Z1aDlxSWNjZHRSS1JKd09vcHlHNE4rMDAraXFQRktTMFVCdnBsNUhDOXpyY1o2S09ydWVxcGJLVTFIbitlYTBlTlRTSmI0VitNM0pIN1piMUFzSUhkbHU3bzBXa0lMTUJoRlF4NkRvck9OTWNZWVk0d3h2UUFMMmNiMFRBWWdIK2R2VlR1eGt4aUNiRFN1cUhMZVdDVGtaSVdDTmhRcE9CQ0pGR2wraThTaTJPcGlQUlFoZlNGS3RKT21uZ3pJdGZKVkpMei9BWGdDdmNkdklqKy81VkNrNDJsbG55MWVSNUhzMTVORWNyNFJiU0F4WkRLbENlTStRSll1cE01N244UmJjaFJLb3BIbFBSUXBQZ0JOWkxSU1BxSnlVTFI5aXNUNnJwZ0lNS1l2c0FUeTkvdzFtblJiSnlxZmhOcUNyMlhPSDR4eUFIdy9WZllTbW5BcngvVkl6UDBKbWtETFMvTFZEeVVsbTAzU0ZwUmpiZURlcUM3cmt0aHIxRUlyaXNhZVJXMEpkc2NqSWZzc2lxMDdhdVU5YWt1U1ZzbC90aXZiMVY4Z1VmOWxGRzIvTnByNDNReEZ2eHRqakRIR0dHTjZPQmF5amVsNTlBZnVReUwyQmRUdmgxMk5yeUZSK1ZpS1BaL2ZSVW5QS3JGb21mS3pnSDhnd1dWOHFydy9paVI4UEZWK0tIcFBsMUdmYlVaN2VSTTRCTGdUUlJGZWhKSmVQbzZpSnFFMmY4UnBLRGxaclpuaUQwUnRiRHA2YzM4VXlSNWJGUXhBQ2NiZUlKL1phTW4rYzVUL2Z6QU9lYWlQcG4wSktZMlpYeGlCMnA5SGdadlE2Z3FRYVBzalNqT21Ed0srZ2lKMzAveURZbi9sTkRQUUpPUlAwY3FObTNMT2liUFlYMDFseTQrZFVYVDNCeVFSMVd1Z0NQRmJTTnJQamRFazQya2t5NzkzamVvK0x4bE9iUWxxaDFLY3JLMGUydHV1cm93bU1TNEVWbyt1c1RWSyt2a1FhdHVOTWNZWVk0d3hQUndMMmNiMFBPYWdLTHBUa05pOGVTZGZmeXdheUMrYktkOHoydXBsSUxMcStDWVNzdFBFRVk0ZnR1TzZuY21GcWIrdlJlL3pNaVNLL0JOWnQ5UkNyU0kySk5ZcmxaaE45Y2pIZ1JSbnd6Ykd0STluVVBUMXJraGczaHlKeFA5RkUyNG5aYzdQV292VXlqVkl5TjZmZkNIN3dHaC9ZYzR4a0FCOUtyTFllQWpZRHEyNDZBODhobFpkN0JlVmdTS0szNlJZaVA4V2Fqdm1KV09vemRKb0lLVTVDV3FsUGUxcVFPSzdmU2J3NStqdnQ0Qk5rWjNKd3Uyc2p6RjlqWVZRQXRZVFVINlF6bUo5MUw5OXV0cUpOZElNTEk3YThHeCtsVVprWC9ReFNXSzFKclJhNDJQS0o2Z2NqUHF6OTZIN1JacWZSdGY5UTg3enprSkJCM2VYdWU0b05MSDVSTTUxZXpJTG9wdzNqekJ2QWsrTTZjMDBrNzhLRHpTUi9oTHEwL1YxZGtkOTFYSkJXcHVqbFhIdjFISE5VU2hRbzF5aXpKVlIzN2ljVFdoTVY5M2YwZ1FvcU9NeGltM3dUQ2RqSWR1WW5zblcxSmJVcXoyTWpmYi95SlRmaWp4Sks3RWRFdGZUcklYYWtyd0VZUnRHKzJ4U3JlN2tGT0RIS1BsbG5oVktaN0FTK1VKTjFzczE1bEhnZXpubG9JSFZEOHNjQTlrVWdEb0ZXYUY5VVdyTGptM00vTUlsS0hKM0xHcG5yd0NHSWN1akxIbldJakgvaHl5VDhuZ1lkZERIQXN0VExMNnVpaExPUG9GV2hlUnhESW9RUHhHdFpHbUo2bklqRW92M0lCR3hOMEh0Yk5aS1l5anozbWJvZnZJL3F5ekQybm45OXJhckJ5RVJiVHl5UDBuekdyS1ZtWUdFSm1QbWR4cVJRTHhBcW14VkpHcld5aXNrYlZUTVJVaDBUcmNScTZBVkpkVjRuZElWZ3lzZ1FXSlQxUGFrR1lrbXFuWkJxek5BaVdQTG5SK3pBT29IZjBHeDRCeWcrOFdXcUcrZXJzdE93R0dvWFNzblpDOExYSXo2bTdVSTJVc0J1MUc5VDk3VmpBTE9CMzZKaFd4akt2RnpGTHd3bHRMVnNhc0E1NkZnci9ZSzJVMm9EN1JXdEsyRUJPRnl3bms1VmtjMmJIdVIvS1lIb2I1cVBieEZlYXU3cTRGOXlSZXlGMFI2dytXb2IxYU9NY0RiYU5YaUFOVG4vZzNKNnU0Zm9WWGw4ZXErTzVDOTVpcFY2dDFWOTdjMEc2REowSXVvL0I1TkI3R1FiVXpQcEt0RWJKQ0lNaG40VDZaOE1LWEp6ckxrZWNQR1B0NTVOK2NmSTUvV2YxYTU3bHJvSm44QXBWNmwreU5SNWt5cUp6bXJoVGZRVFhZZjROOUk3T2dzVmtMSkpGOUhnbm1XdzlETitJWk1lVHdyUFQ1VHZoVDZUUDVCL2tRQlNNajZMcktoeWRvVXpLMnAxc2JNUDF5Q0J1VzNvYzd4NWFnRG43VVBnZkxXSWtSbC84L2VlY2RMVVozLy8zM3ZwUW9DMHVTclJ1eUNZc0VlckVIRWh0aTdSSTNSWUl1S0JYc0RGUlVpdHFoUk5JcENGQkhFM21JWFkrd1JyRmhpancxUlVQcnZqODg1dnpNek96TTdlNHRjNUhtL1h2dGFkbloyWm5jdis4dzVuL041bnVlUWpITXNCTVlnUWZvSTRLVEljOGU1Kzd6bWl5ZWhwcEZUM09QTjNQdnNqdXA3KzVyUlhkejJhV2pBSEtVem1tajhrbXlOSmg2VmNBSEJMWjFGWGVQcVdtamlrWFRjZTJ5eHp6RHlHWW5HR1VYWm5XTFpHVnNpb2JRYzR5bGYrcTRUUWNUd0dSWnJvVEV2cVB3YXFEelRQUGZ2K2FoT2Zqa1dva3krbDFBTTl1K2xBM3IvL3laazJ0U1YzN3RqdGtHTG5lWEd6NHVhTGRENGMzOUs1eFdHc2FUd0xZbzNqNktZRXhVNnowZUxZWlVZcDlZQi9vUVd3VlpGaS9WZXQ1dU9qQlFya3UxNnptSU9tdXMvaXNac1U1QzRQYm5DNCt5TnhzRTNvaXpISk5lZ3VPRDVBbjJHZzlEWSsyODV4Mjd0M3Q4THBKZDkyeHYxb3htS3Z0UDI2SHU2TEdYZkl0VDIrdFlVWlVvbTJjL2RUMEtmcFNoenNIbDdSWmlRYlJoTEZoc2o4U090cWVPMkJBZDFGbWt4WXlzMEdYZzJzWDAzdENwNUIva3JsN2ozMUF0TlJLSXNqUzZFTDFLK0lXTlJ0a05PRjVCQWRDVkt5YTlOK1k2T2FDRFFFWWt0dTdydHAxSXFTb09FcjdjeW5vTlNrY2FYQ3JnZUNXOXB0RUIvdTJ1b1hFUXlqQ1dOV1VqSUhvMzZBa3gxMjlJR203VXRMUUpxZXZnTjhmcjd5eU9SNGlNVUY3T1lpeVlYNjZNTW1MMlIyRHFBSUdLdmlOd29uVkVNaXFiV1Z5TUIvdmxhdk8rNjhBNXdhY0Y5bDBJcCttbnU3UHFPcTVjakIxTFJDVUpQU2tzVlFNaCtNWXdsa1g4Ukp1aFpySUd5M1NwbFRiSlR3b3VXSXRtUzByaDZCbkI2WXRzbGhPeTFIOGwzNGkxRjNFSGRCc1hYdHlLUE82TXhzTS9RZVpYeTMxTWEzclhaRzVYakc4QXZLMkxmUU9uN3JoL3pxak1BQUNBQVNVUkJWSEwzRjZCK0xCNmY3ZElYalUxbkVYYzRHc2FTeGhnMGh4MkpZbUJ2VkFxakp4SStxeWkyYVBZOUdpdk9RbG5RMDlEOHVpbXd3QjAzT3RmclIra2lmcExIVVVZSktIYjFjOXNlSmo3di96TnhRWHQ5RkIrZmlHeGJOWEcrRWVpelIzbUU0RUQzK0hKT2g3bjdyQXlQVHNEWHlLQndNNG83RjBhZTc0YkcxWThCNTdsdFhvU3V6YlhIVTV2cjIyQ3lEUkpRZnZFMXllVVVhOHh1T0V6SU5veGZGMTNkL2J5TTUzM3FkTEtzQ0toVzFNQXl4ejhhQ2NzTDNPTm1hUEx3T3FISkdHaDFkeFR3RTNCMjRoait0VFdSYmQzZGZkTE5zWm5iTDB2RXJaVHRVUHJSUEVMSytUSG9lL2tyY0M4U2tKNUVnNFk4L29GU1N2MUEvejMzK252SmRrOVhRamMwQ2Z1YXVsMmNEY01JMUNCbjNUemtTdmtQU3QrK2c5bzFJTXh5Wkh5SzNOOFFSUExCS0daZWd4YWcwdmdaMkFEVlhOMGNDUzUzSVBIOVk3ZlBmbWdCYm1ra2NpZExsT3lFeWlZbHMxdktzYUs3ejZvZlc0N1BDVUo3T2RxUlhtdTJJZUpxMFI0SW51UTF5ekNXQlBxaWlYb3I5M2dMRkNmZmM0OS9wdnhpZVhKQmNGOVVxeG9rVUxRZ1pLaEVmNWV6a0tqY0dZMGZueWVVQ2lyYW0rUXV3cnkyQzRwSEJ4SkVseDRvM205UGRtbVJKTlZJWkIrTFJCOVBOeFRQVDNmbjhSeUpYSWVWc0JKYXBEc01YWjl1QWs1Qlk3OWZrbkdVbGdIc2pCWlRIMFRDbCtkVEZLZEh1Mzl2ai9wUEdNYVN6T1hJbFQwQVpSby9nK2FXTThudWlSSmxiMElNblFZc0YzbnVVUlRYa2pHNENZclo5NUx1emo2YzBuNHB6Nk9hLzllaCtPYkwwTDFMdkwvSThjQkdoRWJhVUxySVA4V2R2MDNhQjRyd0tuSmpyNC9pOEYyUjUvWkFHZCtqQ0theVcxRE12amR4bk5iSXFiMDNRZXZZQzEwbk9wRnVQSGtCeGV6NnZyNDlRYW5MdmhjcStYSW4yZVVIczhncU4yaGtZRUsyWVN6ZTNJNG1DVDhpZ2RpWCtjaWF1TytHZ3YxakJZOS9GbHBObmtWb1hqQ2JVR2UwRjdvb1BCTjV6VUZJN0c2RG5ITEo5L0tKdXo4ZkNlcXRrS0Q4WDBvZE9adTcrN29LMmRVb0hmUnM5LzUzUnFMSUl5Z2Q4bXkwNG5zaGNrTitndHlVLzNUN0wwU2Z2N203N1lVdVVQK0hMckwzRUJ3NjNRbmxBNUswUXhmU2sxS2VlOXNkQnpSQnVBNEpWVWRnelI0Tm96NW9ncHdjZmREdjZuMzBPN3NlVFRLbW9Jbjh0MGpVbm9EaXdlbm85MS9qanVIRjY4bklPVk5wT3VNdzBrdGtnQ1lkWTVCNytHOW9ZalFWeGJCZGtLandXeFNqZGtIaTh3UTBVZm9ScGJydmdoWVIwMHFpZUxxanhyY3pVSHhwaHhZT1oxUDcwbFlyb01sUkViSWFVVFprWEMzS0lPS2lqYWVvK0dVWWl5Ti9RTUt6WjA5M0crOGV0NmQ4RGZ5dWljZUhFTWFsTFZIUEFlL3NuVUJwSnQ5V1NGRHRTYnBqcjRaUWNzbG5TTnlJWXRnTVlCTzNiU1p5Q3I0VmVlM1hibHRhZkd1UHhxeWRJbzlYSXBTemV3SFZ2KzZPeG83YklDRjdnanZIVWNnOXVBUEZoZXhOM09zT1JOZVZaNUVMc2JhTmNPdktRNVNhSnJxaGE4N1R5R2tLdWhZTmRkdWZReUxVb203b2JoaU5oV1BSSE5pYkpEWkRUdWNpSlpRMlFNSnliUmhGZWptbkxKZnhiV2lPK3psNmo1NzFVRmtUVURtbU5taGVENHFkeVJLV0lMRitUZUkxc3c5RjE1TW1LTzV2UnhERWwwZVpNYk5RSEQ4YVpZVDRhOE1oS0k3T1FzYU0vbTU3YjNlOHA5RjQ4RUUweHRzWmpkRkhaM3pXQWNpRlh0L1h0MmVJNngrZ0RKN3YwVmc0cTRhNFVVK1lrRzBZaXpmemlUY3AreDZKTXVOVDltMk9WbUUvcExRUlJSWXowT295U014OUQ0azJ2cWFvVDFYeWdYd01Fb1ovUURXejB0S2R2THV1TDdwQTRkNVRXbjNCelpHSTgwN0tjNVZ3QjdwZ2ZZaFdjYU1yem1QZGJXTTA0Vm9YV0FWTmFGWkFEcUttNlBQUFJZT1R6OUVBSmEwUlQwK3lSU3FRNkpMMi9IaDBRUjduM3NNY0pHcVZTeGt6REtNWVo2TUI3VEJDWGVZMWtKdXNIM0tlOUVIbExyeGp1b3JnRGs0eUVTMitYVnlQNy9FMU5IanZuZGplSEwzLzlaRG9mZ2FLOThzUmIxTDRFM0ppbjA1KzdjUVAzYkdxM2VPRmFESHhYR3JuVEFlSkhpUEw3cFZQUThUVlNvWHNEMGdYMGJJeW5RemoxOERCYVBMZEFjV0h3VWlnbUlmR2JPc1FUeFV2d282UmY3K0dUQkE3UmJhVnl3Sk1zZ0FKSHFDWXZiSjdUKzhpUjkwMnhCMThhY2YzMng1QTQwRlFiSTB1bEozbmJsRVg1V0VvN202VU9ONitTTGlhV3ZBenRFTkNUQS8zK0NtVW5yNDRMSlF0ZzhiNU95RG4rRUNzcHF0aFJKbUQ1b205VVdiRk04Z3drYVc1elNka25UUWpaTVN0U2J6Y1psdFU2aWhhQ3VTck9yN1h6MU8yOVNlVXRXeU9GZzk5ZHVFRXNzZTdvd2hsTVJhaXozNERHaGUraWVKa2V4UXpya1VOeW9lZ2VXNUhOUGYxYkFkc0dubmMyZDJ2UjhnY0JGMm5laU5EM0FEaXBUeEdvL0g4OG1pc1BJNzZ2NzRsNllmR3FoZWhKc2JyVi9EYUd3bDlYWXlDbUpCdEdJczNCeUEzaHhkYjhwb2h6aWJVcGtxU2xlWitPZmxOeVlZaDBjUzcxNFlna1hzSTJRRjVEa0VBejZNR3JSTG5uYjhvcDZQVXFaTkpYMDBHdVdEcXd3a3podEo2WVVXcFJnMHhQa2FEZ0tJVEk4TXd5bk05Y281RnhZa0ZhUEJhWkFCYmxiaDVZVFBwS213SWZrSVRqQmJFbXpqZVJiYlFYdTU0VFZDY3JTWXMxTldGUnludmFQRzBJenNXcDFHWHVGcVVpZVIvbDEwYStQeUdzU2laN1c1K1BEaUhVTjRENUw3ZE5mR2FQbWpDZm9aN3ZBSWFGMlk1ZEJka2JFK1NWVTVrSWNIVnQ3KzdIMGNRZ2ZzZ1VXTXcrUWFJQzRsbmhkeUVCS2QyNkRveENva2lueUMzSU82OCt5RFIrZ0szYlNtMGVIY05Tak12SXN4UEIxNUIxNDNyM0w4WEpidVJYUklxV1NPN0tjRUp2NCs3cFIxdmNSRGxEYU8rMkJFSnBwNzdrSHYzVS9RYnp5dlg5anRDRGVxbWtYM1BJKzRnOWtUcmJOOU9aV2FuVDVCb0RGcFkzRFJsbnlHRXVzKzNvb1c3YnBIbmU1UzhRaHhKdkFINkZTaG1lclBFZFNnVCsyT2tBWnlMVEJ0RDBHZUs5aUk0TVBMdkF3aUxsN2NqWTRJZnI3Y2paSDNQSTE2T3FUUFNJYUxHdllhOHZqVkRuL2RiMUN2bU1yUTRYSlJITVNHN1lreklOb3pHejJwbG5sOUk4UnFDOWMxWEtKM1M4eVphWGEwUDVsTi96V1Blb1hqSys2SmtBUm9RRlozc2dRWUQ1NWJkeXpDTWp5bFdwekNMUlJscklkMDlVeGNXVW44dTR6V3A3THVaVHUwRStQcWd6eUk2cjJFc3pzeWx0RzV6TjJTUStKTjcvRFhaaTFrMWxJODN2dDlBV3JQVktLdWdOSHhRVmtwWDRpVkQzaVJmSVA0eDhmZzFkL09MVmEraTBrelJtcWp6VUdiZmRPUU1CQWt4dXlJSFpwSldoQmpuUmZObTdwalJETVMwUnNOSkZ0QndKZWFta2orR2JJTjZ5U3pqOXYwNytiSCt2WnpuRE9QWHlJbUVob01nOGZNbXRQanVzNll2SnY3YldBV1Y1NG5TbkNCa24wUm9ZTDJSTzk1N3FIR2taenFsR1NKNVhJSVczd2FRM3R1bGhyaG8zUWJGck9pMnJMSndFOXpOajdGSEFwTlFiUFppdSsvemNqU0t0OFBSWFArWWxPTTFSWi8vRkZRUzZrUlV4bWdnNmlGektuSStlN2YyeW9uWHIwUjJROGswNm5wOU94R05nLytNVEJxSEVCZjJrN1JEZGNCM1FZN3dTbnZhR0ppUWJSaUcwZGlvUk1RMkRNTm9ET1JsQXhtR3NYalNoZUNvNjBMcHhIeDlKTmFtVGRpZlFhVStQQjJSU0pObkt2QWl5Y3ljZlVCTzRKL2MvcGVnbmlhOUlzOVBLdk42a0d1eUtCY1RSQ1VJemNwZklpN3FObmZiUU1KNmg4Unh6cUswT1ZnUnBsSGUxRkpiM2lIZXpDM0tma2cwYW90Y2htZFIrMmJBaHZGclpXLzAyKzlIS0ZzSDhkL0t2Y1RyS1c5R3VwRHQ2eXAvUXVncGRXYmtlTW1HckpVSTJWZEV6cDFXeTc4VHBjMFZRUXVEbmlOVG50OFhsUUs5R2ptU082REZ2Z1hJaWIwT2NSRi9MdW90c0NrcVJibzJXZ3owc1hSejk3cnVTQmkrSGduRlY2RzRmekg2M0Y4Zzhid25hcTdwV1FtVk1Ta25EdGYxK3VZLzAzckFPZTdmNDFMMlRiSUZFckZYUUpuaUkxaTBKcG5GRmhPeURjTXdETU13RE1Nd0ROL1F5anZoQmlJWDM1cklGWmhHMnZiRGlJczZvS1pmMFcxSlVlVC8zUDIzT2Urdkdna0xEeU0zOUNsSTJMalR2VjlRR2FZOFIvWmRPYzlGbVkrY2cvZFFySVRVL2dRWDlyVUV0L1Z5U095YWpCcEhlclpCSXNnWTh1dmQxclVXYnFXc2dVUXBuNzJ5QUxuSTAzclplS1lSbk9xR3NTVGh5NlJOejltbkpmSHNpelJuYzlTUjdlbUtNa0ZBV1I1M0lqZHlRMlErZklYRTR6eVNtZEpka1loN0lDckhkQ0Q2UG1hZ1hsaUQwUFhoQWlSZ0QwVGk3VHgzUHdERnYzTlF2NnEvbzlJaDN5Qm4rMU9vSE1oTVZBNWtCT3FKY0RpNnhyUkVqZEdqQzVtKzZlL3pLZSsvdnE1dmg2Sy9RV3ZVaHl2TjRaN0dKVWlVbityZVp5V3VjU09CQ2RtR1lSaUdZUmlHWVJoTExrT1JzODQ3ZnhlaUhpWC9SSTBRN3diMlNyem1iTlNESkszUHluelV3QXJrWUo2TkhJR0RJdnNrYTBxdmdocm81cFhSMkErSkR1Y2pJZnN6SkliOG1TQW1kQ2U0cHROb1RiR201ejlSV2NPdWFMT3hNeVAvM2dJSjJmY1RkM2IzQVI1Qk5WZWozOHVpb2lzU2x3NUhvdE1UU0d5L0F0WDd6YU9TbmdlR3NhVHhjSUY5V2xCYVZ1azRGRHVub0RJYUc2R2EwdHRUZitVb3ZDdDVOdkErc0ZiR2ZsUFJJcGRuVmZlK2ZnWk9RSTVwbjFYOEdGclk2NHZLcEhRRW5rUkMrRmdrSkgrT1NwQWNnVDVuUHhRZmQwRTFzMzlBSlZ2K2pqNnZYMHljUk1pNm1ZbmkxTzdJNGYwdmR4eUlMejQyeFBXdENSS3gxMEFMZWF1bTdKZmtEMmhCYzFzc3U2WE9tSkJ0R0laaEdJWmhHSWF4NUxJRG1yRC9EUWtMbHlLUkFWUXI5VE5LYTF4NzBhSmM3ZXZsa2JDOEx1bXVRODlteUhVNEVRblR5ZVpYMWFqeDFrdkVSWnhIM2MwN2lNK052TGZtN25VL1JmWnZpUVNiSW5TbmVDUHdINm1zS2V5alNOUTRCcm4rMG1wdC94S3NpVnllQjZMYXRIY2lZZjBHOUQyZGlKVzlNNHk2Y0RyeEVoMXJvRXlTS0MySkM5bHJvWHJTVjZQWTJRU0p2RSs2Mjg3MTlON2F1L3R2Z1JYSnptWlpQZkY0R3NxcWVRMjVwYjBBZmpsYTJPcUJyaHQra2U1ODk1cjNVZmtSWDNycEtiVElOeDBKeEN0SHpuVU15dVJabjdoYi9BZlUvQkZVRHVWeUZMOWVSMEwyWkVKcEZtaVk2OXR3MU5mcVJ0U0UzVGZKVFBaZ2lOSUtDZTdmcER6M0FGcndOQXBpUXJaaE5INDZvUVlEeWZwSmZtQjVXY3ByVmtaQk5ZL3VxRVpWV2wybTVkSHE1bjBGanROUTdJbWErUXdsUGdGSjQweDA0UmhaWnI4OG1xR0w3RlJVdTZwU0d2djNhUmhHdzdJNkdzeC9WRzdIQ3RrTFRWcXkwc3Y3bzFUTE56T2V6NklMbWd4azFhTmRDMDBzUGl0em5HV1FBSE1PTUtyQzkxQWIrcnZiSUpTK2FoaEczZGtQaVF3ZDBFVGYweEtWeHZnYzJBNk5aenhaTlVRbkVTOFAwdFBkYjRzRWkxMHBuZXgzUjgyMTNuYlBlMGZ6cHdUMzlPb29MaDJZOFJuZVJYVm5ieUhFclR2Y1o0bzJZenVRNG02NEdpUStYQUM4bUxQZkFjQk9CWThaNVRna3VveEY2ZkcvZEV3N0h5ME9WS095SjZjaGwrSnYwTi83R2VTZXpPSU4wdXZxR29ZUmVKclNHdGxKb2tKMkZhRU0wd2pnWnZmdkQ5RHY4bkdDQUYwWDlrQWlPVWhjYmVyK2ZSaUtBd0M5eVI3YjNRVGNTbWxNUHE3QzkzRWZ3VWs5SEluT3paRldPWk80Nk44Q05ZNzBRdmI3NlBzOXpIMkdaVkE4amRJUTE3ZkhrRTV4SlBFWWVXM081endLTGRDbXhjeXBPYTh6VWpBaDJ6QWFONjFRbXN4N3dNRW8wSG9PUmF1RVNTSDdLSFRSR3dhY2wzSGNkbWpWOGxqU0ErN3F3SlZvTmJNUzRiVUptb3hzNkc3ZDBXcmwzQXFPNFRrYXJReWZVV0RmM1pEWVgxVEkzaEhWOHZzYlliTFZIQmlNR2tkVUttUTMxUGRwR01ZdlIzZlUxS29JN3hKM1ZGU2h6dXpOVVdPYjVJSldWcWZ6S1ArbTFLV3hEbW9lY3lmcFRvMDI3dm0zS0YrZnRDZndJWExLdEVEWGs3TUlxZTc3SVpISkN5bDNJMkYrN1RMSHJVR0QvMmp0eEI0b0xoWmxLdmwxY2FOc2dDWXNaMkpDdG1IVUYxazFWM3VnMy9pcnlFRFJGOFVGejF6Q3VLY2FDU0U5aWYrZSs3djlmby9HVjQraW1QZ1BsQmIrQmNITk5vYjQyRFVxUUwvdG5yK2QwbHF1UHVZOGcwcVVyT0sycjRHRThDMGkrL3JGeGkyQTV5aDFHOWVnK3F3ZENRdUV6NU12Mkc1RTdZVHNmNlBQZXo1eW91OUMrV2FYOWNuZDZHODZsUGpuYTRYK2htdVJYbXFnR2dsR3d6RWgyekRLVWFSRzlsSUU0OWJSYUdGcktLVmxmZDVHODhxWmFQNWJLVlhvOTNzaFdyajZqenZ2NTJqZURZcVpIMGIrbmNlSktBc21pNE9RMFdFRFpKNUlJeHJ6T3JyYlZMVEl0MnZrdVdYUmVEZlpySGNrTU42OWo2OHByV3ZkRU5lM2U1Q1lIZDBmVkVvbGkwUGN1ZkwyTVFwaVFyWmhORzVtb3NuNjllaENjekRabmRZN29QU1cvc2doa2RjNXR5LzYvVThtM2xYZTQyc0M5aUM5ZWNYM0tQVm9IZUJQcU9iVXFxaFRzSThyMDFHNjBZcG9GYlFTT2dGYlVacDJWVi84R1gzdTZ5TGJmSU9lNUFXcENQWDFmUnFHMFhEc1NMeXplWlJIMFlSaDI0em5rK3lQUkJqUEhtaVEvbGZpNlo0UG9GVEpCd29jc3hlS0lWRzh5K1hLak5mMFE5a2tOMmM4NzJtTlB1TUxwS2VqN28wY0xFT1J1TjBleGZXMGpKOGlqS1Q0ZHduS1dKbm8vcjA5NlpNOFR6ZDN2d1A1elpWK1JKL1pNSXphc3lsYW1Ic1dpU3ZQRVJlRm8vUkRrL3NvYmREdis1OG9abFlCdHlFQm9DOFNKYlpHNDl1eHBKZjg4RTNEQmlFeGZIN0tQdVZpem5ZWjI1ZEdzYUlwR25lQ3pDQTFTT1QxenZCUjVHY0hWckp3RjJVcEZIZTdvK3ZLNHlnTEoxbFd4ZFBjdmFlZDNENm5vSVhWMnZJUzZlN1F0NUNZbE1YRzZIcFN0RVNMWVN4cFJPdjBsNnVSdlJTS2pUN0dySVdFM0NFWis5ZGxzV3RWWkZCWUI1WGsyQlhGOWVqOGR6MkNPN3ljU2VKTGQ5c0JqWFYvUzd6UjR0ZnVmcFdNOS8wVHlqcU1NZ0pwQWMrajJEd1hDY25Yb0RIdkJZbjlKeUN6MkFwSU04a3I3eEdscnRlM3ZINE9SZ05qUXJaaE5IN0dvR1lLWThoM243VUh0a1FyaHlkUTJqQWlTai9rTXFsQ2crWXNzaTZnejZKQVB3c0pPTlBjdHFiSTJkS2JzSkxyei9jUDhua2NPVkZ3eDZ4Qk5mc0dwK3k3SVJMSmE4TnlxSTdpSGNTYjAvZ0JSN2xhajJuVTEvZHBHRWJEc1Qzd1IvZnZsbWp3NnVPa2o2MXZFMi80Y2orYTBQc2FmNnVoQVhPVUpzaE5OeGVKTVFlamdYWlRKQ0RQUkduYW9MaFRuVGpIemlodWV3ZGpOUkovcXQyeDNrUVpIMTRvbVV1WURCeE1HSVN2bFBLWnYwZHg3a2QwWGJnWk9WWXVqT3pURFMyQ1BrWndRbnBCNktHVVl4YmxYOGpsbmNjYUtlY1lSVHk5TTR1c0R2T2VhWVRHUG9aaDFJNzlrV3U0YU1aRWt1T1JjL2NhOTNnc0dxOWVnY1ppLzBiR2l4a296dlpKT1VZSEZMK1hJenY5ZWc4VWQ2TmNnOFNWL3lHUlkzOUt6UW8vSWpGNE1DRlYveFhrSEI5THFIazlHam5wc3RncjQ3MW4wUmZGNVBlUmdISXdFdWdQY3VjNURRa3lTYmY0Q05RazgyRWtHRDJNWXZndjNUaHNIWGRmRnhIZE1INnRISURtZFhlNHgrZWk4V1VTSDg5OG5QRmowY3RSRENwcXJ1cEorcncvR1JON0loRjdKb281czFBWmtLc1QrdzJsL3JrelkvdEhsSTVmejBYejhmTlJmTHdjMWZMZkRUVnQvRHl4LzBsSXhBYkZ4N0VVNnpsUTErdWJzUWd4SWRzd0dpZHB6V1dxaUx2NnZHTXR1dXJZREhWdkh4RFpkZ3B5Q1hxV1F1Nll5OUFGTk5tOEFiUkNlU3VxKzVUbWFQTXJ4dFBReE1MektMb1lmNWpZdndsS1U3eVhkSGYyNFpIUFU0TW1NNjhpUVdPZ2V5N3FEUHpVSFdkWjk5aUxVajhtOWxrejVWeC9qcnlmNklYYW4zOGQ4aS9nbzRrUFJ1cnorelFNbytFNDN0MUFXU3Z2RVUvTDdJOG1BbTlFdHMxQkU0dm90aVFYSWtGMll4UzMycUFCOUNzRXdkazNuVmtScGRKSG05RDQwa3QrSUwwVzhRRjRGK0tMYmc4aGNXWkZKSnhVRVhlL1JCbUdCQkhRcEtnSHBXbmdyWkd6Ym0vQ1F0NWVLS1oyb3JTVE8yNy9idWh6dDNMYnRuQ3Y5eW1jUDFONkxValNPbVhiUnVTUFR3Y2hBV2dEc3V1R1ErMFdKUTFqU2Njdm1DMUFZNmhlcUpSZGJWZ0ZDUXhUaUR2WnJrWUxaNkJHWDh1ZytQc0Y4U2FOMGVOQWZqeUpHajJhQVplZzJIVVVpcm5QSXlmNHdhUzduV3VBcTFDbVhqVGVlNEhwQ2ZKTGFIUWpXOGl1ZHZkdGtXaDBKUHB1RnlLaEJuUWRHT0RPUFFRdGJoNlBtcExkVHJpVzlFWGltSy9KZlo4N1ZyVDVaVU5UQmV5RC9sWjU0cjVoTEVuNE9lbGxLQk4zRkJycmVWRTZyN1RrSHU3ZWx6SktFNzN6T0x2Z2ZxK2dHSGVOTzlmenlQRGc2M0V2UkF0cSsxSnFNcGhKeURCTzZ3ZFZqaTd1WEVuU2p2VUJLaUUzRkdrWWw3anRyeEt2TlE2SzhSY2pYZUFHNENLMHdOZWIwdDR4OVhsOU14WXhKbVFiUnVQRU41Y1pUMm5BTGtvWDVEQkpyc2J1aWNTRDI1RklrMVkzeXE5cWZwSHhmRzBaUlVnZmp4SjE3UjJJeEpGOWtFdG5CM1RodVNyeG1pc0pJc2pSNk9KNHEzdmNqL0Fab25SR0V3aFFLdFd1S2Z1c1MyaDhrY2J6eEFjWWkvTDdOQXlqZm1sT0tGMEJjbFV2SGRtMmNtTC9ma2lvR1VxWTBJOUU4ZnRQaVgyM1JVN2paQXJseWtoMC9TNngvV0hVd0NiS2FaRi9uNEFFa3ZNSXFadlJZdzRpdUhrT1FZNlhXVWo4Nk8rMjkwWmp3YWVSd1BJZ2ltODdJN0ZpTk9rTVFKOTkzOGkyUGQxdHZIdmNudksxd2J1bWJQdWl6R3U4WVBWNWdYME53eWpHWUdBVGd0UDJJK1NhL3BoNFJ0M21aQzhTVlVYKzNRUUp4MHNEeDFEcUxGNEZqZG5hb1V3WmI5VHdZczhJVk5xakRSSXEva2Y1SGlQTmtjQjdDb3JaWnhPYzRIMVFrNjQzM0xackk4ZTdEbzB4ODlMRU4wZTlCYkxvbHZQYzV1N2UxMFg5Q1FsSEl5bDFtRitNNHZEbHFPVEtLTFFndVNhNlJyeUNzaGV2UVZtWU0yaTQzaXROa1BuaUoyUVVtWVAram42Yy9BQ2wxeDdEV0ZMeFk3N2wwWUxaYUNUU0hwL1liMnRVai9rckZIT1dRNmFLNlJRclE1ZkdJTkl6Z3RQTVV3UGQvUzNJb1gwNlFXQ2VSbHdmN0JKNS9pZEN0dDVuS041SDU5RytxZTlXaEFWQUNIUHFQcFF2aVhJZndkelJIVjJYK3FEK01VKzc4MzJJU3VBTlIwYVN3V2h4c2pkaGtmSWkxSnozWkNTRTEvZjFyVFpVbzJ0SWJVcVlHaW1Za0cwWWpac25VQUJlcXNMWHpVTXAxV2xsT1k1QUtZaFQzT01PcUxaVkZCK3N4MU82VXRxWDBNbDRUZVRZODdSMTd6VmFKaVBQTVpmR0tVanN2YXZNZnRIR2p2dWlnYngzVW5jaFhjaStFSW5PVzFMcUlsa1JmU2YrZ3BkRjBqMWRuOStuWVJpTGxtNlVPamhXVE5ubU9SUDlwZzlFaTIrZ3VEaURJRmp2Nk81SG9jSDRIVWpFOExIa1lPUndUZzZlSDBjQ1JoUS9JZXFFTWxtZUpMM0p6aFpvWXVQVHpiZERtU0dlenU1K1BVSnpIOUFFb1RjUzRnY2dRY1V6R2swb2xrZVRtbkZJZ09yZ1hqY1l4Yzk1eUxtNERyV2JsSFVtdis2cVg1eWRScllyNkVmaUV5bkRNUEpwaGdTV24xR3BvWmVSQUhFSThaVDF0OGx1N05VVGplRThUZEJZN1luRWZtMlFlTndTamQraVBWMG1JMUg1OSs3OUxFUy85V05KcjQwTnlqVHhQUTVhby9IWVRzVGp6NzlSMXN4VjdqMmU0ajdMWnVUWDJ2Y2NuM04rMFBlWEpWRDQzZ3hmSTRINld2SUY0TmRRdjVYdFVSeS9rN0RRZVN3UzdBOUNvczJlWkRkUXF5dnprSEM5SGZGNnZ6K2k4ZXhSRFhSZXcxZ2N1Ulg5MW8raXRIRjNsTS9SdU5EcmNBdFFDYnVqeTd3dWp3OUl6NDdJeTB5Ymp4WUw4L3BSZlF2OGdWRERlelphb0h3ZXhZUmtxVDF5am5kcnh2WW9LNk1GZ2Y0b08vRm5OSzRjZ21MbUJraWtmaGRsOVd5REZpZDNKWWpZdzVBWVBneGwvelNoWWE1dlJSaUZCT3pwaEF6R3JQbUVVU0VtWkJ0RzQrUW4xSURsZnlob0o4dU1sR004RWhWZUlpNnE5a0lDUjdTV1hoVzZHTjFLZmozVTdtaFZ0anF5N1R6aWpqeFAxRVY0TytYclkwZlpFZFdUelpzd0pLa3VzUCtPNkdKOE5la3VkMyt4LzVIaVRTTHErL3MwREdQUjhnNmh3U0pva1A0T1lYRnJWZUx4N0VEa05qd1lDUTRiSUNIN0pDVElEa1VaSjZlZ0FXeC9KQUwvQmcycWZXcDIwcjFkanFIdWVGbnBwRjUwOExFcCtwa09RT21Yb1BoOEQwSHdhVWZJT0psSFhHenBqQ1lLMFE3MnN3a3V4VG5FWStkemxHYTk5QUYrQjV6aEhxK0FKaHZSNjlSTThzczc5VUdDMVdWa3gycHp2QmhHWlF5aHRJL0g2c1IvWStVeUxQNUIzQWl3RnlyemxtU0dPMVpyVkVzL3liSHVWcFFQVWV4OUZJa3NFMGdmRTM2Q25JOWJvK3k4dHlrbVlvTktMK1dWRmhsS3FmUFM4d2ZrQUx5SXloek1EMUU2anZ3ZjhaSllEVTF2ZDErRmRJTnFmdmw2M0lheE9IQXB4VXB1dklPeS9ab1RGc0JxKzV1YVNMNVRPRzlCZnlENlRTZXpaYUxNSVdRLzE3aDkvV2VjVitiY3RhRUowaFdtSXpmMXpjUU5jUytqQmI2T3lKeDJFMW9BU0pyTVJxQnJ5d1ZJVEo1Si9WL2ZpckEwTXF3MVJkL2xCT0xsWG8wNllFSzJZVFJPcHFFNm9VVHVoeEZxQ3VZeE51VVlualBJNWlYeVYwdTNRY0pyRko5U2p6dlhUY2hOdlh0a24ra3A3eU9MYW9KcjBOZGw3WUlFbTJpZDF1K0JSeUtQbTFKZXlPNlBWc0d6dmdOZkl6dXZTV2FTK3Y0K0RjTm9PSnFqUVNWb1FONE1EWVlocEZYK2hOSVJQYk9SRTg1dlM4YUhhVWlnbUFYOEhjVzdZNUY3ZVRVVUg2ZTU0KzlKeUw3NFBYS0QvSXZhdWVtZVE1T0kveUIzZGpMenBhbTduNVBZTmhTSjZpTlFhdXNlYURMekY5UmM5eUtDV3p0WlJtVWxLcXVIT3BkUzBhWWJxbnZvaGZ1dktaMDh6S1RVaVI2bEJSS3lyOEpLaXhoR1ExSjBVVCtMajNLZW01THpYQkhlSUM2aXJFUytJQlBsU1VwTFBCVTlUeFpudWxzYU0xQzhYWnhaU0VqNU53eWpsRXJyUnMrbXVJQmRTU1BaaGpnL1ZHWXdxeTN6VURQS2NyMmp2a2FsUXZMR3o4K2dSY3NzNm5wOWl6S1VkQVBHUGluYmpIckNoR3pEV0h5WVFucXRxeVJaRjZYdFVLcmxaT1JjU1hJeCtTNjRtcFJ0bnhDYWx2a0IvR3hLRzZNVkZiS2JFVTh4alJMZFBnV2xrbnBhVW42QWZTUVNiMlprUE84RnJxS05GeHZpK3pRTW8rRVlRR2hvQXhKVnZRQzhTeDJQWFlYY3pMN3hZVnRDVEhrZE9UK09SczZRZFZFTndYRW8xZjFGS3VkbTVBNlpnc1RjM3BTSzFoQ3VCNXVqVlA3dXFPSHQ5VWhZdVFyRnZJdFJuUDRDT1VaNkV0TGhRU0pSZThvM0ZPdEN5RExwZ3RJMm82eVB2cXZrZHRDa1kybFU3aVFQMzJ4b1g5SWJCMFg1TjNVWHpBekRhUHdVRmJFTnd6Q014a3ZSZVhoRGxWUXlGaE5NeURhTXhZY2JVRjI5Y21UVjB4Nkowc2RmSmwxNHZZTmlwVERTNklyY2hpQWg1MDdrN3F1MHNlSFB4R3R1ZzlKRTI2TEdZcDRWQ2MwcVFCM3ZWNDVzVzl1OWo0R296dXh5eEZQcjAvQTF0WGREVHNvOGJxTmh2MC9ETU9xZng1R1lEWEllZjBtb3RmK0t1MStIdUV0aktTVGkrbTFacFlDV0k5NnNNZWtVbm90UzArY2hoNGdYaWJjZ3BIN09BSjZLdktZdklhVXorbjQ4czlFMTRWSjMvNGZJYzFFaHV6MktWZCtnc2g1UElWZnpUQ1IrajBEMUJnOUhidW1Xd045UTZTVFBKdTcrZVVyeERSdTkwM3VnZTU5cm9peWROTksySDRwaWIxNm1TNVNSNVhmaFpFeklOZ3pETUF6RE1JeGZEU1prRzhiaXc0MG9uZHh6QVJKVlRrdnNkMFhHNjc5QnRaM1NhbHBEM1VwaEhFZG9lTmdaT2Z1ZVJuV3N5am40a255SDNKR3ZvTFRVdVlSYXJjc2hRYVVWb1JPOVoxUGl6Y3h3K3h5S25ONzdsVGx2YzNlL0lYRzNkeG92MExEZnAyRVk5YzgwZHdNdHRIMUM2Vy8wQzFSN21jaCtuNkh1N2lEUk9TMUYvRE1rdjBVWVZ3QUFJQUJKUkVGVTNQWkQ1WjA2QXF1Z1dBRmFhUHN0Y2lQZkUzbGQ5RnpKVEpQTkNRS3lwMlhpOFFqazdqN1VuY3N2ZHZwNDlqTnExck1MV25UN0FaWGwrRHVLejgrNi9TYTVHMGpnZmdLVmlOb1VsVC94QzRsK2YxREd5YjZFaGIrRnFKSFpQOUUxNFc3aUphRkFOYjFQSjlUVmpqSWZaYXBrWmJKMGRlK3JDbGdXTlZSS0U4UmJvR3ZHUEN3VjNqQU13ekFNd3pCK1ZaaVFiUmlObnlrb3pmc2o0bzYvazlCdk9DbkV2SXpxdFNZWjRJNlJKYnoySXI4KzlCb1oyOWRDS2ZOWG81VDVKa2cwOFRVSWQ4NDVaaG90VVdyNzRZU0daTkgzT0E0SjJ0NXh1RFVxdVRJSHVhcS9TN3htUGhKWS9sYm12UDlCSXRLN3lORmRydGJaUXpUTTkya1l4cUxoS0JTL3BrYTJEVVNOZVlhN3h5MVFTWTlwOFpleUVMbTIvVzkrSnZIMHlPTlFYTjdBM2UrRVNuM3NURmpzUzRxdTUxQmFLenBaYzNvaGNsRlBRYUw0Yys1NHpkenp2clRJeXFpOENhZzU1YktvUkVmM3lMRitRTTBmUVUzTkxrZVpMSzhqSVhzeW9aUVVxTFoxQ3hSYmowRE9jTytTYm9QRS9YbkU4ZW4veWUxRXRxYzk5My91UFMyRll1c3d0SWg3RS9FNHV5MFM4eDlBSlZRTXd6QU13ekFNdy9nVllVSzJZVFJ1L2tqNG5XNldlSzREY21RUEpKdkp3R3Z1MzNsTmQwQ2l4Rlk1enpkTDJWWkZxRGs3QXRWdEJmZ0ExWkIrSEtXMTF6Y0xDV0xIbHU3Zk5haXB3dFcxT040dVNNU2VnRnlJQjVMdnBvYUcrVDROdzFoMHZGTmduNThwcldsZGhSYmc5aVAwQTlnYmljV2cyTFFiaWluK0hOKzYrLzhSRjRkcncxZEluTDRKTFN5K1RuQnVlekY5T0JLZG02TnJ5a3hVRjl2VEF2aVlJR1MvajdKcURrUFpKOHNRR2dsNzlrT0NmZ2NrWkh0YW9zWEd6OUYxWVBuSWMxazFzaWNSdnBNa0c2SFkzQWJGMVNuSUtmOEthbEo1RkJMcUx3RDJKeXdvTk1VYzJZWlJuNXlMYXRrWDZkZVN4VUZvYkpwY0RQVHNpSDdqLzYzRE9UcWgrUHRUem5rTXd6RHFtOTJSWWVFOHNoZnNWMEdaYVZkUUxHdTVCVElUZkl3eTVOSm9pOFpiYndCdlZmQitzMmlQeXRXTkJUNHRzUC9TYUt6M0lma21ydnFnT2NyMmU1alNSdWVMaWhYUmU3cUZVc01KYUZ4OE52QTJ5b2cwNmdFVHNnMmpjWE1WRWtIU0dqaDZvV0o0eW5PZzhoc25FNFRzY3B4TmZzM1JiWkF3SGVWbzVJNGJTdW1GN20za0FKeUpSSnlHWWxmM3Z1YWdobzdYa1QxNFNLTWpjQ1Z5Y2grQkxwQWpVUXI5QjNWNFg3WDVQZzNEV0RSMFI0MEJreVJyWkh1ZVF6V3NRUUpyR3hRSGZiUEhjd2xaSS9OUmxrZFcvNEw2NEE0a01IM21IdnYzNFlYc2p1NDJGWWxJdTBaZXV5eWErTnlYT09aSVlEejZMRjlUV3NZanF3ZENEM1RkZWhXVlllbEx2QkhsWEVJSmxHcjBQZldrVk1pdVJnTDl4V2dpTjlTOWQ1RFFOUVE0SDAyZWRuQ2Y5UUxrVFA4bTQ3MFpobEY3emtHTFIybTE4ajJ6eVY5QUdvMHk3dElFNW5iQVhhaVUzdEcxZkkvTG9qSkxLNkxtdW4rczVYRVdOUitpY2txclUzbS9HY013RmcwRDBIanliMmcrT294NDd4TlFDYzdEZ0lrVUU3S1BSMzFkK3Vmc2N3YksxRjYzd3ZlYnhaK0FDMUdzTHlKazc0eEU3MlFEODUwb1ptaDd2T0I1UVBQblc5RVk5WVNDcjhtakNXRWMzdzY5My9iSXBORWUvYjJXZGJkM1NUY1FIZ2NNUXA4OStmY0dqV2QzUnpIOUZZcHJNMFlPSm1RYlJ1UG5Oa3JkYXlDUm9BbnA5WnhiVTNrMzN3MlJVeWFMN2luYjFrTEN5SkNNMTh5czhEMVV5cGJJNFRjUXVmL3VSaGUxU3d1K3ZoMnFWOXNWT0JpSk5jZWdpOHlEUUIrMEFsNGJhdk45Z29UME05SEYvNytvZ2RxN3RYd1BobUhrMHgwNVhkNmp0SXdIS0o1OGpzcUpSSW02QlpkRnd1cjZhTkZ1QWhLdVYwTWxpM3BTNnVLdWNmZFBFY3B0Z0Z6T0gxYjZJUnlmUmY3dG0wUkd5MHlOUUU3RjV3bHU1V3JVUzZBWkVvR2pURUJ1OFJWUTVrMVN6TTlpVTVRMTh5d1NvNTVEVFMzVDZFZThacmhuTTdUQXVCSHdHR3BTT1QreHoxQVVaM2RGMy9NMlpMdTZMYTRhUnYwd3lOMnlPSmxnc0xnUk9DQmxuMnVRVWNQekJWb3dQSWhRcnFnMnRFRGkwSW9vcStRUEtINGtzMG5TMkFndFprNGp2K0gzQ21oYytEMGFReHFHWVhoK2l6TGJ2a05qb1pFb3RpekllNUhEWnhRZlF5aHYyUldWVWZzYWpUV1RDM1BUVUtiZnNXanN1Qm1sR2R3Z1U4SjN3Ty9KRnJ0ZlI0N2lwbWpzOWhtS2QyazlwbDVCaHJWeVhJaDBpaXlYZGpVeTV1MkNoT3hteEJ1WFovRUZNcTlObzd4NTdUYWtpWnlHeHB5dGtkbWpGWEtTdDhwK0tUT1FNY0xmMGhacDI2Sy95OE9raTlnZ1BjUm5JKzJPQ2RuMWdnblpodkhycE1yZGw2dnpIR1VmRkZ5enFFblpkam02Nk0xSmVTNk5ucVJmekxMS2JGUzVXMVBnTjZqUm1xY2FYU0MvUkE2ZldlZ0NjcTY3ejBxLzhxeU5YSXhySWNlZmIrYjJBZm91SnJsakhBdzhVdVpZYWRUbSt3U0pUUVBSQmZHMzdyNGI2YTU4d3pBcW95T3FxOThSaWRqZW1Yd3E2VTBHRDBGdTVhd0doS0M0OW5uTzg1OGlFVFhLZXU3WTF4QmZMSHVUMG9hT3RhR1R1NDh1SnA2TEJ2em5vMG5LNWFoQjVXNm8xbi95TTV5RUpqR2dtRFFXQ2NibDJCOEpRbG1pY2g2Ym81VGNiVkZNL3pNU3ZOSW1EelhJQlZPRm5Fb1RrWWlXRnZzdHJocEcvVENXZktFNTZyUWVBWXhKUFA4SVNxbC9JTExOL3c0UGMvZXZaaHk3RStscDJ5QkJZZ0lTY1M1QjQ4UEhVUnIzOThEOU9lL1pNQXlqcnF5TDVxa1BvNFgveTlGNFpnQXExZWJkMTlYdWZoeGhnWDR3R3FOY1E1aTdOMFBPNCtaSWhFNk9JMEc5UTFaRTgrVHFqSDFBOCtMdjBGaHBPelR1WE5HZHkvLzdZVFFYM3B0UUVpNXJFZkJraWduWm9MRlpzdkczcHdmeGNXVkxzalBOazh3ajNZQ1M1SDRrWkwrREJQQVo3ckcvbjRtdVBlc2o1L3V0Qk9HNlNJYjM4ZWo2YzVwN3ZDL0tCa3FqQ28ydFQwcDViaFZVYnRBb2lBblpodkhyb1JkS2c1a0Y5SGJiS2dtSWc2bThGRWJSaTVqbjdBcjJ2WlpRZnh0SzZ5V2VoRngrZnlhNERvOUV6c2VIVVpyVE15bkhYUXA5MWxQUUlPRk1TcDJJRDZOVjIzR29xZVB0U0FTcTVQUFc1dnNFcGVIZmdWeE1PNkYwL3pVcGxuNW1HRVkyLzBBTFRINmg3ejAwQ2JpWGJCZEZPZjRQMkFTbDJ5Zng1L2tmcGJGZ0x5UmtqNlhVcmUyemJNNmpkRktTNXh6eE5FSFpKQXVJMS9ML0FBM1dod0ovUldJUFNEUkt4c3FqMEFMZk5OUjA5eUlVRjNzanNUMktkeVV1UUxHcUYzQm9nZmVaUmxzVUcyOEN6aUk5MWJRN2NoVWRpckp2OWtBbEQwNUhidk5ua0hqMktNRjFiWEhWTUlxeEEvbE80MWJFVFFWSnVnRFRVVmJiRkxkL216TG5mQlc1MWRaSG9zWmRrZWYyUURYNlI1SGV5QnlVK3YwQXFrMTdIVnFZWEFoc2oyTDdKTFRvVlpzZUtvWmhHRVhZRFMzS1BlRWVYNFhtZ3FlamtodStKTVdxYUU1NU5XSFI3aXdVTi8wOHVRWXR3bTJHREJldm9ISFlxVWlNSmZLNm81RkJZVGlocE1rVFpQTUlHb05PUkVLdC96ZElORDhYaWJ0cklMRTN5a05velB1d2Uzd0lNb2FzN3g0ZmhNWndYeE5xUWE5SWRvYnlDb25IM3hNeUN1dWI4ZTRXWlNVazNxK1A1Z2dqS2RWTzFrRi92eHRUanRrZVpXNk9BVjUyMjk0a0xzYTNkUHZjVC9ZaUxXUmYzNHdNVE1nMmpGOFAvUWlyZ2FDMGxZa1orNEltS3ZzUmhKRmU1RGRvV0NOeW50WFFSS1BTbGNOQnBJdTMwY1pCczlHRitxZkU3V2QwOFR3YjFWYzh6NzB1T2pHWmlsWkNKNkNMK0xWdS8yL1I1T3B3bEg3VkNRbmpmeVRiYmYwb21oU05RdC9UdmloRmRRd1N2cElOSnVyciszd0ZwVmhkZzBxbnpLQnV0Ym9Od3hDdkllSDVYbFRPd2pmRTZZNUVqalRhb2Q5cW1udmliYlNZVm8zS2FJQ0UxK25JOWJLVDIxYmJlczJ2VURyb1BUanhlRU1VMDM1Q3J1VWFGRGZXUnZFcU9URHVqaVpXZmR6N2VocE5rajVFRTZMaHlNazRHTVhJM29SRnhJdVE2SDR5RXNJSG81aThqbnYrSStTMC9KaDRLWmJOeVhhMVZDVWUzNCt5YjZMdThMYm9POTRPZmE4OTNmYTMwUGN6SDhYNU85eDczNWxReW1SLzkxNHNyaHBHTVlhaitKRkZmL0pydFlJV2xCNTAvLzRyV2pUNlB2TDhvV2hNMVFTbHkyOUhtUGd2anhiWlppR3p3ZEZvTWUzY2pITnRpeHFOTDQ4YzRDY1RISTFmb1ZoM0R4S1ZlcUs2L2QrWEhzWXdES05PN0luS3NmbHgxN2VvMXZUVGFNeHhxOXUrR1lwblQ2RHg2RWxvbkhrSUlaTnROSEpHSDRMR1JaMVJpYlhIVUZiaDEyaTh0ekphckJ1S3pBVExvSGkzRlJyM1ZNckphRTQ2QjgzWm8yUGZnOUhjOWk4RUU4QlJLTFBaYTRwSHVQY3hsU0JrcjBlMnNTc3JPOWx6QWRuajh5eWlQV3l5cUVFbFhJYWc3M3huU3JOMnF0RDE1MUowVGZrUHBiMTB6a1BYS2ErL1hJdkd1NE1JMmVxWEljZjg2OFN2WXkxbytNYVl2MnBNeURhTXhrMHZpcWRuL3dVSjE5VW9mZWhkOG10eWRVR1Rlcy9lN2xZT2YwRjVsY3FGN0E5SVg0Mk1paHh6a1JNd2pZZlJSZVFlNUtZY1FPbG52QWQ5anB2UlJHa2tFb3RIb1pnM0M0a2RGMUcrNXVzSFNNalpFem4rK3JqYlhwU3U2dGJYOTNrc1doRS9DQWxJZTFKNXZYUERNRXE1eU4yUzlDUS9QYkZkeHZQamtYamkzWWVnK0RRWk9hMW51dGZWdHF2NnhKVHpKdE16djZkVTNKNlBZdVhoN25GN05EbnBqeVljUHlOeGFRaWFERzJBdnBkMzBTUnBHOVQ1ZmxlQ2lEME14ZVpoYVBHd0NScThiKzJPZHlOeW82eUxKbDdSd2ZuYlpJdFFQVkYyVEpSa2laUCthRUxSeTczZnE1R0Q1b1hFZm0rNGZWZEJzWGNaZ3FCdWNkVXdpdk1BY2tJbnVRM0Z1THhzcy9zb1hiZ2FoZEt2UVlMQUtVaWM3b2JjYS91aU9EVVFDUUVub3ZoME9ITDdqVXM1VHd1M3o0bElNRGlDZUJhZjUxTzBtSFlkeWtqWkVjV0R1MUwyclN2ZDNMSDdJQmZpQXJTQU9neTV3cE0wUjRMSFFjaWxPZDN0TjdqTWVib2lnV2w3dFBBM0J3bEhONlB2SU5sUEFCUkREMENMQ0QxUkt2d1hLT1pmaE5MdW81eUVCSndSYUpIemJQUjNXaDdGNkhISUJXcHgxREMwcUw4dXBVMXNiMDNaTjhxV2hISVdOMGUyMzRERWJGK0M2WC9JOFgwbCt1MStqZWFQL1ZHczhlWFg5a1BpZVBOYWZJYXVLRDdlZ3ViWVo2T1kvNHA3YmpneUtwd1RlYzBta2ZPT1JRSjZNc3Z3SG9xWEZrblNIQm5FaXN5blFmcEJYbVAxS2hTZmg2T1llN0g3OTArSi9WWkMxNjNlYUV4L0NLVXhja04welRvZmZTL3JvZXZRSklLSXZSWEtISCtVK0RqNEZKUkZ2Z0hTYkl4YVlFSzJZVFJ1WGk2L3kvL25hN0pyQjZieEZxVnV1SVppWXBsejVhV3BScG1MTHRBajBBcm5GeG43VFVBcHJlM1F4ZmdqSkZ5OGdSeURYeFk4bjhlbkkvME9PUnFUSWpiVTMvZnBCeXVHWWZ3eWpLRzBqbXRSZWlBeElTcmM3cFN4YjFIZUFWWW5QWjUzVER4K0R5MWV0a0RwaTgwb2JVZ3pBd2tRMDVHZ2ZUTnhjZjFsOUJrNm9rVyttNUFMSlRtd0g0SHFUMStBQnZnektXMzB1enJ4QmNJZDBqL2kvK2NmbEJkdHhycmozSVVtQ0duMXNxTzhUK2xpcU1WVnd5ak9BdUl4clJxSkNkc2c0WEl1U3Y5ZU9uTC9BeG9IZGFSMHduOGs4YWJsVnlEeHdOZUt2WTRnQnV5Q0p2eXpVSHg1bXZoWXVBcUpKaGNoY1dVQmlrM2ZrUzJXZ0dMSDhraVlHQSs4aE9MRWVJbzFZaXZDczBpUWZ3c0p4TXVqbXZ3VDBjSmd0TEZ0UzdRQXVoVVMvbDlDb3MyaFNOekk2aDJ6TFlxRmJWQWNmeDVscld5Q25KNjd1SE5GRnhPYUl1RjVWNEs0L2oxeTNoK0NTbTd0Um5xR1lqUGdueWoxL2lYQzR1ZEphQ0Z6UzZ6WGdHRU1qUHg3T3lSeWduNmpvOUR2cEt2YnRxcTc3NDJ5eHVhajJPSExiMHhEQzFSWnBaQzg4TnNVL1Q3VFRHWFJUT2NmS1RiUC9oSEYydE9RaWU0QUZEZTNRM0d5QlhJNkYyMzg3Y2xxR09tZks4S2RCZmM3TmVlNVRzaXR2UnFLZ3hPUThXRU0wZ3Y4clFPNnBzMUFKVUd1SkgxeDhHcms3TzZJeklTOVVTejB6WkM3b0RIdXgraTdqRjVuWGtkaStiVm9mRzdVQWhPeURXUHhaZjN5dTZSeUp0bk5JT3BLbndZNmJwSzBOUDhrMFluVVhFSlR0N3J3T0tXbFVScnkrelFNbzNIemhydFZ5cDFrTDN6TlFRSjFVUllTU2pDbE1ROEpGbG5QZTc1R1lraWV3KzRaSkY1a1Vla0Vwd2p6Z0FNYjRMaUdZV1J6Q2NyMmFFM2M0VGFBZUJiSVBQUzcvd2VhMkorSFhObFJKcmliRjJaR0lvR2tLeUZyd2plOVBSb0pyY09SZUhCTTRsaDNJZEYxRG5JTTkwRTFhSXZ5ZTVTbHQ0ODdkeS9LTndjdnl1TklrSS9XM2ovTGJUdU51SkI5UGhLeDMwUnA3YjdVMFZwSStQNi9sT04zUVlKMEcrU0t2SkFnV0hkSDMvdE83bHpSUmNiejBSajRIWGZ2eTJvMWNjYzVFeTBZcm9ZV1BLTWNoc1N0cmdUQnJBY1N2VGRHb2sxYXBwTmhMQ2tzaHdScHp3Nm9wRWh6bEpFMkNqbDFkNC9zTXhlSnBITlJMSXZXVkw0VnhkOC9sam52N2lpT0hVbitBbis1eFgvUE4rNTRYbkRkSFdXK3ZZNFdIZnRUckZ6SkdzQkdCSVBJeG9ReUkwbUtHc0NLamkxYklnZDFHbCtoY2ZBY1pJVHpNZTByTk9iZWlLQ3RqRUhaUGxtR09aQnBZaFhrWW0rRHltU2Q3Yll2amNUL051Z2FrOHpNZkFTVnc5c0h4ZnVzcHBwR0RpWmtHNFpoR0laaC9Mb3BKMko3TEUzY01BelFSUHUvS0NiOFNCQ3JuMEdwMGorNjU2TE83VUhJSGIwUmN1K0MzR2FiSXhIN1crUjJXdytKSmRlaEd2dlJoYnU1U0dqZDFCMS9iZVJBOUhXdnIwUHoxMEdvSEZJWDVCUXN5dWNvWlg4a0tyR1JGTEZYalp5clV0SWM0WmNoSVhrakpBWXRRQ0xIa2U3NXc0blg2NStLRmdxZVN6bldzYWhrMHFQdW1GSGVST1ZiN2tZbEJ5NUVDd0Z0MGQ4TDRBOEVFUnNrZ3ArRnhPOE4zSGt2VHpudkFjUmRuMjhnd2VadnlFRnVRcmF4SkhNNmN1WStnb1RORTkzdDcraDNEMW9BOVBSRkpUdmVReVdja3VYVVBPK1hPZTlxU0FnZFIyVzFsbGRGQzRRcm8zamsvNTBzU2JxR08yNGJGSXU3bzhXNnZQSGthV2loY0JJU2cxOUVNZW1jalAxWFJsbUE1WHJKSEZMbWVVOVdhVkxQRnVpelJHUDhlbWdoWVJ0MGZUc1paYnFzalpwYkhrMXBRM1JRWEFSbEswMUJzZlZpdFBqN0t2cS84QTI2M3JSRUM4TCtGaTM5Y2dYNnYxTkpWcjJCQ2RtR1lSaUdZUmlHWVJpR21JOG0xc2xTRTlQUTVING1wUTZ6bFZCNi9hY0UxMTVYSkdBY2lNcG9ISWhLZ014QVlzNGdKR0pjZ0FUc2dVaEVtT2Z1QnlBeDVCemtXQnZwanVON0VrQytZeTZQeWFRNzkrYVhPV1lONWRQMGwwSmxsbFlqTkU1cmhnU09HVWpZYjRVRSttZFRYajhaT2FQYkpiWnY3KzZ6U2c1TUlpd1dyT1dPdjZWN1A2OWxuQXNrdUcyQUhPSkpJZnVmQkxkOGxQRkl5RjZkVUZyR01KWTBtcUdzaFd0UWJGZ2xaOThtS1B2aExOUmdleVJhc0l0eUQvRXlGaU9RdXp1TnB1NCtUd0E5RzVXOWlMSU9xdHZ2RndEOXY5OTFqMWRDelNNUFJJTHNRSlFKUFJ6RjdCdVFpOWpIK2JVSW91NzJxRTcvQTBnWTlqWEN0OGw1aitjaVlYY2J0QUQ2QTRwWjFlNTlES080VU84RjU5YnVQdW5rbmhINTkxcm8rOWtiQ2RHN0lkSGRNeCtKK0kraDcrQ21qSE5laUVyQmJJbGkvUndVTTl1ZzBxWWJvdS8ySWZmWmprT0xrYmVpK0hrR0VyTVBTQjdZeU1lRWJNTXdETU13RE1Nd0RLTVYyV25jdzVDdy9BV3FZZTJwUXNMRHo2Z1c2Z0xrK3B2aXRwMEFYRVZ3K3oyR1V2SDdJb0drSS9Ba0VrVEhva1pZbnlPaDV3ZzA4ZStIUkkwb2YzS3ZxWlJIa0xDYnhvZElmTTVpQmRLRlhkRG5PUVBWcWs2cmNlMXJndnNhdWUrbTdPUDVobEloZStVQ3Ivc1ExZWxlRGduWlJWK0RlMDJTWlBNNno3ZG9RYU9WTzU4SjJjYVN5QndrUHArUHlpcGwwUnVKbFdzamdYUlpWSExFMHdTSnVVc1RqNy9OMFNMZjRaU3lKNHEzaDFOYVBxUWF1SjMwT0RRUlpZOU1SSXVHL3QvdFVhUEgvVkhjUGdPVk9Ka1hlYzFwU1B3OUc1VjVxa2JsaW55SmtMNG9tK1R2bERZaUw4TEd5TVg5T2lGTzFvVk9sQXI5dlpBTGZWOTNubjNRWjRtNnRKdWlMSlQ5M0hNM0lvZjY2WW45K3FKTW1jdUlaOUZzaC80bS9ubzZEbjJmTGREMTdEWFVyNllLbFdxS0xzNGFCVEVoMnpBTXd6QU13MmhvcXFoOXlyNWhHTDhNZWU3YU8xSE4xQUhBWndUeFpDRnFIamlaa0NJK0RaWFBlQTJKUFd1NTdaY2pWM1lQZHd6ZkdPdDg5NXIza2FPNGc5ditGSEEvY2lnbkcyNmRoUm9xVm9wL1gvWEpma2lFbjRHYWcwMUduK2NEZDk4aHNxOTNRa1lYQTVJMFRkbFc0KzducFR6bjhZc0YvcnVxeld1aVpMMnVPYUYyZXQ3bk1JeGZPNzhuM3pHOFBSSXFuME1PNXk4cGJZUjlDTm1PMzlta056dmN4TjAvUm1uRHg5cG9mTlBSUXQwRUpMSi9RN3dmMXdkb1lYRTlZRjJVQVhLOWU5K3ZvNFhIT1c3ZkU1RDczTWNmSDF1MlFhVTI5aUU5SStiTHlMLy9SZTE3VUIxSWFUbVNIc2dKdmF4N1BBc3R4cDJPc29KYXVWdHIwdVB2cWVqNytRTzY5cTJHU3NSOGo4cUtEQUhXZFB2dTQrNzlZdVIzR2U5eklkYUl2TmFZa0cwWWl5OCtEZWVoV3J5Mk4vQnYwaWNyTzZIbUZGa3VqSEowY2NlZG1mSDhXdWhpK1ZtWjR5eUQzQ1RuRUYrMVh0VDRHb2NOVFhOM3JxSzFiUTNEcUR1TkthNDJSeE9ZY215QjRtMlJKandnaDk0SFpmY3FUZzBxSjNBajJVM1h1aUNSNXhyVTRLWVNxbEdLNWs4VSt6NmF1ZjFuRUNaVmhtR1VweW1xcWV3Yi9sMk5Vc1RmQUE1Q2J1emZJR2YwMFpRS0w4ZWkxUG9UM09PYlVQcDBzbG5yY1JXK3IvdVFJenVOWjFDenJTTDhGbmk0d25NWDVWeDN2eU54WjE0VEZJK2llTEYvWmRKcFJycEEveW42KzZ5T3JpZHArR042bC9XbjduNzFqUDNUWGhPbFU4WnJWa09Mazk5anRWMk5KWnR5WlM4ZVFvMFM3MFBpYjMzb2IzOGtMQUkraEp6Qlh3R2QwWGh3czRMdkxjb0NOSTZkU0w1RGVBb1NoVUhsaUQ1QkMzbFJ2bk8zZHdsbE95REVpcS9jNi9MNEdnblBvUHJjYSticzYvZjNwVVUyUzNsK0tob1RmbzNpNG5RMFRweUI0dGl5eU9WK0xSckwrejRRUDZMdmRBaTZEdjZJRmtQN29Hd2lVSm1sNzlBWWYxTGtuRDYyL3JmTWV6ZHFnUW5aaHJINE1nWjFGTjZSeWtTWHJ1Z0NOWkd3WXVocGcwU0dsNEN0Q3g2dkp4cjhmb2RjSnA4amw0eFBBZDBQdVdsOFhhcTcwWVZrN1RMSHJVRUQrV2phYUE5S1V5M3ptSXJTSDZPdmIrbU8zWVNReXJVVThVWU03ZHh0R1hlL0xCSml1cUIwcWFNUzV4bUh2b2RLK0phd21wN0cxZWhDM0NObm56MVIvYlRuc05wYWhsRWZOSmE0ZWpweVBXNU5xZE1tU2dja05IMkFhcHptdWU1QTZhQ0RrYkQrcE52V2xIamptWEw4Uk55NVY0VmlaRktzaWZJem1vaGNoK3EwZnBxekwyZ3hvU1g2YkN1aXp4ZTlydVRSSDhYazNkSGZ3ekNNWXF5QnhrWHZJTlBCVVdoTTl6T2F4TCtJNHR3TDZQZDRNNXJnTDRYY2Jlc2dnZVVXd3NMYWlRU1JONDJEa0dGaEE3S2Q0Rm5HQ0ZBc3lpcUZrcVNoakFFMVNDaGVpTDZiS0Z0UjZ1Nzd0N3ZmRktYUEp4YzREeUk0R2FNOFN2aTczSnZ5L003b212QWVvWUhtazhnOXVLRTdYN0s1SmNoUkNvcTNTWG9UL3I1UkJycjd4N0JNRzhNb3g3MkUzMGtmU21OV0pacWNkeEIvZ2h6Q2JkSHZmQ2RVcXVsb3Q5OTh3aml2VWo0Z3hJVW9GNklTSko0OE1ib2xXdGhNRzRmdGdHcHhSNWxNOWdMZGdhZzBSOWExb0FVU3NmTnFjUzl3NTF5QTV2ZmJJUGU1cHgrYVY5K0gvbDQxYUM3d3RIdCtWelNHdnRJOXZnL1ZSMy9iM2RJVzlEWjI5MitsUE9lcElUMGJ4aWhEZGZsZERNTm9wSnlIQXQrTmhLWUdSZmdJWFFEM1JuV3dvaHlNMG1vdUszaXMxbWhnUFliMGVMSTNjdUdkN0I2M1J5Nk8ycmdkUVdsTFQxZHcyeXJ4K2tmUkpHT3llLzV4TkNtN0M2VUhYWS9TWGs5SEU0a3RrWWd5RzZWTjNVbTZxUFFibEthNlg4SGJ2ZVEzQkNsQ1czUXg3ZUtPMmFlT3h6TU1vM0hFVmRDRXB4dXE1YnBNem43Zm9JbUZGNURLY1E4YXhOK0wzSW1nT3JNL1ZIRGJwWUxQNFprT0hJOFdCa2NVMlA4S0pKd1ZZUVBVaENqUGNXZ1lSbmw4R3ZrVXRDQUVHaDhsdVFpTlBieVkrUmZnZWVCU3RKZ1dyUlg3SlJKVlYwUHV2STRFb2ZVOXd1Ui9GVUp6eE9odGVTU21OMmJtbzg5WlJkeVp1QnJLUWtrS3ZWT1FvTndFWlJ4R2hhRk5nSXNwclhrTEdwL09RdUxLR2NURjdtNkVSbzNSNy85L2hLekdtNG03R212UUlzUEdTR2hKeTVaWkFSazRvcWFTM1ZHSmdZVVVpK2VHc1NUVERybDBmU21lbDVGb0dyMk56SGp0MVlReDVUSklGTDRBTFNSZTU3YjNRYkhrVldTU090emQxcVY0cGw2U1dVZ1lUdDYrelh0Umd1MlJOcENXNlhFTStzelJXNjh5eDV1Snh1VnB0eWNLdmlmZnYyRXl1cllsUzd4RU9RcU5tUjlEMTZkNVNNajJqWTQvUm5PRlo5RjFyQm9aTm41UGlNMTdJNlBmR3pubjJSZ0o0VGFQcnhCelpCdEc0K1VNdEpxWng0ZG9rSHBxemo3ZlVDcWdYSVFjeE5HVjFDcUMwL2owTXNlY2g5TFpmMFFwcERlandmQ0ZrWDI2b1FEL0dHRlF2YTI3cjYyUURScjhKMU9Za3F5UmM0NlhnRDhqY2ZybnhHMDJHcHd2SUh0UWtVVXppcnZGeS8xZGl6QUtwWHh1ZzVvby9SMDV1TXVsYWhuR2tzemlFRmY5c1ZZSERrV3hiRnV5M1lwWG9vRnptdkNSNUJVVVB5ZWhUSmx1YUhFdnIwbVJaelZLU3dSa3NTM3BXU3Bmb1luUVNZbnRYeEM2MjNkRHd2dzlhRUhScDI2dTV4NTdma2FMaTJzaDErZUQ1RGMwTXd3am4vN0l0VHdGMVRHZGdqTGJrazBBSnlFeDh6NzNlSFczejd2b043a2ZFbEZlcitEY2FUVmdRWXVFU2VkZVkrUmFGRWRISTVGbVBscGt1NFY0elcvUEVhais5OVlvN2Z3bEpCYXZqNjR0ZTZKTW55anZvMHlkTVNnNzVjL29iOVRXdmE0YUNjdTNKbDUzSWhKWXRrWi96MWRSS3YzYXFCVEJKK2p2bVhZTnVSczFMdnNFbGZ2cmdHSTBTRXg3THVVMWhtRm9YdGdKQ2RmTEVZVHNieWtWWHJOaTNKdnUxaGVWcitpTWFqL2ZUS2dmL1Jtd09US09uUVg4QTQwM3MwckliUWpjZ0dMR3dzaS9YeXo4eVlyaEcxU2VBSXhINHp4UFA0cUx6NTRhc3V0SmR5SzdEbldVYmRDMVptbFU2enF2aE1xVmFBeC9DWXA5cDZMNXRsK1lYQm1KMEJ1NSt3M2RjZWVodUw4M01veGNTWDVKMG81SXQraGM0UDBiRVV6SU5vekd5OGxvY0ZxTzFjaGZ4WnlHQnNXUEVGSmNQRDRGWnlwYTJlMkd4STJ2eUNlYUFuTUxLbitSVEhOc2pRU1N2UW5wN251aEMwQW45KzhrTDdqM3NBWnlNSUtFblhtRU5NbWZTVi9kVFo0N2krbmtEN3gvajJKanBVTDJlcFNLTTFsa0RWZzZFNXc1YmRFZ3lFOFl2aU0wd1RnRFRYTE9RQ3ZCQjZIVjVZZVFpN3lTRlhQRFdKSllYT0lxeUNuZEZZbEV2MEZ4TVNsUWVLcVFHKy95bE9mT1J3UHhkaWorM29jRzVFMVJUUG1TMG5UNE5IWWdMbVI3a2RsbjQ2eUhYTmZ2SXNmZzBhUnpaTXEybHdpZjdWaDN2d3R4OS9kZXhLOGIzNUF0ZmhtR1VSbHRVV3I2ZzJnY3NUcWhCcXN2eWVISEp3c0k2ZUt0a0dEN1QvZjRTalR1MjVMS2hPd3VTRnhOc3JpVXJiZ0FtVHNPUjdId015UnNYNExHYTBsZVI2VStocUNGdjAxUVNaZUJTTEJLZXczSVJiZ2hLaEhWRzQyUlo2RHgzMVhvV3BOa0ZoS2ovNFNFOExYUU9QY2pWTWY4VWtMZDdpVHZBYWU1ZmJaQzhmNFo1TUtma1BFYXcxalNXUXFKeTUzUjczb3pRdlpKRmFVYVhGYVZoSlhRNHRRZWtlT2t4ZFd2a05oOWhydnRnY2FmVjduWFJWa0dpYSsrRjhKRzVHZitGY0U3a0gyODdvK3VKeE9RbS9rRlpPb29WLzR1anhaa2o0RWhsQUNCOEhuODRseWs2bDBKQUFBZ0FFbEVRVlJURkk4SG96SHY3eWpWQXBxNSsrZzE1d29rdU4vaC90MFBHVXcrUXd1NlBWQzUxQmVBdjdwalBvZitGamU1YzBXTkl2UGM4YVBsL1B5QzVmczVuODFJd1lSc3cyamMzSTlxTWtGMkRhVnFkMHU3T0R4RGNMUGRndHpSNXlQeE0rcFluZzBNUTZrdC9TUG4rU3U2T0o2VDhmNE9RUmZaV2VpQzVWTlJlNlA0OGpScTZ2T2dPL2JPNkFJK091TjRBOUJGWXQvSXRqM2RiYng3M0o3OFZDQW9kYkVrMllSc2thb1QrajZQejNqK1cvUmRKcGxNOFZUNFF5anRwZ3hhUVU4MlFYclQzVitOWEQ3SElTZk9uY2kxQ1hMaytMcGV6Nkh2OEQwTXcwaWpzY2RWejF6MHUyNk9Cc1BWYUZJQ0VvNjJRNFByY28wYmZUM1daOURFWlFza1N0U1ZVNG4zT3RqQzNhTE9tL1VvMzNBeEtrYXZoWnlLdHlBWElVakVmeG5GdTc5RTl2MGxtdTRheHBMQ1lHUUNHSXNXNFM0ampOWGVSR0wyTU9SQzgzVktXNkRGcFhiQTdXN2JaRFFHKzV5NGU4NW5hR3lGUkd2UHV1NitEL20xc0VGam5LUnJlR3ZxUit4K0VZMVB5L0ZKeG43elVYejZTOHB6SFZPMmdhNE55WjRLbmp3WCtoVFM2OWZtTVJkZFA2NHF0Mk1LYjVMZGJOTXdqRkthb0RIS2FDVGdSbXRpOTZWOEJsMFBaTHpZSDhXYllVZ1F6V3ZldUFETlEyOUhDNHJIdXR0a0pMNzYrdE9QVW1vbU81SDRXTGdUd2ZFZFpRM2lZNjl6M0w2OTNlT3ZVS3dmaFlUN1A2R3g2MmlVWmVkZDAzc2prOGNDTkE1dlN1aUxraWJVZitPMnI1ZnlIQ2hlOWtIWHJSV1IzdkF4WVhIMEFiUmcrQmd5Wkh5Si9rWTN1bVBQSnN3TFBrb2MrM1ZrV0xrQnhldWIwZmpiZjJmUEVSWjcvdy85blk1MG4zVkg0b3VFODVBWmJ6K1UrZGtNT2NObkk5ZTNVUUVtWkJ0RzQyWWhDbnJ0a1dOdElycVlmUm5aNXhKMHNkdUEvRnBZZmtKeUhtcitNQ3p5M0FWb1luRTQ4UXZaQnVTWHF0Z09PVW84UGkxbVBYUWg4WHlJTG5LdGtGZ2RUZVVaalM0K3k2TUx6amhVNjdXRGU5MWdKUHpNUTY3dmRVaHZTRk1KZlNrdk9tZlZzMzJiZENGN1o3VDZYb1RXcEF0azBaVFFoOUJGMEpkUitRb05Lb1lnd2V4ZzRwTzNSOUNrY1J3cXYzSXNTajgxRENOT1k0K3JVYVpIL3YwR29UVEpNU2orM2tSK2FtUkRzZ0dhb05TZ1NkcTFLSVYwUGlGK3ZvTW1YbjRDNGRrVWZhOXppRS9NK3FHL3pWa0U5NUxQc0psRmVqTWR3ekRxenRMb056a2VpUXVESXM5OWk4WnVGNkZZNTkxM0M1QllNSmg0ZmVYUDBCd3p6YkY3Y2NiNTg1eDJubVdJeDBTUWkrMmFBcThGaVIxWm1TS0dZUmoxeFF4a21rckx4SnVNeWdKRjZVZmMzSEFjV3F5YWlCeldVeXM0OXp1b1B2WFdhQ3pWbEZCMkxXc0JMRm5ydmlQcHBmQmFFRzljdUNNYUM4NUE0NzcvRW93UzJ4RStmMS8zbnZaQjQ3LzkwTmk0aHJnYmZUenBYRVorbjVrdDBaaTlDUkwrSnhNWDR2MFkvUUtDRUQ4UFpWRCt4ajJlZ2E1eGFmV3NmMEFtdTBlUUV4dmc0WlQ5cmtHQytCTm9udjdmbEgyT2R2dWQ3eDUvZzh4ejVSWnlqUVFtWkJ0RzQyVmo0aDNXSDBNWHRzT1JXREljQ1FEK0FwQW1qTzVMYWVmenBwUTY1QzVDRG84emtWTTRyZXdIS0dhc2pSb2JRanpOL0FDMFdnbGFEYjZISURpM0k2d0V6eU11Um5SR2dUN2FSSEUydWxqaTNtdDBKZnM1d3FxcHB3OUtFenJEUFY2QlVtRXF5bEIzUytOVjlEbDdaRHp2V1ozdzNhYTVxNHZRTGZMdmQ5R0U4R1BrU215UEhFM2VKWFFIK3J0TVJnT0haQWQ1a05QMGQyZ2djQnRxYUZIVUpXNFlTd0tMUTF6OUEvR2F0QTlUclBSSHBmU2d2QU5rUE5udjIzOWVQNWFjVHhDbGIwUU84SVdvZnYvQjZIb3hCbjNXWjVETGVoK1VpZUs1SDdsZjJoQmlzUDh1T2xNYWwvUGNTWVpoRk9jRVN0MTJVY2FUTFRLa01ZOWlEdWU2OGpHSzIwWFlBaE95RGNOb0dBWWo0ZGlUSm1MN3pPVmtuSDBSOVpyeUhJUEV6cGZyOEg2ZWRMZG1rZk9selIzVGVKUDBlZkJFVkhyUHMxbktQdnVpOGRyL0V0c2ZJcnQvVlkyNytYSGxhaG43WlRHYTdHeHZVSWI0MHluYlYwdzVkeDQzbEhuK01PQjZRditJTkI1ZzhlajcwT2d4SWRzd0dpL1JwbFhmSXBmeWRlNDJCRjJZemlZSUtta0JPSmtlNDFjcXR5ZmVKZjFDSkRCRVY0aDlEYTlWVWIzb2pRbXBvVXRGOW11S1JPRlQwSXJ1aWFnMjEwQ1VZbmtxRW5TOFczdmx4SHRhQ1luSFJabExxU3V2RzdwNC9NazkvcHJ5NVVmcXl1TVViKzVZaEs2RTlDTmZGN1lLaVZxM3VmUFZvQVdCejNPTzh5bHEybkUrdFVzaE5ZeGZNNHREWEQwSzFVRDEvRWkya0wwMjhZVytKTTlTUHUxK0hLVTFGRUhmVFcxNUdXWFVURUpPbkp2ZGVVRGkvcUdvRHV6TEtIWFdPMXZ5aEhXZkpodGxDbkVYdkdFWXRXTWVsYm4rR2dPclVsbFprV2Y0WmNSMXd6Q1dQR1pTM2xWYnRDVGFiTXFMMkhtbXJDaEZCTm9vV1EwVnl6MFhKU2xpbDJNKzZXWCtmZ25xODl6ZmtDOWlHL1dJQ2RtRzBmaTVBb21UZjBXMVRqZEdJdkhON3ZtbDNYMmVtT0ZwNmU3WFJzSnBhMVRDNHdwVTE2bWR1MzhhbFFmeHgxNFdDU2x2RWk4WnNqa1NnTG9qc2VaNkpHUmZoVnlQRjZNbUVsK2dGTk9leEFXYWxaRHdVNjRoVUJlQ1E3SUxwUTdvOWRIa0pNMFovUXp4ZXRGKzByTThFbE9TTE92T2xWWWI3RjZDNkw1Q1pQdHlaRGZxeU9NejBnYzFBNUJZMWc2Vk9OZ00xWTM5SzBvVnl4c296VUFYVW5NZEdVWTJqVG11OWtMeFpDMVUraVFOTDdUbk9SRVhVdW9jVDJNTW9YRmJsTnJXUk8ySXZvYzczZjA1aEJSS3o2MUlOSnVFWE5qSG8rdkc3MUtPMXdYVjdiMlJVc2ZOVEdETldyNVB3ekFXYjJZdjZqZGdHSVpoR01Zdmp3blpodEc0V1FyVjJOb1VwU3hkREZ5T0d2OTUycnI3dEc3dlNiemdjaXBLanprY3VlTDJKZ2dpM3lNaGRBU3FwZlU2c0x0NzdnWWswSUFFNkFmY3ZyOERua0xsUUdhaTFkOFJ5UDE0T0hKTHQzVG5palpaM01UZFA1L3lYbjNEUnUvMEhvaStqelZSWGRnMDByWWZTaEN5bXhBYWJQd0dPVEJuazE0K0lGb2JyTnE5L3k5SWQ0Ky9nNXpweWVZZExaREEvbE5pZTQxN3JoT2w3dkplN3IxTlJLTC9PVWdRK2lmd0QwS3FHQ2lGN1IxQ2t5VlFuYkNXS2VjMERFTTA1cmdLd1QyVDU2THgzZFdQSUwyRzk4Vm9BYXcrbXFDVnd6ZHUyeGw5cHVmUjUrbUVTb2ZjbWZHNmw5Rmk2RVBBYVNqejVJbVUvWHdLNWdjWno1dVFiUmlHVWI4TXAzakpGc013RE1QNFJURWgyekFhTjdPQTM2S21DQmVoRk9yK3hKc0tka1ZOQ0lvNEI3MFQwQXNremQzOUpGU2ZkVGdTZlgxTjFCMkpwOXUwanB6blcxUUM0MlYzL20xUkxkVHRVVHE3UDY1dmlqQVRpUkM3SXdIcFh3VEhuOThmbENhMUw2RSsxa0lrTXYwVDFiSzltOUthcldlak9xc3RLQ1g2L3B0VDZ1QVo2TjUzSGhzaDEyWWVnMUdwZ0NnVGtSdHptOFQyM1VodmdnUnFWbkVYNFgyUFJ5VmFYa2Z1MGJub2V3Q0pSQjhUaE94bDBIYzhpU0NTR1lZUnB6SEgxYUo0b2YwbDB0TlBaOVB3aldPR294anVoZVRsVUFiTVJMU3d1Ulg2M091WE9jNHg2UDM2YnZhYnVOZDZsbkgzbXdNblJiYlBRYTUzd3pBTXd6QU13ekNXRUV6SU5vekd6MEtVVm4wWFNyK2VFbm11R2pYbmVTL2xkV2wwZFBmZVplZ0ZsdytRZTdwYzQ2eWxpVHNVVjBaTkQwRml4TEpJdE9nZTJlY0hndEI2THhLbEQwVENiRC9VdlBDVHlQNDdJRUg2YjhodGVDbEJJRzZEeW5Fa0hkVFJEc1JaMUNEQktObnhQc2xUN2p6bHhKY2tGeEZ2MUFIUUNqbXlrK2RzbW5HTVRWQWp5OStoOGlLZUU5MTlXN1JRY0FMNnpFKzUvV3FRTUxZMStqOWg5YmtNSTUvR0hGZUw0SHNPWkRXMHJZMDRYaW5ib1ZqNWQxVFc2WHAwSFFBMTRMMmxnbU1kVG1qRTB4dkZVeS9FVjBXMmIrbiszUXdUc2czRE1BekRNQXhqaWNPRWJNTm9uS3hIZXYxbVVLM1ZQdTdmU3lOeHN6V2xidUFvLzBEcDNsNXc4ZUpIY3lTQTVnbkF6VkJEblJhb2p1eURrZWVHdSszTlVUeVppVkxhUFMySU80YmZSMkxGWVNqTmZoa2tKa1haRDVpR1V0T1BpR3h2aVJ4L255TUJaZm5JYzFrMXNpY2g1emhJWklmeURTaGFVcnRtUU9jZ3gzU1VzY2lSdldOaWV6OUtQemRJVUhzZGxRNFprUEw4QThBQnlORStHYmtmajBML1gxNUdUZFVXQVBmVTR2MGJ4cStkeFNXdVp0RVNsZGw0RTdtZ2Z5YTc4ZXZTRkJleTkwQU5jNU4wSmwvTTN3WEY5eHBLWSs5TGxOYTczaEJkTTRhZ0RKc29iNmNjdnd2NkRDdWhSWUVoaE1aR3cxRTJqV0VZdnh4dFVQYmJhNlNQWVdyRHRzQVdxSTcrTDFFS3FSd3JvdXlaV3lndC9RYUt3MmVqbUZVdW04L1REcFZhZXJmY2pvdVkxZEhmNEgyS042VXpETU13akY4Y0U3SU5vM0d5TXZESEF2dTFjdmZMbGRuL0ZTUzRlS2YwQjVIWHp5cHpqaXJnTFJRdjVxT0dXNTZPN2pZVkNhdTdScDViMXIwdTZRNGVpY3BsbklzbUNjbTYxbG5DU1E4a21MeUtITXA5aWRlUW5RdGM2LzVkalZ6UFBRbEM5c3J1L3NPTTQzdVdJVnNjeXVNb0pBaEZXUU45YjQrbW5DT054NEU3Y3M3eGlMdmZEbjNmcjduSEd5TWhlM3ZnT2JKZG1vYXhKTE80eE5VMFZnZkdvWkpFdzlCdi9qV3l4WWEyS0h1bENHbUxaa1g0Yjg1ejMxRmF6OXFQT2FlbVBHY1lSdU5pRlJSM25pTDAzR2lEeXFqZFR2MEoyVHNqMDhKNTlYQ3NKdWc5dGtIaWNYdDM2K0R1TzZPeDZiSklWRTViRERzT0dBUzhpRDU3a21wVXVxMHJ1Z2E4bHJKUGtvRW95MlFQUWxtNUdoVEh5L0V6NmIxWlFJdDdXNkptNjFsTjA0ZWpNZlAvb1Q0dmVWeUt4dkVkQ0dObnd6Q0tzd0hLUkM2M2FMVVJNbGJsamFNOFZTaVQrVUhTRjlmYW9uSG8yNFFTYlkyQmRzQkJ5SFNWRmNOcXk3bnV1TW41ZFZGMlFqMm1zalNIWFpHT2tOWGp4V2dFbUpCdEdJMlRpY2dObUlkdktQWStzQTdsaFJPUUkvRi9CS0d6aU9BeUcxMUFsd1plUUJmTVNTaUYvTCtvZVZrbkpPajRob2ZWd0RYSWRYaEI0bmdUVUNtUkZWQXFlbEhYNEtiSUtmSXNjRFFTYkxmSTJMY2ZwYTdrZGR6OTFKeHp0RUNUazNMMXNOTjRtRkFQM0hNRytqc09UV3pmekQyWFpEVDVaUWkrUkJmZGJaRjc2VzIzLzBiSXhiMEtjR1dsYjl3d2xoQVdwN2dLWVl5MlBSSjVGcUE0dXhkeUJUNmNjL3oyNU1lNktQdWpzazlwNUxuS0d3dmowQVN2YUhtV2dVam9Ha0c4VnJsaEdJRlRVVHpjbnZ4WVUxYzZVcmxvZWhvYTU3Vkc4YllWaXFXdGNsNHpBMlVDK2x1eU9UY29EdjhSZmQ0MEVSdVVlWGdRTWhQc1Rua2h1d2JGbkhlSWowdVhkc2NveHpSQ3o1Z2tCNkxNbFk4aTI4NUNvdmJkQlk2ZHBBZktzakVSMnpCcXgvMUlZRTMyY29yU0JNMHpyNk5ZWnRsaGFMNDhCR1dESlBrdHl0amRIWTF6bzZ5TlJQVzg1dUVOUlJjMEp6MloraGV5ejBIOW81N1AyV2MyNlhHK0NXb3UvaC9pL1ZpaW5JeXVMMFdFN0JwQzAvZmE4ak9MeDNpN1VXRkN0bUVzZmpSREFmdzBGUGhXUVFQUDY0Q3J5SGJoMWFEVStXaGp4VllFcDAwYXM5enpVWmZ3UVNpbC9CVDMrRndVZk05SEF2UGxLTzE5TjlTME1lbHVQZ21KMktBTCtGaDBNU25IL3VqQ1g5c0I5dFpJdFBDTjBiNEhIaVArZlIyRTR1Sys2QUkyQWprSFo3aDlQMDBjOHpmb2U5MGZPVjIrU2p6L0ExcEpmeU94L1dQazltbUwvZ1orRWxLdWxpNm9OTXN1aExyWVI3aGo5VWRDLy9nQ3h6QU1JMDVqaTZ1Z0NRaW9iOER6cU96U3A4Z0Z1SUJzRjNjekZGdkt4Y3BQVUttVjUyajRldHIxalhleWd5WXJ5U2ErV1N5Ti9wNHZBcGMwd1BzeWpGOERiVkVaczJtRVRMRGEwSVh5UXMyV3lFU1E3REdTNUMxVXpna2tDbitCeG1ZL1JPNW5JdEZuZmVTQXZwVWdYQmNSQ1k1SE1lSTA5M2hmWUZUR3ZsVm9QSHRTeW5PckVNclk3WU1NRXZ1Njk5Q0tlQ1BlMFdUM0V6aVBVQll2eVVZb3krZzJ3aUxlTXVoN25FamxRdlpTN25qM1p6eS9CdmtMR20ralJRL0RNRXE1QThXTXZTdDgzUXBvclBJdk5NOEdsVzE3Z3Z4U1RLdWcrSEVBTWxPZFUrRjVmeW0yUUdPeS9WSFp2RW9ZNUc1Wm5Jd3lVdExPMlk1d1Bha3J1eU5EUlYwNGxPS2xxZ3lIQ2RtR3NmalFIQWtaWnlKM3hyTm94WGNObE9wNUdocFEzNDVXS1Y5SnZINWJOS21JRG01WElwNm1OSk40N2VuZUtlK2pGeEppZk5yVUIyamlNQlRWaVBiaXdLdG9WVHJLVWFpRzlqVGdCalRSZU5pZEoza0JhK2Z1RnlCaHZCZlo5VzNMMFFMVnFYNGVUWFp3NS9NMWNYMTk3U3RSMDdmYlVFUEZ4MUd0MStGb2dKNTA3ejFCOWlURG56ZE55STR5ai9CWmkzQTZjR1Rrdll4Mjl6Y2pRZXJqQ281bEdFczZqVFd1Z3NSdFVGdzlBVGxxemtDdXVldkpMcFBVeTkyWFMxbWRUdjBNbkwwVHBhSHIyMWFoK0xjQVRRYXpQcjlmS0UxYlROZ01MVDVNU0huT01Bd3hDQW11bzRtN25KZHk5MDNJejI3eFRyaE9wQXU5bm1wQy9EaVZmTEg1SG9Md01KN1NSZnVWa0NDOHZ0dHZKS1U5VWRaQjVUelNGZ0hib3pnN2htQjRlSk80RU5MUzdYTS8rUTVEbjVGVGhhNGhMeE9FanJHb3hJa1h0TjRuT3ozZU4xRlA0M0IzZjFWa1cxLzBuU1pkbVZsVUVmNis2N3ZYdmtYOGI3c1FYY09hRVRJVzMwa2NaM3ZpMXpqRE1BSk5VU21MU3N0ZzFLQ1lWbzJ5TCthaGhiSGJVVndabHZLYWpkQ0MzRDd1OVhlaXB1WU56UTFvTEIzRjk1dTZnUGhDNVhNb1Z2VkZZN0ZaYUFHeFVzYWlETW9zcG1WczN3TjlsNitpN3lxTjVkRDhJT3Y1SnltZEQ0d21QUlB5SERSZXZUbmx1ZFdRaG1MVUFoT3lEYU54MHhvNWlYZEZnYmNERWtnR29jSHJYT1JLZVFvTjBFOUJGNUtEVUpEOUMwb1pYNGhTa3I1RHYvc0xVVHJudHNSTFVmd2JpVGNUVURDT0NoTlZxRG5aM21obE9TcnFkbmV2NjRPY0wwKzc5L3doU25NYzdzNDVHSWtydlFraXkwWElIWGN5RW13R0E1c1FTb0Y4QkZ5QkJOcm82dW5tWkU5NmtzMGFEMEVPbzJSTng1WGMrL3dqRW9kZVJjN21qNUd6L0FnMENSdUx2cjloNkVJMUQxM2t0czQ0ditjR2Q5NXlLL0Fyb0w5ajNpVHVWQ1NNcDlFVVRjNmVJajVZdUFWTmtnekRDQ3d1Y2ZWSXRBQjNqWHU4QTNMWWZFSndESUlhSjg1RnJzU0ZoQVc2SWcwa0syRlZkKzlyTVA0SmZUODkzT052M1AyK0tOVTF5Vy9jL2UrUm9KeGtEQ3F6a3NWQzlQZnFqaHp5Sjd2dDNkRjFaQ2FhdVBWRDMyUGFoR0p6ZDI5Q3RtR2swd0dKdGFEeFJKcFRlazkzeStJc1pHNzREL21DOXlYb2Qvd3QrcjMyb1hoMmhhY0dDYjVEM0hGMnB0UlZYSVV5Qmk5RmNlUS9sSmFRT3crSnRUNjJYb3ZHWklNSWFmbVhvZkhXNjhTL2x4YWtaOVFkaEdMa1Z1Njg2NlBNbTlzSXBvcmEwQVlKV3k4U1Q2M2Z4OTJ2aDBSbkNMSDJlRW96YjI0bDlIYndKRjNtczRtUFBXOGhMcDdqM2tPNXNsMkdzYVN3QVpvSDkwVUw2cjNSZ2xHbDQ0NXJnRzNRdk5TTHNuY2lJWGdvS2szMFpHVC9LOUY4OG1jMFYvWEdzVitpaE5vNFNrMWJuVkU4ZlJBWnd6eWZvbGcxMnYxN2U5SnJpdTlBdnRHckZUS1NaTkVGR1RhaVkrRm15S1YrdDN0L3lkS2ZIci9BbXZYOEtaUUsyWGVSdm9oNEt2bzdwQzA4OU1HRTdGcGpRclpoL0QvMnpqdEtpaXJ0dzg4TVdVQXc1NXpGaElGVjBUV2hvbUpheFN6cW1qRHdHVUF4UnhUakdoRmQ4K3FhRlhNT3E2S3JHRmRGVENqbWlDZzU4LzN4dS9mVXJlcGIzZFVUY0pEM09hZFBNVlhWMWRVMXpIdnYvYjJwYWJJcmloQmNpK1R2OUgwa2xOeUFCSXNzNzZPbVhXZWlxTFZlU0t6NUJBMEdTNkhGZmtzMDZaK0dJbHpPRGE0eEVLVVdib3RLZzJUNURRMmlSNkhvbFJQUUFMczZHaml2Y2RmN0JRM2tBOUhnOUJ3YWpEOUE0cEVYc1M5dzkzRUJNTWg5MTVidXZpZWpxSm0zM1hNNGtQUkM0V1B5VTFFN2s2VG90MFFMbEYvUkJIeG50QURvUWpMUi93b3QzSzRoV2JCTVJCRTkxN3J2ZXpKNjltY2h6M3BlWTUwWVJhS2tWME9STUhrY1Rma0JmUUt3bm50NS9vTUoyWWJobVJQc2FzZ29FaEc3TFlybW1JYUU0dEhCZVZQUlpMaVorL2tuMU53cm14RlRMZGVTcE1FM1J3dVBpU1Nsb0ZZTDdua0VTWFQzcHNoZXg1aUFSSjFZWGNJM2tKQjl1N3YzV0ozeDlTUDd2a1hpZGZqOVR5WnVkN3Npd1N3YlVXZ1locmdVUmNjOVFLbTQwQjVsMW8yZ3RDZEl5Q3Rsam5tMlFpTHgvZTR6WDBSbFBQYW5XSFpIRGJKN2x5QW4yNFh1MzlsTWpHWGRkYmRFd3MrQmxQNzlyNGRLb0p5RDdNYmFLSkRoWVpJNTRWOVJVOFZuU2M4OVQwUk94M1ZKTjFycmlHei9mVWpVQW8wTFl5a2ZwVjZFUTBpWHBRTTVVYmRIWTBSWXpxV2wyL2FoOUxsZVRkSmtjM2RVenVvOGtxQ0t2VkRRaG1FWTVibWZKT0oyRW5JZ25ZN21qZDdCTkJpdGRUMEhrMlRlZWNZakFmWmZ5QlkramV6dVVjakp1Q0Q2KzJ5R2hPQTFNKzgvRlVVcCs2ekEzZEY4YUYvS3J6SHJ5MVB1RmJLcSsreVgwWG9hRkYwK3dPMS9GUVVuL0VpY1MwaEs3TVhZeWIzSzhScHBJWHNYOUJ5dlEyV3o4aHh3UTkyeGRTcGMzL2dETVNIYk1Kb21ROUhrOFJVMGFYNk1VczlmSHAralNlNEFOSUEyUnhFWFc2SkZ5UXdTY1NUTDcwZ2tLWUt2SmYwYkVyUnZKVjBqK20wazNDeUloS0tiMFVDY1hXUmNpbXAvblljV0d4TklpMEFBSzVHT0pPbGU0ZDd1UWhHUW5wUFJaSDRjYXBhNEhTb2hjaStLckh3WnBhdkhtT3p1OFhva0RxMkFoSnhzMUhkanMyVGxVd3pES01PY1lGZnptSURFMmtYUjVEL0UyOE5tYUpFUWEyNVRGNVp3bndrU1FMNUVkdFhYM2o0VzJjVHNaeDd0WG5YbEcvY3F5bGowKzZoeDk1SVhmZFFNTFM2dnFNZTlHY2FmbVcyQkExQjJtcS9wSExJa0VyTGZRMUZtZGFVSFNvLy9DczBMZndTT1FjRUU3WkhEc0Z6ejFvV1FIVndSemQyR29KcXdkeUFCMmI4V2NOY2JpNElWcmlKdUh3WWgrN0FneXJqWkVrVWkrL3FyaTZKNTVkY29taStjTDc2SHhQSnJTZHY1WTVBTlhSaUoyYTFSdFBneEtPUEhCeVpzUXY2elhDbXlieDdTdlJROGg3blB5RFo4dTRSazd2cEQ1SDFlbE44WEJZaWNGaHpibm1LOVd3eGpibVplSk1qNkVuTWowQnl6TC9yYjN3UFpxeWZjOFZya1FIcUhVb2VnZDV6NU92cStCTWNzdE43K0dRVXlERU1CV1ZlUVpDdjNvVFFpZUdIa1pKdUhQNTc1a0kzdWpqU0IzbFJ1UXZrRWVyWlovbzJDSHk2UEhQTThSdWtZNXJPTmZKbVg5aVJCYlNIeklIdTZSdVRZVjhRRFg0elpqQW5aaHRFMCtSbE5nUFBFMVNLTVFoTmJUME43WXFjalQybTVwbVlncjNBWHlxZFJEcVY4bVk3Nk5pSUw2eUVPUjVPT2F1dTVqbVgyTnNzNFpEWitsbUhNRGN3SmRyVWMyVlQ0TERNb24wSWFtNUNYWTBlM3JYR3YySE9yOUprTndTaUtPUTVuVmJpWEdkU3REcU5oekEwc2piSWhwcUtvNVNMTkVhdWxQWElHOWtGLzA0K1RCRUFNUmc2eHdhaGtSbStVelJmalp6VDNuSXJFMldWUUpzYlBLRmhoZlpKSXVqdVFvQlFUY1QyZkl5RjhPelEvWEFRNHcrMXZqNkl0NTBYOUI3Sk52WjlCWmFIMlFDS1NMMkUzRkpXbkdvM212enNoQjhHZ3pQczNJWjVwQXFWUjE2Q284R3pkN0xadS81Y29JNmhhbGtaT2dXeTkyZVZKbHdRd0RLTVVIeFVkbHRZNEQvMWQ3WU1pZS91aGpCQ1EvblkyQ3ZqS0sxMXhIbkxRZlk5c3pzK2s1emN0M2Z0L0NQYkhvb3RYY2R2R3lzN2RCWTBiTWJJMXNsdVFaSWpzUVJLcG5yMWVXRXQ4Sm1sbldpMnlkNXNqdXpvTmZlLzJ3WFljbXBzdlNEcjdaaXVTVWt0ZUE5aU04amJ6L2NpK25zaEJrZVZPNG5QUXRraThqMmtaelNMN2pJS1lrRzBZVFpmNmlDMnppMG9pdHFjK3RRQWJnOFp1U21ZWVJ0TmtUckNyVFkxWm1NMDBqRDg3eDZLRi84SEEveHI0MmgyUUEvQUVGRTM5SUNyeGN4SXFUYmNmcW50L0E4ckd1QVdKR2MramNoOHZVV3FETmtGenkzRC8yaWdDZVhNa0pKK0FVc3M3b2JUM280aVhYTnJIYmR1aVlJZVBVS21TZGtoOFhoNEowcmVoMnFuekJLOVd3WFd1Uk1MMkwwaUU5MEw4Y2U0emVsRXFkRnhBZnBtOEIwazdJSmRDcFFQZUplbFpBR3FFdm9qN2ZuVnhMRzdsdHM4SCs1WkJFZTBOL1gvQk1QNXNkRUdDYXRpWDR5ZGdiMVFiZVJpSmlGMlViNURvdW5LWmMzb2hNWHRKOUhkL092cTc5VFpnSWRRVTlpTVV6ZDBZZkVpKy9RSTVBSTlHMGRnZkl0dGViajc1V1dUZlJTaFRxQjNweVBMOTNYN1BkQ1FXMzRVY2htZWpxR3pQMmVUVEczZ3IrUGtHRkpFZGxuNVoyKzNQNDdHYyt6OFcvVDVqNHZjeWxEYkpOQXBpUXJaaEdJWmhHSVpoR01iY3l4a28rK0dtU2lkV3dlWklhT2lKUk9MUGtHRHdnRHYrTW9waWV3K2x2MytGNnBtdWd1cExINDdLZkh5SG9xSlBKSW5PQzFPN1YzZjMzeE1KMGJ1UXBQbURoSjE1a2JEY0c2VzF4emdmaWNXYm9tanZxYWljeUx3bzJuazlWRXJxS1NTaUg0TUU5OXRSR1pCVGtaaTlUM0ROTlZCRTR1bkVvL3VxNFVyMEhJOG1MZERjZ01Tc2NpSkxPYlpDeitpWllKOXYyRnVrM3JsaHpNMTBSVFlzVzRabkxWUkNxRzhkcjlzUDJaeHNEZW5teUhIVkJ3blozeUJiMlI4NUIzMGs5Q1JVdXZONEdvOVBrUE13eGw2b1ZGTUgxR2ozZEtwdjVndXlTMThobXp1ZVJLd2VpakpSeHJ0ajRmTS9IcFVGWFI4SjFMM1E3K2xsWk4remZJd3lnVHcrNHlmYzE1bzRQcXI2SmtvYkRZUEduSStJbDVEcWhnblpkY2FFYk1Nd0RNTXdETU13akxtWDhVZ28zUmMxd29yaEJaTGR5Qy81OWlOSnRIQVhWS2JrYmVBeUpENkVKVXVlUkZHSHU1RTBBUWZWeHo0UzFUODlHb25oTlpRS1JSdTc0M3NpSVdrUEpKS0hFWDh0VUhUa1h1N1lUU2pLOFpUTWVkc2dZZWd5MG4wSXRrYlJsbTNkZDc0WENkYXRrWkQ5UDlRanBnYUoxbUZqc2ZsUkZON2JwTVdlTUlxN0dpYWlPdUpaY1hreTlhdFp2aVc2eDErRGZidVNDR0dHWWVRenpMMWkrN3Nna2JTdWZFeHBXYmcxU0R2RjFrVE50M2VzNTJjMUZDdWppT2h1N3VlWnlKNGZXZVk5STFIRWN4YnZZSHNtczM4a3lyU1pRR201cDJXUmVQd3RTUitjZnNqKy81ZTRrSjJsTmNYTG1ub2h1eTRpdlZFUFRNZzJETU13RE1Nd0RNTXd2aVNlQWcxSzYrNkpJZ0JmekRrbmJOSjRKWXFDRGxPMk95Q1I0RWRVSHVRRTB1bmhJWjhpc2ZnVTBrM0Ixa0NSMEw1VzlFUWthSnlDb3AvYnVsYzdKR1JuT1FsRk1QOGRpZFFyb3VaaHY2UEl1WE5KYXN2Nk9xNitPZU9Zbkh1ZGhTTEJQYlZJZkZrRlJiby9oZ1NXWmR4OTN1TE9XeG85aHhqelozNCtsN1RnNzdrRjJEM25HcjRtN1VoS1UvcUhvTklEdjZESXhUTlJLWmNPcURIbG8ralpHb2FSejBWbGpvMURvbXBJcmR0Mm9yUXg5anVrSFZYdFNCcDZlN0xOQ1ZkQlVkL1BraGF5V3lQeGVBbnFIaFZlRGNzZ2UzNG9zcXYvUVZrNVZ5SlJ1Und4dStxZGh6RXVRUDBQZmlCdG8yclFPRFVaT1M5OU9jSDdVTVpLbUMwVDhnVHBza3h0M0RiOC9Gcml0SFhiU28wcmpRYkdoR3pEbUhOWkZ0VnV1cDdTdEtPbVJoc1U2ZklVMWRmYjY0UW00QTNkT1gxUk5NR1lrSE44ZFZSVDdMc0sxNWtQZWNiUEJHNXNzTHNUdTZQRll0YmI3TmtKTGZSR05QRG5Hc2JjUUdQWmxuS3NoYUlEeXpVZW05M01nOFNpWjBpblVSWmxNeVJXclVmRDFsTmRqS1FjZ1dFWXM0ZWh4T3RJZzhUZm5paEs5OEFDMTVxTVJPelRVTk95RzFHazN1NUlaT21BSXA1ZkJiWkhncStuTlNvbk1oeVZGQW41RUlrR3Z5Q0I1RGRVYW1Rc0VxTVhRVkhlMTZJbXVUNzFmRHlhODUyTDVzL2pnU05RNU9DQzd0ci9SS0xLU09EaDRET1hjOXVZa0J4akpwb2Yvb29FNllhbGpLa0FBQ0FBU1VSQlZNOVJST0JJTkJmMkhPUmVlWXdNL3AzWFhQZ2g4dTFrZDVSU2Z4V2xvdEFJOUR2YUdFV1ZuNFVFN1UrUTdiMEZ3ekRxdytyb2J5L0dKcFE2c1M0bExXUXZSYWxqTVU5UTliUkN6c0hUa2MwZWc4VDJ4dElLVmtIT3dYMlI0L0ErVk5yakJtVDMrbEszL2pTK2NXT00rMURFKy81b25UN043WitGeG9EL29yNEdubk9KMStiK0FPa1RJVFhBRldoY3Vpdll2enpxZDVCbFhyYzlGRGtBczdRR1ZrWGllNWFzVThLb0FoT3lEV1BPWlVWa21CK2w2UXZaeDZONy9VK1Y3MnVHNmxtTlF2VVR0MERpVXhGR2szU1BCK2pzcmpNR0RTcmZvMEhlZDR6ZUM5VzI4blVYSDBJTHBVcWYxd3g1dTlzSCs5WWdpZDRwd29la1V6cEJxV0wzb3NHNlorUTk4N3JqSHhGUHh6SU1JNStHc2kzTmtWTXN5empTa1ltZ3lMajdVZFRIRnNnR2xhT1dkR09iYXBoQjhXYTh1Nkhhc0xPb201QmRnNTVuVFdaL2E1TEdhQjJScURNZnNEQjZab3VpUmRweTduN1h6YnovWWlUQ2VJR3BPZFhOVzdNT2ltWWtVVFoxWlRMcDBnaUdZWlNuSFlwQWZwSlNaLzlqcUtUSDQ2Z3A0MGJBRjhnV3ZJUG1ZeWNnTWVUYTRIMHpVVENIRjRzM1I5SEZuaDdJcmoyRzVzak5nTzJRelFmWUdkWFU5Z0xUWTZqSjVjZnU5VXZrZTJ6Z3RubGlNdTV6d3FpKzFjbDNsUG81NG1CVUxpVEdGUlFUT29hUS92N1p6K21LeXJUa09WREhJK2ZDR1Nnb293Y3FOUktyOTJvWVJuR2VwSFJ1MUJ3SnI5ZFJHcTJkWlFTVlM0dDRGa01aRlllamVkWVBxRzcyWVBJRjRmcHlEaXExVkl1RTVaTlIwOWlsa0pOeUtLV095SkFQa0kzTzBnSTVPbjJUeWtFb2F2b0Q1SVM4dzMzR0FOVGtOdHYzb0E5cDRUbXZ3ZVFvSkhyM1JVTDBCR1J6cjNTZmQzVnc3a0xJTG1iTHlDenV0cnZsZkU0ck5GNWxvKzhoS1V0aTFBRVRzZzJqYVZLTEp2ZmxXTWR0TnlZdXBJUThTK01zdnJ1NHo0L3hLL0F2Wkx4UFFnMXp0blN2a0hkSVI2ZUVkRVdMbElIdTUzM1JZaU12aXRyVEdpMDJ2TmpVRGoyRFljUzlwVDNkdVFPUXVEMC9jaFJjVnVGejhyaWNwQXQ4RVhaRjNlbEQ5blhiUEU5K0R5U00zVnJkclJtR1FjUFpsbFdKTHlndVJVNm9yRVByS3RUODVqZzAyUStaQ1R3ZC9OeUY2anZkZTRaVHV2ako0KzlvZkdqSTZMc1hrTGhVRGg4NTh5dktPc21LUUZtdVJndTBvclFuSFlHNEszTCsxWWVEc0NoRnc2aUdIWkVENlk2YzQwT1J3Mm8za29qc1Y5RDg4UkNVeFhJVkVwaGZDTjQzRTlYaWZneEZCRzVIdWo1MXlKRkltSGdlaVJXZkk5SFc4elhwSnBlMTdwb2JvSklqTTlBOGNRd1NVdkxZQU0zSmprSnp6cXlJM1FZRlZiUWpFVU4rS25QTnhoS2ZZc3hDWTlNK3FNYnRpbWllR1JPWkRNT1lQVFJIVWRVaGk4Uk9KTEZoYnlCQitRNGFQK1B3SWFSWERDQnRLOXFpdWQzcTdwV2xGczNCTHlGdVkxWkczLzBUOS80alVmREhaQlFZOXlheTk4UFF1djFXTkgrZkI1VWFXUk9OSC84aXFaT2R4OUxBM3FqRzlVRm9mUURwa2xpZ2VlcnRrZmV2aE1hakJZZy83OS9RT05jamNxd2JwZlcvallLWWtHMFlUWk9XeUJOWWhFRUZ6cG1QeEt2WmtHeE9zaGhvZ3liQzNvaC9qQXorVFdqQW1rUTZGYlVkaW1RZVJMNlF2Uk1TV0c0TDlrMXc3eTNIazZRSC92RklPUEtwaytjSHgxWjE5L2djY0xiYjUwWG92UHNxd3V0VTdrUzhjdVl6YWxHa2RTMUtDeHVCR2hoNU1Xd2FpZEIyQUhyZXJ5Qm5RWmJmeWEvbGFCaHpPdzFsV3p5WG9vbHFDeVJ5LzRyc1RCZDN2SVlrVW1NeThjWTMwNGxuY2p4SmZqM2FHTEVPOWJzUW40Q0RGaHl6cUs2RXg0bmtSeEdDQkJFZmlmUXRFbVFXUUJFdDk2UG5Nd1pGMUhRR0hxRzhpQTJLRHV5SUdyc05RWmtzTWZaREM1TnBPY2R2eTNudm1VaElpemtIVjBTT0RzTXdxdU1JOVBkZVRoQjlsYVRCNGlJa05iUW5BSDlEd3N5OVNDait3cDIzT1hJV3RrZk91RHdSR3lTRTE2RDArdmRSY01YVkpEWjVPWGZ0OWQxMlBYZmQ2VWdJNlltaXhhK2lmSXI4Z21oZXR6Q3lxK3U0MTdydW1wM1EydnRXNHMzaC9ramFJRHZzRzdYdGhVU3EwMG5QbVZjaGFlTG1tWmU2bFE0d0RLTThxeUJIV3hIdVE4RVpid2Y3dGtDT3RWT1FLQnpTRy8zdFhrcmwrVmNlYjZHR3ZWaytJc21taTdFQnNvR2Y1eHozd1hyRDBYd2RWSnBwOGN4NUE5RjhzRGY2SHY5dzc5MGZhUTVuQisvUFl3Z3EwM29vbXBldWdjVHdsOHU5eWRFTWpRMWZNWHZMRkJxWWtHMFlUWlhKYU1FZm94dXE0ZmM1S2lueElZb2dQb3o4Nkwxc2ludERjUkZKazR0dlVlUkttRUowUGhwRWR5WmRhN0FaaWp4c1JicVRPNWx6OWtHTGw0YW9KL3N2TkRobEYxTStNcVluU2RUNjdtaUJzeER4QmpyRGtBQytNa21UaDAzYys3MFlOSmwwdmNjWVdkRnNkZExSbll1U0ZxT2ZRcEZMUzZQL0J6VW9IVGZHQmNnamJ4aEdtb2EyTGFEb2tBZVJ2ZlAyelMvK0wwTkM2RzZrbThFMFF4UHo0V2lSa2NlTHhHdnI1UkdyWGZzRnFsZVk1UUJrdHdaVG5SQXhIR1czckluU04wR1JMTitqQmN5RDd1ZjUwRE1CdUJ2WnJldEk3Tm9aU0lUYUNrVkxoaVZLL05iUFZSOURpNFU5a2RQZ0h6bjMxZ3ZaNGJ3TzhnOVFtZ0VERXJkR0VuL1czVEFoMi9oejA0cDRZOFFRWCtxb09aV2RmdE9Rb0xBcG1pZjZSZjVVa2pKQnNVeEI3L3p6YzZHUGtTM1pEd25pTFpBNDBSK0ozVnVRaU9BZTMrQXdUUE8rRXBXM3U4Zjl1NGU3N25kb2ZycUd1N2RoeUVubnhmVnRVTnI2anlUQkRyaDduNFdlbThlWEFma2MrQ3RKYVk2UjdybzNvN0hpN2N6Ny9tZ1dRTFZnTjBPL3EvNUk2SDhLTmM5Y2dTUkQ4V2ppS2ZMREcvODJEV091NHhOZzI4eStiQkNVNTBiU0lqWW9ZR3czWk5OQ0liczkraHQvay9MTktodUxOZDMyMDV6ak82RUF1T0VvK0dBNDBqdXlRdmJES052dU1mZnpTdTZjVDVHd3Z4Zks2bm12d3YwY2llYXJ2aFRKZFZUTzBBVFp6QVdEenpkbUl5WmtHMGJUSlZ1anJ3T0tHT3VEUEpBdm9YU1VYdTcxQUJJakJxQlV4ZG5KNm1qZ0NFWGlBNUNRZWpVU2RWb0h4MDVIeG45SEpDUzFSdDdnTUlLdU82cjNWZGZ5SGlFSG9xamxpYWloa1BmT2JvbnM0TXVvMmRtVGFORzBBeEpSYml1NWt0Z2ZMWUwyRFBidDVsNzN1NS9ucDdUVGRKYTgyb2RQVStvSkRrWHA0MURVOXRtVS9qOVpEa1ZrV3Zka3c0alRrTFlseXc3SS9vWXBpYmNpTVhvUWl2andYSUFXS1A5c2hQdkk4ai9nMk15K0haSGR1NHg0RkhjbHJrZTIwRGNlNm8yRUhTOFVQNG9XVm5zaUVmc0NZQS9rN0R3WjJhcGU3anhmWm1VNGlrQUs4ZVBDLzBnYUk2MlFjMC96RVcrT1pCaEdlYTVEODdZaStQbE9wZXZkaTdMVHd1eU5ENURENm01S2d5L2FJNGZSSkZTYXczTS95ZHpxV2VUNGVnNlZoUG9SemVOdVF2MExwcURnQ1lBdk05ZC9EMFVDM29CczBhMm9qbXRmTkFkOWxhUzN3R0pvam5VRWNyeHRSN3A1MkhRVXJMQVhzdmt0a1ZOdUNoTGhwNk5uTkpUMG5Qd1UwaUxVS1VBLzRyUkc5blU4aWhyY1ArZTgrckFGbXVzdWdXeDZmN2YvSTFRNjhHSFMvV1o4MmF5UW1KUFVNSXo2TTQzU29LZ09idXVERDN3MGRVdEtXZGx0czVIUEd5STduRmRidnpHcFFmWjNKdkJ1NUhnSHRGWi9FamxDVnlLWm8zcjdQTC9iemlRSlRHaUxzbC84ZlBJcUZLUzJLWldGN0JyU2pYWDNScVZFcnFaOEh6THYxSXNGUnhUQjk5ZXlqSlk2WUVLMllUUjkycU02VHllaEFXMEhKSFQ2MUw0WlNJeDRDZ2tpQjdudGRaU21FVFVXTzZDSnZ1KzB2QzRTTUw0bVAzb0QwbzFrN2ljZC9Yd0VpaVIvb3dIdWIydmdMOEhQQzd2dDJpaTYyVE1LaWR0dDBZSWhURlc5RFQzekpkeDkzWXQrTHd1NDkvVkhpN1hwU0poWmsrTGxZYks4UUdsVW9CZWhGa0ppMkl1b1RFcVdUZENBbnhlTmFCaHpPdzFwVzdMMFFIYmpDTkpSTHEyUVRkazcyTmNXMmUrN2czMVhvTVk1alUwSE5FRWY0N2JsVWtBOXMwZ0xPWWU2MStiSVp2MkY5S0xrVmlRUTdZVys0enZJYnZxNjFhZTdhL1lOM25NdUVxTnJVY1QxWkRUMmdSWVY0OUdpWXFXY2UrenN0ckhGa1dFWStkeFBkZVdGS3ZFV0VwdWZ5K3kvRmtWZGI0Zktob1JNUjVGMHZja3ZqWFkybXYrY1I3TDRuNDdzMEZMdTU3RW80Q05XZTNvY2NxNDlRNUlwK0hUa3ZNRklFUDhQRXZpL2lweHpsRHZ2SFBmemFEUlg4NUY4RDBUZTh4cnFvMUl0NVdwejE1VzJTSlJ1aSticDJWS0YzNkp5SzdOUVdaUVpTQkRMWmdLK1RkMGJFeHZHbjVVZDBUb3ppM2Yrcnd1Y0Zqaytnc1J4NTJtTHhOMkpTQVNHcE15U0YyRDdveldxejBTWkg4MUZmNlRVcWVmclFEZW1rTjBjT1I0bm9ibmJWR1N6MTNLdko0ZzMxdTJQTW43dVJGSFlsNUVFbG8xdzE3c0FCVU40VzlzYWFRZ2RTZWJVLzBVQlk5OVZ1TWM5VUtEZ3lrakh1QnhsQzU2R0hJMHZJWTNsRFdTSGYwTFBlQ3NVRGY0WktzdFVoSzFROVBkNGR3M2ZEKzJMM0hjWXVaaVFiUmhObDNXUjhIRVFNdENEa0hDWjEvemxjUlRKZGpJU3RvOUQwU1VQb1lscVl4ckpmZENBNUwzQ2I3dlAvOVR0UHg4TlBxQ0oveUtrRysxa0JkbDFrRGdlSzRuU2xuUURyeGkrSVp0bjMrRGYrNUJFajl5TkJoOHZPSGRFRWRtZ2hWRTR3QzZNRmpKaFpNMFVra2p6cVpuN2VwVWtLc2pURFVXL2VLRnFTVFFZbC9QMlpobUFuc0VaT2NkOUIyUVRzZzJqbElhMkxTR3JJeHQ4SmxybzU5WCtLOGZzbXN6ZVRPTEVHMW51eElBaU5jUTlwNkRGMml2QU55U0x0ZmRRNU11WmFIejdqR1JSZGlzcVR3VmFaRFZEUW5iWU5SNGtpRzlNdkRta1h4UzhRRDUzUnQ0SCt2MTNKLzUvd0RyTEczOTJIcUg0WXJ3K1RLUnkvNUJ5dkV5OGR1blM2TyswR2NVeTBpcEZFUitNSXBUTHBZdy9RYnhIU1RtZXA3VFI3eC9GQlBROXY2YTBzWm5IaTJMRHlkY05lalh3ZlJuR240RWRVRW1rR0JQSWI0UTRoRkloZXpLYVY3VkNRdTdGSk1GVzd5SEgzaEdrczE5bW9IVjRYOUpsbGtCenJBOXAzSUMzNlVpNDNwcjBIR284K243WlBqR2U5bWllZDc5N2Y1Z3grQ3VhT3c1RVRrMS8zWm5JanZWSDVhTThlU0oyamJ0R0w1UjlNd2JwRmxlaDV6WUVaVzhmanRidVlmUHlhYWp2akJmbmZVWlBIcU5KMWh5L0kyM0EzL2NrTk00VXFjZHRaREFoMnpDYUp2M1FJRFVSUlVROGc2TFJqZ3JPcVVFUmJkMUpsN0FZanlKRU5rSVQrNHRRZEZwakNTUnJJM0ZvQ1JLQlo0cmI3eHRBUElPaVdrQVJpeTFJTng3TFJtekhQTlNlcVNRUmVxQkorQ0trbTlIRUJzY1dTQVErRWFWRzlrWFJRTDFSNU45SmFGRHowZHJMWmQ2L0xOVkYrVTJqMU5POHFydmZ3OTNQdjFDNS9FaVdWOUhrNEgwVW5mMXo1cml2Y1dtbFJReWpsTWF3TFo1ZDNQWUY1UEQ2QnRuaEl2amFyTE9EazFFVXlVelNUcjV5OUFWV3ErSXp6a0VMcDNJT3RTa29ndkpVNUNENEQwbFRvMTJEOC9aQ2dyZy85anl5bTUxUmZjZVFIWkJOek9zZEFCS21ZcEdueDZMZldhd3N5VExVVDN3ekRLUHhtVUhkbTVabEdVM1RybnU2QUtYaVZJeCs1SmN1Z2JxbnhCdUdVWjdlN2xWWHdpYUtNMGd5em1LY1J2bjViVWd6ZCswcjZuaGYxYkNsMjlZZzNiR1d5b0ZXeDZIbzZMeHlHMkdwcWJveUM0bmNFNUV1Y0IzSzVQRjRNWHNJQ25McmhzVC9UbWp0N2pQS042QnkyWkt3Rk42YjZEazBjOXVwRkxQalJnUVRzZzJqYVhJbGlyeStCNlZhSDBXeHBnT2V0aWlDZXpNMDhPVkZXalFFUGkzOEEyVFl1MUM1UTNBNU5rTjFCVDhsRVpVOTk2QUJJNHpRMnh5SnQrRyt0MUFIZGs5WE5FaXRCdndmOG43MmRlK1pCRnlJMGlkL1FJTldaOVJoM3JNc1N0R3FORmd0U3BJeXRpaWxUZGZXUVlONXJCbmIwQXJYOXR5S212SU1kL2U3SlduUjJndlpGcEZ0R0drYXc3YUVlRWZYTVVpY2JZK2lMS1lRYjJybWFZbWlUQmF0K0EzcXo4RWt3dndzWkV1S3NCZVZoZXdWa0dCeWxmdjVSb290NG5aSEpVYzhMVkFVMDFUMHJBY2pVV2x6SkRUN2FNWnRTUXZacTZDR2JiY1FYd0Q1Q0ppYlNKZTE4dlJHenRpVElzZTZZVUsyWVJoTmg0WVM3QTNEYURobXh6eXV2c3dncWMwOHU1aEZ1ZzlXT2FhamFQSEc0QkwzQW1rdFYxRlpTUDROQlRqRWdod3E2UUo1TktUVGRhN0ZoR3pEYUpwTVJjS3Jad3JGVTdvaDZRNC9rOFlWc1pjaldkd1BRNFBESVpRSzJXSFprVllreldzOGJaQkFBUktOWG5iWE95UnpuYWVKMXpMTUVqWVFtdDk5L21oVTF1TWxGUDAzQVQzblM1R3dkU2dTZWRxZ0d1TWJCOWZvNHJheEtEL2ZzTkZIZXZkR3RRSlhRZW43TVdMN0R5SVJaYmFoOVBjZDFoK2NndXBNWHV5MmZ3K09tWkJ0R0hFYTJyWmtlUnpWOFRzQmliaS91djJIa001QXlUSWdjajhobXhXNHI1RDVpVGY4UFJDTkt5TlJoczRXeUlGWGhJNWxqaTNrdHZjaHUvNHZGQzN6ZHNGcmYrUE85eGtzZjBQZjRWbGtlM3VpRk5wbmtGUHlIUlNkZlJBUzVmMGlwSS9iNXRsZEs3dGtHSVpoR0laaGdFVkR6OUdZa0cwWWN3YTFKTTBkaTU0L083Z1llU29uVlRqdkVwTGEwNVZxWkk5RmFVVmhVN1NOU2RLVHNxeUtoSlM4bEtxM1VNT050MUdVKzFZb1ltOWJrdWFVRDVNMC9abUFVdHgzUmMzTFhrZmxVQWpPQjRsUGV3SXJ1cDlub1RTdDUxRkU1a09rbTFlQ3Z2TXBKSFcxUTJhZ2xDV1FXTk1sY3p3YkJYb3A4RmNrNWd4RGdqYklVUUNKTThNd0RORVl0dVhyekw1elVQMitnNUY5QkluSDJUclBJYTJSSGMwald6NnFDRmtoMjVlcitoNDV5czVCd200MURTK3pXVUhiSU5IZWowMm5vZ2lYOGFpOHg4dW9iRk1sYmlDeGxUWElSajZLVWo1QnBWcDZvMGpxRTFIRTlEOVJ0dExXeUFFeEgycklOZ3c1SzJPMGRWc3J1MlFZaG1FWWhtRVljeWdtWkJ2R25FRUxGSTNXbEdpRkdsS2VqUnBNeFBEaTZ5TWs5VjhyMWNqZUh6VkpDOFdtOVZIOTBwQmFKRjU0emtWUjExbHVRV1ZQVmdvK2F4RlU1aU5NbFI5SDB1bjRVU1JLNzR2U2hucWdTTXh2Z3ZPN0l3SHFuOEJoU0NUeW5lam5SYlczc3VVRWZMcDd1VElEb0Vab0YyVDJaZXR0ejBKaTJYRFUwZmxWZDY4dDNYR0xPalNNTkkxaFcyN0o3UHZNdmNKSTU0dFF4L004RGdlMkszUDhUSW9Kd3A1WUZrNUgxTFcrRzBrVHloa1VqOGkrRE5VQ0RPbURNayt1UnhrdGo1TmsydnlBYk5nUjZIa09pbHh6ZmRUMEpxeEx1QS9xWm44OGN0SjVia1pwcWQ1RzM0QWNnd09CNTFCa2RqdjByUE9ZMTIwUFJiVzBzN1JHem91czdZVWs4OFl3RE1Nd0RNTXdqRDhRRTdJTlk4NWdLaElNaXZKeDVWUHF6UlNVbXY0dCtVSzJUMGV2cHI3MzU1RjlWN3BYeUFVb0hmOEQxRENzRm9rOVYxSEtMMGlrYUlYczNnUlVGOXZUR2tWV2VwSGtjeFJOZURBU3NPWUQ3c3hjY3krVW9yOEFFckk5YllERlVlVGoxcWdKcGlldlJ2YkRKR1VJcXVGbkpNemZqRHBmdjBmaVBLZ1VKVzhZY3h1TllWdldpT3o3QWVnUS9Qd3JhU2RZbHJFNSs5OUMzZFRISVp0MUJITENuVWU2MXVEZUtEdWpEM0tTZGFVMFhmSWNWR3Y2Mjh6K29nMXNmNC9zT3dNNTBqWkc0bkRJOXloclpRSjZkbStRRnZQYm9sSktQNUdJOURYbzJiK0J4T2xReUlhMDgvTUhsSlhpbzdNUFJNN2VjZzJBRm5mYjNZaW5rN1pDL1JDeXpZY2hLVXRpR0laaEdJWmhHTVlmaUFuWmhqRm5NQXNZVmVYNXM0TXZLeHozVFMrZUlvbENYZ2pabnZEN0xFWjVvU2ZMdGlpbC9SQVVXYmNnU2tlL0c0a2oyVHEyQzdyWGgrN1l6c0d4UlZDRHIyeDMrc3VSS0hJV0VzS3pkVmMveTdtM05aRG84UzVxS0xrTjZWVDJhU1JsUUdwUmRIcG42aVprZzVyVURVVVI0SkNrejV1UWJSalZVNjF0eWRJS05UMGNIdXlMaWVWWmZvenNtNFlFVzVCWWZiWGI5emhKaGt0elpHZldRMldPZWxLYXZRR3lRVmtSdXdZMVZTekNrcEY5N3hSNDN5RDBMQWNqd2ZzSFpQUCtqYnJTZHljcHF6SUwyZUpZUkhTTXMxRkprcjhqd2Z6d0N1ZXZoTEppRmlCZWV1azNaRXQ3Ukk1MW8rbGxSUm1HMFRSb2h1ekxUOVI5TGxkWGFwRmRld2pOUDFlb2NINXJOQit2MUlDNEpiS3JWa1BXTUlxektwcHJqV3VrNjllZytjaC9TZmVhcW9iV0tMQnFGTWtjTThZaUtHRHRkZFJYcGE0c2p1Wjc3eEFQaW1nb2RrUnI4eEhJRG82czh2MStubHVOSHBGbFVaTGdreGlybzdubWR6bkhqU293SWRzdzVneGFVYmtjUlVpUjZMSGVLTlg2VWhxdmMrNjZ3QmpTd3NSQlNCeTZKTmpYdDRwcmRrRk54UjVDNHJKUEVYL1kvZnlrMnpjMDg3NUxrWWorR2hKU3BxRUZ3R0EwWVQ4dmMvNFFOSmd0aVZMbmkwNFkvb0ltL3ErZ2V1Q3ZBcHZrbk5zRGxWMnBMK0dBNkp0RVRveWRhQmhHTG5XMUxhRHlKTDFRQTl6RlVNYkhkQlJWZlJHcW5RK3F2ZjlQWUNNU1oxZ3Y1UERLWXdmZ1Z2ZnYvVWhFYk54bmJBRThnQlkzcnlLN0Vvcyt6MUtMbWxNV3Back1HczlVWUErMDZIb0paYkpjZ083MVlFckY0Y01vdm1CYWdNUkpPQTB0dXZMZTJ3dzk4Nit3L2dHRzhXZmlVV1FqZDNULy9pTllDSWtuSjVDZTI2NUh1b1JkSGgrUzN4eTNGb2tqUzZFU1J5dTQxMnBJRk9tRHNsVTZJSnRZaWVPUUUzQXJsSGtZNHg5by9yb1U5Uk4xREdOdW9nYlpvQmxJMEo2RnRMYTI3dFV1K0hkN3RCWmV5TDM4dng5QURiUHo2SXI2Z2x5RC9rYnJ3ckpvVG5ZY1NVbk1HR3VpYk9TRHFKK1F2Uk5hYTIrSzVzOGJvTEp3UjZQZ2hZYmlIclRXLzlSOTNyYmsyN2dZUTlIdkt4YTRrVWRuNUJBWWd4d0Uzd09ubzR4RTBKejNjWkxNeTRmUXZMVVRScjB4SWRzdzVneW1vd2x5VVM2dWNMdzlpdTU3ay9JMVJhdmhlRFFvaFhabFV5VG9obzNPTmtHRGU3aXZhRlRnMW1pZytnbzE5c3B5RFBMNlBvOGFqMTFLVXBmNkxQUWN6MEdEL3hXb1hNc3VxR25qOTVscjlTTVp6SHFqd2Z6OUF2ZTROMHFObjkxUk9aNkYzTFl1b3BOaHpLM1V4N2FBeXZwc2hTYXJaeUNCZGhPU1JwRytGdlh5YnJzR1NlbWxEOTJyT3lweEZFWnpidzNjaSt6cW9VaG96eklPMkI2NEVkVUJmdzJKMmNNaTU0Yk1DTzZoRW5jaXdid3VESGYzOHh3UzlxY0Rmd01lakp4YmRMRzBFWXFTWHdvNUEzZHcxLzgvOUJ5eWJJWVdpdG5NRzhNdzB0U2d6STREa0JDN0FQcWIvUUU1eW82a2NhUHEva3pzajhhT2N2T3h0bWc4Q1lYc1FjakdMUUlzVEh5OVBnMDVRMlBOdzh2UkZmMk9pMlRVR0laUm5PN0l5WFFJU1NiRG04RGFGZDQzQ1pXeC9Ca0ZRb0FDcmxwRnp0M0xiUjhtQ1Z3cXdsU2FUcVByWlpCOWV3Y0ZnVnlYT2Q0RzlZYTVqdW9FOUZuSXR2MGJqVitQSW9kQ2RuM2ZVTFFEbmtWejdWamZsWjVvN2p3QWlkdnpvOHpKeXhycGZ1WTZUTWcyaktiUEVEUlpMZWMxelRJZDFYZk5ZME1Vb1Rha0h2ZVY1WGtTWVdJNkVuRldRUlAwU3JTZ2ZQcGljeVFzRDBEUFlodmlhVnZUa0dCeUx4TG85ME1lNStmUllIaXd1OFkxSkFMK3U1UkdXQjZKSWlwSG9xWmlBNUVIZkVzVWRSUGloYUNaNlB0dVRHbHQxMm81bTBRQTg3U05uWmloT1lwMG5FbmxzaStHWWRUZnR2emtqajlQdWxiK2hjU2paZnk4NndyaU51OFdraHJOeDd2UHFrVmxNMklDYlhoL3ZkQ0UvVVRnQlJRSlhVbTRMWnBwMHBaMFhlNFEvNTFpMzJkNTVDanM3Yzc3QVVVWERrUWk5UDFVbDJMWkdqa1NUa0pqV0gvMGpQWUZia0wyZWpmMHV3bDdSZmhuR2hQUGk5RGViV2VXUGNzdzVtemFvSWpBN3U3bmFhaFUwWUlvaW05WkpEQ1lrRjJjMGVqNTVSRXJCYlVBc0RRcU9UVUMyY2o5Z1A4aCsvNDVtdU5WazZrSkVuazJRZzdGdXBZbE1Bd2p6Z2xvM1hocnNPOVV0T2FlZ2RhYjQxQ2s4Q3drYUk1QmY4ZURrUVByZis1OS9WR2o4VHllclBMZXJxQzBzWGxJQjVJZVM1NzVnbU9MWm83TkpKbi9Wc3Q5S0JMN0FWUnFjMUcwN3ZVc2krYlAyNkUxOVFTa0V4VEpPUEdSN2tlajRKSlp3RHlVWmltM2QvdGpaZjA4S3lCQi9Femk4OXZ4YUs1NUt3cVdPejg0dGlxYWt6NUg4dDIyY3R0eXpkK05LakFoMnpDYUp0MkF6VFA3QnNST0xNT2k3am9BVDZESWFFOVh0MjFJSWZ0ZGt0clBJQy9sN3lqS01jYjZLRXF1SS9KVzU5V2VyVVVpMGFZbzBuQm55ZytlazFINi9wbkF5Y2dENmxrTlRRNjZvY1hGeSs1Nm81QzM5QkkwRVBWSGtabGJ1aTFJZUhrVFRWU3VjZWQwUWFsWG9FWEZsU2lpOHE3Z003dVN2OWlveWRuL0RxVk4yTEpSb3V1aGxOSkphTEhaREQyalRtamd0TklpaGxHZWhyQXRlZWYzZDY4c2U2RUlqZlhJVDZtY0J3bXllNk8vN2YwcGJUYWJSMyswWURvWnBURDJkdGVxaG5iSWxvMURUWDJYUU9QUmE1bnpka1hQYkQzMzg4OG9hbjFqbERxNkJVbGEvZlBJaHIyRUJQOVRTV3FIZjRwczY1UGtwOVRXb0hyWUY2THlMYVBSYzNuQ0hmODNXa0RlaFJZL1c3dC9uNHNFODEyUm82Sm9LYWV0a0VOelBGckErTkl2OVVtdk5ZeW16bWxJeEI2Tm5HY1BJbnZTRERtbERzZEs4NFJzaFZMTHZhTnJzK0RZSUxkdFJmbXN3M0pSbHlIN29OcTc5YW5WM3dXTlcvK2xOSnB6Smpadk5JeTZzaUdhOCt5SDFueWJvc3k3bTlHNmNYNlNSdDI3b1BuUStXaU9kUVRLdUh1UFJNaitEMXFYaG15TTVqZjNCZWNWNVhXMHBwMkhKTnQ0ZFJTZ01SYjFHb2xsSTRJQzZiTEJkQk9vTGlJOHl3ZElCeGlJeXUyRmpFRFA0MDRVM05FVGxlMHNVaWFrajN0NXJuUS9YNTA1NzJna01POU5mcFB3L3U0KzJwSmZBdlZmNlBlY0xXdlZEa1ZxOXlUUkFIWkg4OG1GM0wrekRDUFJISXdDbUpCdEdFMlRqU2p2T2EyV255Z1ZzajhFUG1tZzYrOUNPb3B4ZlRSZ25rSnA1TTZuU0h4dGgwcWcxTGg5ZzRnekV3MG0yNk5CcDBnRXluUTBBYmdOUmJzTVJEVzZWa2VMc0d1UXdQRUxxdU05ME4zRGMwaXcrUUFKTkg1QXVRQk5QaTV3OTlrYzFkWGV6RjN2SnBRV3VoWndJT21GM3NmSVV4dWpNNHF1eWZJZ3BRM1Bzb1BlNzVST09tYWd5UEZEY3o3UE1JeUUrdHFXVDlBRXRxRzVEWlhlR0lNbXdjOVYrZjVUa0YwOUNRbS9qMUsrb1UrVzhTaE5jbUgzOHhSazM0N09uRGNQc2tFVFVHVFJkMmlSZFRONnR1OGkyM2NuNmJIbVdpU3U3NHlpdGJkRzlpMHZlNmNXTGVvMmRUL2Y1KzRsRzBuekduSXNYb3hzNEpib0dVeERLYlY5S2Q4UFlqVEplUFc3dXovZmIySVM2cFZRVGIxRnc1alQyTTF0KzVKZTNNOUFjNlIrcy8yTzR0UWd1OUJZL1YyS3NqMFM5MzFRd2pZa0paaDhnL0MybE0rb0xKSnQxMURzNUxiSFVyckcrSmJxYXNNYWhwRndJU29yZVFleUIxZWdJSURiMFRydmRlU011aFZGWHgrTjVsbVBvZm5uMDZUWHdVTXB6UlorRzgxTkRxRnVXVEdqVUZrUHo2SHVOUnc1N3JPZnR4cktETHdabFpVSzhSbDZuWkFZWEk1MWc4L3JuamsyaG5UMjR0Vm92bm9YY2hRZTR1N3RQWGY4LzhnUEtMZ2RaU05tc3hlekdlb3QwUE9mUUhuSFlCLzAvWTUzOTVRdDIzb2dpaDZmaU1ZQ2IxKzNSRHJCeTZpMDFKTklDOWdCL2QvSTYwMnp2L3NPUmtGTXlEYU1wc201bEU4cHFnL05rT2Y0aWdhODVtZVpuOTlFQTlCTGtYTkREM010U2NmMUxMK2hpVFVvZWlRdllyc2NueUE3dDZlNzNnbG9FdkZ6Y003YktNMXJRZVFkdnhrTnFwTXkxN29VVFVUT1E0UGtCRXAvUnl1UlR0Zk1EdGhaN2lJZHRmbUp1MFlzMVRTYm12b1plbmF0VVRwWVN5VEU1S1gvRzRZaEdzcTJnRVRla1RSc2gvckQwQ0xsUEtydnV1NDUyVjNqWWFvVHNUMkx1KzFNOHNzKy9SdlpzRkJNZWdLTkx4OVJmcUUxSFFsbDl5TTd0amo1VGNWbUl2RzdQYkxoejVhNTdqZ1UwTHJ6c2dBQUlBQkpSRUZVaFQ0WVJUcCs2MTRia0N5RThsZ2grUGViYU94bzVyWlRLVi8reWpEK0RMUncyOUVGeisrSEZ2ZVhvcm5kR1dpK3RRUXFjM1F2Nmt1U3RZK3JJcEdnR3lxaE1STkZHRjZBYkZaSTJNeXhGWnFuclloS3hkMVM1dDVPUWtFS3Y2TGdqWVpzS3VicDYxNkxvdTk3S3VsbWo3alByN2EwU0dPeGkvdThiRTNhZzlGWWxxVTVtbDltNThPR1lTVHNDL3pWdldhaHFPek9LTko2VCtRZ2VoSmxrL25BcGx0UkJ0cytLRUwzQzVUdE54WTFXODNTdzExeklIS1dyVlBGL2QyRUFyTTJSSC9USzZEZ2dMUFFlbllhQ2d6SXJ0bTdJUkgzSmZKdDdXckk3aFdoVjRGejdpT1pzeDZENW9VM2syVCt2VXhweHJKbkhQcWVsWnIrSG9EbW5HZVROR0dNTVFYWnpOZVJvK0pIMGxtRFc2TkljWThQL2xnYmpXdWVVVWpjYm92RTZyQXN6RzNvT1MrQmxleXFHaE95RFdQdVl3WkpHbVJqOGtMQjgvSnFqZzZnV0RtVldIcE95SFRrVWEwMEVmOEZwVjJXRTZTR2trNGR6VkxmbW9OVEtYVUtsR01XK2w2MnlEQ000alNVYlFGRkthNVl4V2ZmUmJyMFVJelJLTTJ6dm1Tek9rTDJvM3k2ZTlGSXg5aDVyeGQ4cjJjbWNSRTd2TDg3VUdSM1VURTVtM1piU2NUT1l3Wi9mTlNuWWN3dVhrRWxSUHFqT1Z6UnB0RXRVZm1nZFZEOVpaL3QxZy9ObVRZbExaUytnbEx0UDBJWkowdWdUTVFIVVNaRXJBVFFCaWpiNUUzMy9uSVpORHNqUitCa0ZDWFhHQ0oyVVZvU0x4VVNIcDhkL0FWbEpRNm10QWZMd1dnc3kzSTErdit3TDlZYzBqRHkyTjl0SHlOcDB2Z0J5dUs2QnExQkYwYkJUYStUMkM0L2Qzd0ZaZmV0Z1RLb3MwSjJTK1FnK3hVNURpOGp2d3hJakdlUndPc0ZZbDhTNUhmeUF3aUtjaC81WlRKQmpzd3dnRzBiaXBkSG1raTZkclpuSkdxRUc3SUZzdmVoUFQwQmxmME1TNXkyUU1MN1dJcjFIdnNaT1JIK2l6SUp2eWJSTi9ZTnp0dUhwSXpmM1dnTTg2WHZPcEwwYkpsTzJubTVNUHJkMUxYZStGeU5DZG1HWWN3TkZCVjZHektxMGpBTXcyZzRMQ0xhTUJxWHMxQ0s5Q1lvM2Z4a3RDaXYxT1QwWUpUZHRnekpnbndOSkZoc2dLTDZCZ2JudjRBRWp0REJkTHJiZHpKeElmc1k5emsrSWk1UFBGa0haWXVBeElWWGNzNXJMRHFnaHQ5ZUpHbFArY2p4Ykkzc1pwUTJYUXVQNWRXbDlXV1Fzc2Rub0Rud1ljSFBJZTFSUkhuTXdlcnI2cjZPZmo4WFlYYllNTElNUmxHMlA2RXlHejFRQ1l3WnFQUVFibnN0S2w5WmJaK0J2c0FxN3BwalVFbUxBOHVjM3hIWnlSMVJkSElSUi81ZlVNUjN5S3B1dXdYSy92VjhSMm5tVEl3VlVWbVZsNUV6Y3hnUzZkZWhmZ0VDSjFKcUk3OGdYYmU3RGNvUUdrSmF5RDRFbFFNNUQyVm5GdUZERkZqeEVNb2kzSmpFT2RvQ0JjYWNpREtUK3FMU2dMM1JkL1daUVQ1YWU3bk10WmNsUDhMY3FJQUoyWVpoR0laaEdJWmhHSE0zbnlQaCtTWWt1TnlCb25mUEpyOXh0MmNmMGxGbEh5QWg0WjlJMkEyRjdGaTJ5MlZJeUY2ZmVNbTVFYVRUdW1PQzZxSklZR21MYXFBMlpFUHpJblJIVVlDMVNNait6TjNQem1YZTh4RHBFbEk3a24vZjNha2NjSkU5L2o4VUJlbWp3ck9ONURkMjIxZ216YzN1WHU1RkdUNmJvdWpUTVJYdXdURG1KaDV5MnlXUnZic2JPZXM2b1BJVG9MK3ptVWprcnNUektQb2FWS2JpVFBmdmV3dThkeE5rSjVkRXR1aFM4cDFQelZER3pITHUxUS8xUHBsQ0VqVStBZlZPOFAwVDJxTHZWa1RJdmhvSnZuY2kyM0dCdTdmRFVhUjZKVFpFNDlITm1mMTV6Um5IQVBPNmYyK1BSTzJ3VVhwSE5NYjhRbWtKcUVvOGdzYXpjMUhrZlJjazlGK0h5cXY4SDRyQTc0dSs5eVJVam1SOUZBay9CRGtLMWd1dXVTektUS3ByeHVCY2p3blpobUVZaG1FWWhtRVl4aGNvQW05SEpLQ3NoNFNaSTFFcTliZVI5enlQVXE2ejNJK0VuWlZRNUc5V1pKM0hIVnZSdmFhaTFQQjJsTll1ZmFEQ2ZiZEdndEpTSkkyNVp3Y0xvV2h4MEhON0JFV0UrOGJoSDFBcUhvZGM1cmFiSTBIN1UrS05iL3U2WTNrQzBwN3VYcTdPN1A4V1JRdk9nK3JpYm80RWxGSHUrRlpJNk1wckt2d0JFcE51US9WaTMwTGl6Szg1NXh2RzNNcVZLTkw0T1BmejBpVFpHRDd6b2x4MmhtY0w5UGZWRGprUXMxa2JlVnlFN01TSFNHaU5SZm91UUNLdVg0akU3R2Zkdm9Hb0R2VGRKQmtjSWQxUWxzM2pCZTdsYU5SL2FnZVNldEUvSXdmZkFDUUdmMW5oR251Z1ova3dpV2JwRzY0Zmt6bDNRL1RNZkgrWFhzajJQUjJjY3hicVYzQVl4YU94UVE3RUZpaUtleDMwakdwUjZaRFI2UGYxRWhxREpxQng3Rkprcnc5Rm1VUnQwRmk0Y1hEZExtNzdXaFgzWWdTWWtHMFlobUVZaG1FWWhtRjRIbkd2bmRDaWZETlVwbU50U3B0UzVUV2wvUlV0N051aXlETXZaRytENnBSdVNMeEdkRzFrMzFjVjd2ZGlKTkEraEdwcHp3NzZJN0hmcDdtZmpwcFJIa2psQ1BZWUo2Qkl3WDZaL1MyUlFEVXNjc3l6UG5JV3hJNS9nVXJGSElLaXhQZEVJbFl0aXRSK2czUVQ5Q3pqVWJyOEFDU0VtWWh0R0dsMkIzWkZEci92M2I3M1NVcGR2SW9paG5jb2VMM215SWFzak96ckN1VlBCOVJiNWIvSU9aVnQzdG9SZUlvazR3VVVXWDBaY2tTQ1NwN2Nqd1RrZnBRNkUvc2hHMzRENWVtQ3hvd0hrZWpkT3poMk1iS1A5NkhvOFZpVFdjKzJTSlQvRXZWY0FBblFiWkZZZkNKNkxtZWg1L1U5Y3J5dWdoeXg1NUNVTVBrTGFqRDhObXB3V1pRMTBlK2hKYXAxdmhkSnRQcU83bnJqMERPL3hkMnpMMmYxTUluamNRSnlKTzdxN3VWMWt1ajgyVjMrNmsrRENkbUdZUmlHWVJpR1lSaEdsb2VSNFBFeUVyRlBRbldzUS9JYUw3WkNrY0NneGwwZ0llQk9KSkpjaFlTWGtVaHNIWW1FMGhpVkdrOStpSVRzalpHNFVVM2o3THF5R2hLQkwwQ0N6VlMzL3g0VTVWanJYdjc1dEhMM2RSbWxEZDBnUDBwdy9nckhLN0VYaWxRY2laNzM0VWhRMmc1RnNCZHBmandMT1IvS05YWXpqTG1SNVZHMDdaZElyRDRKbGVyNEVMZ0NPYnJXUXhHOHU1UzV6akJVZnhyazBOb09sWG42QXBXMEFEbVY4bWlMUk5MUmtXTlB1dU1Yb1ZJV2Q2Q282R3gwOVdWSWFENGVDY1NlSFpCSWV6TGw3ZEFpcUFUS2I4U2p1c2VpVWxOUG8yZlRPM0lPcU4vQzZzaE9BY3pudHY2enh3SzNJMmVvdjg4dmtUMDdEUW5rWWZrU0g0WGVoOG85SHp5ZDNIMjJSOWxJV1lmdGNpaWpDQlNCdmdpSzJGNHRPR2NjaW5BSDFTdS93bDNyUFpJbWt2VnR1RG5YWWtLMlljeTU3STI4cXo0eW9pdnlQTlkzUmFVTk12UlBvZHA2UlZrWEdleFk1L09ROVZFZHhVclJOYk9UV2hSdE1ncDRzeDdYMlk5a1VSWmpPeFFWMDVTK3UyRVlDZDFRcXVWVGRYaHZEWnFnUGttNks3bW5BNXJnZmt6eEdxTUxvMGk1U2cyMm1xSEplYVh6V2xFK0FzYXpDUktPM2lsd0xtaEMvMFhCYzR1eUUzcFdIMWM0YjE1Z0xYU3ZsY1N1SXF5T0lvcnVRT21rTzVHdXMyZ1ljeHZqVU1tSzYxR3QweXdMNWJ4dlJXUVhmeWV4aVY1MDJBNUZLWHFhazlRM3JRdURrUTA2Q3RuZ2pTZ2ZaZHdRbklaRWlFVXoreWU2MS9WQVR4UU5DVW5EdExGVUoxNHM3N2FWVXZIekNPdGZEMElDVUMvMHJINUh0cTRvMXV6Uk1OS3NoNFRXK2RCY1lScjYrL1p6bHkxUlJPL09hSTZacFRtYW0rMU9Vdi81T2JTdVBnSkZIbnV1TFhNZlI2TDE1YU9SWXgrUzlDWllOWExjOHo0U1hrOUNndlJ3WUFra3FIOUFVZ29weGdLbzlNalM2THZtMmQ5bmtSMDZHbWtZc1F3YUg2MzhtTnQyUWlKMk9TSC9NN1NlM3crTlYySFBoZ0dvb1cwNUIrY2JKRTF6TjBKTzNBVlJHWk9ZamJ3RTJmUlc2SGM0QVdXNmVGcWprbHRleVA0Y09ZUVBSczRHLy8vRnFDT3gxQzNETUpvR0s1WTU1cHZ3OUhVL3o0UHFCOTVIZmpSTFVZNUgwU1ZGYTNKNUhpZmR6Q2RHY3pSUVZKUDIyUnlsOWh5SW9uZWVSZUpDUTdJMmlxQzV1TktKRmJnTjFjcUswUkg5anZyWDh6TU13MmdjRmtVTldlNGlFUTZxNFdCa0EvNHY1L2hHeU5HMVdlUllKMHBUN0d1UXZieXB3R2RmaEpycUxGTG1uRk5RemNTRnk1d0RHa09lQUc2bFdNRERHV2lCRTM2dkZpaWx0dWlyR1dtV1FtbXBmeXZ3K2QzUTRtRE5BdWNXWVN2VVhLZzlxbzM0Yi9SN2JWUHVUWWJ4SjZCZG1XTmVySjRXT2JZbFNlUjFpSSsyZXc0Sm9NMVFCTnNzRkgwWThsZnFQN2M3QmtYUXJZREVuTmc5TlNTVnhPaE94SU03MWtGejJ2QVZHeGM4L2xoUngySTU3Z0krUWRHSzZ5UGhwWnc0WkJoR2VaNUhUcUZ1U01SdGplYVFQdXZpVUNUQ1RrR0JZdUhjcHlNS1FCdEp1cDd6STJqK01aVTAvY3E4SnFJNVh1eFlrWG1rNTFna3lqNkFIUHRQSWx1NkIvbUJFQjNkL2ErSnlpMVZhZ1o1QXBxM25VeGNITjhWQlh6NHNoc2Jvdmx3T2Q1MjIvR29ualdrdFl4S1dUbzkwWnp6S09CRmxBblRHOVUrajdFZ3lnSWFnNzV2K0h0ZEFUbUFIOHU4NTNMMExNOUN6dDFzSTB1akNreklOb3lteWNuSUM3cEp6dkdqMElCMXVmdDVJaksyUzFEYTZNWFRCUTFPc1ZjdmQ4Nnl5QXY3TlZxWW5KUjViVnVINzNJUHhUb3RlOVpFMytGSnRBQ1loRkp3YmtaZTF1WWtqU01haW5mUWdMMDU2VVlNNWJnSjFSTUxYNkNvb0hDZmI2aXpINXJjL0xOaGJ0a3dqQWJtQnhUUjBoSFpyS3k0V280bGtaajhPcXJMQjNKcVZVckRYaDZKcE8raHRPMlF6Wkd0cTJRL3U2T0dPUDlCVFdqeW1JVWljWjRoU2RPTU1SclZlVjBUMVZTdHhDTW9HdnhSSk5hRFV0ZkhWZkhhTVhQTlE5Q3ptNGxzWit6bGEwWjJSUkdPbFJZNVJmRzJ2QVdLanRvZGlmdVdVbS84MlJtR0JJYmxnbjIxNk8vVE8rRmowWDVMb3ZxZzdZTjl1NkxVOGxra3pRdG5JQnRWZzhwZGVGWkVjNmY2UnZ2T1FHTExDRFRudllkOE83NDltdGN1VzgvUHpHTWhKQlNQaWh6cmp1YnY0YXRYNUR4UU9ZRERTWXM2OVdFR0tsUFFCdG02YThxZmJoaEdCVWFqdjZQbjBQclpsNjd3anJzZWFPMTNKbHJmK25yUE5lNTlHNk1zNjJ3ejNJbjhNZnlJN09oeUtFSjdlZlFkUnVTY3Z3d1NmdGRGOWJQUHlUa3ZaRExLZGh1T2RJZ0hTWUlzRmtET3V5ZFJXYVlGVU5SN21GbXlNaEtzbncvMitmbm5DMmcrMzl4OWx6emJtbVVGSk1aZmpYNFgyd0hYVlhqUHBjald2MGJpaUsxRjQxbExFa0hkTTRURUFYbzk1a1NzRjFaYXhEQ2FKaytoQWU5KzFDMDhMRVd4R3ZJWVhrazZiV2VJZTgvZHhOa2NSYzZCSnJDelNCYnNINk5VdzV1UUFaNkVJa1E4N1pCSVBvanFVdTVib01YQ3MxVzhaeUw2ZmlQUnBMMEZtaFJzU1hwQjBBTkZscFRqQmJRQTgzVU15K0h0NFF2RUk0NDhqNkFKeDZXVXBobzlnMzR2VHdUN3ZQZjZZTGVOZFpFR0RZU3hjZ1NHWVRRc1hWQ3pzVHkrUTVQWWJCMVl6MWZBdjRLZm03bWZhMUZwa2Vsb0VYQzN1OFlGa1d1c2p5YnZlN2ozMzRlY2FTRkh1MnN0VDJrZHdTZVJQVndjUlU3WElCdHpjT2E4YzBnV0ZRUFJvdW9nWk1lM29uVGg1TGtLVGY3TDJVTFBPMGlVZWhobDVxeUtCTEd6Qzd4M1JmVE1RdVpEVWUxVFVmTzBQSTVDNDhUV2FCRTFvOHk1SUxzY0s0dVF4WThGSTBrTGF6NU5kWG5TS2F1RzhXZGhjZVNRdXdoRkVJNUQ0b0tQYW5zYTJZWXNENkcvdzIrUThMRUFTZnI2NmFSTGlGeUxiTU50eU1iTlFBTEl2OXo3NnB0VitEdWE5NzJPNnJvT0psNnI5U3lValRlNG5wK1h4NEZvL3RvRDJaMlhnMk1Ya0s0L20wY3oxSmhzR1ZUR1pGSUQzTmRTSkdOQ2F5UWc5VUlDbkdFWWRXY1ZGSURXMWIydVJYUE5LV2h0K0FNU2FGOEE5Z0VPUUE2L2ZXZzRSM3hEMEJ4bGpVeEhObXdTK2VXak5rRnoxNFdRWm5GRUZaL3pHM0xxUFl0S2tXeU1uc2t5N2g0ZWNlZjlIWTFCb2I3eEhSby9QTXNqWitwMEZFVFNCbzFkSGFnY2hMQUljdFFlZ1d6aUMrNHpZMDdJTEdlNXp6d0h6VW12UVA4UGRrRk5kYi9Qbk44UE9YNUI4L283MFpocDFBRVRzZzJqYWZJMkVqa0dvd1ZDVnhMUDdEbElNT21OMHBXeW5Calp0d3pKNGdUZ1c1UXVIWjU3UGpMK081Tk9DV3FHRmkrdFVEMm9jcXlMSnV2Ym9JRnZTeFJOTXFUQyswSkdvc1dVNTFtVThwOGRVSnE3YXo5S3ZDYjFvU1NwNE0zY3VTK2lxTVc2Y2tad3plSHVtcFZxT3I2TG9nZlhRWU5WS0ZiOURZazJOL0xIZWQ0TlkyNWpZeFNSVms3NFhJUjRSa3d6NUdBTGhlekJ5Rkc0RTRrdHVnK0pOd05RT1pFWGcvT3ZRaFBaeVVqTXVkQzlMN3lmNVpBdG5reTZFVmN0aW5yY0VRbTlMN2o5aDJUZXZ3T0tKTTZtdFIrT3hvT1ZrS0N4TW5KaXhxaEJrL0lySXNmT1FlTkpSeVQyUG9haUcxdWdDSmdmS1MwZEVLTTdwVUwyWmNqT2RxSnlLdWdLS0hLOEpYcm1XUVlDYjdsL3QwSGpTTXl4RUxJV2lrcTlpUGpZTXJiQyt3MWpUdVZ2d1A2b1lkaXlhSTR6R2ptci9vMFczYkZHV1o4aHA5M0ZxRVJJTFRBVXBkWm41My9ub1NpMFE1R1EvQjBTdGk4Q2RtdWc3ekhTZlpkbjNPZDhRenBLY0I0MEozc09DZC8xeFVkOWU4ZVhiemcyRW8wRFQ2UFNUamRXY2MyT2FIem80ZTd6d3ZLbkYySnBGTUc0SEhJV2RrVFBmZ1RLZXJ3YjlZbjVBTm4waGhET0RlUFBUaCswUGx6US9mdzlXZ3V2anVZNFo2RjFOOGd1dlVhUzJYSXcxV1V0TndTKzVGSTJBNlk1RWwvUFFIUERPNUE0ZkJtNng1ZlJmUFNaNEwybklCSDdXaVRrRm0yazZQa0dsUTI1QjRuOHY2SVNMWk5SOEVFNzlIeGZRM1lKZHkrdkl5Y2NhSzcrTUFveU9Rak50dzhscVZHZVY1SnBmZVRrM0JjOWs1OVFlYXJyS1o0ZDlBWDZIUTVBMGZWZVoza1hqWUVoUjVMTTkyOUE4OU9ua1ZhU0YrMXVsTUdFYk1Ob3VseUxvamoyUWFrdCt5Tmp2UnZ5Nmw2YU9YOU5GRlZ4QTZYTnNVS1JkSFVrRklmcG9RZWdSY2pWeUtpMkRvNmRqZ2FYSGQzbnRrYUNpWS9VdXg5RkJJSW12UnU2OTV5Q29nMUJRcytnNEpvSEkzRTNaRHlsRFhPS2NDUEpZQmF5VjJUZmZ5Z1dCWlBIYVptZnIwR2UxM0FoZEJDYUNEUkhZdGpXSkE2QUpkQWdOeEVKTDBlaDMxZDk3c2t3akxxeElkVTNkODA2MVA2RmJMUHZiSDRVaWloY0VFVnBORU5pUkxaKzg2a28xZFJuWWV5T2JQQytxTmIxbVVnd1hZNjBmVmtOTmUxWkRObXp4ZEFrK0QyUzdJOU5rZmd4a05KR010UFFHTklLaWMyMUpPV28xa1gyNmg0cU4yNzAwVU5EVVZUTkp0Uy94d0RJZmg2QUZrd2J1bGVNRjFFRTRWNW80VFNLcEw3dkVzQWF5T0dRTFN2d0EzSU81MFY5VGtYajV3bm8vNGF2YitpYmRGYTdTRE9NT1lublNhZHFWOE1Ja2daZDVaaUJCTzUvUkk0dEdObFg2WnA1eDE4aXY5ZExGK1IwcXliSUlzWis3bHFydTU5L1JzRUo5NlB4WUZka3EzNUY4MENmWWJJUml2NmJnV3h3Q3pTMy9naEZJZTZFNXN4TElodTBKeHBQNnNNdWFMNDhQN0p2UHJMK1NlVGNPd3BGT001Q2R2SUhGSGd4eWUyYmhlYXRyZHo1MmRxdmhqRzM0b1hyWjVEVDZSUGswSHNPelpYT1IzL24zWkREZjIzay9Gc1dyU083b2Jua205UTlNN2NXMlpCc1RlMlF5NURvM05uOTdFdlJyWVl5alE5RytzRG5xSlNvcjltOUhuSUVIbyt5K1Q1SE51NGlsSG15UDZXYVJEWDhockszLzRJRTZ0ZlJISGc4ZWo1TGtjNnFlWXNrUUdGZlpOZStSZlBYTDVGdE94dk5sVWVUQ09BdGtIaTlJN0tIcTduOXZ5Q2JkaGwxSy9XeEdvcm83dVkrNzJVVWlESUsyZnhMMFArQi9raHMzNUlrMDM0ZytyMmZnSlY1cWhvVHNnMmphWE1ZaXFDNEZobmdhMUdVM0doS282TjNSMEwyL1doaW1zY09wR3Z0cllzR2dhL1JKUGJvblBjOUh2emIxdzJkRjNtWEgzTDdSNkFJNnI0b09tNFBGSTNpUzIzVW9zSGxIVW9iUWZqQmR4WFNLVXdka0tjMGpJNnN0aFA5Sk9CL2FHSmVIOTZsVk9DNUVVWFBneWI2SnlKeGVsWDBQUFlrYVJoeExYbzI1eUp2OFlMTWZrKzhZUmdOeHdTMzNjYTlacUZKK2MvSVRnOURRc2NWSktXUStsRHFmRnNZMmVKNTBDSm5QeFFWazQwVzlDbVNoeUJIV1hka1c1WkhrL09Oa1Bod0UvbE5kWDhML3YwQldsaUJiUC9XS0RLdjNCalNtT3lKeHFhVjNIMWtHd3MxUTR1MUhkSEM1VkEwZG5VUHpqa09pV1M3RTdmNUJ4QXZqd0FhSjdaei8vWjFnbHVneVBjbmtOQnVHTWFjVFZma2xIcW8wb2tWV0JNSjBwT1F3RE1FMlJmZnpORTdCWTVGYzhYOVVlYmpXaWhBcERscFo1dlBzcHdQelE5UFJtSlJmUjFvZlZCcGc0bnUvc0tNb2pkUW1hbmwzYll6S3ZtMEdNcDRtUWZad0Jva3BrOG1YYXZXTU9aMjdxTTBJMndVRWxMN293amY3ZEhhOW5Oa0IrNUFVYzhubzdYeTN1NTlQNkk1U0pIR3JqZWlkZlZ2N2xwdEtSL1p1eFFLWkppQ0hGRitIbm9HQ2dwNHo5M1BuYVRMeWsxeDMrTWF0TWI5TzFxcmp5YmRBNkUrVENmZEE4QUx5c05Sc0Z6ZW5IUUpwRFBzU2FJTm5JelczYnU2ZjljaUI2RXZPUUt5cVMraGVlYWQ1RGV4ek1NN0JIZENqa3pmYitCY0pJeXZpMFRxVDVGRFkzTTAzOTZaUk1TK0FEM25DNURqc2puNWpTV05DQ1prRzBiVFpnSkpUYytCS05XNm5MZTFDUHVnQmJsUFEzOGJMZncvZGZ2UEp4a0lqMEppeVJuQis4UG9ZUjlsK0VHdzd6d2t2dStESXVUNm9kUjZrTTA1MjMxbW1DNGZjallha0xLRTlRWHZwbko5N0pDUmFHRUJHb0FYTDNOdUh1OGpUMjZXSTBqWEU3OFNPUmw4TTkzcmtDZjdheVMrbklVV0UrZWk3L1EyaG1ITXFaeUh4SXZ2MFNUNlo5SWxQbHFpdi9FZmd2M3RLR1VWdC8wY1RiaHJVRVIyYUZ2dUp4R3lmZHI2NXlTbFBWNURBdkI1bERiYnlkcTlweWxXK3FOYTFxQnl2VC92Q0kyeE4zcG1vMUNrK05rbzBuc2crcTdkMFRnMUNUbFJsMEhQdFFYSndtdHg5KzlzNDh1VzZKbmVSTHdNQ2U1OW81R3pkdzIzYnpjMER0NVc0WHNaaGpGbjBCWE5TOHMxeHkxQ2Y1SW1tSjZyVVZaTHRvNysrOFJMLzRIRTdHWWtOdXhXRkR4U1RkREc1bVdPM1l6RTh5dEl6OWREUG5jdnd6RHF6MWRvemRnRzJZU0hVZURTY3lUWkZSOGh4MUlmRkFpeEtTcjNVMFRFQm1WOWJJUG1QMVBSWExSY1ZPL3VhQTZaTFp0eEdKb1hQVlBoODc1RXVzQzVTR2l1YjNQZUlneWlmSTNyc0d5cVp6SjZyZ2NFKzU1RE52QmxGSmp3TVBXei8yT1JWdkViRXJSdkpXMnYzMFpSN1FzaVhlVm05T3l5NVpvdVJZN0I4Nml1OUpTQkNkbUdNYWV3RFpvc1A0NGlsRmNraWFMeitFWDNIaVNpTGNqRDZVWGd0ZDJ4SmRBQUN2SkNyazJTd3YwTVNSM3BIbWlBREd1b2hoSGJYZERFKzhOZzMwOUlqQmlKaEpML1VoMzlTRVR1OVpIeC93eDVWajIvRVJlVmkzQWdTY2ZvYXJpTGVQVE9FUGZ5cFZNdVJ3UGtNaVJpdTIraWN4U0srTHNFaVM5NTBlK0dZY3daK1BwK0s1YzVweGVhMUM2Si91NVBKeEZnUVZFNmh5S2IvQnVLTGxrVlRjNS9Ralo0Y1ZUR3cwL29aNUNJRHA4Z083c3BFcXovSGJtSEkxRjZxR2M4K1VKMko4cW5WNzVDNVFYTXZlNitzaHhTNFgxalVLWlBhN1RJbUlTKzEySm9QR3JwenB1S1JPNEpLQXBwSlpKeGFGVzA0TXJlWTBma3NKMklVa0Zqell2OGVQVVdFcnRhSWFmQVVPcGVjc0V3aktiRjlvMTgvV3Fid2M2Z3RHZER0Wm1INWZBMXlRM0RtSDFNYzY5T0ZjNGJTenlxMnpPQWVQRFhIcEY5bFlqTjNjWlJXY1FPcVRhNytWcjNxaXNOSVpqbmxiT3FLOVBSNzdWU0g0RmZrRmFTMTFnZE5ML2NySUh1YTY3Q2hHekRtRFA0RW9rY2h5Q0JZQ0ZLNnpYNzlNUzlTVStJTHlRUnN2dTY3UWRJRk8rQzBtTHFTbGVVaWpRNXMzOHRKQnIwTFhsSFpiNXhMMGkrNHhSS28wanFLbVQvdFk3dmk3RW5lZ2FEVUEzRUJaQlRZQ2FLeEY2VGRMT3lhZWozK0JjMHFIVkNVVHF6dzZ0dEdFYmowQStKeE5ub0RsOG52dzhTc3I5QnpSYjdJMGVrRjZVbm9ZaU00OTNQcDduM2RVUjEvTUlvWjIvblo2QkluOTVJR1AvQ1hYdHg5NzZ3ZkFpb3dXVXRTb0Y4aXpqKzJ1V2ErczZpdE81MGpEdUk5eTRvVWtOM1liZjlFZG4rdm1qY1c0V2s1dTBzWkUvN29jWEpoaVJDOXRxa1UxUkJ6M29KRW1ma2VTUU5oVURQcGcwcXpmSWFpdDRaaUtLYmxpUGVjOEV3RE1Nd0RNT1kreWphRExlY2lHM1VnOXJLcHhpRzhRZnpJQkp0TzZQMGRWRHBqM2FaMS83dTJLNlovZWU2L2VGaWZCZ1NLM3dqaDVBblVQVEdlSlJTM1RuNGVUeXdRWER1TUpSQ21jWFhoYzN6TGhkaEdaSU85bTNkdFZhc3gvVWFtbVZRTTRxYmtRalZ4ZTBmaXlMb1AwWmxSK1pIam9mVGtZaTlNa3BEK2dxSlBTUGNkVHJNeG5zM2pMa1pIOVg3RW1uYlZ1UzFkTTQxUDBZUjErR3JXK2FjTlZFazhJNG9KZFRiNklWUTdUNmZUanFOZlB5OGJWRVVYWHdPcXEvWEU2VW85aVJlVDNVcUVtM0xsYWJ5eitVd1pPZXpyK2RKR244MUZ0dWpzbFNnNTdVZnFoZDd1cnNIbno3ZkZkVzV2aDQxeXZIUkxNdWlPcEMrR2FWblZSVHBIZFoyZlpEa2Q5QWxjLzQ5Nkh2K0hUM2Z0NUhqOFYwa2RodUdvWGxrRFhJb0dZWmhHSVpoekJZc0l0c3dtalpyb3NZQVB4TlBGNitHaTFHVVhpVVA0aVZJbElIS05iS3pkYWxDeHFGb3dSQXZ3blNpdEt6R082U2o2STVCMFhqRFVZVGUraWl5ZkZzVUJWNE5LN24zTlFSVGtLQXpIQWxEeDZINloxNDhlZzVGeFcrREZuY0xvcTcxN1ZGRGlST1JRK0p5SkJnZGc2SVU4MnFHRzRiUnNIaW4wVzJvbEVVMUhKR3p2eDNwaG9NZ1oxZklLaWk2K0ZrU0d3c3FvM0VraWhpdWxNWGlvNkcvUWhrNjd5UG4yVkFrYnJlbHRNN3AzNUJvWHduL1hONGlYcnQvQ2tsenk4YmlOSkxTVDcwcEZlWDl2UFVNTkY3Y2lFcXhISUtlelE3dWVMWXgwTitRZzJCb3NLOFZlbWFnYkpxUUpaSG8zNG9rc3J3Yml2WTJETU13RE1Nd0RPTVB3b1JzdzJqYStJWllkMGVPWmY5K2E0TnRlR3dtcXJHNkxxb3BtaWZFK0U2K2o1RFVUcTFVSTdzY3E2T0l1UmlidUZmSXBTUkM5dXBJUkIrRXlwUTBSMUdNTDdyWERsVEhlbVh1cFZwK1I2bjdSNkI2MTFQZC9ZSWE2ZmdtWWQrUmxBbzRoNlF4MndJa29zbExxTVRMYjVUV1J6UU1vM0dZMTIxUG9ub2hlMGJPZTVhaU5BT2xVdFpiSzlTTTVuUWtuSTVCenNGeURXaGFCUGZ4SkJLZkgwSlJ5OGRsenUySEhKR2pLOXlISnl6cEVhTWQ1V3RuTndRYkkxSDZlaFM5RHFvRGViSDc5LzhoTzdzY1NSM2FSMUc1bGgxUVBmS1BTUGR0YUl0RThRZFF2VUpQRDVJc3A1RDkzT2QvaWlLODd3WU9kcThmYVp3bW1ZWmhHSVpoR0laaEZNQ0ViTU5vMnZSRTBkZ3ZaUFozSWovOS9MSE16MWNBeDZMVTlXL0pGN0k3dW0xRFJkdzlTV21uNGVib3ZxK2pORnJiVTRORUJKQzRmYXY3OXhmQTF1aFp6Ri9sdmR4RHZGN3JJMGpnWHlMWTF4UDRGeEpQSG9tOHg2ZlYzNHdFL24weng0K3A4dDRlbzFqZFdNTXdHb2FsVVdaS3RTSTJ3S2s1KzBlUU5OejFoTFd0UXhaRHpxM0RrWGo4QXhKaUIxTzVscDRYc3FjaGtmVlJWSnBrVTlMTkZZOUNkdTBvbEQyU1J4dDNuUkVvWW53eWNYRVhsRlZTVk1qK0d5cm5rV1ZoMG4wRFluaEIvU2ZrOEx3STlZbTRCNWpISFpzWW5EOFU5VkM0QkdYZlpCc2hEMENSMXhjRys5NUVVZWYvZEQrM1J0KzlCM0o2UG9aS2NXMkNCSERmQVBrOHpPbG9HSTNGbnNnKzVOWHhMMHB6bEJuM05jbmY3cCtGZWRINFZhNEVsV0VZczUvNTBKenZUSlF0MXRnc1MrSjRMeGNBa2FVRitmYmpLRFNmZXJGK3Q5WWdOTVBtVzBZWlRNZzJqS1pMSnhTUk5waFNRLzRkU2UxclQyZFVxdUlxMHRGb3ZnekhseFUrejZkWVA0VzY4WUlFa3ViQXFPQzh4VWlhTVRZR1I2R292QUZJZUErYjJ2T0NBQUFnQUVsRVFWVDVHQWtWRTFBVHRLTE1wTFFoWlExNnhxTXl4NllGMit4N3N2UWxYV29seTM1b1FyTXUrUUpWWTZmcUc0YVJwalBLa0doSW1xT282cEJGY3M2OXlXM2ZBRTVHdGZKanRxWUhFbzdEeUc1Zngzb2RWTHQ1QnVvbGNEaUs3SjZJSEg3L1FCa3QxNVM1NTVWUUU4VWg3bG9ib0N5VFdJMXRVUFQzZDJXdUY3Si81Vk55V1FqWnkwbkFNMGhJdmh3NUZ0c2laK0xFekh1dVEyUGZXT0RhekxHYjBKaTFFbktDUHVldXU1M2J2eG1LcGovRXZYY2ljcUQ2cVBmMVVIYk5MOGdCWVJoekk2dFJ2SmZIcHlTWklQdWozaTI3azI5YlBEY0NOMUIvSVh0aE5IZitqdktCSDNrMFI5OTNQZmRhRGRtTHVvakhxNUUvRmxSaUl1a01rT1lvS0tNTmNyVEY1dlUxeU9IWEZtWFJkRUEyZGVITXk1ZG1NZ3lqWVdpR0FnamFCL3ZXSUFrVUs4S0h3SzhGejEwUmFRR1BVbHpJUGhvRmttMUprdFhtNlFSY2lYcGxOYWFRM1FiWnhNVXlyK3RKYkZvLzFDL2xyNVFHVUxTaFdOUHhLWmpENzArTkNkbUcwWFQ1dTl2R21pbU9vWFN4dmpzU3NoK250RDVvRWRaMTE3MGcySGNRcXZGOFNiQ3ZVZzNYK3JJNkdzaXpRcjJub1lUZm5kREFlV3VsRXdNT1FvdVpjNURIK2tmMzZvNEcvbzJBMTRMemZScjc4c1R2ZXhKTncrdHRHSE1MQzZNeUlObk1sZnF5Q29yK0s4Sjl3RURTZGFpM1FFNjhVMGdpcTk5QUVjQ2U3MGlpbkw5RFRzcEQwSGM2QWkyWUJxRlNHTGNSenc3eDg3NXRVYW1wbWNobTdZNFdCN0VHd0o3NVNUdEp5N0UzV2x6Rm1KNnozN013S3Jma3YrdGdKTFl2Z3hhSmsxSFQzRjlJYkt5LzVoaEtNNEhlUjgvMGExUjI1RGxrcS9zalIrUkw2SGR4RDFyZytZeWdXNUNvTmdHVkxlbEorV2FaaGpFbnN4MFNiV004aTRJTHRpcDRyYjJCdTl5L0YwWkM5bWxvN2xSTGZ0UGNHaFJ4dkd6TzhUQ29vaE5KU2J3WUR5QVIvV1EwTDg3amZXUlBEa2ZDMEFydTg3MnQvQTA1K0phbWJnN1FVeW5OM0N2S3g2UXpXNmFqK2YzNXFLL01RYWkwMUpsb0RHaUhST3lzRFl5eENDWmtHMFpqY3puRjdTYklWajZJN09RMkZjNWR4MjAzSmdsR3krTlpaRDkrUmV2c1oxSHo3RkEwUHdmWmp0T3J1TjhEaWR2cm4xQWd4VDNJdnM0YnZGcEV6Z2ZaV3E4M2ZJV0NUbTVIenlSc012NEM4SmNDOTNZQ2FmM0MrSk5oUXJaaE5FMWFvQW40RHhScjBsVXR4eU92YkdnRE5rVVJHbGNIK3paQmcwZTRiNzlHdUorUUsxQnBqNktDUVdmaTBZd3RJL3M4UzZNQmRoSVNmb3F5SkJJemJrZENkbEd5dFhNOVg1Sy9ZRE1NbytIWjAyMGIycTUrUW1sRDJaVlJoa3VXR3lsdHByZ0VpcXkreGwzckcxU1BQeXNHKy9yNjc2TElhNUFkMlJlNEh5MTh6aVhkb0Rla2s5dDJSd0wyWGlqejVSMGthdCtVODc2V0tMS3ZVcVRRTjBoY2VaVzYxOU5lQ0RrYlJwUTVad1FTNHM4Q3VnS1hvUWpRWlpDOTdVNWFNTi9QWGZmUXlMV21vVklvTDVKRTFTK0o2cGVQUllMM0dDU01kYVo0VkxwaHpFbHNpeHhqSUlGNEZzbmNhcXpiZmt6U3V3VWtFSDlFMGc5a1JlUjBDdmtIY2dTZGpoeGxINkZTY1hrYzVGNHhRb0gyYmhKN1ZvNnozU3VQbFZEazg5K1FVUDBLbW9QUFJGR0xvWGplZzBTZ3orTUYxTlBGVXlsekw0OGh4QVdmaTVDOXZoY0pYanNCcjZQSTc0bkk4VFlCMmQ5ajBlK3VMeHBQeGlBNytRdWxXUzJHWVRRT3I2TzVWam15ODhXV0tFQ3FDRVhXc2ZNaG9mZ09OQmU2M0gzZWxpZ0Ryak1Takd1QWx3dGM3M2MwYnowUVpiVmxHWTdtczEraWVlc1g3ajIvb1hYMExHU1hma0dpOXcra2U1amNneHdBaHlFbmFEYTQ3V2MwdHNSWUJOays0MCtPQ2RtRzBUVFpHUTAwVnhGUHhXeUxQS2toZmtLL0ZxWEM3b2VrVTRpZUo2a1pQUjBKMXF1Z210U1ZhRUhhTTlyUWZGemwrWG1DVFI0N29DaTdSVkh6cm15WkZDK2d6MHNwSzdwdHRWRTVpNklCUEV0alBrZkRNRW81RUUzYVkvWHY2OE0wMG9JSEpHbjQzb2I3RWxFeEo5dktidnU1MjU2Vzh6bmRrUmdScHBGdWdESjR4Z0I5MEVJbEQrK0l2QVkxaDV5S0lnYlhRSkhJMmUvZzJkaHR2eXB6YmRBaTVaWUs1MVRpVVBJakxXOTN4M1pEaTU2dGtjQTh4dDFqWCtTa3ZRdUpZZU5RbXUrNXlQbjRzTHVPVHplZEI0Mlh2Nk5vVlA4NzZ1cTJyeUtINTk0b1F2NE90TGl5dW8zR240MWpTUmIvSDZCYTFXRUp0NTNRMzByb3hKK0toTkp5anYxWnlENjlqekpGT3BNV2VrUHVSV0wzOVRuSHM3d1BIQm44M0FYOVRjZnFZaThKckkrRTVuQSs5ZzM2WG9zSCs1NUY4N2FzUFd5TzV0K1BFcDhIeG15WHo5eXJsaW5rUnk0K2cremRpY2laNE1zZ1pUa1EyZVNzYzhFd2pJWmpHelNIYSt0KzNnU3RyWDAva01ua3o2MDg3VEkvVDBZNlFJeHVxTC9INThEYWFJMC9QeEo5LzV2em50RG1YWUdpc3ZkSDg1NmhhRTQ0Z1dLaWVNL2dmcmNoWGY3dVdoUUVjTFA3K1lUSSt6ZDA3Nys3d3VjY2g3U09zOXc5aHYzQ2ZpV2RRUjZ5Qmlaa3p4V1lrRzBZVFpQNVVUUkZucEZmbHRJR2tKNExJL3ZDTkU5UU5GOVltdVJaTk1qRnlwaUFKditib1RwZmE1TS9VSHAyZE9kbDhZUGR1c1NGbWhFb3FyQWFqaWYrTEo0Ti9yMFlzRDJLTnRvUUNSTi9KeGxvUTRhamhkY0FGS2t6eGUxZkhIblV4eUN4UFZ6Z2RYYmJ2NUpPNzFyTGJidFJ1U1RLWTFndEw4Tm9UUFpGdG1jUWRZOFdya1JiWkdzbW9vYXhrRVFmZXVHalA0cGs4WTZzK1ZGYStJK1Uxank5R1FuaFU1R3pjUXUwQ0dtSElnaDdJV0YxQ0hKbS9sRGgvbzVBSlFRR3U1KzdvMmpGYjFBS3Z1ZDVaSS9HdXZ2czV2YlhwV3hWT1ZadzI3RHhadmdNTG5MYmllN2M5VkNHMENoVWh1VlVKRlp2NS9ZZGk4YkgzWUExVVlSUmR6UUc5Q0o1NXI1RXl1MUlGQXFkaWd1Z0JlRUVrdS83SGtybjN4UForR3ovQnNPWUcyaEZ1dFJGQytRbzh2dVd5M25mS09Sa3FrVzJONi9zMEF4a0wvT09aeG1MQkE3UGFlanZmMERrM1AzY1BkeU81c0QxNFViaURjUmpVWmN0a1QycGxvWFFYRFdQRDVGUWJSakdIOHZmU2JMOVFQT1AzVWpXcy9PamVVZzVsb25zK3lYemN3ZFVScWdQS2svM0VwcS85SEt2QjlEY2JnQ2w5YSt6OUVGenFmZmR0VFlFL2c4RjBGVmlYVFFmaFhUMjlHbEl4TDZTWW9GeGxaaUl2dGYyS0tqQU1GS1lrRzBZVFpOL0lsRTVGc1VMOFRUMmN2d2MvSHNYMG8wSDEwZXBSYWRFUHU5VE5KRnVCMXlNVW80K3BiTEhkZ2Z5UzVCTVFKN2cxU1BIaGxDOWtQMEY4VVZKbUZiZUcwVnV6MEFSZFdlUUgxWDlNV295MFkrMDJEN1RmVmIvNEY2enhKd0lvSVZUSlh6YWwyRVlEVThObXR5UEkvL3Z0Q0dZakd4cEsyUTdMeVl0aHA2SHhPU3dDZU1NWkZmN1VwcWxzVFNLdUc2R0ZpYVhvWlRRa2FqMjdIL1FXRkN1dG5YSUtCSVJ1eTNxRVRBTkxjSkdCK2ROUmVLMWI2anprN3UvVURTcUM5ZTZ6NTJBNXFCN29NWEsrem5uZHlXSkJwK0U2c0dlaFo3ZlFTaEtlaCtTeUtjWlNMeStBa1ZIMXFCbjloNXA1K1lUN3B6OWtRZ2VNaFU1VlU4Z2JaUFBSOEo2T1hISk1QN01yRXBweVorbEkvdGkvRFA0OTN6QW5aRnpXcU01NnFxWi9hOGpBU2ZHcmlUTkZKZENBUmU5SStkMWNkdmRrV2dEQ2xTNEdZa3lZZlJqQnhUWnZVbXdMNXhIVjBOcjZsWmFwQU9sODlSZXlBbDZNY2tjdHhuNUdTdzF5SG1RamZiMFdETTB3NmcvQjZCQXFRWFFIS3MvbXFOTVIwNjVOU2xlSmlSR2UzZjlrOURmNnc1b3p1Y0RER2FnbmloUElUdDdrTnRlUjlKekpjdFVOTy9hRW1WMkRIWG41Mm1ETTBqbXB5MUpncnc4dlZEbTJ3TW9ranJrUlBSYzhvTGx5dkc2ZXhsR0NTWmtHMGJUcFp5b0dVdGpMOHBubVovZlJCRjlzWnF4WWNPSFd2ZXExSFVldElpSUxTUWFrZ2NwMzlBbWpJd2VnSjdYNHhSTDhmd0grYlczUEVXYTZSaUcwVFNZaFNKUWxxSjRVOGFpYkJqOGV3Wkpoa2FNMDhndkd4SWpyMG5RZnNqeE9LeUthMldaZ0dxK0xrcHB0SXVQSG1xRzdINURpUjFMdU04RS9VNitSSXUrdk5yYlhkMDlORWNMTDcrUU9nbzFZTHNtY20vVDNmSHJVWVlOcEVWc1QxaEtvUWpUSXA5bEdITVRuNUJ1WERqRTdmTU8vaFZJWi8vTlQ3cVUwcS9vNzdnVmNzQzloSng0bmxrb1lqc3MrZGFEOGcxaSs1Q0kxSzJSdllvMStQSnIzdU5KNXJHL0lTSDdiTklSbFo2d1Z1emRWSzZQSFdNc2FwcGVMVytTRnFCclVkbWtEVkRrOXdFb2lHTlhWSktsSE9OeTlwOU9QSHJkTUl6aVRIR3YxdTducWFTei9sNUZKVU5EdXFFTXUxUGR6MHVpVWhuaEduVmQ1R3cveUYxN0VIS0s1ZjA5UDQ2Y2NpY2pZZnM0OTlrUG9kNGhxNkk1bU9jeEZBbitMUkt4cytKMHlCWWtKWnRhWk03dGhrcDJ2b0xHaDZ4T2NLSjdieWhrdDZNMFNuMFlHaVBha3dSUmdJSUgvcis5TzQrVHRLenVCZjZyN3A0WkJoUVJGN2l1cUFIWkJUUVlCWmNJNG9LNDR4YUo2OVdKWXJ5ZkM2NHhDUW91MGVCNkRWR3ZDM3B4UVpDNHhpV0tpb0lpTUlvNmlBZ29vaWhpRUppUlpXYjZ2WCtjS3FxNnVxcVgyYnA3K3Z2OWZJcnFldXV0cXFlYm5xZXJ6bk9lYzZZYUc0dVVRRFlzUEFkUGY4cXNEU3RUMG0rcUlQWjBIWk0zMUtIVG56S3R0UmxjUmdSWVBHYTZYWDBoK05vbWVwNGZUSFAvK2t4ZEQzcnZXYjVlcHpadXEzMlp5Y0xvb0RIY21NcW9uc3JHbGcrQXhXUlpLb0NRVkJCaGFib0IyTTV1dlJ0VEFkYU9tMU5sZ1RySCt2dXpmQzdkZXZQSnhHQklVdS9MZW12cVB5TzE2TlM3d0RUZExwQkg5SHo5NVZScGtmNk03cVFXL3o2VzJ1SFJQemNjbTI1QTl3SHRjZjBpRlNUdStGUDd2dGxhbm9sQm1aa2E2YnM5bmlwZjkrYlV6K2Y3cVZJQTMwbnQ5Qm5rSmFuL0o4T2ErTTZrcVJ1d2NkWm1jcG1RM1ZOOW1sN2N2bjFOSmdaMmowM3R2UGh6S3REOHRkU3VrSmYybk5OS0xVWTl1dSt4cTFNNzd4NlUyakh6MXRTY2Qwd21Ka2Y4ZFdxdSszajczS1IyTFBZbXZOMDdFOHZPSmZXM29oTll2bk5xSi9WWUttamVtYnRYcDBxWERIUFBUTTVTNy94OU9Dc1R5NU8rSWhNWEo3ZEpMWm9PUytnYjFsdUFyWXhBTmdBQVcxSVR6VzVoUGprcUU1c3M3cDV1T1kxaHpSbW44L1pVRnZOK3FhRE5sckI5QnBlMmUvQ0FZeDFYcHBzRjN0a3hjM01tTjdIY2tFRDJEOUp0eGo1Yi9jM1BiMHBsV1o2VnlvRDhSV3JYeWJCZFBzOUlCZUJuc3dzSTJIZzdwN3NZdFhNbTE3UGZMeFdJSGxUbi9qdXBPdE0zcExLWWowOEZzS2ZydGRScnUxUUc5OE5TdXdUUFR5MDRMa3Z0Y3VtZDYzdXpuYitRaVl1SGY1WEJnZXpPNHVhT3FUazNtZGpZOFhlWk9wQjlTYXIyZGE5Tzc1RzNwd0xrZDhua01pVkpsVjI2THNNWE9XK1hpYzE3MlVvSlpBTUFBQ3hlWjZhQzJVbGwvZjQrVlk4L1NWYTJyL2ZKeEMzejI2WXlvRHZIK3JPSVA5TytmbW9HQjdML09WVXVvMk41cWpsNTc4N0QreWI1MW9ESGptYndicEdkTTdHWmVjZE1QdlBlTTlXa0xhbEEwR21wdXJUOUpmbG00OVdwdXQyejlZWXA3dnRNS25QOStnMGFFYkE1ZEJvMnZqTFY3SEJGYW82OGI0YnZDaDUwL0htcG5TcnY2emwyYzRiWHVoK2tzenRtUEJYRVRycE50YWNxWGJxODczVUcxZC92emNpK09OMmRQQjNmeXZUejdTMFpQcTkrdEgyOVh3WUhzbmRJY2s2NkM1WjN5TVFlTC9kSzlXRzRNbXpWQkxJQkFBQVdyMHZUYlM3NDZsUVFvTDlSOWU5U3pWUFRjOTV2MHcwODdKemF2ajVUcTlKdDlIcGtLaEIrUlpLdjk1eXpVLytEMnJaUGNsbmZzYk5Ud1pHako1K2VoNlRxeGs0VnhIbDVLa0R6MDFSRzRBTlMyYytQU2pXTTNSQ2Q3MlZRazlqVFU0R21Jd2ZjTjExenVQNGc5bmFaM0x0bFdMUEg4VlRKQW1Eam5aQ3FzZjhYN2R0TnF2VFpOMUp6eW1kVGkzbTkvaW5WR0h5YlREWm9nVzRrc3l1MTJiK29PRk16YVJ5K1RicUI4b05TQzZDZEVpa2pxZDA4WDlyQTE1L09YVk9CN0U2dm03OU0vWncva2xwQXVESEo1ZGs4WlZpWlp3U3lBUUFBR09ZbHFjK05xM3FPclVnMWUrelVMOTBtVlVyazBrenRtbFIyOTVXcHdQS3JVNDE0eDFPWjROdW1NcEt2U1dVbERncnMzQzRWekwxdGtzUGJ4Mzdldmp4anlPdWVsdG9xZjdkTTNwYStaMnI3L251VDdOditYbzlJWlJkK3ErYzFabU1reVZkUzJZZEhaR0l3Ky9hcEd0eGZIUEs0azVMY0tWVUdvTCtrd05MVXoveWQ2UWJ6ZjU4S1pnL1MzeHp1TjZtZkFiRHhIcDJhKzk2ZjVFV3AydGFkM1N6YnB4YjcraHZXZHZxRFROWEl0dGVTYkxyZUtGTjViWktMZW03dmxxcWIzV3Q1dW9Ic1hWTGY4MGRUelI1M1RjM2YzOTlNNDN0Zys3clR5SHRWYW9mSzBVa2VtUXFxVDlmN2hhMkVRRGJNZndlazNvUmVNczE1RDBoeWRTcWJCWURwN1p5YVg0ZlZIdHd6RldqNTdUVFBjL3RVWnVFL0ovbmdKaHNkd1B6dzh4bWNjMU1tTm9NY1psMnEvdlN5VkszbnYwbnl4RlE5MkwyU0hKYmtiMU9aanU5T0JZSjdiZHUrWEpmSzBQdkVERjZ6MTJjek1aRGRTcmRtN0lsSlRtNS9mWGtxT0hKbXFoYnNiSTJuU2dkOEtNbC9wSUxabmUvbHNlM1gvZXRVRVAvWFBZOTdUeXBMK3dNWi9MZnBvVWxlbHNvQTdhMHplMzRtWjlIM2UzRW1sd0lBTnR3elVvdDNkMGdGZFR1V3AybzFYNVdhUis3YWM5K3dHdG1mUy9MZkExN2psbFNKa3BucXI2OC9VMmRsY28zc2ZyMkI3RE5TSlV2K0xoWElma0w3K0prYitQclQ2V1MyZjZWOXZTYkpjMUpaMmU5TjdjbzVQdFVBZDZwRzVXd0ZCTEpoL3Z0UzZvOUsvN2FrWG1PcEZjajNwVEprQUpocy8xU244MnRUR1RSWHBicStuOUMrL3htcE9iZXpiZnV6cVE4UTB6WHJHazE5U09rTkVPeWQyZFZHWFpYQkgyQUE1dEllR1p6bDFsOGp1K1BzVkRCNkt2dW50b1BmT3hXTTdRUStQcHZLUm41WEtyTnhSWkpYcGNwd2RPeVZDZ0w5UE1uUFV0bUt1NlRxcHY0NHlaTUhqR21QOW5QdmtPUXRmZmU5Tk5VTThvUjBHNDUxWEp6S01seVRDcmJQMW9kVDVWSGVuT1RqcVJJRTYxTUJyN1h0YzA1T0JickdVOS83aTFQWjQzODM1RGs3d2V2UDlSMy9XYnFab01NOE92VzNDZGcwaHRWNjNqdjEzdkNIcVpKTGgyWGlvdHphZE92NWo2VG1zZjB6K0gxZ2szcnZPbE1iMmt4N0pqV3l0MDEzZDhtYVZGUEgxNlVXM3A2WFdnQTh2Kzh4KzZYYi9IR1gxUGZhM3d6eWQrbStGeDlrbDlRQzM0OHpPVkIvY3BKemszd3F5ZXRUNWFDT3l1VHlVMnhGQkxKaDRUbzE5VVorVUcwOUFDYTZUYXBCMXJrWnZFMzh5RlJtM3dtcDRQYU9xWXkzZHd3NGR5YmVtZVNRV1p6L3BGVFdIc0I4c0VlcXRNVXZNam40bTFRanJxdFM1VVI2VGJVejhJNnBuU3NyVWdHUGgyZHkwT1BpVk1EMXFhbGd4MmxKVGttM3VWY25FTnVwcjcydVBjWW5wT2I0cjZVQ3hwMGd4ak5UQWFQVnFXem1uL1M5M3A2cGhjVGpoNHg1Mkk2ZG1YcExLcHR5cDFRVyt1UGE0L2hZcW16Si8wMGxvaHlUQ21TZDFoN3pzSXpDeDZRQ1ZmMkJiR0QrZUdEcTMrbDNVNHRsWjJkNDdlYkhKZm44Rk0rMUxETXZRNUpVQUgxRHpwMnVSdmEycWRoRGI1bWtmMGxsUlg4NlZRN3B0WDJQV1ozYS9kaWZmZDUvKytJTUQyUnZsMXJNSEV0eTNKQnpMa3I5ek4rZDVJV3BCWVRucHR0MGVGa3E0UDdZMU4rb1YyYjYzZTdNWXdMWnNEQXRTVTNFL3pYWEF3RllJRmFuQWk4bnA5NEl2Nm5udnQxVDI3Ky9uc3JtU0xwQjZLOWt3MzAvdyt1MWR1eTJrYThCc0NuY01jbkQydGQ3cEx0Ti9OVVpIR0I0YmlvTGVLb3N1azc1aktRV0V4K1lxcmY5d2RSOFBGV1ErTFJVcHZZN003Rmt4dUdwN09XVmZlZWZuV3JxZUhvcXlQMm05bXNma2dwbXZEaFZkN3ZmdTFJMVh2dExtQXl6ZjdwYjYzc3RuZUl4TDBvRnRSNmF5dEsrTnQxbW1ZY21lVUVxVy94SnFUS0J3NEpXdTdjdlA4ajBKYStBdWZQTTFML1RUYkhUYmwyU1Y4emkvTGZOOEx4bnBZTHJwN1p2SDVmQlpVazZ2UkYyYmwvM05wdGRrK1Q1NmNZayt2c1A3RExEc2ZScXBUS3FrK1ErcVo0SWQwcnRhdm5Nc0FlbEF1ei9NMVZxNUIyWjJLL2h4TlFDNmxlVFBLaDl2WHVxd1M4TGtFQTJMQXdIcE9wV0haYWFwQitSV3AwOFl5NEhCYkRBZkRTVnpmZUZ2dU8zU1dWcUg1bHVBT0dwcWNERG5USzR0Tk81cVRmQnU2WGJaT3ZnZExNRGt3cDJUTGNkOURiVDNBK3d1WDB5eWROU0FZU2s1ckF2dEMvZjNzRG5YSm9xSC9MTTFFTGlTYWs1ZHU5TWJDZzJsVCttRzlCSXFueFRweFRKb0tEMHFsUVpqMzlMTjhCK1hyck5Jd2VaYlQzWmY1cmwrVWxsTXI0cWxRVjRVNUxIcHh1SVBpclZpMkZGS3REL3VsVEFadTNrcDhsejJ0ZWYzWUF4QUp0UHA1VGNlR29IeG9OVHBUWTIxaG1wK1hpNnNrRzlPbjBJQnRtcGZmMk9WTW1QRDZZYTczWVc5QzZmNG5tZjNMN3VuYjlIa3Z4OSsrdlZxU0R5aDFMTkx5L0k3TXVjYkp2YXJmTGsxUGV3SWhXejdDd016TVFuVWorMzNnWEh3MUlCKzJlbC9vWjhNZlgvNmNKWmpvOTVRaUFiNXEvVDAyMDRjMk9xNGNJL3ByYnNQSzE5L0tSVWM0T09GNlM3OWJLanM2VUhZREY3YmlvejVNK3BON0dQYng5L1JPcjkwRmxKWHA3a3k2bkF4dUdwb003SGhqemZVYW50b0Uvdk9mYVU5cVZUejNYSDFCYjVxZHh6TnQ4RXdHYndveVQvSXhXNC9ud3EwenFwek95WEQzbk1EcW1GdkdNSDNIZHhLalB1aU5UNzFCT1RmRE9WTlgxdSsvS0hWTUJsUEJYc2VHdjc2OWVrdHJ1UHRTOUxVenNSMzlSK3JlV3BVaU5KemRHN0pmbkwxSng5UkdwaDhhSlVGdmRCcVZJY1AwenlxMVFQaEF2YjQ3czRHNWJWL0w4enVKbFoveTdKYlZJWjRrOU12VGZmUHBVcC9zd2tQKzA1YjEycUh2WUZxU1psSDBsbFZKNlIrcGxkMUQ1L2Zhb3haaks0ck1qVE0zMGQ3MjFTdFdpQlRlTlZTUTVNc2svNzlxOVM1UzErbllsbGx3N0s4SjBXcmI3Ymg2YktMdldhYXVmTElEdTNueWRKL2pOVjRpU3BuU2xKOVhWNVR1bzlicFBrZi9VOS9tR3Bja2QvU0wxdnZrdHFmdmxUKy9tU0t0Znh3ZFQ3NlhlbjVxKzNwVEswWDVSYWlQeGhhcDY5TGhWWTd2MFpMRW5ONzUzYTNLZWtBdGVIcDJJY1I2ZEtNeDNUZnM3elVyMFIvcERhUWRON0dVbk5iLzJYZDZmbTFwV3B2dzhucGVibDZ6TjEwSjU1VGlBYjVxZnRVeXVSbll5TGkxSnZrSTlKYmJWOFd1ckRRT2NQeVVocU8vektUSDV6TzlPdGtnQmJzMGVtc3QwNjd0eSt2bCtTZS9RYy8yVzZ1MTZPU2dXMk96NlcrbUJ3MTlTYjhrK25hdkhkb2YyNFY2VXlBZGVsQWtMN3BEdFBBOHhYYjI1Zit1MmZ3Zld4T3dZMVQweTY1VDMrbU9SbHFVREozcW5BeEJHcDk3RzN6OVRsT0hwZGxzcG1mbDRxa1BIeFZBRGxxYW4zekVrRldENlRhanAyVnM5ajc1TUs4ajRoRlZ6cDFJUzlNY205a3Z4K2htUG91RHdWbk9uWENkQ01wZWI5aDZmN1dYdFZLcVB5UXhsZSsvb0RxZS9yNzFQQm5CZTFMMmVuU3BMc2tRb21YWjV1ZmZCZVA4djBtZHJQVEFXZmdFMWphU3JvZTFQcTMvY0ZTZlpOSlUvMFpnUmZuT0gxbmZkUHpXOGREOHJrd1BMR3VEcmRRUGIvUzNML1ZJbW5QMDd4bUt0U2k0Q2RPV3c4TmNlOHRPZHhiMDh0cnAyYVd1QmJud3FPdnlvMTV4NlVtdmYzU2MzVFMxTXhpMEhHVXorRHI2U0N6QzlOL2QxNFpTckQrbm1wbi9QaHFWSWp3NTZuMTNYdDd6T3B2MFBMVW91S1Y2U1NUbTZZd1hNd1R3bGt3L3pVV2RYdDNSYjB4bFN3NVZtcFZjdGpVeDNhay9xMy9QclVIOC9acnRnQ0xBWi8wL1AxczFJTnRwTHFjdjc1ZEFQT082UzcxWHhkSm01SHYzUHFEZkRWUGNkdVRtVjlKTFZ3dUxybnZyUFRyVFBiY1dpcWJ1cy90Ry9mTFJVSW1tMHdCV0J6KzNqN3NpRnVtd29XZDdhVzM1REJBZk1scWVEeWFDbzQwZXE1Tk8zTExhbFNHODlPQlV0dVRzM1pPNllhSm40cmxWVStQbUFjbDZheXVkL1VIdE1EVSsrenI4M3M1dDMveU9UTXlWNjl1eC8vdlQzTzc2WVdOZnZyZVErekp0MmYwZDZwUU5JWjdlZjZhWHZjQnd4NTdJOVNaVW1tOG9CMG0yVUNHKy80VEc0VXUyc212aGVjYm1mZUoxUEIzNm1lYzFONVcyWlc3dVBucWJsNVdTb0FmVXNtMTVOK2ZTbzcrZzJaT1BmK0xsV3E1RjFEbnJ1VmlZSG9wdWZ4NzA4MXYrMGQ0OHBNbmtOYjZmN2RHRzNmSHUrNzlDNGFYcDNwZDZ5d2dBaGt3L3gwWU9vTis2cWVZMWVuTWlrdVRXM0pQR2ZBNHdBWWJrbHFzZStWcWEzdXg2UjJ2NnhJWlphOE9oVkE2R1JyMzZ2djhidGtjQ2JlTUdzenVTN3I3cWt5VUozdG5kZGsrZzg1QUF2TlRMUGQxbVp3UGVoQnZ0cno5V250eTJ6Y2tOcmhPRld6OUVPbnVHK21UayszeE5TRytra20xN205S0lQcmk4KzAxNEsvTmJENXJaNytsRGt6MjVyVk4yZDRROFNyTXp6TGZMb3hETnVaTXRQbWkwMHEyV1JZdVJhMmNnTFpNRDhkbEtyaDE5OFZmZDlVdHVBeFczeEVBQXZiUWFrc2p6MVNXN2Mva0pwTC8wOHFhL0JmVXRscXYwdGx3TzJmMm43WnNVc3ErMis2eGpBN3A1dHBzbk5xZTJtdi9WS1pJLzNIaytyMi9vc0J4d0VBQUJZOWdXeVluenFOY0FZZFB6Q3o3N0FPc0pqdG1OcUcvc2RVV1k5dnA4cUJyRWx0bHp3eHlTV3A1bVF2U0RXZWVYK3E2M3pIZ2Uzcjd3MTQvazdEeGs2bTk0cFU1L1g3SnZud2tERU5PdjY4Q0dRREFBQU1KSkFOODlOYnA3anZobFNRcEZjbisyK3ZWQ09kWGl2VGJmQUFzQmo5ZDZyQjJBV3BPZlNRSkI5SjhxaDA1OGZQcGRzc2QwMlNieVo1VXFxZTZ2ZVRQSzU5WCs5OGVrS3FvYzFmdEc4M3FacUEzMGp5OGxUanJhZjJqZVdma3J3MjNicmF2WVp0dFFRQUFGajBCTEpoNGRrenlYdUczSGR3KzlMcnhBaGtBOXdyMVlBbnFRVy9uVkpsUHZib09lZUdWUFBIcEJwMHZTdlZKUExDVkNEN25DUlg5cHovNkZSQSt2MUpYcFJxb3ZQTzluM2JKL2x0SnRmdjZ6UzBVZGNQQUFCZ0ZnU3lZZUg1Y2laM1RSOUxOY3A1WHlabmF3T1EvR3NxNkx3c05XZXVTZFhGN3RnbXlhL1REV1JmbHVTc1ZLbVJQeWE1ZlpKUDlEM25NMUlOZU8rUUNtUjNMRTl5bHlSWEpYbGtrcnYyM0Rlc1J2Ym5VcG5qQUhQcGdOU2kzaVhUblBlQVZMT3ZLemI3aUFBQTJnU3lBWURGNEk3dHk2cFVadlVUZXU3YktjblBrbnl4N3pIdlRISjZxaXY3TlpsYzEzcFlQZXU5azR3bStXR3FvZVJocVZyY0hXdVQvSHY3NjVFa1MxTE5KUVd5Z2JuMnBWVGoyZjZ5U0wzR2t2d2dFaWdBZ0Mxc1pQcFRnSzNJc2lUSEp6ay95Um5wYnJNSFdBeE9USEtuVk1QR0plMWpJMGxPU3JJMHlSdjd6ajhqM1ZJaUgwaXllb2F2ODhCVXZleE9XYWV6VXhuZmd5NVBIdkI0Y3pVdzM1eWE1Tk56UFFnQVlIRVR5SWJGNWNRa3IwbnkreVFQU3ZMVlZNQUVZREU0THNtSGtyd2h5ZVZKWHBHcWIvM0VWS21QcS9yT1B6YkozZHBmcjBpeXp3eGY1NW1wYk1VTnpiQTJWd1B6eVpJa2owMTNBUkFBWUU0SVpNUGljbGdxbytheFNaNmZaSmNrOTUzVEVRRnNPWmVuYWw3dmx1VEhTZDdhdnYyajFGYjZYaTlKMWRDK05CVlV2bjBxb0x4SEp0dWhmVDJlbWxNZm5NcnkzbERtYW1BdUhaRHFFYkM4ZmZzUlNiWkw3UkFCQUpnemFtVER3bkpFa3ZzTk9ONVpsRG9neWVzRzNIOVJxczdyeXZaem5KVGtJVW11VHdWMkFCYUxQWks4S3NtaHFTYU9aNlhxWmY4eXlUK21ta0srcVgzT0Zha0FUcWVaMlp1VG5KZks1UDYzOWprSHBwdXAvYXNrNzA0MWpmeGt6MnNlbEdUZGtQSDBOKzlOek5YQWxuZDZrcFBiWDkrWTVLOVNjK0pya3p5dGZmeWtKTy90ZWN3TGtqeTc3eFlmcWlFQUFBbTFTVVJCVkhsV0o5bDU4dzBUQUZqTUJMSmhZVGs4a3o4d2RLeEpzbWY3MHUrTTFBZVVsNlcycHo4N0ZaaDVTcW96UGNEV2JNZFU4UG54cVRueXBsUWcrdmhVRThjRFVrSHFTNUo4UGNuRGsvd2tGZUR1QkxIZmttclMrSlpVSUdjc1ZWZjdZZTNuKzFDU0M1THNteXBUY2xQUDYxK2NLbXN5eVA1Slh0bDN6RndOYkVuYnArcjFmN1o5KzZJay81VnFWbnRhS3BCOWRwTC9iTjgva3VUMXFVVzN6L1U5MXkwQkFOaE1CTEpoWVZtUmplc09mM1dxRml6QVluSjlrcWNuK1ZNcW9IMXlrai8wM0g5QmtrY2x1V01xRy92RFNWNmF5a3JzZFdLUzc2ZWFRbjR3dFlCNGZOODV1MlppVThoSFR6TzJUNll5dTN1WnE0RXRxYk9yNUNjOXg5Nlk1QjVKbnBYa05xbWVBZWUwN3h0TEJiSXZTSExDRmhvakFJQkFOaXdBdG1jQ2JKeDFTZmJLNU1CMHYydFNwVUtteW43K1Rpb0xlNWpWVTl3SE1COGRtTnB4c3FybjJOV3B4cldYSmprMzNTQTJBTUNjMGV3UkFGZ01wZ3RpZHlqaEFTdzJCeVc1TUJOTElpVlZLbW1ISk8vWTRpTUNBQmhBUmpZQUFNRGlkVzc3TXVqNGdhazYvd0FBYzA0Z0d3QUFZUEY2NnhUMzNaREovVms2dTNyM1NuSjAzMzByazN4M0U0MExBR0FDZ1d3QUFBQUcyVFBKZTRiY2QzRDcwdXZFQ0dRREFKdUpRRFlBQUFDRGZEbEpxKy9ZV0tvNTVQc3lPVnNiQUdDejBld1JBQUFBQUlCNVRTQWJBQUNBVFcxWmt1T1RuSi9rakNTN3p1MXdBSUNGVGlBYkFBQ0FUZTNFSks5Sjh2c2tEMHJ5MVZSd0d3Qmdnd2hrQXdBQXNLa2RsdVRVSkk5Tjh2d2t1eVM1NzV5T0NBQlkwRFI3QkFBQW9OOFJTZTQzNEhnbkdlcUFKSzhiY1A5RlNVNVBzckw5SENjbGVVaVM2NU5jdnVtSENRQXNGZ0xaQUFBQTlEczh5Yk9IM0xjbXlaN3RTNzh6VW9Ic2w2VktpVHc3eVJWSm5wTGtoazAvVEFCZ3NSRElCZ0FBb04rSzltVkRYWjNraVp0b0xBQUFBdGtBQUFBa1NYYWU2d0VBQUF5ajJTTUFBQUFBQVBPYVFEWUFBQUFBQVBPYVFEWUFBQUFBQVBPYVFEWnNSbXZYLzNtODkvWk5ONDc3TjhlQ2RQT042eWY4N3E3YmRtUjgyTG13dVRYclJpZjgvclhXamJmbWFpeXdvVnBqRStmVkxCODFyN0xSeHBjdm5mQjd0SFJrVy9NakM4N3FHMitaT0QrdXU5bjh5R1kxdG5SOHd1L1lkZXZXK056T2dyVE5zdGFFMzkwL2p6VmIzZnpwSHlkc1JwKzV4eFhYSmMxMTNTUGI3VFIzbzRFTk56b3llcC91cmVhR1BlOTI1Wi9tYmpRc2RyYzk0emZYSnJuKzFnUGp1ZlBjalFZMnpFaVczdVBXRzAyek9oLzl6YlZ6T0J5MkVuZmEvZXZYcHRXZEg4ZlhqSmtmV1hDMkd4dnJ6bzlwVmkvYi9WenpJNXZWSmVmZDdybzB1ZlZ6KzNaTDQzTTdDOUl0TjQzYytybTlTWFBEbGF1MjMrbyt0d3RrdzJaMFhDdmphZkxUenUyeGpMM3d6RE16TnBkamd0azY3N3dzR1Y4NytyTE83YVpwTG1tMXN0V3Q3TEp3dEpMeHBQblpyYmVYTEQycU9US2pjemttbUkzbTRSbHJSc2YvOXRiYmFTNnIzMnZZT01lMU10NDAzZmx4ZEdUa3FDTWI4eU1MeDNITnc4ZGF6VWpQL0pqTGp2TytrODNzdU9OYTQwbHo2K2YydEpvWEhuZGM0M003QzhyN3ptdVdKT3R2L2R5ZXBuVkovVzV2WGZ6RGhNMnNhY1kvM01yb2dXbGxySlhXUzNhNisyNkhyTG8wNTR5a3VXR3V4d2JUYTkyMlNRNUtzbHVTdE5Lc2I1SlB6ZkdnSUswbXB5VE5BVTJyTmRaS2psa3pldmZIckhsNjY1eFdjdU5jancybTBveGsrWitiSE5ScVpZLzJrZld0dE02WTIxR3hOV2tscHlRNUlNbFlxMmtkcyt1Rmh6em10VC9NT2MxSXkvekl2TlpLczN6dGhhMkRXcW41c1VuV0o0MzVrUzFqUEIvT2FBNU1NcFpXWHJMcjNxc1BPZVgwMWVlMEVwL2JtZmRheVczSGY3WDZvRmFyUHJjbldkK2syU28vdHd0a3cyWjI4OWk2MDdZWkh6MHl5V0ZOMHhwdHRiSm5rajJiS0ZuSXdqT2VuRCs2ckhYS1hJOER4dGZmZUdyR2xqK2xsVHcwcmRaWUs2MTkwOHErelZ3UERHWml3bHVBMW8vWHJWMXZYbVdUdVdWcy9hbEwxbzArcFpYV1E1UGNPaisyVEpETWU2MmUveWF0NU1lM2pLOHpQN0pGM0R5Mi9yU2x6ZGlScmVTd0pLT3RrZXlaTkh2TzliaGdKcHBNZkh2WnBEbC82ZEt4clhMK1ZGb0VOclA5ZHZubGRjM1N0VWNuNDZmTjlWaGdZelJOODcybWxXTjN1OXZQcjVycnNjQy9mdm9QVnk4Wlg3c2lUZk9GdVI0TGJLaW1hVlkyVFhQczlpTlhYamJYWTJIcjhiWlBmL1Bxa1pIV2lzVDh5QUxXTkN1YnJELzJsNWQ4Mi96SUZ2RzhKKzF3WGNhWEhKMG1QcmV6b0RWTjg3MlJrUnk3NnZ6bFcrWG5kaW1oc0FYOTlOSjdIenlhMGZzM3JkWmV6WGkybit2eHdIUkdXbG5kSkt0YW8rdFg3cjdMcFdmTzlYaGdrQnVmZHZlSE5pTzVmOVBLUGszVDJuYXV4d05UYXVXbWthYjV5WGlUQzIvenFWOS9kYTZIdzlidEh5NTh4RU9iak55L05UNit6M2pNajh4enJkdzBrdFpQV3MzNGhTZnM5dzN6STNQbTQ1KzUvdUJtZk9UK3JaRm1yNmJ4dVowRllLUzF1clUrcTBhWGpLNTgraE9XKzl3T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1HLzhmNFEzRHJaZk84R2hBQUFBQUVsRlRrU3VRbUNDIiwKCSJUaGVtZSIgOiAiIiwKCSJUeXBlIiA6ICJmbG93IiwKCSJWZXJzaW9uIiA6ICIiCn0K"/>
    </extobj>
  </extobjs>
</s:customData>
</file>

<file path=customXml/itemProps2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2343</Words>
  <Application>WPS 演示</Application>
  <PresentationFormat>全屏显示(4:3)</PresentationFormat>
  <Paragraphs>90</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宋体</vt:lpstr>
      <vt:lpstr>Wingdings</vt:lpstr>
      <vt:lpstr>微软雅黑</vt:lpstr>
      <vt:lpstr>Times New Roman</vt:lpstr>
      <vt:lpstr>Calibri</vt:lpstr>
      <vt:lpstr>Arial Unicode MS</vt:lpstr>
      <vt:lpstr>华文仿宋</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十一</cp:lastModifiedBy>
  <cp:revision>20</cp:revision>
  <dcterms:created xsi:type="dcterms:W3CDTF">2023-12-29T09:12:00Z</dcterms:created>
  <dcterms:modified xsi:type="dcterms:W3CDTF">2024-01-04T05:00:28Z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96CA38926FFE40AD8B3E0D267613535B_12</vt:lpwstr>
  </property>
  <property fmtid="{D5CDD505-2E9C-101B-9397-08002B2CF9AE}" pid="3" name="KSOProductBuildVer">
    <vt:lpwstr>2052-12.1.0.16120</vt:lpwstr>
  </property>
</Properties>
</file>