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Lst>
  <p:sldSz cx="12192000" cy="68580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tags" Target="tags/tag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6.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782216"/>
            <a:ext cx="11038043"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0" i="0" dirty="1">
                <a:solidFill>
                  <a:srgbClr val="000000"/>
                </a:solidFill>
                <a:highlight>
                  <a:srgbClr val="FFFFFF">
                    <a:alpha val="0"/>
                  </a:srgbClr>
                </a:highlight>
                <a:latin typeface="微软雅黑"/>
              </a:rPr>
              <a:t>基于Hive的新能源汽车离线数仓管理系统设计与实现</a:t>
            </a:r>
          </a:p>
        </p:txBody>
      </p:sp>
      <p:sp>
        <p:nvSpPr>
          <p:cNvPr id="3" name="New shape"/>
          <p:cNvSpPr/>
          <p:nvPr/>
        </p:nvSpPr>
        <p:spPr>
          <a:xfrm>
            <a:off x="622800" y="3833264"/>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833264"/>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0" i="0" dirty="1">
                <a:solidFill>
                  <a:srgbClr val="2F66EE"/>
                </a:solidFill>
                <a:highlight>
                  <a:srgbClr val="FFFFFF">
                    <a:alpha val="0"/>
                  </a:srgbClr>
                </a:highlight>
                <a:latin typeface="微软雅黑"/>
              </a:rPr>
              <a:t>解决现实问题，实现高效数据处理与分析</a:t>
            </a:r>
          </a:p>
        </p:txBody>
      </p:sp>
      <p:sp>
        <p:nvSpPr>
          <p:cNvPr id="5" name="New shape"/>
          <p:cNvSpPr/>
          <p:nvPr/>
        </p:nvSpPr>
        <p:spPr>
          <a:xfrm>
            <a:off x="622800" y="4870621"/>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870621"/>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870621"/>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870621"/>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highlight>
                  <a:srgbClr val="FFFFFF">
                    <a:alpha val="0"/>
                  </a:srgbClr>
                </a:highlight>
                <a:latin typeface="微软雅黑"/>
              </a:rPr>
              <a:t>作者: 智文</a:t>
            </a:r>
          </a:p>
        </p:txBody>
      </p:sp>
      <p:sp>
        <p:nvSpPr>
          <p:cNvPr id="9" name="New shape"/>
          <p:cNvSpPr/>
          <p:nvPr/>
        </p:nvSpPr>
        <p:spPr>
          <a:xfrm>
            <a:off x="611778" y="5473203"/>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highlight>
                  <a:srgbClr val="FFFFFF">
                    <a:alpha val="0"/>
                  </a:srgbClr>
                </a:highlight>
                <a:latin typeface="微软雅黑"/>
              </a:rPr>
              <a:t>汇报时间: 2023/12/29</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F0FF"/>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2F66EE"/>
                </a:solidFill>
                <a:highlight>
                  <a:srgbClr val="FFFFFF">
                    <a:alpha val="0"/>
                  </a:srgbClr>
                </a:highlight>
                <a:latin typeface="微软雅黑"/>
              </a:rPr>
              <a:t>03</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5049D5"/>
                </a:solidFill>
                <a:highlight>
                  <a:srgbClr val="FFFFFF">
                    <a:alpha val="0"/>
                  </a:srgbClr>
                </a:highlight>
                <a:latin typeface="微软雅黑"/>
              </a:rPr>
              <a:t>参考文献</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[1]-[10]的文献引用</a:t>
            </a:r>
          </a:p>
        </p:txBody>
      </p:sp>
      <p:sp>
        <p:nvSpPr>
          <p:cNvPr id="4" name="New shape"/>
          <p:cNvSpPr/>
          <p:nvPr/>
        </p:nvSpPr>
        <p:spPr>
          <a:xfrm>
            <a:off x="1558800" y="3674066"/>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highlight>
                  <a:srgbClr val="FFFFFF">
                    <a:alpha val="0"/>
                  </a:srgbClr>
                </a:highlight>
                <a:latin typeface="微软雅黑"/>
              </a:rPr>
              <a:t>本书系统地介绍了大数据技术的基本原理和应用，为新能源汽车离线数仓管理系统的设计提供了理论支持。</a:t>
            </a:r>
          </a:p>
        </p:txBody>
      </p:sp>
      <p:sp>
        <p:nvSpPr>
          <p:cNvPr id="5" name="New shape"/>
          <p:cNvSpPr/>
          <p:nvPr/>
        </p:nvSpPr>
        <p:spPr>
          <a:xfrm>
            <a:off x="1556410" y="2422801"/>
            <a:ext cx="2580658" cy="1124265"/>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2F66EE"/>
                </a:solidFill>
                <a:highlight>
                  <a:srgbClr val="FFFFFF">
                    <a:alpha val="0"/>
                  </a:srgbClr>
                </a:highlight>
                <a:latin typeface="微软雅黑"/>
              </a:rPr>
              <a:t>大数据技术原理与应用</a:t>
            </a:r>
          </a:p>
        </p:txBody>
      </p:sp>
      <p:sp>
        <p:nvSpPr>
          <p:cNvPr id="6" name="New shape"/>
          <p:cNvSpPr/>
          <p:nvPr/>
        </p:nvSpPr>
        <p:spPr>
          <a:xfrm>
            <a:off x="4430015" y="3674066"/>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highlight>
                  <a:srgbClr val="FFFFFF">
                    <a:alpha val="0"/>
                  </a:srgbClr>
                </a:highlight>
                <a:latin typeface="微软雅黑"/>
              </a:rPr>
              <a:t>本文详细分析了基于大数据的存储架构，为新能源汽车离线数仓管理系统的数据存储提供了参考。</a:t>
            </a:r>
          </a:p>
        </p:txBody>
      </p:sp>
      <p:sp>
        <p:nvSpPr>
          <p:cNvPr id="7" name="New shape"/>
          <p:cNvSpPr/>
          <p:nvPr/>
        </p:nvSpPr>
        <p:spPr>
          <a:xfrm>
            <a:off x="4427625" y="2422801"/>
            <a:ext cx="2580660" cy="1124265"/>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2F66EE"/>
                </a:solidFill>
                <a:highlight>
                  <a:srgbClr val="FFFFFF">
                    <a:alpha val="0"/>
                  </a:srgbClr>
                </a:highlight>
                <a:latin typeface="微软雅黑"/>
              </a:rPr>
              <a:t>基于大数据的存储架构的分析与实现</a:t>
            </a:r>
          </a:p>
        </p:txBody>
      </p:sp>
      <p:sp>
        <p:nvSpPr>
          <p:cNvPr id="8" name="New shape"/>
          <p:cNvSpPr/>
          <p:nvPr/>
        </p:nvSpPr>
        <p:spPr>
          <a:xfrm>
            <a:off x="7301229" y="3674066"/>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highlight>
                  <a:srgbClr val="FFFFFF">
                    <a:alpha val="0"/>
                  </a:srgbClr>
                </a:highlight>
                <a:latin typeface="微软雅黑"/>
              </a:rPr>
              <a:t>本文研究了基于Hive的日志仓库构建方法，为新能源汽车离线数仓管理系统的数据仓库查询和分析提供了技术支持。</a:t>
            </a:r>
          </a:p>
        </p:txBody>
      </p:sp>
      <p:sp>
        <p:nvSpPr>
          <p:cNvPr id="9" name="New shape"/>
          <p:cNvSpPr/>
          <p:nvPr/>
        </p:nvSpPr>
        <p:spPr>
          <a:xfrm>
            <a:off x="7298841" y="2422801"/>
            <a:ext cx="2580658" cy="1124266"/>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2F66EE"/>
                </a:solidFill>
                <a:highlight>
                  <a:srgbClr val="FFFFFF">
                    <a:alpha val="0"/>
                  </a:srgbClr>
                </a:highlight>
                <a:latin typeface="微软雅黑"/>
              </a:rPr>
              <a:t>基于Hive的日志仓库构建研究</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EF0FF"/>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2F66EE"/>
                </a:solidFill>
                <a:highlight>
                  <a:srgbClr val="FFFFFF">
                    <a:alpha val="0"/>
                  </a:srgbClr>
                </a:highlight>
                <a:latin typeface="微软雅黑"/>
              </a:rPr>
              <a:t>04</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5049D5"/>
                </a:solidFill>
                <a:highlight>
                  <a:srgbClr val="FFFFFF">
                    <a:alpha val="0"/>
                  </a:srgbClr>
                </a:highlight>
                <a:latin typeface="微软雅黑"/>
              </a:rPr>
              <a:t>使用技术</a:t>
            </a:r>
          </a:p>
        </p:txBody>
      </p:sp>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237252"/>
            <a:ext cx="9369360" cy="146450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数据采集、传输、清洗、存储、查询、计算、调度和展示技术介绍</a:t>
            </a:r>
          </a:p>
        </p:txBody>
      </p:sp>
      <p:sp>
        <p:nvSpPr>
          <p:cNvPr id="4" name="New shape"/>
          <p:cNvSpPr/>
          <p:nvPr/>
        </p:nvSpPr>
        <p:spPr>
          <a:xfrm>
            <a:off x="1774800" y="1555200"/>
            <a:ext cx="8016003" cy="104689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数据采集技术介绍</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利用Flume进行分布式的日志数据采集，实现高效、稳定的数据获取。</a:t>
            </a:r>
          </a:p>
        </p:txBody>
      </p:sp>
      <p:sp>
        <p:nvSpPr>
          <p:cNvPr id="5" name="New shape"/>
          <p:cNvSpPr/>
          <p:nvPr/>
        </p:nvSpPr>
        <p:spPr>
          <a:xfrm>
            <a:off x="1774800" y="2729091"/>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数据传输与清洗技术介绍</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使用Kafka实现高吞吐量的数据传输，DateX进行数据清洗、转换和整合，确保数据的质量和一致性。</a:t>
            </a:r>
          </a:p>
        </p:txBody>
      </p:sp>
      <p:sp>
        <p:nvSpPr>
          <p:cNvPr id="6" name="New shape"/>
          <p:cNvSpPr/>
          <p:nvPr/>
        </p:nvSpPr>
        <p:spPr>
          <a:xfrm>
            <a:off x="1774800" y="4263387"/>
            <a:ext cx="8016003"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存储、查询、计算与展示技术介绍</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MySQL存储结构化数据，HDFS存储大规模原始日志数据，Hive进行数据仓库查询和分析，Spark进行分布式数据计算，Dolphinscheduler进行全流程调度管理，帆软BI工具实现可视化大屏展示。</a:t>
            </a:r>
          </a:p>
        </p:txBody>
      </p:sp>
      <p:sp>
        <p:nvSpPr>
          <p:cNvPr id="7" name="New shape"/>
          <p:cNvSpPr/>
          <p:nvPr/>
        </p:nvSpPr>
        <p:spPr>
          <a:xfrm>
            <a:off x="1270800" y="15552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2729091"/>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263387"/>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EF0FF"/>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2F66EE"/>
                </a:solidFill>
                <a:highlight>
                  <a:srgbClr val="FFFFFF">
                    <a:alpha val="0"/>
                  </a:srgbClr>
                </a:highlight>
                <a:latin typeface="微软雅黑"/>
              </a:rPr>
              <a:t>05</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5049D5"/>
                </a:solidFill>
                <a:highlight>
                  <a:srgbClr val="FFFFFF">
                    <a:alpha val="0"/>
                  </a:srgbClr>
                </a:highlight>
                <a:latin typeface="微软雅黑"/>
              </a:rPr>
              <a:t>项目开发和论文撰写的时间安排</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各阶段任务和时间节点</a:t>
            </a:r>
          </a:p>
        </p:txBody>
      </p:sp>
      <p:sp>
        <p:nvSpPr>
          <p:cNvPr id="4" name="New shape"/>
          <p:cNvSpPr/>
          <p:nvPr/>
        </p:nvSpPr>
        <p:spPr>
          <a:xfrm>
            <a:off x="1558800" y="2422801"/>
            <a:ext cx="3040516" cy="3947988"/>
          </a:xfrm>
          <a:prstGeom prst="roundRect">
            <a:avLst>
              <a:gd name="adj" fmla="val 9999"/>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2F66EE"/>
                </a:solidFill>
                <a:highlight>
                  <a:srgbClr val="FFFFFF">
                    <a:alpha val="0"/>
                  </a:srgbClr>
                </a:highlight>
                <a:latin typeface="微软雅黑"/>
              </a:rPr>
              <a:t>查阅相关资料和技术</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在2023年11月06日前，我们将对相关资料和技术进行深入研究和理解，为后续的需求分析和系统设计打下坚实的基础。</a:t>
            </a:r>
            <a:br>
              <a:rPr sz="1800" dirty="1">
                <a:latin typeface="微软雅黑"/>
              </a:rPr>
            </a:br>
          </a:p>
        </p:txBody>
      </p:sp>
      <p:sp>
        <p:nvSpPr>
          <p:cNvPr id="5" name="New shape"/>
          <p:cNvSpPr/>
          <p:nvPr/>
        </p:nvSpPr>
        <p:spPr>
          <a:xfrm>
            <a:off x="4726315" y="2422800"/>
            <a:ext cx="3040529" cy="3947988"/>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2F66EE"/>
                </a:solidFill>
                <a:highlight>
                  <a:srgbClr val="FFFFFF">
                    <a:alpha val="0"/>
                  </a:srgbClr>
                </a:highlight>
                <a:latin typeface="微软雅黑"/>
              </a:rPr>
              <a:t>完成软件开发计划和开题报告</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在2023年12月31日前，我们将制定详细的软件开发计划，并完成开题报告，确保项目的顺利进行。</a:t>
            </a:r>
            <a:br>
              <a:rPr sz="1800" dirty="1">
                <a:latin typeface="微软雅黑"/>
              </a:rPr>
            </a:br>
          </a:p>
        </p:txBody>
      </p:sp>
      <p:sp>
        <p:nvSpPr>
          <p:cNvPr id="6" name="New shape"/>
          <p:cNvSpPr/>
          <p:nvPr/>
        </p:nvSpPr>
        <p:spPr>
          <a:xfrm>
            <a:off x="7893846" y="2422802"/>
            <a:ext cx="3040553" cy="3947988"/>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2F66EE"/>
                </a:solidFill>
                <a:highlight>
                  <a:srgbClr val="FFFFFF">
                    <a:alpha val="0"/>
                  </a:srgbClr>
                </a:highlight>
                <a:latin typeface="微软雅黑"/>
              </a:rPr>
              <a:t>进行中期检查和论文撰写</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在2024年04月22日前，我们将完成系统的开发与测试，并进行中期检查，同时开始撰写论文初稿，以确保毕设的顺利完成。</a:t>
            </a:r>
            <a:br>
              <a:rPr sz="1800" dirty="1">
                <a:latin typeface="微软雅黑"/>
              </a:rPr>
            </a:br>
          </a:p>
        </p:txBody>
      </p:sp>
    </p:spTree>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0" i="0" dirty="1">
                <a:solidFill>
                  <a:srgbClr val="000000"/>
                </a:solidFill>
                <a:highlight>
                  <a:srgbClr val="FFFFFF">
                    <a:alpha val="0"/>
                  </a:srgbClr>
                </a:highlight>
                <a:latin typeface="微软雅黑"/>
              </a:rPr>
              <a:t>谢 谢 大 家</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5049D5"/>
                </a:solidFill>
                <a:highlight>
                  <a:srgbClr val="FFFFFF">
                    <a:alpha val="0"/>
                  </a:srgbClr>
                </a:highlight>
                <a:latin typeface="微软雅黑"/>
              </a:rPr>
              <a:t>目录</a:t>
            </a:r>
          </a:p>
        </p:txBody>
      </p:sp>
      <p:sp>
        <p:nvSpPr>
          <p:cNvPr id="4" name="New shape"/>
          <p:cNvSpPr/>
          <p:nvPr/>
        </p:nvSpPr>
        <p:spPr>
          <a:xfrm>
            <a:off x="1486800" y="2854800"/>
            <a:ext cx="1841514" cy="10526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2F66EE"/>
                </a:solidFill>
                <a:latin typeface="微软雅黑"/>
              </a:rPr>
              <a:t>01</a:t>
            </a:r>
          </a:p>
          <a:p>
            <a:pPr>
              <a:lnSpc>
                <a:spcPct val="150000"/>
              </a:lnSpc>
            </a:pPr>
            <a:r>
              <a:rPr sz="1575" b="0" i="0" dirty="1">
                <a:solidFill>
                  <a:srgbClr val="000000"/>
                </a:solidFill>
                <a:highlight>
                  <a:srgbClr val="FFFFFF">
                    <a:alpha val="0"/>
                  </a:srgbClr>
                </a:highlight>
                <a:latin typeface="微软雅黑"/>
              </a:rPr>
              <a:t>课题名称和基本信息</a:t>
            </a:r>
          </a:p>
        </p:txBody>
      </p:sp>
      <p:sp>
        <p:nvSpPr>
          <p:cNvPr id="5" name="New shape"/>
          <p:cNvSpPr/>
          <p:nvPr/>
        </p:nvSpPr>
        <p:spPr>
          <a:xfrm>
            <a:off x="3455314" y="2854800"/>
            <a:ext cx="1841514" cy="10526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2F66EE"/>
                </a:solidFill>
                <a:latin typeface="微软雅黑"/>
              </a:rPr>
              <a:t>02</a:t>
            </a:r>
          </a:p>
          <a:p>
            <a:pPr>
              <a:lnSpc>
                <a:spcPct val="150000"/>
              </a:lnSpc>
            </a:pPr>
            <a:r>
              <a:rPr sz="1575" b="0" i="0" dirty="1">
                <a:solidFill>
                  <a:srgbClr val="000000"/>
                </a:solidFill>
                <a:highlight>
                  <a:srgbClr val="FFFFFF">
                    <a:alpha val="0"/>
                  </a:srgbClr>
                </a:highlight>
                <a:latin typeface="微软雅黑"/>
              </a:rPr>
              <a:t>现实问题和主要功能模块</a:t>
            </a:r>
          </a:p>
        </p:txBody>
      </p:sp>
      <p:sp>
        <p:nvSpPr>
          <p:cNvPr id="6" name="New shape"/>
          <p:cNvSpPr/>
          <p:nvPr/>
        </p:nvSpPr>
        <p:spPr>
          <a:xfrm>
            <a:off x="5423828"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2F66EE"/>
                </a:solidFill>
                <a:latin typeface="微软雅黑"/>
              </a:rPr>
              <a:t>03</a:t>
            </a:r>
          </a:p>
          <a:p>
            <a:pPr>
              <a:lnSpc>
                <a:spcPct val="150000"/>
              </a:lnSpc>
            </a:pPr>
            <a:r>
              <a:rPr sz="1575" b="0" i="0" dirty="1">
                <a:solidFill>
                  <a:srgbClr val="000000"/>
                </a:solidFill>
                <a:highlight>
                  <a:srgbClr val="FFFFFF">
                    <a:alpha val="0"/>
                  </a:srgbClr>
                </a:highlight>
                <a:latin typeface="微软雅黑"/>
              </a:rPr>
              <a:t>参考文献</a:t>
            </a:r>
          </a:p>
        </p:txBody>
      </p:sp>
      <p:sp>
        <p:nvSpPr>
          <p:cNvPr id="7" name="New shape"/>
          <p:cNvSpPr/>
          <p:nvPr/>
        </p:nvSpPr>
        <p:spPr>
          <a:xfrm>
            <a:off x="7392342" y="2854800"/>
            <a:ext cx="1841514" cy="6922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2F66EE"/>
                </a:solidFill>
                <a:latin typeface="微软雅黑"/>
              </a:rPr>
              <a:t>04</a:t>
            </a:r>
          </a:p>
          <a:p>
            <a:pPr>
              <a:lnSpc>
                <a:spcPct val="150000"/>
              </a:lnSpc>
            </a:pPr>
            <a:r>
              <a:rPr sz="1575" b="0" i="0" dirty="1">
                <a:solidFill>
                  <a:srgbClr val="000000"/>
                </a:solidFill>
                <a:highlight>
                  <a:srgbClr val="FFFFFF">
                    <a:alpha val="0"/>
                  </a:srgbClr>
                </a:highlight>
                <a:latin typeface="微软雅黑"/>
              </a:rPr>
              <a:t>使用技术</a:t>
            </a:r>
          </a:p>
        </p:txBody>
      </p:sp>
      <p:sp>
        <p:nvSpPr>
          <p:cNvPr id="8" name="New shape"/>
          <p:cNvSpPr/>
          <p:nvPr/>
        </p:nvSpPr>
        <p:spPr>
          <a:xfrm>
            <a:off x="9360857" y="2854800"/>
            <a:ext cx="1841514" cy="10526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b="1" dirty="1">
                <a:solidFill>
                  <a:srgbClr val="2F66EE"/>
                </a:solidFill>
                <a:latin typeface="微软雅黑"/>
              </a:rPr>
              <a:t>05</a:t>
            </a:r>
          </a:p>
          <a:p>
            <a:pPr>
              <a:lnSpc>
                <a:spcPct val="150000"/>
              </a:lnSpc>
            </a:pPr>
            <a:r>
              <a:rPr sz="1575" b="0" i="0" dirty="1">
                <a:solidFill>
                  <a:srgbClr val="000000"/>
                </a:solidFill>
                <a:highlight>
                  <a:srgbClr val="FFFFFF">
                    <a:alpha val="0"/>
                  </a:srgbClr>
                </a:highlight>
                <a:latin typeface="微软雅黑"/>
              </a:rPr>
              <a:t>项目开发和论文撰写的时间安排</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F0FF"/>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2F66EE"/>
                </a:solidFill>
                <a:highlight>
                  <a:srgbClr val="FFFFFF">
                    <a:alpha val="0"/>
                  </a:srgbClr>
                </a:highlight>
                <a:latin typeface="微软雅黑"/>
              </a:rPr>
              <a:t>01</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5049D5"/>
                </a:solidFill>
                <a:highlight>
                  <a:srgbClr val="FFFFFF">
                    <a:alpha val="0"/>
                  </a:srgbClr>
                </a:highlight>
                <a:latin typeface="微软雅黑"/>
              </a:rPr>
              <a:t>课题名称和基本信息</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姓名：徐东升</a:t>
            </a:r>
          </a:p>
        </p:txBody>
      </p:sp>
      <p:sp>
        <p:nvSpPr>
          <p:cNvPr id="4" name="New shape"/>
          <p:cNvSpPr/>
          <p:nvPr/>
        </p:nvSpPr>
        <p:spPr>
          <a:xfrm>
            <a:off x="6458401" y="1735403"/>
            <a:ext cx="4545078" cy="77229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姓名简介</a:t>
            </a:r>
          </a:p>
          <a:p>
            <a:pPr algn="l">
              <a:lnSpc>
                <a:spcPct val="150000"/>
              </a:lnSpc>
            </a:pPr>
            <a:r>
              <a:rPr sz="1575" b="0" i="0" dirty="1">
                <a:solidFill>
                  <a:srgbClr val="000000"/>
                </a:solidFill>
                <a:highlight>
                  <a:srgbClr val="FFFFFF">
                    <a:alpha val="0"/>
                  </a:srgbClr>
                </a:highlight>
                <a:latin typeface="微软雅黑"/>
              </a:rPr>
              <a:t>徐东升，一位热爱信息与计算机科学的研究者。</a:t>
            </a:r>
          </a:p>
        </p:txBody>
      </p:sp>
      <p:sp>
        <p:nvSpPr>
          <p:cNvPr id="5" name="New shape"/>
          <p:cNvSpPr/>
          <p:nvPr/>
        </p:nvSpPr>
        <p:spPr>
          <a:xfrm>
            <a:off x="981860" y="2390400"/>
            <a:ext cx="4545077" cy="113270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2F66EE"/>
                </a:solidFill>
                <a:highlight>
                  <a:srgbClr val="FFFFFF">
                    <a:alpha val="0"/>
                  </a:srgbClr>
                </a:highlight>
                <a:latin typeface="微软雅黑"/>
              </a:rPr>
              <a:t>专业背景</a:t>
            </a:r>
          </a:p>
          <a:p>
            <a:pPr algn="r">
              <a:lnSpc>
                <a:spcPct val="150000"/>
              </a:lnSpc>
            </a:pPr>
            <a:r>
              <a:rPr sz="1575" b="0" i="0" dirty="1">
                <a:solidFill>
                  <a:srgbClr val="000000"/>
                </a:solidFill>
                <a:highlight>
                  <a:srgbClr val="FFFFFF">
                    <a:alpha val="0"/>
                  </a:srgbClr>
                </a:highlight>
                <a:latin typeface="微软雅黑"/>
              </a:rPr>
              <a:t>徐东升在信息与计算机科学领域有着深厚的理论基础和实践经验。</a:t>
            </a:r>
          </a:p>
        </p:txBody>
      </p:sp>
      <p:sp>
        <p:nvSpPr>
          <p:cNvPr id="6" name="New shape"/>
          <p:cNvSpPr/>
          <p:nvPr/>
        </p:nvSpPr>
        <p:spPr>
          <a:xfrm>
            <a:off x="6458401" y="3005402"/>
            <a:ext cx="4554174" cy="113270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指导老师</a:t>
            </a:r>
          </a:p>
          <a:p>
            <a:pPr algn="l">
              <a:lnSpc>
                <a:spcPct val="150000"/>
              </a:lnSpc>
            </a:pPr>
            <a:r>
              <a:rPr sz="1575" b="0" i="0" dirty="1">
                <a:solidFill>
                  <a:srgbClr val="000000"/>
                </a:solidFill>
                <a:highlight>
                  <a:srgbClr val="FFFFFF">
                    <a:alpha val="0"/>
                  </a:srgbClr>
                </a:highlight>
                <a:latin typeface="微软雅黑"/>
              </a:rPr>
              <a:t>徐东升的指导老师是付接递，一位在新能源汽车行业有丰富经验的专家。</a:t>
            </a:r>
          </a:p>
        </p:txBody>
      </p:sp>
      <p:sp>
        <p:nvSpPr>
          <p:cNvPr id="7" name="New shape"/>
          <p:cNvSpPr/>
          <p:nvPr/>
        </p:nvSpPr>
        <p:spPr>
          <a:xfrm>
            <a:off x="5965200" y="2106203"/>
            <a:ext cx="39600" cy="284197"/>
          </a:xfrm>
          <a:prstGeom prst="rect"/>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915943"/>
            <a:ext cx="309600" cy="39600"/>
          </a:xfrm>
          <a:prstGeom prst="rect"/>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35403"/>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244201"/>
          </a:xfrm>
          <a:prstGeom prst="rect"/>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376202"/>
            <a:ext cx="39600" cy="457200"/>
          </a:xfrm>
          <a:prstGeom prst="rect"/>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185942"/>
            <a:ext cx="309600" cy="39600"/>
          </a:xfrm>
          <a:prstGeom prst="rect"/>
          <a:solidFill>
            <a:srgbClr val="2F6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005402"/>
            <a:ext cx="360000" cy="370800"/>
          </a:xfrm>
          <a:prstGeom prst="roundRect">
            <a:avLst>
              <a:gd name="adj" fmla="val 8819"/>
            </a:avLst>
          </a:prstGeom>
          <a:solidFill>
            <a:srgbClr val="504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专业：信息与计算机科学</a:t>
            </a:r>
          </a:p>
        </p:txBody>
      </p:sp>
      <p:sp>
        <p:nvSpPr>
          <p:cNvPr id="4" name="New shape"/>
          <p:cNvSpPr/>
          <p:nvPr/>
        </p:nvSpPr>
        <p:spPr>
          <a:xfrm>
            <a:off x="1558800" y="3674066"/>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highlight>
                  <a:srgbClr val="FFFFFF">
                    <a:alpha val="0"/>
                  </a:srgbClr>
                </a:highlight>
                <a:latin typeface="微软雅黑"/>
              </a:rPr>
              <a:t>信息与计算机科学是一门研究信息处理、传输和存储的学科，涉及计算机硬件、软件和网络技术等多个领域。</a:t>
            </a:r>
          </a:p>
        </p:txBody>
      </p:sp>
      <p:sp>
        <p:nvSpPr>
          <p:cNvPr id="5" name="New shape"/>
          <p:cNvSpPr/>
          <p:nvPr/>
        </p:nvSpPr>
        <p:spPr>
          <a:xfrm>
            <a:off x="1556410" y="2422801"/>
            <a:ext cx="2580658" cy="1124265"/>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2F66EE"/>
                </a:solidFill>
                <a:highlight>
                  <a:srgbClr val="FFFFFF">
                    <a:alpha val="0"/>
                  </a:srgbClr>
                </a:highlight>
                <a:latin typeface="微软雅黑"/>
              </a:rPr>
              <a:t>信息与计算机科学概述</a:t>
            </a:r>
          </a:p>
        </p:txBody>
      </p:sp>
      <p:sp>
        <p:nvSpPr>
          <p:cNvPr id="6" name="New shape"/>
          <p:cNvSpPr/>
          <p:nvPr/>
        </p:nvSpPr>
        <p:spPr>
          <a:xfrm>
            <a:off x="4430015" y="3674066"/>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highlight>
                  <a:srgbClr val="FFFFFF">
                    <a:alpha val="0"/>
                  </a:srgbClr>
                </a:highlight>
                <a:latin typeface="微软雅黑"/>
              </a:rPr>
              <a:t>信息与计算机科学从最初的电子计算机发展到如今的人工智能、大数据等新兴技术，不断推动着社会的进步和发展。</a:t>
            </a:r>
          </a:p>
        </p:txBody>
      </p:sp>
      <p:sp>
        <p:nvSpPr>
          <p:cNvPr id="7" name="New shape"/>
          <p:cNvSpPr/>
          <p:nvPr/>
        </p:nvSpPr>
        <p:spPr>
          <a:xfrm>
            <a:off x="4427625" y="2422801"/>
            <a:ext cx="2580660" cy="1124265"/>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2F66EE"/>
                </a:solidFill>
                <a:highlight>
                  <a:srgbClr val="FFFFFF">
                    <a:alpha val="0"/>
                  </a:srgbClr>
                </a:highlight>
                <a:latin typeface="微软雅黑"/>
              </a:rPr>
              <a:t>信息与计算机科学的发展历程</a:t>
            </a:r>
          </a:p>
        </p:txBody>
      </p:sp>
      <p:sp>
        <p:nvSpPr>
          <p:cNvPr id="8" name="New shape"/>
          <p:cNvSpPr/>
          <p:nvPr/>
        </p:nvSpPr>
        <p:spPr>
          <a:xfrm>
            <a:off x="7301229" y="4153191"/>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highlight>
                  <a:srgbClr val="FFFFFF">
                    <a:alpha val="0"/>
                  </a:srgbClr>
                </a:highlight>
                <a:latin typeface="微软雅黑"/>
              </a:rPr>
              <a:t>信息与计算机科学在新能源汽车领域的应用包括智能驾驶、车联网、数据分析等方面，为新能源汽车的发展提供了强大的技术支持。</a:t>
            </a:r>
          </a:p>
        </p:txBody>
      </p:sp>
      <p:sp>
        <p:nvSpPr>
          <p:cNvPr id="9" name="New shape"/>
          <p:cNvSpPr/>
          <p:nvPr/>
        </p:nvSpPr>
        <p:spPr>
          <a:xfrm>
            <a:off x="7298764" y="2422801"/>
            <a:ext cx="2631280" cy="1603392"/>
          </a:xfrm>
          <a:prstGeom prst="roundRect">
            <a:avLst>
              <a:gd name="adj" fmla="val 7475"/>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2F66EE"/>
                </a:solidFill>
                <a:highlight>
                  <a:srgbClr val="FFFFFF">
                    <a:alpha val="0"/>
                  </a:srgbClr>
                </a:highlight>
                <a:latin typeface="微软雅黑"/>
              </a:rPr>
              <a:t>信息与计算机科学在新能源汽车领域的应用</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指导老师：付接递</a:t>
            </a:r>
          </a:p>
        </p:txBody>
      </p:sp>
      <p:sp>
        <p:nvSpPr>
          <p:cNvPr id="4" name="New shape"/>
          <p:cNvSpPr/>
          <p:nvPr/>
        </p:nvSpPr>
        <p:spPr>
          <a:xfrm>
            <a:off x="1558800" y="3011879"/>
            <a:ext cx="2744215"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指导老师付接递简介</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付接递，信息与计算机科学领域的专家，具有丰富的教学和研究经验。</a:t>
            </a:r>
          </a:p>
        </p:txBody>
      </p:sp>
      <p:sp>
        <p:nvSpPr>
          <p:cNvPr id="5" name="New shape"/>
          <p:cNvSpPr/>
          <p:nvPr/>
        </p:nvSpPr>
        <p:spPr>
          <a:xfrm>
            <a:off x="4430015" y="3011879"/>
            <a:ext cx="2744215"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付接递的研究方向</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付接递主要关注大数据处理、数据仓库技术以及新能源汽车行业的数据应用。</a:t>
            </a:r>
          </a:p>
        </p:txBody>
      </p:sp>
      <p:sp>
        <p:nvSpPr>
          <p:cNvPr id="6" name="New shape"/>
          <p:cNvSpPr/>
          <p:nvPr/>
        </p:nvSpPr>
        <p:spPr>
          <a:xfrm>
            <a:off x="7301229" y="3011880"/>
            <a:ext cx="2744216" cy="20880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付接递在项目指导中的作用</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付接递将协助徐东升完成课题的研究与开发，提供专业指导和建议。</a:t>
            </a:r>
          </a:p>
        </p:txBody>
      </p:sp>
      <p:pic>
        <p:nvPicPr>
          <p:cNvPr id="7" name="New picture"/>
          <p:cNvPicPr/>
          <p:nvPr/>
        </p:nvPicPr>
        <p:blipFill>
          <a:blip r:embed="rId3"/>
          <a:srcRect/>
          <a:stretch>
            <a:fillRect/>
          </a:stretch>
        </p:blipFill>
        <p:spPr>
          <a:xfrm>
            <a:off x="1558800" y="1342800"/>
            <a:ext cx="2738736" cy="1540539"/>
          </a:xfrm>
          <a:prstGeom prst="rect"/>
          <a:ln>
            <a:noFill/>
          </a:ln>
        </p:spPr>
      </p:pic>
      <p:pic>
        <p:nvPicPr>
          <p:cNvPr id="8" name="New picture"/>
          <p:cNvPicPr/>
          <p:nvPr/>
        </p:nvPicPr>
        <p:blipFill>
          <a:blip r:embed="rId3"/>
          <a:srcRect/>
          <a:stretch>
            <a:fillRect/>
          </a:stretch>
        </p:blipFill>
        <p:spPr>
          <a:xfrm>
            <a:off x="4430015" y="1342800"/>
            <a:ext cx="2738736" cy="1540539"/>
          </a:xfrm>
          <a:prstGeom prst="rect"/>
          <a:ln>
            <a:noFill/>
          </a:ln>
        </p:spPr>
      </p:pic>
      <p:pic>
        <p:nvPicPr>
          <p:cNvPr id="9" name="New picture"/>
          <p:cNvPicPr/>
          <p:nvPr/>
        </p:nvPicPr>
        <p:blipFill>
          <a:blip r:embed="rId3"/>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F0FF"/>
        </a:solid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ln>
            <a:noFill/>
          </a:ln>
        </p:spPr>
      </p:pic>
      <p:pic>
        <p:nvPicPr>
          <p:cNvPr id="3" name="New picture"/>
          <p:cNvPicPr/>
          <p:nvPr/>
        </p:nvPicPr>
        <p:blipFill>
          <a:blip r:embed="rId3"/>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2F66EE"/>
                </a:solidFill>
                <a:highlight>
                  <a:srgbClr val="FFFFFF">
                    <a:alpha val="0"/>
                  </a:srgbClr>
                </a:highlight>
                <a:latin typeface="微软雅黑"/>
              </a:rPr>
              <a:t>02</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5049D5"/>
                </a:solidFill>
                <a:highlight>
                  <a:srgbClr val="FFFFFF">
                    <a:alpha val="0"/>
                  </a:srgbClr>
                </a:highlight>
                <a:latin typeface="微软雅黑"/>
              </a:rPr>
              <a:t>现实问题和主要功能模块</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系统服务对象和用户角色</a:t>
            </a:r>
          </a:p>
        </p:txBody>
      </p:sp>
      <p:sp>
        <p:nvSpPr>
          <p:cNvPr id="4" name="New shape"/>
          <p:cNvSpPr/>
          <p:nvPr/>
        </p:nvSpPr>
        <p:spPr>
          <a:xfrm>
            <a:off x="1558800" y="2422800"/>
            <a:ext cx="2744215" cy="208806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服务对象：新能源汽车车主</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本系统主要服务于新能源汽车车主，为他们提供全面的数据支持。</a:t>
            </a:r>
          </a:p>
        </p:txBody>
      </p:sp>
      <p:sp>
        <p:nvSpPr>
          <p:cNvPr id="5" name="New shape"/>
          <p:cNvSpPr/>
          <p:nvPr/>
        </p:nvSpPr>
        <p:spPr>
          <a:xfrm>
            <a:off x="4430015" y="2422800"/>
            <a:ext cx="2744215" cy="172765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用户角色：企业管理员</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企业负责本系统的登录维护，进行工作流调度和环境管理。</a:t>
            </a:r>
          </a:p>
        </p:txBody>
      </p:sp>
      <p:sp>
        <p:nvSpPr>
          <p:cNvPr id="6" name="New shape"/>
          <p:cNvSpPr/>
          <p:nvPr/>
        </p:nvSpPr>
        <p:spPr>
          <a:xfrm>
            <a:off x="7301229" y="2422800"/>
            <a:ext cx="2744216"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2F66EE"/>
                </a:solidFill>
                <a:highlight>
                  <a:srgbClr val="FFFFFF">
                    <a:alpha val="0"/>
                  </a:srgbClr>
                </a:highlight>
                <a:latin typeface="微软雅黑"/>
              </a:rPr>
              <a:t>用户角色：普通用户</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普通用户可以在系统中创建项目工作流和任务节点，进行数据查询与报告。</a:t>
            </a: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设计思路和目标</a:t>
            </a:r>
          </a:p>
        </p:txBody>
      </p:sp>
      <p:sp>
        <p:nvSpPr>
          <p:cNvPr id="4" name="New shape"/>
          <p:cNvSpPr/>
          <p:nvPr/>
        </p:nvSpPr>
        <p:spPr>
          <a:xfrm>
            <a:off x="1558799" y="2422801"/>
            <a:ext cx="3031739" cy="3267239"/>
          </a:xfrm>
          <a:prstGeom prst="roundRect">
            <a:avLst>
              <a:gd name="adj" fmla="val 10032"/>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2F66EE"/>
                </a:solidFill>
                <a:highlight>
                  <a:srgbClr val="FFFFFF">
                    <a:alpha val="0"/>
                  </a:srgbClr>
                </a:highlight>
                <a:latin typeface="微软雅黑"/>
              </a:rPr>
              <a:t>多方位数据处理</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新能源汽车离线数仓管理系统涵盖全面数据采集、数据清洗和质量保障等多个方面。</a:t>
            </a:r>
            <a:br>
              <a:rPr sz="1800" dirty="1">
                <a:latin typeface="微软雅黑"/>
              </a:rPr>
            </a:br>
          </a:p>
        </p:txBody>
      </p:sp>
      <p:sp>
        <p:nvSpPr>
          <p:cNvPr id="5" name="New shape"/>
          <p:cNvSpPr/>
          <p:nvPr/>
        </p:nvSpPr>
        <p:spPr>
          <a:xfrm>
            <a:off x="4717538" y="2422802"/>
            <a:ext cx="3040501" cy="3267239"/>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2F66EE"/>
                </a:solidFill>
                <a:highlight>
                  <a:srgbClr val="FFFFFF">
                    <a:alpha val="0"/>
                  </a:srgbClr>
                </a:highlight>
                <a:latin typeface="微软雅黑"/>
              </a:rPr>
              <a:t>高效安全的数据平台</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设计思路着重于打造一套高效、安全、可靠的大数据处理平台，为新能源汽车行业提供全面的数据支持。</a:t>
            </a:r>
            <a:br>
              <a:rPr sz="1800" dirty="1">
                <a:latin typeface="微软雅黑"/>
              </a:rPr>
            </a:br>
          </a:p>
        </p:txBody>
      </p:sp>
      <p:sp>
        <p:nvSpPr>
          <p:cNvPr id="6" name="New shape"/>
          <p:cNvSpPr/>
          <p:nvPr/>
        </p:nvSpPr>
        <p:spPr>
          <a:xfrm>
            <a:off x="7885040" y="2422800"/>
            <a:ext cx="3032171" cy="3267239"/>
          </a:xfrm>
          <a:prstGeom prst="roundRect">
            <a:avLst>
              <a:gd name="adj" fmla="val 10000"/>
            </a:avLst>
          </a:prstGeom>
          <a:solidFill>
            <a:srgbClr val="DEEAFF"/>
          </a:solidFill>
          <a:ln w="6350">
            <a:solidFill>
              <a:srgbClr val="2F66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2F66EE"/>
                </a:solidFill>
                <a:highlight>
                  <a:srgbClr val="FFFFFF">
                    <a:alpha val="0"/>
                  </a:srgbClr>
                </a:highlight>
                <a:latin typeface="微软雅黑"/>
              </a:rPr>
              <a:t>可扩展性和适应性</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整体设计思路旨在确保系统在未来的发展中具备良好的可扩展性和适应性，助力业务决策。</a:t>
            </a:r>
            <a:br>
              <a:rPr sz="1800" dirty="1">
                <a:latin typeface="微软雅黑"/>
              </a:rPr>
            </a:b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2023-12-29T09:01:22.0580000Z</dcterms:created>
  <dcterms:modified xsi:type="dcterms:W3CDTF">2023-12-29T09:01:22.0580000Z</dcterms:modified>
</cp:coreProperties>
</file>