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6" r:id="rId4"/>
    <p:sldId id="272" r:id="rId5"/>
    <p:sldId id="257" r:id="rId6"/>
    <p:sldId id="325" r:id="rId7"/>
    <p:sldId id="268" r:id="rId8"/>
    <p:sldId id="259" r:id="rId9"/>
    <p:sldId id="300" r:id="rId10"/>
    <p:sldId id="326" r:id="rId11"/>
    <p:sldId id="327" r:id="rId12"/>
    <p:sldId id="328" r:id="rId13"/>
    <p:sldId id="329" r:id="rId14"/>
    <p:sldId id="330" r:id="rId15"/>
    <p:sldId id="350" r:id="rId16"/>
    <p:sldId id="331" r:id="rId17"/>
    <p:sldId id="332" r:id="rId18"/>
    <p:sldId id="340" r:id="rId19"/>
    <p:sldId id="338" r:id="rId20"/>
    <p:sldId id="333" r:id="rId21"/>
    <p:sldId id="341" r:id="rId22"/>
    <p:sldId id="337" r:id="rId23"/>
    <p:sldId id="334" r:id="rId24"/>
    <p:sldId id="335" r:id="rId25"/>
    <p:sldId id="336" r:id="rId26"/>
    <p:sldId id="339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267" r:id="rId36"/>
    <p:sldId id="265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81" autoAdjust="0"/>
  </p:normalViewPr>
  <p:slideViewPr>
    <p:cSldViewPr snapToGrid="0">
      <p:cViewPr varScale="1">
        <p:scale>
          <a:sx n="77" d="100"/>
          <a:sy n="77" d="100"/>
        </p:scale>
        <p:origin x="8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1641C-B204-4363-AC1B-678A06A3A9E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C3A40-75D0-4F84-A133-A66DB9624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71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62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9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9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6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69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8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2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4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3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C3A40-75D0-4F84-A133-A66DB9624E6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7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8834D-C66F-4048-9D49-A5BBC1BBB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0727D0-1D7A-4B30-928E-6B523B827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9C582-E472-44F2-8E59-EF1C8405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CBEBC-EF29-4725-BCE1-A9013CE3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02F8E-8388-40AA-858B-BB47301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692D6-1984-4FF5-8CA3-AA79948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82FB4B-2374-433D-A383-F8DB1775E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5C114-3DC4-4A92-9584-1D52A49B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377E3-8F6E-4F54-9EAC-B7153FF7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83320-D25E-4483-904C-DDBCC50F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7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843573-250F-44EC-B0EA-5F2A88954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225440-D86E-450E-B47A-5827F29D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4E59D-05F2-4674-B5E0-2400D771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82747-1B15-4735-85D1-9F0BD9A5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E844C-61B7-42EB-8B65-760EB9AF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8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62A7A-26D2-4447-A05B-F69939C2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EF31F-7027-450A-81EE-34B95269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B543E-E45D-40A3-9F15-639E76B2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65E7F-7765-4321-AAAA-73AC12F7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599D4-CC8E-4918-BEF6-CBBF81BD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2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90BD5-85E6-483C-9F35-E25CB9DD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8BE6E0-D06F-4442-B4E1-DB9D0838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8B5F75-97D0-4414-A43E-183593AE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49AE3-60F2-4C36-9B41-46149CEC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BEE49-F0AD-44E9-8D49-6A5C214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893FB-E735-4DE1-B364-0C9DBFEF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11866-61FA-4D79-B746-BBBA4EB26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A7B8BC-83BC-4D94-8F48-751DB783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B0C54A-0B40-4615-B642-FFC30C7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61B719-A3E0-4363-8E3B-BE875E3B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229D9-A5CC-4B40-88E4-6A75D71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4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66B35-C41D-465E-AD11-B50A993F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8C465B-48DB-47DD-A7D2-7C54B310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EDB3E1-AEF6-4022-AA7B-33F56006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713F7C-4CEA-4C74-9635-9C2C7AB41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999178-DF6F-448F-96B4-C5228D73E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81991-18E3-4586-870C-05999449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EB1FC9-6196-4E2A-9739-BC61391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08138-3BAD-4B07-B291-03BEBAA9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18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3639-B4D6-4BC9-956A-F2073AAA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048E15-0B26-4F5C-A246-1B767CB7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30F3ED-BDEB-4E44-81CD-90F224F3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601341-812A-4319-AB41-225D7736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A68CDF-88BD-4E63-8E8C-6FCC19B9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FAD64A-3BC6-4FF5-B4BE-A359ED07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A00526-D4B0-4FA2-B0BC-ACEFE17C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54DA1-3EB0-40FD-A3E7-4DBF208F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97AB2-C74B-4D91-8922-3F3C82AB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0E07D8-FA8C-4C48-929E-37755821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CFB29D-0834-4F8C-B4EF-32012C9D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B26003-5619-440B-A554-86037E84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7385B-667D-4BC4-BF19-3CAC00C1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19BCC-40A9-488F-BFAA-EFDB7046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0C7777-4969-4781-82A2-5FD51EA46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354416-204E-4F6B-AD59-0B840F11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78CEEE-CC6A-49AF-A2AE-F7F2B01F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AB98FF-8B2D-42FF-B9FD-2557824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B27D8B-B976-4860-B99D-008F1041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1CF6C-4036-40EF-9C1E-EBB5ACA2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8EA83E-292D-4CEC-BEBD-43350B81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3E7F0-9229-4CA3-B50F-78F5CABC3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2763-D2C5-4730-B76D-D601372C5202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F8543-690D-464D-91C8-99448006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E9AF5-5483-4D09-A5C1-91100250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282AA-C9C9-400B-B29F-9E112634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ru-RU" sz="8800" dirty="0">
                <a:latin typeface="Bahnschrift Condensed" panose="020B0502040204020203" pitchFamily="34" charset="0"/>
              </a:rPr>
              <a:t>Уязвимости. </a:t>
            </a:r>
            <a:r>
              <a:rPr lang="en-US" sz="8800" dirty="0">
                <a:latin typeface="Bahnschrift Condensed" panose="020B0502040204020203" pitchFamily="34" charset="0"/>
              </a:rPr>
              <a:t>Part 1</a:t>
            </a:r>
            <a:endParaRPr lang="ru-RU" sz="48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53D9E-336A-4E8D-AF05-7F0BE5B17E08}"/>
              </a:ext>
            </a:extLst>
          </p:cNvPr>
          <p:cNvSpPr txBox="1"/>
          <p:nvPr/>
        </p:nvSpPr>
        <p:spPr>
          <a:xfrm>
            <a:off x="6889476" y="34290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Bahnschrift Condensed" panose="020B0502040204020203" pitchFamily="34" charset="0"/>
              </a:rPr>
              <a:t>Что такое и зачем?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7A44F-F7B8-4EC3-8338-149503D6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2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</a:t>
            </a:r>
            <a:r>
              <a:rPr lang="ru-RU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1CC428-2F4C-B210-5620-642F16A0B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683" y="1539859"/>
            <a:ext cx="6424217" cy="22709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518B1D-AF3B-0623-0410-5D7B2BEF4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925" y="4018032"/>
            <a:ext cx="6408975" cy="2385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254653" y="1525302"/>
            <a:ext cx="4920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Пример ручного</a:t>
            </a:r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перебора</a:t>
            </a:r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F7E11-A183-45A4-B841-8130D9ECC8AE}"/>
              </a:ext>
            </a:extLst>
          </p:cNvPr>
          <p:cNvSpPr txBox="1"/>
          <p:nvPr/>
        </p:nvSpPr>
        <p:spPr>
          <a:xfrm>
            <a:off x="1640114" y="3002172"/>
            <a:ext cx="1819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Roman.txt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458C1-D300-EBAA-9AC9-938D7B59D27D}"/>
              </a:ext>
            </a:extLst>
          </p:cNvPr>
          <p:cNvSpPr txBox="1"/>
          <p:nvPr/>
        </p:nvSpPr>
        <p:spPr>
          <a:xfrm>
            <a:off x="1640114" y="3729333"/>
            <a:ext cx="1819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Kirill.txt</a:t>
            </a:r>
          </a:p>
        </p:txBody>
      </p:sp>
    </p:spTree>
    <p:extLst>
      <p:ext uri="{BB962C8B-B14F-4D97-AF65-F5344CB8AC3E}">
        <p14:creationId xmlns:p14="http://schemas.microsoft.com/office/powerpoint/2010/main" val="13550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</a:t>
            </a:r>
            <a:r>
              <a:rPr lang="ru-RU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645246" y="2175752"/>
            <a:ext cx="102972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Мы знаем, что имён не много и перебрать их все – возможно. Однако вручную это долго и утомительно, можно ли этот процесс автоматизировать?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9C6FB-A9A6-3675-8CB1-B2A87FD73E97}"/>
              </a:ext>
            </a:extLst>
          </p:cNvPr>
          <p:cNvSpPr txBox="1"/>
          <p:nvPr/>
        </p:nvSpPr>
        <p:spPr>
          <a:xfrm>
            <a:off x="9474461" y="3745412"/>
            <a:ext cx="22984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Да</a:t>
            </a:r>
            <a:r>
              <a:rPr lang="ru-RU" sz="54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)</a:t>
            </a:r>
            <a:endParaRPr lang="en-US" sz="5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1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</a:t>
            </a:r>
            <a:r>
              <a:rPr lang="ru-RU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1201907" y="2967335"/>
            <a:ext cx="10297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Настраиваем </a:t>
            </a:r>
            <a:r>
              <a:rPr lang="en-US" sz="5400" dirty="0" err="1">
                <a:solidFill>
                  <a:srgbClr val="00B050"/>
                </a:solidFill>
                <a:latin typeface="Bahnschrift Condensed" panose="020B0502040204020203" pitchFamily="34" charset="0"/>
              </a:rPr>
              <a:t>Burpsuite</a:t>
            </a:r>
            <a:r>
              <a:rPr lang="en-US" sz="54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270057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</a:t>
            </a:r>
            <a:r>
              <a:rPr lang="ru-RU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3407781" y="2967335"/>
            <a:ext cx="6122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А теперь работаем с ним</a:t>
            </a:r>
            <a:endParaRPr lang="en-US" sz="5400" dirty="0">
              <a:solidFill>
                <a:srgbClr val="00B05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</a:t>
            </a:r>
            <a:r>
              <a:rPr lang="ru-RU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291249" y="2036027"/>
            <a:ext cx="1160950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Открываем </a:t>
            </a:r>
            <a:r>
              <a:rPr lang="en-US" sz="44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dictionary1.txt</a:t>
            </a:r>
            <a:r>
              <a:rPr lang="en-US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– </a:t>
            </a:r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и запускаем </a:t>
            </a:r>
            <a:r>
              <a:rPr lang="en-US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Fuzzing c </a:t>
            </a:r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ним</a:t>
            </a:r>
          </a:p>
          <a:p>
            <a:endParaRPr lang="ru-RU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	Не нашёл…</a:t>
            </a:r>
            <a:endParaRPr lang="en-US" sz="4400" dirty="0">
              <a:solidFill>
                <a:srgbClr val="00B05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5E8ED-D106-C7FA-D85C-863BD13050F3}"/>
              </a:ext>
            </a:extLst>
          </p:cNvPr>
          <p:cNvSpPr txBox="1"/>
          <p:nvPr/>
        </p:nvSpPr>
        <p:spPr>
          <a:xfrm>
            <a:off x="291249" y="4373045"/>
            <a:ext cx="1160950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Открываем </a:t>
            </a:r>
            <a:r>
              <a:rPr lang="en-US" sz="44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dictionary</a:t>
            </a:r>
            <a:r>
              <a:rPr lang="ru-RU" sz="44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2</a:t>
            </a:r>
            <a:r>
              <a:rPr lang="en-US" sz="44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.txt</a:t>
            </a:r>
            <a:r>
              <a:rPr lang="en-US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– </a:t>
            </a:r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и запускаем </a:t>
            </a:r>
            <a:r>
              <a:rPr lang="en-US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Fuzzing c </a:t>
            </a:r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ним</a:t>
            </a:r>
          </a:p>
          <a:p>
            <a:endParaRPr lang="ru-RU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	</a:t>
            </a:r>
            <a:r>
              <a:rPr lang="ru-RU" sz="44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Нашёл!</a:t>
            </a:r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		</a:t>
            </a:r>
            <a:r>
              <a:rPr lang="en-US" sz="44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Danil.txt</a:t>
            </a:r>
          </a:p>
        </p:txBody>
      </p:sp>
    </p:spTree>
    <p:extLst>
      <p:ext uri="{BB962C8B-B14F-4D97-AF65-F5344CB8AC3E}">
        <p14:creationId xmlns:p14="http://schemas.microsoft.com/office/powerpoint/2010/main" val="38942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</a:t>
            </a:r>
            <a:r>
              <a:rPr lang="ru-RU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291249" y="2552862"/>
            <a:ext cx="1160950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А теперь изучаем новый инструмент – </a:t>
            </a:r>
            <a:r>
              <a:rPr lang="en-US" sz="4400" dirty="0" err="1">
                <a:solidFill>
                  <a:srgbClr val="92D050"/>
                </a:solidFill>
                <a:latin typeface="Bahnschrift Condensed" panose="020B0502040204020203" pitchFamily="34" charset="0"/>
              </a:rPr>
              <a:t>gobuster</a:t>
            </a:r>
            <a:endParaRPr lang="en-US" sz="44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endParaRPr lang="en-US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Пример</a:t>
            </a:r>
            <a:r>
              <a:rPr lang="en-US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:	</a:t>
            </a:r>
            <a:r>
              <a:rPr lang="en-US" sz="4400" dirty="0" err="1">
                <a:solidFill>
                  <a:srgbClr val="92D050"/>
                </a:solidFill>
                <a:latin typeface="Bahnschrift Condensed" panose="020B0502040204020203" pitchFamily="34" charset="0"/>
              </a:rPr>
              <a:t>gobuster</a:t>
            </a:r>
            <a:r>
              <a:rPr lang="en-US" sz="44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 –u http://....	-w	dictionary1.txt –t 30</a:t>
            </a:r>
          </a:p>
        </p:txBody>
      </p:sp>
    </p:spTree>
    <p:extLst>
      <p:ext uri="{BB962C8B-B14F-4D97-AF65-F5344CB8AC3E}">
        <p14:creationId xmlns:p14="http://schemas.microsoft.com/office/powerpoint/2010/main" val="389208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</a:t>
            </a:r>
            <a:r>
              <a:rPr lang="ru-RU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1300749" y="2459504"/>
            <a:ext cx="104594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Благодаря </a:t>
            </a:r>
            <a:r>
              <a:rPr lang="ru-RU" sz="4000" dirty="0" err="1">
                <a:solidFill>
                  <a:srgbClr val="92D050"/>
                </a:solidFill>
                <a:latin typeface="Bahnschrift Condensed" panose="020B0502040204020203" pitchFamily="34" charset="0"/>
              </a:rPr>
              <a:t>фаззингу</a:t>
            </a:r>
            <a:r>
              <a:rPr lang="ru-RU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можно попытаться найти интересные файлы, скрипты и многое другое, что в дальнейшем позволит найти векторы для атаки</a:t>
            </a:r>
            <a:endParaRPr lang="en-US" sz="4000" dirty="0">
              <a:solidFill>
                <a:srgbClr val="00B050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970961" y="2231796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3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Уязвимости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Command Injection</a:t>
            </a:r>
            <a:endParaRPr lang="ru-RU" sz="72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Command Injection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967472" y="1993844"/>
            <a:ext cx="10459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Открываем папку </a:t>
            </a:r>
            <a:r>
              <a:rPr lang="en-US" sz="36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Command_injection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и запускаем хостинг на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PHP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31596" y="1647335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BBB19A-BC5E-3643-5BBD-81058E3218E3}"/>
              </a:ext>
            </a:extLst>
          </p:cNvPr>
          <p:cNvSpPr txBox="1"/>
          <p:nvPr/>
        </p:nvSpPr>
        <p:spPr>
          <a:xfrm>
            <a:off x="9520332" y="3567662"/>
            <a:ext cx="38131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Минимальное и </a:t>
            </a:r>
          </a:p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обобщённое </a:t>
            </a:r>
          </a:p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устройство данной уязвимости</a:t>
            </a:r>
            <a:endParaRPr lang="en-US" sz="28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AECEFA-7977-B683-9B62-F231D269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72" y="3120431"/>
            <a:ext cx="8268982" cy="31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6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282AA-C9C9-400B-B29F-9E112634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ru-RU" sz="96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Уязвимости</a:t>
            </a:r>
            <a:r>
              <a:rPr lang="ru-RU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 </a:t>
            </a:r>
            <a:r>
              <a:rPr lang="en-US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Part 1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53D9E-336A-4E8D-AF05-7F0BE5B17E08}"/>
              </a:ext>
            </a:extLst>
          </p:cNvPr>
          <p:cNvSpPr txBox="1"/>
          <p:nvPr/>
        </p:nvSpPr>
        <p:spPr>
          <a:xfrm>
            <a:off x="6983743" y="3429000"/>
            <a:ext cx="41210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Что такое и зачем?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7A44F-F7B8-4EC3-8338-149503D6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AC52A7-F011-363C-CB0B-BF1CC76FA4EB}"/>
              </a:ext>
            </a:extLst>
          </p:cNvPr>
          <p:cNvSpPr txBox="1"/>
          <p:nvPr/>
        </p:nvSpPr>
        <p:spPr>
          <a:xfrm>
            <a:off x="4035484" y="5108714"/>
            <a:ext cx="4121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Server-Side</a:t>
            </a:r>
            <a:endParaRPr lang="ru-RU" sz="54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Command Injection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866284" y="1647335"/>
            <a:ext cx="10459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Т.к. большая часть работы с ОС реализовано в командах (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CLI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), то проще проверить соединение или наличие файла с помощью команды, чем заново реализовывать то, что уже за нас сделали. Однако необходимо проверять данные на наличие команд!</a:t>
            </a:r>
            <a:endParaRPr lang="en-US" sz="36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31596" y="1647335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B2A9C-0513-1FEC-7FAC-197B55681CA4}"/>
              </a:ext>
            </a:extLst>
          </p:cNvPr>
          <p:cNvSpPr txBox="1"/>
          <p:nvPr/>
        </p:nvSpPr>
        <p:spPr>
          <a:xfrm>
            <a:off x="2838084" y="5795266"/>
            <a:ext cx="2161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ping </a:t>
            </a:r>
            <a:r>
              <a:rPr lang="en-US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127.0.0.1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	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		</a:t>
            </a:r>
            <a:endParaRPr lang="en-US" sz="3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DF447-EDBC-17DC-AA45-73C6150D3FEC}"/>
              </a:ext>
            </a:extLst>
          </p:cNvPr>
          <p:cNvSpPr txBox="1"/>
          <p:nvPr/>
        </p:nvSpPr>
        <p:spPr>
          <a:xfrm>
            <a:off x="4478368" y="4264640"/>
            <a:ext cx="3235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Ввод пользователя</a:t>
            </a:r>
            <a:endParaRPr lang="en-US" sz="36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EB58FBE-88A9-3DEE-CA0D-7B85828E759E}"/>
              </a:ext>
            </a:extLst>
          </p:cNvPr>
          <p:cNvCxnSpPr>
            <a:cxnSpLocks/>
          </p:cNvCxnSpPr>
          <p:nvPr/>
        </p:nvCxnSpPr>
        <p:spPr>
          <a:xfrm flipH="1">
            <a:off x="4373217" y="5019261"/>
            <a:ext cx="805070" cy="77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0E6C028-3A6F-11C1-D0DA-088A336A3244}"/>
              </a:ext>
            </a:extLst>
          </p:cNvPr>
          <p:cNvCxnSpPr/>
          <p:nvPr/>
        </p:nvCxnSpPr>
        <p:spPr>
          <a:xfrm>
            <a:off x="7116417" y="4910971"/>
            <a:ext cx="1749287" cy="88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32FC06-9F13-E8C5-1811-B20238BB332A}"/>
              </a:ext>
            </a:extLst>
          </p:cNvPr>
          <p:cNvSpPr txBox="1"/>
          <p:nvPr/>
        </p:nvSpPr>
        <p:spPr>
          <a:xfrm>
            <a:off x="7474226" y="5795266"/>
            <a:ext cx="2782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ping </a:t>
            </a:r>
            <a:r>
              <a:rPr lang="en-US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127.0.0.1 | ls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850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IDOR</a:t>
            </a:r>
            <a:endParaRPr lang="ru-RU" sz="72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1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IDOR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951957" y="1752494"/>
            <a:ext cx="10459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Открываем папку </a:t>
            </a:r>
            <a:r>
              <a:rPr lang="en-US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IDOR </a:t>
            </a:r>
            <a:r>
              <a:rPr lang="ru-RU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и запускаем хостинг на </a:t>
            </a:r>
            <a:r>
              <a:rPr lang="en-US" sz="40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PHP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31596" y="1647335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BBB19A-BC5E-3643-5BBD-81058E3218E3}"/>
              </a:ext>
            </a:extLst>
          </p:cNvPr>
          <p:cNvSpPr txBox="1"/>
          <p:nvPr/>
        </p:nvSpPr>
        <p:spPr>
          <a:xfrm>
            <a:off x="9236454" y="3309244"/>
            <a:ext cx="38131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Минимальное и </a:t>
            </a:r>
          </a:p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обобщённое </a:t>
            </a:r>
          </a:p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устройство данной уязвимости</a:t>
            </a:r>
            <a:endParaRPr lang="en-US" sz="28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03B432-7073-8478-4F65-AB3F9071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15" y="2460380"/>
            <a:ext cx="7814821" cy="41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3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IDOR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782274" y="1359072"/>
            <a:ext cx="10459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Разберём уязвимое место. Программа получает </a:t>
            </a:r>
            <a:r>
              <a:rPr lang="en-US" sz="3600" dirty="0" err="1">
                <a:solidFill>
                  <a:srgbClr val="92D050"/>
                </a:solidFill>
                <a:latin typeface="Bahnschrift Condensed" panose="020B0502040204020203" pitchFamily="34" charset="0"/>
              </a:rPr>
              <a:t>postId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и открывает записки с этим </a:t>
            </a:r>
            <a:r>
              <a:rPr lang="ru-RU" sz="36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индентификатором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 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Проблема в том, что эти объекты(данные), они должны быть приватными но мы получаем к ним доступ через обычную ссылку</a:t>
            </a:r>
            <a:endParaRPr lang="en-US" sz="3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35819" y="1408828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A9D0A9-6DB8-C31E-AC30-66A4987BA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00" y="3840944"/>
            <a:ext cx="8077900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IDOR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866284" y="1674674"/>
            <a:ext cx="10459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Нумерация в программировании обычно начинается с </a:t>
            </a:r>
            <a:r>
              <a:rPr lang="ru-RU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поэтому всегда стоит проверять объект с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 = 0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 А дальше, все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возрастают на </a:t>
            </a:r>
            <a:r>
              <a:rPr lang="ru-RU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1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т.е.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 : 0, 1, 2, 3, 4, 5, …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64327" y="1335779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C9BD3-ACCC-392F-E3DB-6F08628D0B3D}"/>
              </a:ext>
            </a:extLst>
          </p:cNvPr>
          <p:cNvSpPr txBox="1"/>
          <p:nvPr/>
        </p:nvSpPr>
        <p:spPr>
          <a:xfrm>
            <a:off x="645246" y="4875890"/>
            <a:ext cx="10459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А теперь опираясь на выше приведённый код, найдите 2 флага</a:t>
            </a:r>
            <a:endParaRPr lang="en-US" sz="36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IDOR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866284" y="1674674"/>
            <a:ext cx="10459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Нумерация в программировании обычно начинается с </a:t>
            </a:r>
            <a:r>
              <a:rPr lang="ru-RU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поэтому всегда стоит проверять объект с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 = 0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 А дальше, все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возрастают на </a:t>
            </a:r>
            <a:r>
              <a:rPr lang="ru-RU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1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т.е.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 : 0, 1, 2, 3, 4, 5, …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64327" y="1335779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C9BD3-ACCC-392F-E3DB-6F08628D0B3D}"/>
              </a:ext>
            </a:extLst>
          </p:cNvPr>
          <p:cNvSpPr txBox="1"/>
          <p:nvPr/>
        </p:nvSpPr>
        <p:spPr>
          <a:xfrm>
            <a:off x="645246" y="4875890"/>
            <a:ext cx="10459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А теперь опираясь на выше приведённый код, найдите 2 флага</a:t>
            </a:r>
            <a:endParaRPr lang="en-US" sz="36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IDOR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866284" y="1674674"/>
            <a:ext cx="10459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Нумерация в программировании обычно начинается с </a:t>
            </a:r>
            <a:r>
              <a:rPr lang="ru-RU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поэтому всегда стоит проверять объект с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 = 0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 А дальше, все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возрастают на </a:t>
            </a:r>
            <a:r>
              <a:rPr lang="ru-RU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1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т.е. </a:t>
            </a:r>
            <a:r>
              <a:rPr lang="en-US" sz="36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 : 0, 1, 2, 3, 4, 5, …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64327" y="1335779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C9BD3-ACCC-392F-E3DB-6F08628D0B3D}"/>
              </a:ext>
            </a:extLst>
          </p:cNvPr>
          <p:cNvSpPr txBox="1"/>
          <p:nvPr/>
        </p:nvSpPr>
        <p:spPr>
          <a:xfrm>
            <a:off x="645246" y="4875890"/>
            <a:ext cx="10459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А теперь опираясь на выше приведённый код, найдите 2 флага</a:t>
            </a:r>
            <a:endParaRPr lang="en-US" sz="36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LFI</a:t>
            </a:r>
            <a:endParaRPr lang="ru-RU" sz="72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LFI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866284" y="1335779"/>
            <a:ext cx="10459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Предположим, у вас много файлов и делать 1000 с лишним проверок, что если пользователь ввёл 1, то открываем 1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  <a:r>
              <a:rPr lang="en-US" sz="36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png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и т.д. Почему бы просто пользователю не указывать на название файла? </a:t>
            </a:r>
            <a:endParaRPr lang="en-US" sz="3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64327" y="1335779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44FEC5-A33E-6FDE-5D5F-F3C15860AB14}"/>
              </a:ext>
            </a:extLst>
          </p:cNvPr>
          <p:cNvSpPr txBox="1"/>
          <p:nvPr/>
        </p:nvSpPr>
        <p:spPr>
          <a:xfrm>
            <a:off x="645246" y="4765586"/>
            <a:ext cx="104594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Запускаем сайт на директории </a:t>
            </a:r>
            <a:r>
              <a:rPr lang="en-US" sz="44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LFI</a:t>
            </a:r>
          </a:p>
        </p:txBody>
      </p:sp>
    </p:spTree>
    <p:extLst>
      <p:ext uri="{BB962C8B-B14F-4D97-AF65-F5344CB8AC3E}">
        <p14:creationId xmlns:p14="http://schemas.microsoft.com/office/powerpoint/2010/main" val="30535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LFI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866284" y="1674674"/>
            <a:ext cx="10459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Есть функция, которая открывает файлы, ей нужно лишь подавать адрес файла, но если пользователь может повлиять на передачу адреса файла, то он может</a:t>
            </a:r>
            <a:endParaRPr lang="en-US" sz="3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64327" y="1335779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E04B6D-42C2-54DD-B344-D1231E2C6A0B}"/>
              </a:ext>
            </a:extLst>
          </p:cNvPr>
          <p:cNvSpPr txBox="1"/>
          <p:nvPr/>
        </p:nvSpPr>
        <p:spPr>
          <a:xfrm>
            <a:off x="7026965" y="2905780"/>
            <a:ext cx="1649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(Ваша идея)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82909-CE23-BE62-E218-11F0A85A4D1E}"/>
              </a:ext>
            </a:extLst>
          </p:cNvPr>
          <p:cNvSpPr txBox="1"/>
          <p:nvPr/>
        </p:nvSpPr>
        <p:spPr>
          <a:xfrm>
            <a:off x="540962" y="4645058"/>
            <a:ext cx="10784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Открыть абсолютно любой файл на сервере и увидеть его</a:t>
            </a:r>
            <a:endParaRPr lang="en-US" sz="40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1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Что мы рассмотрим?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645246" y="1822663"/>
            <a:ext cx="94727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Написание простых и уязвимых сайтов</a:t>
            </a:r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Уязвимости</a:t>
            </a: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Command injection</a:t>
            </a:r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IDOR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LFI</a:t>
            </a:r>
          </a:p>
        </p:txBody>
      </p:sp>
    </p:spTree>
    <p:extLst>
      <p:ext uri="{BB962C8B-B14F-4D97-AF65-F5344CB8AC3E}">
        <p14:creationId xmlns:p14="http://schemas.microsoft.com/office/powerpoint/2010/main" val="240177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LFI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655F12-9ADE-48A0-DECF-9E16D70B9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50" y="1831432"/>
            <a:ext cx="5245742" cy="3189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60C9B-72C6-258E-0C17-CB0FB4D9449A}"/>
              </a:ext>
            </a:extLst>
          </p:cNvPr>
          <p:cNvSpPr txBox="1"/>
          <p:nvPr/>
        </p:nvSpPr>
        <p:spPr>
          <a:xfrm>
            <a:off x="1492449" y="2749924"/>
            <a:ext cx="31093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Уязвимый код</a:t>
            </a:r>
            <a:endParaRPr lang="en-US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0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LFI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C35DA-F7A5-6721-70FF-B6BB2FD52C56}"/>
              </a:ext>
            </a:extLst>
          </p:cNvPr>
          <p:cNvSpPr txBox="1"/>
          <p:nvPr/>
        </p:nvSpPr>
        <p:spPr>
          <a:xfrm>
            <a:off x="3609484" y="1539859"/>
            <a:ext cx="51468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Пример эксплуатации</a:t>
            </a:r>
            <a:endParaRPr lang="en-US" sz="4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B29E4-2C9B-15E1-FC34-76F70186AAF3}"/>
              </a:ext>
            </a:extLst>
          </p:cNvPr>
          <p:cNvSpPr txBox="1"/>
          <p:nvPr/>
        </p:nvSpPr>
        <p:spPr>
          <a:xfrm>
            <a:off x="7523921" y="3105832"/>
            <a:ext cx="3876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92D050"/>
                </a:solidFill>
              </a:rPr>
              <a:t> ../</a:t>
            </a:r>
            <a:r>
              <a:rPr lang="ru-RU" sz="3600" dirty="0" err="1">
                <a:solidFill>
                  <a:srgbClr val="92D050"/>
                </a:solidFill>
              </a:rPr>
              <a:t>Fuzzing</a:t>
            </a:r>
            <a:r>
              <a:rPr lang="ru-RU" sz="3600" dirty="0">
                <a:solidFill>
                  <a:srgbClr val="92D050"/>
                </a:solidFill>
              </a:rPr>
              <a:t>/Danil.txt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561D-5235-D3D6-9F08-0F6EE3A0FDC8}"/>
              </a:ext>
            </a:extLst>
          </p:cNvPr>
          <p:cNvSpPr txBox="1"/>
          <p:nvPr/>
        </p:nvSpPr>
        <p:spPr>
          <a:xfrm>
            <a:off x="645246" y="3105833"/>
            <a:ext cx="3876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92D050"/>
                </a:solidFill>
              </a:rPr>
              <a:t> </a:t>
            </a:r>
            <a:r>
              <a:rPr lang="en-US" sz="3600" dirty="0">
                <a:solidFill>
                  <a:srgbClr val="92D050"/>
                </a:solidFill>
              </a:rPr>
              <a:t>123</a:t>
            </a:r>
            <a:r>
              <a:rPr lang="ru-RU" sz="3600" dirty="0">
                <a:solidFill>
                  <a:srgbClr val="92D050"/>
                </a:solidFill>
              </a:rPr>
              <a:t>.txt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CFF099-C95D-051F-3659-C694649A7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008676"/>
            <a:ext cx="3535986" cy="2438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794D83-2378-92D6-EFA3-788393411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387" y="4008676"/>
            <a:ext cx="4473328" cy="2469094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B0E8A9D-AC29-F12D-0664-8C4D696D416E}"/>
              </a:ext>
            </a:extLst>
          </p:cNvPr>
          <p:cNvCxnSpPr/>
          <p:nvPr/>
        </p:nvCxnSpPr>
        <p:spPr>
          <a:xfrm flipH="1">
            <a:off x="1560443" y="2309300"/>
            <a:ext cx="2961064" cy="79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349AEC6-592C-4522-D591-E963854FD361}"/>
              </a:ext>
            </a:extLst>
          </p:cNvPr>
          <p:cNvCxnSpPr/>
          <p:nvPr/>
        </p:nvCxnSpPr>
        <p:spPr>
          <a:xfrm>
            <a:off x="7225387" y="2309300"/>
            <a:ext cx="2644170" cy="79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en-US" sz="6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LFI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866284" y="2887248"/>
            <a:ext cx="10459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LFI 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позволяет открывать файлы, лежащие не только в директории сайта, но и во всей системе (права учитываются). Также через </a:t>
            </a:r>
            <a:r>
              <a:rPr lang="en-US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LFI </a:t>
            </a:r>
            <a:r>
              <a:rPr lang="ru-RU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можно полностью взломать машину, но об этом в другой раз)</a:t>
            </a:r>
            <a:endParaRPr lang="en-US" sz="3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664327" y="2548353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532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</a:t>
            </a:r>
            <a:r>
              <a:rPr lang="ru-RU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Что мы теперь можем?</a:t>
            </a:r>
            <a:endParaRPr lang="en-US" sz="6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>
            <a:cxnSpLocks/>
          </p:cNvCxnSpPr>
          <p:nvPr/>
        </p:nvCxnSpPr>
        <p:spPr>
          <a:xfrm>
            <a:off x="704084" y="1539859"/>
            <a:ext cx="0" cy="4582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98429E-3551-FD44-DEAD-F1A776EF3070}"/>
              </a:ext>
            </a:extLst>
          </p:cNvPr>
          <p:cNvSpPr txBox="1"/>
          <p:nvPr/>
        </p:nvSpPr>
        <p:spPr>
          <a:xfrm>
            <a:off x="989069" y="1947277"/>
            <a:ext cx="9150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Использовать </a:t>
            </a:r>
            <a:r>
              <a:rPr lang="en-US" sz="4000" dirty="0" err="1">
                <a:solidFill>
                  <a:srgbClr val="92D050"/>
                </a:solidFill>
                <a:latin typeface="Bahnschrift Condensed" panose="020B0502040204020203" pitchFamily="34" charset="0"/>
              </a:rPr>
              <a:t>burpsuite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для модификации пакетов</a:t>
            </a:r>
            <a:endParaRPr lang="ru-R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E1E9C-CA72-3373-FA59-15668986C417}"/>
              </a:ext>
            </a:extLst>
          </p:cNvPr>
          <p:cNvSpPr txBox="1"/>
          <p:nvPr/>
        </p:nvSpPr>
        <p:spPr>
          <a:xfrm>
            <a:off x="989068" y="2894807"/>
            <a:ext cx="103614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Эксплуатировать уязвимости </a:t>
            </a:r>
            <a:r>
              <a:rPr lang="en-US" sz="40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Command Injection, LFI, IDOR</a:t>
            </a:r>
          </a:p>
          <a:p>
            <a:r>
              <a:rPr lang="en-US" sz="24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(</a:t>
            </a:r>
            <a:r>
              <a:rPr lang="ru-RU" sz="24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на базовом уровне</a:t>
            </a:r>
            <a:r>
              <a:rPr lang="en-US" sz="24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)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234B1-F444-45FE-88E6-71D5D0A2F740}"/>
              </a:ext>
            </a:extLst>
          </p:cNvPr>
          <p:cNvSpPr txBox="1"/>
          <p:nvPr/>
        </p:nvSpPr>
        <p:spPr>
          <a:xfrm>
            <a:off x="989068" y="4211669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Уже решать некоторые задачки с </a:t>
            </a:r>
            <a:r>
              <a:rPr lang="en-US" sz="3600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CTF</a:t>
            </a:r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!</a:t>
            </a:r>
            <a:endParaRPr lang="en-US" sz="36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4064F-DC58-0CA4-4BE0-C5574077BB82}"/>
              </a:ext>
            </a:extLst>
          </p:cNvPr>
          <p:cNvSpPr txBox="1"/>
          <p:nvPr/>
        </p:nvSpPr>
        <p:spPr>
          <a:xfrm>
            <a:off x="989068" y="5003807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Распознавать </a:t>
            </a:r>
            <a:r>
              <a:rPr lang="ru-RU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слишком плохой код</a:t>
            </a:r>
            <a:endParaRPr lang="en-US" sz="36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	</a:t>
            </a:r>
            <a:r>
              <a:rPr lang="ru-RU" sz="60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???</a:t>
            </a:r>
            <a:endParaRPr lang="en-US" sz="6000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643FA-8B3B-94B8-51D8-9ACD2445DA67}"/>
              </a:ext>
            </a:extLst>
          </p:cNvPr>
          <p:cNvSpPr txBox="1"/>
          <p:nvPr/>
        </p:nvSpPr>
        <p:spPr>
          <a:xfrm>
            <a:off x="2415072" y="3155604"/>
            <a:ext cx="91126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Что будет в следующий раз?</a:t>
            </a:r>
            <a:endParaRPr lang="en-US" sz="6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E565F94-357F-ECBE-CB4A-CAAD5E1F822E}"/>
              </a:ext>
            </a:extLst>
          </p:cNvPr>
          <p:cNvCxnSpPr/>
          <p:nvPr/>
        </p:nvCxnSpPr>
        <p:spPr>
          <a:xfrm>
            <a:off x="1827206" y="2518536"/>
            <a:ext cx="0" cy="243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11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E64452-AC1C-DA24-60A9-7CB39FBD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1" y="1133061"/>
            <a:ext cx="10997157" cy="48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61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7A44F-F7B8-4EC3-8338-149503D6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19" y="1600819"/>
            <a:ext cx="3656362" cy="36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37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Зачем это знать? 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FB0FFF-FFD7-9484-03C0-E53400296F24}"/>
              </a:ext>
            </a:extLst>
          </p:cNvPr>
          <p:cNvSpPr txBox="1"/>
          <p:nvPr/>
        </p:nvSpPr>
        <p:spPr>
          <a:xfrm>
            <a:off x="4996178" y="3429000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Ответ дня</a:t>
            </a:r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Bahnschrift Condensed" panose="020B0502040204020203" pitchFamily="34" charset="0"/>
                <a:sym typeface="Wingdings" panose="05000000000000000000" pitchFamily="2" charset="2"/>
              </a:rPr>
              <a:t>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AF4A2-EF64-6632-C42A-4E95B142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760" y="4158646"/>
            <a:ext cx="4462479" cy="24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Написание простых и уязвимых сайтов</a:t>
            </a:r>
            <a:endParaRPr lang="en-US" sz="40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3608CF-188E-F24C-0CA3-31E454426ED6}"/>
              </a:ext>
            </a:extLst>
          </p:cNvPr>
          <p:cNvSpPr txBox="1"/>
          <p:nvPr/>
        </p:nvSpPr>
        <p:spPr>
          <a:xfrm>
            <a:off x="1120759" y="3308645"/>
            <a:ext cx="9950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Будем писать сайты с каждой упомянутой уязвимостью на </a:t>
            </a:r>
            <a:r>
              <a:rPr lang="en-US" sz="3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PHP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B21D6-2A5A-7B9F-B322-7D87283DC550}"/>
              </a:ext>
            </a:extLst>
          </p:cNvPr>
          <p:cNvSpPr txBox="1"/>
          <p:nvPr/>
        </p:nvSpPr>
        <p:spPr>
          <a:xfrm>
            <a:off x="645246" y="2224725"/>
            <a:ext cx="10565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Нам дан сайт и мы не знаем, какие файлы находятся на нём.  Пример (папка </a:t>
            </a:r>
            <a:r>
              <a:rPr lang="en-US" sz="28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Fuzzing</a:t>
            </a:r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:</a:t>
            </a:r>
          </a:p>
          <a:p>
            <a:endParaRPr lang="ru-RU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1F568B-D3CE-F8C6-C211-1B1A9279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6" y="3040116"/>
            <a:ext cx="5067739" cy="336071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FC73D5-12BA-A627-F4BF-643299EAF219}"/>
              </a:ext>
            </a:extLst>
          </p:cNvPr>
          <p:cNvSpPr/>
          <p:nvPr/>
        </p:nvSpPr>
        <p:spPr>
          <a:xfrm>
            <a:off x="7183225" y="3638746"/>
            <a:ext cx="4363529" cy="2762081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EBA42-FC9E-2E2F-7146-8A1E705E61D1}"/>
              </a:ext>
            </a:extLst>
          </p:cNvPr>
          <p:cNvSpPr txBox="1"/>
          <p:nvPr/>
        </p:nvSpPr>
        <p:spPr>
          <a:xfrm>
            <a:off x="6831119" y="3066139"/>
            <a:ext cx="5067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Структура сайта, которая нам известна сейчас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137B1-DF0B-F2DB-2EF6-2C639415B4B5}"/>
              </a:ext>
            </a:extLst>
          </p:cNvPr>
          <p:cNvSpPr txBox="1"/>
          <p:nvPr/>
        </p:nvSpPr>
        <p:spPr>
          <a:xfrm>
            <a:off x="8563239" y="4209767"/>
            <a:ext cx="154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index.php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79D52-2E7C-923C-A1DA-F8E693D01361}"/>
              </a:ext>
            </a:extLst>
          </p:cNvPr>
          <p:cNvSpPr txBox="1"/>
          <p:nvPr/>
        </p:nvSpPr>
        <p:spPr>
          <a:xfrm>
            <a:off x="7511835" y="5287798"/>
            <a:ext cx="1822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Andrey.txt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44529-D5C1-0264-62ED-AB674D4A1C39}"/>
              </a:ext>
            </a:extLst>
          </p:cNvPr>
          <p:cNvSpPr txBox="1"/>
          <p:nvPr/>
        </p:nvSpPr>
        <p:spPr>
          <a:xfrm>
            <a:off x="9584835" y="5287797"/>
            <a:ext cx="176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Michail.txt</a:t>
            </a:r>
            <a:endParaRPr lang="ru-R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4296"/>
            <a:ext cx="11353800" cy="1325563"/>
          </a:xfrm>
        </p:spPr>
        <p:txBody>
          <a:bodyPr>
            <a:noAutofit/>
          </a:bodyPr>
          <a:lstStyle/>
          <a:p>
            <a:pPr marL="457200" lvl="1"/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			</a:t>
            </a:r>
            <a:r>
              <a:rPr lang="ru-RU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6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0A48B-BCCB-B078-A9D4-B8CF9FA95C32}"/>
              </a:ext>
            </a:extLst>
          </p:cNvPr>
          <p:cNvSpPr txBox="1"/>
          <p:nvPr/>
        </p:nvSpPr>
        <p:spPr>
          <a:xfrm>
            <a:off x="174003" y="1936283"/>
            <a:ext cx="11440953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А может на сайте есть ещё какие-то файлы? Посмотрите, у нас два файла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Andrey.txt  Michail.txt</a:t>
            </a:r>
          </a:p>
          <a:p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Если есть ещё файл, схожий с этими, то по какому признаку ему будет дано имя?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226F7-5DF3-75B8-B9E3-3D4F9C81BB3A}"/>
              </a:ext>
            </a:extLst>
          </p:cNvPr>
          <p:cNvSpPr txBox="1"/>
          <p:nvPr/>
        </p:nvSpPr>
        <p:spPr>
          <a:xfrm>
            <a:off x="1300749" y="5163275"/>
            <a:ext cx="7211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-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&gt; </a:t>
            </a:r>
            <a:r>
              <a:rPr lang="ru-RU" sz="3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Имя человека на английском языке</a:t>
            </a:r>
            <a:endParaRPr lang="en-US" sz="28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309" y="4052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5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  <a:r>
              <a:rPr lang="ru-RU" sz="5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10DFE-7C5E-525D-3ED4-67FA8E317388}"/>
              </a:ext>
            </a:extLst>
          </p:cNvPr>
          <p:cNvSpPr txBox="1"/>
          <p:nvPr/>
        </p:nvSpPr>
        <p:spPr>
          <a:xfrm>
            <a:off x="645246" y="1857080"/>
            <a:ext cx="111194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Мы предполагаем, что на сайте есть другие файлы, но какие – мы не знаем, однако можно проверить наличие файлов, которые присущи какой-то логике. </a:t>
            </a:r>
            <a:b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</a:br>
            <a:b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</a:b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Пример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 </a:t>
            </a:r>
          </a:p>
          <a:p>
            <a:endParaRPr lang="en-US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en-US" sz="28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robots.txt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r>
              <a:rPr lang="en-US" sz="2800" dirty="0">
                <a:solidFill>
                  <a:srgbClr val="92D050"/>
                </a:solidFill>
                <a:latin typeface="Bahnschrift Condensed" panose="020B0502040204020203" pitchFamily="34" charset="0"/>
              </a:rPr>
              <a:t>sitemap.xml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- 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могут содержать скрытые директории</a:t>
            </a:r>
          </a:p>
          <a:p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</a:t>
            </a:r>
            <a:endParaRPr lang="en-US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	admin, </a:t>
            </a:r>
            <a:r>
              <a:rPr lang="en-US" sz="28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admin_panel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прочее	- могут открывать доступ к панели админа</a:t>
            </a:r>
          </a:p>
          <a:p>
            <a:endParaRPr lang="ru-RU" sz="28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ru-RU" sz="28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Все названия файлов обычно пишутся осмысленно и по какой-то логике!</a:t>
            </a:r>
          </a:p>
        </p:txBody>
      </p:sp>
    </p:spTree>
    <p:extLst>
      <p:ext uri="{BB962C8B-B14F-4D97-AF65-F5344CB8AC3E}">
        <p14:creationId xmlns:p14="http://schemas.microsoft.com/office/powerpoint/2010/main" val="270604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309" y="4052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Реализация </a:t>
            </a:r>
            <a:r>
              <a:rPr lang="en-US" sz="5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fuzzing</a:t>
            </a:r>
            <a:r>
              <a:rPr lang="ru-RU" sz="5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0601E-62DC-7400-A232-1DB786632B44}"/>
              </a:ext>
            </a:extLst>
          </p:cNvPr>
          <p:cNvSpPr txBox="1"/>
          <p:nvPr/>
        </p:nvSpPr>
        <p:spPr>
          <a:xfrm>
            <a:off x="330068" y="3180818"/>
            <a:ext cx="65814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Предположим, что существует 3-ий файл, который называется по такой-же логике, как его найти? 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8B8255-03CB-9BAF-D84F-6C920340144B}"/>
              </a:ext>
            </a:extLst>
          </p:cNvPr>
          <p:cNvSpPr/>
          <p:nvPr/>
        </p:nvSpPr>
        <p:spPr>
          <a:xfrm>
            <a:off x="6956981" y="3180818"/>
            <a:ext cx="4613635" cy="288460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BA246-7110-E7FE-D75E-625E106A6682}"/>
              </a:ext>
            </a:extLst>
          </p:cNvPr>
          <p:cNvSpPr txBox="1"/>
          <p:nvPr/>
        </p:nvSpPr>
        <p:spPr>
          <a:xfrm>
            <a:off x="6862713" y="2356107"/>
            <a:ext cx="4996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Реальная структура сайта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E5492-93FA-1B28-4ADB-DFAC1E3F3C34}"/>
              </a:ext>
            </a:extLst>
          </p:cNvPr>
          <p:cNvSpPr txBox="1"/>
          <p:nvPr/>
        </p:nvSpPr>
        <p:spPr>
          <a:xfrm>
            <a:off x="8685788" y="3357968"/>
            <a:ext cx="1541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index.php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C3F10-CA05-1D88-7A48-6F28A43C5B2D}"/>
              </a:ext>
            </a:extLst>
          </p:cNvPr>
          <p:cNvSpPr txBox="1"/>
          <p:nvPr/>
        </p:nvSpPr>
        <p:spPr>
          <a:xfrm>
            <a:off x="7452513" y="4238299"/>
            <a:ext cx="1822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Andrey.txt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0990E-158F-B0AB-E10C-4B892432DDF2}"/>
              </a:ext>
            </a:extLst>
          </p:cNvPr>
          <p:cNvSpPr txBox="1"/>
          <p:nvPr/>
        </p:nvSpPr>
        <p:spPr>
          <a:xfrm>
            <a:off x="7452513" y="5047599"/>
            <a:ext cx="176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Michail.txt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A5A4C-FA76-6D83-5125-AA30689CA7FC}"/>
              </a:ext>
            </a:extLst>
          </p:cNvPr>
          <p:cNvSpPr txBox="1"/>
          <p:nvPr/>
        </p:nvSpPr>
        <p:spPr>
          <a:xfrm>
            <a:off x="10303497" y="4143461"/>
            <a:ext cx="625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rgbClr val="00B0F0"/>
                </a:solidFill>
                <a:latin typeface="Bahnschrift Condensed" panose="020B0502040204020203" pitchFamily="34" charset="0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FE913-7B1D-BEA3-4C8D-2231E6494C34}"/>
              </a:ext>
            </a:extLst>
          </p:cNvPr>
          <p:cNvSpPr txBox="1"/>
          <p:nvPr/>
        </p:nvSpPr>
        <p:spPr>
          <a:xfrm>
            <a:off x="281277" y="5339986"/>
            <a:ext cx="658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-&gt; </a:t>
            </a:r>
            <a:r>
              <a:rPr lang="ru-RU" sz="3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Перебрать все имена и добавить к ним </a:t>
            </a:r>
            <a:r>
              <a:rPr lang="en-US" sz="32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.txt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1000</Words>
  <Application>Microsoft Office PowerPoint</Application>
  <PresentationFormat>Широкоэкранный</PresentationFormat>
  <Paragraphs>136</Paragraphs>
  <Slides>36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Bahnschrift Condensed</vt:lpstr>
      <vt:lpstr>Calibri</vt:lpstr>
      <vt:lpstr>Calibri Light</vt:lpstr>
      <vt:lpstr>Тема Office</vt:lpstr>
      <vt:lpstr>Уязвимости. Part 1</vt:lpstr>
      <vt:lpstr>Уязвимости. Part 1</vt:lpstr>
      <vt:lpstr>Что мы рассмотрим?</vt:lpstr>
      <vt:lpstr>Зачем это знать?  </vt:lpstr>
      <vt:lpstr>  Написание простых и уязвимых сайтов</vt:lpstr>
      <vt:lpstr>Реализация fuzzing</vt:lpstr>
      <vt:lpstr>    Реализация fuzzing</vt:lpstr>
      <vt:lpstr>Реализация fuzzing </vt:lpstr>
      <vt:lpstr>Реализация fuzzing </vt:lpstr>
      <vt:lpstr>    Реализация fuzzing</vt:lpstr>
      <vt:lpstr>    Реализация fuzzing</vt:lpstr>
      <vt:lpstr>    Реализация fuzzing</vt:lpstr>
      <vt:lpstr>    Реализация fuzzing</vt:lpstr>
      <vt:lpstr>    Реализация fuzzing</vt:lpstr>
      <vt:lpstr>    Реализация fuzzing</vt:lpstr>
      <vt:lpstr>    Реализация fuzzing</vt:lpstr>
      <vt:lpstr>Уязвимости</vt:lpstr>
      <vt:lpstr>Command Injection</vt:lpstr>
      <vt:lpstr>   Command Injection</vt:lpstr>
      <vt:lpstr>   Command Injection</vt:lpstr>
      <vt:lpstr>IDOR</vt:lpstr>
      <vt:lpstr>     IDOR</vt:lpstr>
      <vt:lpstr>     IDOR</vt:lpstr>
      <vt:lpstr>     IDOR</vt:lpstr>
      <vt:lpstr>     IDOR</vt:lpstr>
      <vt:lpstr>     IDOR</vt:lpstr>
      <vt:lpstr>LFI</vt:lpstr>
      <vt:lpstr>     LFI</vt:lpstr>
      <vt:lpstr>     LFI</vt:lpstr>
      <vt:lpstr>     LFI</vt:lpstr>
      <vt:lpstr>     LFI</vt:lpstr>
      <vt:lpstr>     LFI</vt:lpstr>
      <vt:lpstr>   Что мы теперь можем?</vt:lpstr>
      <vt:lpstr>     ???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Ivan Panov</dc:creator>
  <cp:lastModifiedBy>An1x</cp:lastModifiedBy>
  <cp:revision>46</cp:revision>
  <dcterms:created xsi:type="dcterms:W3CDTF">2023-09-14T19:14:57Z</dcterms:created>
  <dcterms:modified xsi:type="dcterms:W3CDTF">2023-10-13T10:24:22Z</dcterms:modified>
</cp:coreProperties>
</file>