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266" r:id="rId4"/>
    <p:sldId id="257" r:id="rId5"/>
    <p:sldId id="268" r:id="rId6"/>
    <p:sldId id="272" r:id="rId7"/>
    <p:sldId id="259" r:id="rId8"/>
    <p:sldId id="264" r:id="rId9"/>
    <p:sldId id="269" r:id="rId10"/>
    <p:sldId id="270" r:id="rId11"/>
    <p:sldId id="271" r:id="rId12"/>
    <p:sldId id="273" r:id="rId13"/>
    <p:sldId id="260" r:id="rId14"/>
    <p:sldId id="275" r:id="rId15"/>
    <p:sldId id="276" r:id="rId16"/>
    <p:sldId id="277" r:id="rId17"/>
    <p:sldId id="278" r:id="rId18"/>
    <p:sldId id="279" r:id="rId19"/>
    <p:sldId id="281" r:id="rId20"/>
    <p:sldId id="280" r:id="rId21"/>
    <p:sldId id="282" r:id="rId22"/>
    <p:sldId id="283" r:id="rId23"/>
    <p:sldId id="284" r:id="rId24"/>
    <p:sldId id="286" r:id="rId25"/>
    <p:sldId id="285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6" r:id="rId35"/>
    <p:sldId id="297" r:id="rId36"/>
    <p:sldId id="295" r:id="rId37"/>
    <p:sldId id="274" r:id="rId38"/>
    <p:sldId id="298" r:id="rId39"/>
    <p:sldId id="263" r:id="rId40"/>
    <p:sldId id="267" r:id="rId41"/>
    <p:sldId id="265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1641C-B204-4363-AC1B-678A06A3A9E2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C3A40-75D0-4F84-A133-A66DB9624E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713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C3A40-75D0-4F84-A133-A66DB9624E6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923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28834D-C66F-4048-9D49-A5BBC1BBB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0727D0-1D7A-4B30-928E-6B523B827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09C582-E472-44F2-8E59-EF1C8405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2763-D2C5-4730-B76D-D601372C5202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1CBEBC-EF29-4725-BCE1-A9013CE3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A02F8E-8388-40AA-858B-BB47301C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9FE1-D1A3-445E-9ED9-7DB311F23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94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692D6-1984-4FF5-8CA3-AA799483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82FB4B-2374-433D-A383-F8DB1775E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E5C114-3DC4-4A92-9584-1D52A49B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2763-D2C5-4730-B76D-D601372C5202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9377E3-8F6E-4F54-9EAC-B7153FF7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483320-D25E-4483-904C-DDBCC50F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9FE1-D1A3-445E-9ED9-7DB311F23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78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E843573-250F-44EC-B0EA-5F2A88954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225440-D86E-450E-B47A-5827F29D8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54E59D-05F2-4674-B5E0-2400D771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2763-D2C5-4730-B76D-D601372C5202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282747-1B15-4735-85D1-9F0BD9A5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2E844C-61B7-42EB-8B65-760EB9AF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9FE1-D1A3-445E-9ED9-7DB311F23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86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362A7A-26D2-4447-A05B-F69939C2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FEF31F-7027-450A-81EE-34B952694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6B543E-E45D-40A3-9F15-639E76B2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2763-D2C5-4730-B76D-D601372C5202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165E7F-7765-4321-AAAA-73AC12F7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9599D4-CC8E-4918-BEF6-CBBF81BD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9FE1-D1A3-445E-9ED9-7DB311F23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92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90BD5-85E6-483C-9F35-E25CB9DD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8BE6E0-D06F-4442-B4E1-DB9D08386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8B5F75-97D0-4414-A43E-183593AE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2763-D2C5-4730-B76D-D601372C5202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E49AE3-60F2-4C36-9B41-46149CEC2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2BEE49-F0AD-44E9-8D49-6A5C214C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9FE1-D1A3-445E-9ED9-7DB311F23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00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893FB-E735-4DE1-B364-0C9DBFEF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911866-61FA-4D79-B746-BBBA4EB26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A7B8BC-83BC-4D94-8F48-751DB783E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B0C54A-0B40-4615-B642-FFC30C7B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2763-D2C5-4730-B76D-D601372C5202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61B719-A3E0-4363-8E3B-BE875E3B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4229D9-A5CC-4B40-88E4-6A75D712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9FE1-D1A3-445E-9ED9-7DB311F23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04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66B35-C41D-465E-AD11-B50A993F7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8C465B-48DB-47DD-A7D2-7C54B310C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EDB3E1-AEF6-4022-AA7B-33F560060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9713F7C-4CEA-4C74-9635-9C2C7AB41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E999178-DF6F-448F-96B4-C5228D73E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6581991-18E3-4586-870C-05999449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2763-D2C5-4730-B76D-D601372C5202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FEB1FC9-6196-4E2A-9739-BC613910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E08138-3BAD-4B07-B291-03BEBAA93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9FE1-D1A3-445E-9ED9-7DB311F23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18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D3639-B4D6-4BC9-956A-F2073AAA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6048E15-0B26-4F5C-A246-1B767CB7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2763-D2C5-4730-B76D-D601372C5202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630F3ED-BDEB-4E44-81CD-90F224F3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6601341-812A-4319-AB41-225D7736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9FE1-D1A3-445E-9ED9-7DB311F23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2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AA68CDF-88BD-4E63-8E8C-6FCC19B9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2763-D2C5-4730-B76D-D601372C5202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FAD64A-3BC6-4FF5-B4BE-A359ED07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A00526-D4B0-4FA2-B0BC-ACEFE17C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9FE1-D1A3-445E-9ED9-7DB311F23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63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554DA1-3EB0-40FD-A3E7-4DBF208F8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697AB2-C74B-4D91-8922-3F3C82AB9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0E07D8-FA8C-4C48-929E-377558214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CFB29D-0834-4F8C-B4EF-32012C9D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2763-D2C5-4730-B76D-D601372C5202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B26003-5619-440B-A554-86037E84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57385B-667D-4BC4-BF19-3CAC00C1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9FE1-D1A3-445E-9ED9-7DB311F23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41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A19BCC-40A9-488F-BFAA-EFDB7046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E0C7777-4969-4781-82A2-5FD51EA46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354416-204E-4F6B-AD59-0B840F112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78CEEE-CC6A-49AF-A2AE-F7F2B01F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2763-D2C5-4730-B76D-D601372C5202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AB98FF-8B2D-42FF-B9FD-25578246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B27D8B-B976-4860-B99D-008F1041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9FE1-D1A3-445E-9ED9-7DB311F23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53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91CF6C-4036-40EF-9C1E-EBB5ACA29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8EA83E-292D-4CEC-BEBD-43350B813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93E7F0-9229-4CA3-B50F-78F5CABC3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62763-D2C5-4730-B76D-D601372C5202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BF8543-690D-464D-91C8-99448006C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CE9AF5-5483-4D09-A5C1-911002505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59FE1-D1A3-445E-9ED9-7DB311F23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18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life@5.188.150.7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282AA-C9C9-400B-B29F-9E1126349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sz="11500" dirty="0">
                <a:latin typeface="Bahnschrift Condensed" panose="020B0502040204020203" pitchFamily="34" charset="0"/>
              </a:rPr>
              <a:t>Linux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53D9E-336A-4E8D-AF05-7F0BE5B17E08}"/>
              </a:ext>
            </a:extLst>
          </p:cNvPr>
          <p:cNvSpPr txBox="1"/>
          <p:nvPr/>
        </p:nvSpPr>
        <p:spPr>
          <a:xfrm>
            <a:off x="5654565" y="342900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latin typeface="Bahnschrift Condensed" panose="020B0502040204020203" pitchFamily="34" charset="0"/>
              </a:rPr>
              <a:t>Как ломать и защищать?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5C7A44F-F7B8-4EC3-8338-149503D67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27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Права 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B5E1D0-1D3E-4A20-0195-02F7ED175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966" y="1676131"/>
            <a:ext cx="10212068" cy="481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Права 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CC2B93-6F92-BE36-4F65-ED6CFE839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15" y="2149149"/>
            <a:ext cx="6516771" cy="23282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BC32B4-D9E1-D98C-C997-AB8AB1E52293}"/>
              </a:ext>
            </a:extLst>
          </p:cNvPr>
          <p:cNvSpPr txBox="1"/>
          <p:nvPr/>
        </p:nvSpPr>
        <p:spPr>
          <a:xfrm>
            <a:off x="535915" y="4935824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Или через </a:t>
            </a:r>
            <a:r>
              <a:rPr lang="en-US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u g o +- </a:t>
            </a:r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(тип прав) , и </a:t>
            </a:r>
            <a:r>
              <a:rPr lang="ru-RU" sz="3200" dirty="0" err="1">
                <a:solidFill>
                  <a:schemeClr val="bg2"/>
                </a:solidFill>
                <a:latin typeface="Bahnschrift Condensed" panose="020B0502040204020203" pitchFamily="34" charset="0"/>
              </a:rPr>
              <a:t>т.д</a:t>
            </a:r>
            <a:endParaRPr lang="ru-RU" sz="32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237849-CD91-2645-45FD-80DF334F4915}"/>
              </a:ext>
            </a:extLst>
          </p:cNvPr>
          <p:cNvSpPr txBox="1"/>
          <p:nvPr/>
        </p:nvSpPr>
        <p:spPr>
          <a:xfrm>
            <a:off x="8239540" y="2035983"/>
            <a:ext cx="30299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err="1">
                <a:solidFill>
                  <a:schemeClr val="bg2"/>
                </a:solidFill>
                <a:latin typeface="Bahnschrift Condensed" panose="020B0502040204020203" pitchFamily="34" charset="0"/>
              </a:rPr>
              <a:t>chmod</a:t>
            </a:r>
            <a:r>
              <a:rPr lang="en-US" sz="6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 </a:t>
            </a:r>
          </a:p>
          <a:p>
            <a:pPr algn="ctr"/>
            <a:endParaRPr lang="en-US" sz="60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en-US" sz="4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(</a:t>
            </a:r>
            <a:r>
              <a:rPr lang="ru-RU" sz="4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новая команда</a:t>
            </a:r>
            <a:r>
              <a:rPr lang="en-US" sz="4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)</a:t>
            </a:r>
            <a:r>
              <a:rPr lang="en-US" sz="11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 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661559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Права 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8D3216-A574-A9DE-F8CC-15FADB38A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291" y="2005227"/>
            <a:ext cx="8047417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43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Новые команды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4B1976-934D-C04A-CF14-1271434E1C35}"/>
              </a:ext>
            </a:extLst>
          </p:cNvPr>
          <p:cNvSpPr txBox="1"/>
          <p:nvPr/>
        </p:nvSpPr>
        <p:spPr>
          <a:xfrm>
            <a:off x="594293" y="2149149"/>
            <a:ext cx="907964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ftp				kill		last</a:t>
            </a:r>
            <a:endParaRPr lang="ru-RU" sz="72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endParaRPr lang="ru-RU" sz="72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r>
              <a:rPr lang="en-US" sz="7200" dirty="0" err="1">
                <a:solidFill>
                  <a:schemeClr val="bg2"/>
                </a:solidFill>
                <a:latin typeface="Bahnschrift Condensed" panose="020B0502040204020203" pitchFamily="34" charset="0"/>
              </a:rPr>
              <a:t>chmod</a:t>
            </a:r>
            <a:r>
              <a:rPr lang="en-US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</a:t>
            </a:r>
            <a:r>
              <a:rPr lang="en-US" sz="7200" dirty="0" err="1">
                <a:solidFill>
                  <a:schemeClr val="bg2"/>
                </a:solidFill>
                <a:latin typeface="Bahnschrift Condensed" panose="020B0502040204020203" pitchFamily="34" charset="0"/>
              </a:rPr>
              <a:t>ps</a:t>
            </a:r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	</a:t>
            </a:r>
            <a:r>
              <a:rPr lang="en-US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who</a:t>
            </a:r>
          </a:p>
        </p:txBody>
      </p:sp>
      <p:sp>
        <p:nvSpPr>
          <p:cNvPr id="6" name="Правая фигурная скобка 5">
            <a:extLst>
              <a:ext uri="{FF2B5EF4-FFF2-40B4-BE49-F238E27FC236}">
                <a16:creationId xmlns:a16="http://schemas.microsoft.com/office/drawing/2014/main" id="{455CE406-A231-2E72-9938-B4B700E07B0B}"/>
              </a:ext>
            </a:extLst>
          </p:cNvPr>
          <p:cNvSpPr/>
          <p:nvPr/>
        </p:nvSpPr>
        <p:spPr>
          <a:xfrm>
            <a:off x="8517834" y="2266121"/>
            <a:ext cx="1570383" cy="3419061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4C169-5F52-CA53-F8A9-DD4769932EC4}"/>
              </a:ext>
            </a:extLst>
          </p:cNvPr>
          <p:cNvSpPr txBox="1"/>
          <p:nvPr/>
        </p:nvSpPr>
        <p:spPr>
          <a:xfrm>
            <a:off x="10088217" y="3744818"/>
            <a:ext cx="1953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+- Одно и то же</a:t>
            </a:r>
            <a:endParaRPr lang="ru-R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8C0536-13C5-C93B-7DE9-AD95D6A03F01}"/>
              </a:ext>
            </a:extLst>
          </p:cNvPr>
          <p:cNvSpPr txBox="1"/>
          <p:nvPr/>
        </p:nvSpPr>
        <p:spPr>
          <a:xfrm>
            <a:off x="10088217" y="5429616"/>
            <a:ext cx="18236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 err="1">
                <a:solidFill>
                  <a:schemeClr val="bg2"/>
                </a:solidFill>
                <a:latin typeface="Bahnschrift Condensed" panose="020B0502040204020203" pitchFamily="34" charset="0"/>
              </a:rPr>
              <a:t>ifconfig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694921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	</a:t>
            </a:r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Процесс </a:t>
            </a:r>
            <a:r>
              <a:rPr lang="ru-RU" sz="72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взлома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C54EF2-00C3-53F3-D21B-5D5150001B43}"/>
              </a:ext>
            </a:extLst>
          </p:cNvPr>
          <p:cNvSpPr txBox="1"/>
          <p:nvPr/>
        </p:nvSpPr>
        <p:spPr>
          <a:xfrm>
            <a:off x="645246" y="2861725"/>
            <a:ext cx="30413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Планирование</a:t>
            </a:r>
            <a:endParaRPr lang="ru-RU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80776B-6BDA-7BAF-8216-A42C33BF2947}"/>
              </a:ext>
            </a:extLst>
          </p:cNvPr>
          <p:cNvSpPr txBox="1"/>
          <p:nvPr/>
        </p:nvSpPr>
        <p:spPr>
          <a:xfrm>
            <a:off x="4729369" y="2714534"/>
            <a:ext cx="27332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Сканирование</a:t>
            </a:r>
          </a:p>
          <a:p>
            <a:pPr algn="ctr"/>
            <a:r>
              <a:rPr lang="ru-RU" sz="36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(Изучение цели)</a:t>
            </a:r>
            <a:endParaRPr lang="ru-RU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4484A1-1070-A4E3-968B-F7646D5D8211}"/>
              </a:ext>
            </a:extLst>
          </p:cNvPr>
          <p:cNvSpPr txBox="1"/>
          <p:nvPr/>
        </p:nvSpPr>
        <p:spPr>
          <a:xfrm>
            <a:off x="8755019" y="2776089"/>
            <a:ext cx="309061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Атака на найденные уязвимости</a:t>
            </a:r>
            <a:endParaRPr lang="ru-RU" sz="3200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0382BC4-54E7-691A-5FBD-24FDA836C4E1}"/>
              </a:ext>
            </a:extLst>
          </p:cNvPr>
          <p:cNvCxnSpPr>
            <a:stCxn id="4" idx="3"/>
          </p:cNvCxnSpPr>
          <p:nvPr/>
        </p:nvCxnSpPr>
        <p:spPr>
          <a:xfrm flipV="1">
            <a:off x="3686621" y="3246445"/>
            <a:ext cx="10427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C3B553F5-A3E6-2874-C7A1-E578FBE1EF9A}"/>
              </a:ext>
            </a:extLst>
          </p:cNvPr>
          <p:cNvCxnSpPr/>
          <p:nvPr/>
        </p:nvCxnSpPr>
        <p:spPr>
          <a:xfrm flipV="1">
            <a:off x="7587451" y="3246444"/>
            <a:ext cx="10427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713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	</a:t>
            </a:r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Процесс </a:t>
            </a:r>
            <a:r>
              <a:rPr lang="ru-RU" sz="72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взлома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9C7F5A-9D3A-1E74-9570-D56A53BF8CEF}"/>
              </a:ext>
            </a:extLst>
          </p:cNvPr>
          <p:cNvSpPr txBox="1"/>
          <p:nvPr/>
        </p:nvSpPr>
        <p:spPr>
          <a:xfrm>
            <a:off x="733794" y="2959640"/>
            <a:ext cx="107244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Подключаемся к одной сети</a:t>
            </a:r>
            <a:r>
              <a:rPr lang="en-US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 (</a:t>
            </a:r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чтобы вы смогли все подключиться к машине</a:t>
            </a:r>
            <a:r>
              <a:rPr lang="en-US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):</a:t>
            </a:r>
          </a:p>
          <a:p>
            <a:r>
              <a:rPr lang="en-US" sz="24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</a:t>
            </a:r>
          </a:p>
          <a:p>
            <a:r>
              <a:rPr lang="en-US" sz="24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</a:t>
            </a:r>
            <a:r>
              <a:rPr lang="ru-RU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Имя сети	</a:t>
            </a:r>
            <a:r>
              <a:rPr lang="en-US" sz="28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LIFE Trainings</a:t>
            </a:r>
            <a:r>
              <a:rPr lang="ru-RU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	Пароль		</a:t>
            </a:r>
            <a:r>
              <a:rPr lang="ru-RU" sz="28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12345678</a:t>
            </a:r>
            <a:endParaRPr lang="ru-RU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666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Процесс </a:t>
            </a:r>
            <a:r>
              <a:rPr lang="ru-RU" sz="72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взлома</a:t>
            </a:r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 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B1DB8A-203E-42BB-914F-3E1D67781E50}"/>
              </a:ext>
            </a:extLst>
          </p:cNvPr>
          <p:cNvSpPr txBox="1"/>
          <p:nvPr/>
        </p:nvSpPr>
        <p:spPr>
          <a:xfrm>
            <a:off x="740465" y="1778311"/>
            <a:ext cx="1071107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Планирование </a:t>
            </a:r>
            <a:r>
              <a:rPr lang="ru-RU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(тут нечего планировать) )</a:t>
            </a:r>
            <a:r>
              <a:rPr lang="en-US" sz="44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:</a:t>
            </a:r>
          </a:p>
          <a:p>
            <a:r>
              <a:rPr lang="en-US" sz="44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</a:t>
            </a:r>
          </a:p>
          <a:p>
            <a:r>
              <a:rPr lang="en-US" sz="44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</a:t>
            </a:r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Мы знаем, что в сети есть уязвимая машина (ОС - </a:t>
            </a:r>
            <a:r>
              <a:rPr lang="en-US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ubuntu</a:t>
            </a:r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)</a:t>
            </a:r>
            <a:endParaRPr lang="en-US" sz="32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r>
              <a:rPr lang="en-US" sz="44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</a:t>
            </a:r>
            <a:endParaRPr lang="ru-RU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C1E9F6-74D0-41F7-B063-43AF3FDF465A}"/>
              </a:ext>
            </a:extLst>
          </p:cNvPr>
          <p:cNvSpPr txBox="1"/>
          <p:nvPr/>
        </p:nvSpPr>
        <p:spPr>
          <a:xfrm>
            <a:off x="1679713" y="4262556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 - Как её найти?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93F05D-83BC-2827-46AA-947FBE39A740}"/>
              </a:ext>
            </a:extLst>
          </p:cNvPr>
          <p:cNvSpPr txBox="1"/>
          <p:nvPr/>
        </p:nvSpPr>
        <p:spPr>
          <a:xfrm>
            <a:off x="2345635" y="4910076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 - Посмотреть, кто вообще есть в сети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64148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Процесс </a:t>
            </a:r>
            <a:r>
              <a:rPr lang="ru-RU" sz="72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взлома</a:t>
            </a:r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 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B1DB8A-203E-42BB-914F-3E1D67781E50}"/>
              </a:ext>
            </a:extLst>
          </p:cNvPr>
          <p:cNvSpPr txBox="1"/>
          <p:nvPr/>
        </p:nvSpPr>
        <p:spPr>
          <a:xfrm>
            <a:off x="838200" y="1764428"/>
            <a:ext cx="107110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Планирование </a:t>
            </a:r>
            <a:r>
              <a:rPr lang="en-US" sz="44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:	</a:t>
            </a:r>
            <a:endParaRPr lang="ru-R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3516D3-35EF-D228-716F-CFDE1AECB013}"/>
              </a:ext>
            </a:extLst>
          </p:cNvPr>
          <p:cNvSpPr txBox="1"/>
          <p:nvPr/>
        </p:nvSpPr>
        <p:spPr>
          <a:xfrm>
            <a:off x="1300749" y="3167390"/>
            <a:ext cx="119004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Узнаём </a:t>
            </a:r>
            <a:r>
              <a:rPr lang="en-US" sz="2800" dirty="0" err="1">
                <a:solidFill>
                  <a:schemeClr val="bg2"/>
                </a:solidFill>
                <a:latin typeface="Bahnschrift Condensed" panose="020B0502040204020203" pitchFamily="34" charset="0"/>
              </a:rPr>
              <a:t>ip</a:t>
            </a:r>
            <a:r>
              <a:rPr lang="en-US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-</a:t>
            </a:r>
            <a:r>
              <a:rPr lang="ru-RU" sz="2800" dirty="0" err="1">
                <a:solidFill>
                  <a:schemeClr val="bg2"/>
                </a:solidFill>
                <a:latin typeface="Bahnschrift Condensed" panose="020B0502040204020203" pitchFamily="34" charset="0"/>
              </a:rPr>
              <a:t>адресс</a:t>
            </a:r>
            <a:r>
              <a:rPr lang="ru-RU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 роутера (Обычно у него самый первый адрес в сети)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2F3F6-7830-E686-8D25-9EA44A4F08CC}"/>
              </a:ext>
            </a:extLst>
          </p:cNvPr>
          <p:cNvSpPr txBox="1"/>
          <p:nvPr/>
        </p:nvSpPr>
        <p:spPr>
          <a:xfrm>
            <a:off x="198783" y="4468859"/>
            <a:ext cx="4999382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 err="1">
                <a:solidFill>
                  <a:srgbClr val="FFFF00"/>
                </a:solidFill>
                <a:latin typeface="Bahnschrift Condensed" panose="020B0502040204020203" pitchFamily="34" charset="0"/>
              </a:rPr>
              <a:t>ifconfig</a:t>
            </a:r>
            <a:endParaRPr lang="en-US" sz="4400" dirty="0">
              <a:solidFill>
                <a:srgbClr val="FFFF00"/>
              </a:solidFill>
              <a:latin typeface="Bahnschrift Condensed" panose="020B0502040204020203" pitchFamily="34" charset="0"/>
            </a:endParaRPr>
          </a:p>
          <a:p>
            <a:pPr algn="ctr"/>
            <a:endParaRPr lang="en-US" sz="44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en-US" sz="36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(</a:t>
            </a:r>
            <a:r>
              <a:rPr lang="ru-RU" sz="36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Увидите ваш </a:t>
            </a:r>
            <a:r>
              <a:rPr lang="en-US" sz="3600" dirty="0" err="1">
                <a:solidFill>
                  <a:schemeClr val="bg2"/>
                </a:solidFill>
                <a:latin typeface="Bahnschrift Condensed" panose="020B0502040204020203" pitchFamily="34" charset="0"/>
              </a:rPr>
              <a:t>ip</a:t>
            </a:r>
            <a:r>
              <a:rPr lang="en-US" sz="36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)</a:t>
            </a:r>
            <a:endParaRPr lang="ru-RU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225630-6AA2-7B38-D24B-5B40A47F6A67}"/>
              </a:ext>
            </a:extLst>
          </p:cNvPr>
          <p:cNvSpPr txBox="1"/>
          <p:nvPr/>
        </p:nvSpPr>
        <p:spPr>
          <a:xfrm>
            <a:off x="6728791" y="4468859"/>
            <a:ext cx="5463209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route</a:t>
            </a:r>
          </a:p>
          <a:p>
            <a:pPr algn="ctr"/>
            <a:endParaRPr lang="en-US" sz="44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en-US" sz="36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(</a:t>
            </a:r>
            <a:r>
              <a:rPr lang="ru-RU" sz="36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Увидите </a:t>
            </a:r>
            <a:r>
              <a:rPr lang="en-US" sz="3600" dirty="0" err="1">
                <a:solidFill>
                  <a:schemeClr val="bg2"/>
                </a:solidFill>
                <a:latin typeface="Bahnschrift Condensed" panose="020B0502040204020203" pitchFamily="34" charset="0"/>
              </a:rPr>
              <a:t>ip</a:t>
            </a:r>
            <a:r>
              <a:rPr lang="en-US" sz="36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 </a:t>
            </a:r>
            <a:r>
              <a:rPr lang="ru-RU" sz="36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роутера</a:t>
            </a:r>
            <a:r>
              <a:rPr lang="en-US" sz="36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633154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	</a:t>
            </a:r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Процесс </a:t>
            </a:r>
            <a:r>
              <a:rPr lang="ru-RU" sz="72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взлома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658D86-10F8-940D-1EBE-63A2A4FBB665}"/>
              </a:ext>
            </a:extLst>
          </p:cNvPr>
          <p:cNvSpPr txBox="1"/>
          <p:nvPr/>
        </p:nvSpPr>
        <p:spPr>
          <a:xfrm>
            <a:off x="1997765" y="1690688"/>
            <a:ext cx="157038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 err="1">
                <a:solidFill>
                  <a:schemeClr val="bg2"/>
                </a:solidFill>
                <a:latin typeface="Bahnschrift Condensed" panose="020B0502040204020203" pitchFamily="34" charset="0"/>
              </a:rPr>
              <a:t>ifconfig</a:t>
            </a:r>
            <a:endParaRPr lang="ru-RU" sz="4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01CC8B-27CD-52A3-45D7-FB7A115F5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48" y="2904380"/>
            <a:ext cx="5808152" cy="2986984"/>
          </a:xfrm>
          <a:prstGeom prst="rect">
            <a:avLst/>
          </a:prstGeom>
        </p:spPr>
      </p:pic>
      <p:pic>
        <p:nvPicPr>
          <p:cNvPr id="3076" name="Picture 4" descr="route command in Linux with Examples - GeeksforGeeks">
            <a:extLst>
              <a:ext uri="{FF2B5EF4-FFF2-40B4-BE49-F238E27FC236}">
                <a16:creationId xmlns:a16="http://schemas.microsoft.com/office/drawing/2014/main" id="{B186229A-5F18-3F7B-0CEC-0C976B578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343" y="2900514"/>
            <a:ext cx="5387809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CBFD38-5A0B-1272-D508-EA3CE51E0183}"/>
              </a:ext>
            </a:extLst>
          </p:cNvPr>
          <p:cNvSpPr txBox="1"/>
          <p:nvPr/>
        </p:nvSpPr>
        <p:spPr>
          <a:xfrm>
            <a:off x="8425055" y="1690688"/>
            <a:ext cx="157038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route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60847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	</a:t>
            </a:r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Процесс </a:t>
            </a:r>
            <a:r>
              <a:rPr lang="ru-RU" sz="72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взлома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CBBBD0-8980-B3BF-7A16-83B05434F81E}"/>
              </a:ext>
            </a:extLst>
          </p:cNvPr>
          <p:cNvSpPr txBox="1"/>
          <p:nvPr/>
        </p:nvSpPr>
        <p:spPr>
          <a:xfrm>
            <a:off x="645246" y="1789861"/>
            <a:ext cx="10515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Планирование </a:t>
            </a:r>
            <a:r>
              <a:rPr lang="en-US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:</a:t>
            </a:r>
            <a:endParaRPr lang="ru-RU" sz="32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</a:t>
            </a:r>
          </a:p>
          <a:p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</a:t>
            </a:r>
            <a:r>
              <a:rPr lang="ru-RU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Сканируем сеть и узнаём, кто в ней есть (будете вы и моя машина)</a:t>
            </a:r>
          </a:p>
        </p:txBody>
      </p:sp>
    </p:spTree>
    <p:extLst>
      <p:ext uri="{BB962C8B-B14F-4D97-AF65-F5344CB8AC3E}">
        <p14:creationId xmlns:p14="http://schemas.microsoft.com/office/powerpoint/2010/main" val="188197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282AA-C9C9-400B-B29F-9E1126349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sz="115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Linux</a:t>
            </a:r>
            <a:endParaRPr lang="ru-RU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53D9E-336A-4E8D-AF05-7F0BE5B17E08}"/>
              </a:ext>
            </a:extLst>
          </p:cNvPr>
          <p:cNvSpPr txBox="1"/>
          <p:nvPr/>
        </p:nvSpPr>
        <p:spPr>
          <a:xfrm>
            <a:off x="5654565" y="342900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Как ломать и защищать?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5C7A44F-F7B8-4EC3-8338-149503D67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7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	</a:t>
            </a:r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Процесс </a:t>
            </a:r>
            <a:r>
              <a:rPr lang="ru-RU" sz="72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взлома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1067B6-E5E5-1B94-AC92-C7FD1E0C662D}"/>
              </a:ext>
            </a:extLst>
          </p:cNvPr>
          <p:cNvSpPr txBox="1"/>
          <p:nvPr/>
        </p:nvSpPr>
        <p:spPr>
          <a:xfrm>
            <a:off x="182217" y="3136612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FFFF00"/>
                </a:solidFill>
                <a:latin typeface="Bahnschrift Condensed" panose="020B0502040204020203" pitchFamily="34" charset="0"/>
              </a:rPr>
              <a:t>sudo</a:t>
            </a:r>
            <a:r>
              <a:rPr lang="en-US" sz="32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latin typeface="Bahnschrift Condensed" panose="020B0502040204020203" pitchFamily="34" charset="0"/>
              </a:rPr>
              <a:t>nmap</a:t>
            </a:r>
            <a:r>
              <a:rPr lang="en-US" sz="32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 –O </a:t>
            </a:r>
            <a:r>
              <a:rPr lang="ru-RU" sz="32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 192.168.0.0</a:t>
            </a:r>
            <a:r>
              <a:rPr lang="en-US" sz="32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/ 24</a:t>
            </a:r>
            <a:r>
              <a:rPr lang="en-US" sz="12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 </a:t>
            </a:r>
            <a:endParaRPr lang="ru-RU" sz="1200" dirty="0">
              <a:solidFill>
                <a:srgbClr val="FFFF0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EB3A06-4C67-9BD7-77F3-C1E5E6308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954" y="2016578"/>
            <a:ext cx="6203359" cy="28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63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	</a:t>
            </a:r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Процесс </a:t>
            </a:r>
            <a:r>
              <a:rPr lang="ru-RU" sz="72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взлома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0A8C53-822E-F0A1-CADD-C162DA95DAFA}"/>
              </a:ext>
            </a:extLst>
          </p:cNvPr>
          <p:cNvSpPr txBox="1"/>
          <p:nvPr/>
        </p:nvSpPr>
        <p:spPr>
          <a:xfrm>
            <a:off x="675064" y="1416039"/>
            <a:ext cx="1021822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Сканирование </a:t>
            </a:r>
            <a:r>
              <a:rPr lang="en-US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:</a:t>
            </a:r>
            <a:endParaRPr lang="ru-RU" sz="32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endParaRPr lang="ru-RU" sz="32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</a:t>
            </a:r>
            <a:r>
              <a:rPr lang="ru-RU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Мы узнали </a:t>
            </a:r>
            <a:r>
              <a:rPr lang="en-US" sz="2800" dirty="0" err="1">
                <a:solidFill>
                  <a:schemeClr val="bg2"/>
                </a:solidFill>
                <a:latin typeface="Bahnschrift Condensed" panose="020B0502040204020203" pitchFamily="34" charset="0"/>
              </a:rPr>
              <a:t>ip</a:t>
            </a:r>
            <a:r>
              <a:rPr lang="en-US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 </a:t>
            </a:r>
            <a:r>
              <a:rPr lang="ru-RU" sz="2800" dirty="0" err="1">
                <a:solidFill>
                  <a:schemeClr val="bg2"/>
                </a:solidFill>
                <a:latin typeface="Bahnschrift Condensed" panose="020B0502040204020203" pitchFamily="34" charset="0"/>
              </a:rPr>
              <a:t>адресс</a:t>
            </a:r>
            <a:r>
              <a:rPr lang="ru-RU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 машины и какие сервисы на ней запущенны, а именно</a:t>
            </a:r>
            <a:r>
              <a:rPr lang="en-US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:</a:t>
            </a:r>
          </a:p>
          <a:p>
            <a:endParaRPr lang="en-US" sz="28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r>
              <a:rPr lang="en-US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</a:t>
            </a:r>
            <a:r>
              <a:rPr lang="en-US" sz="2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FTP</a:t>
            </a:r>
          </a:p>
          <a:p>
            <a:endParaRPr lang="ru-RU" sz="28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r>
              <a:rPr lang="ru-RU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</a:t>
            </a:r>
            <a:r>
              <a:rPr lang="en-US" sz="24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MySQL</a:t>
            </a:r>
          </a:p>
          <a:p>
            <a:endParaRPr lang="en-US" sz="28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r>
              <a:rPr lang="en-US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</a:t>
            </a:r>
            <a:r>
              <a:rPr lang="en-US" sz="2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SSH</a:t>
            </a:r>
          </a:p>
          <a:p>
            <a:endParaRPr lang="en-US" sz="28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r>
              <a:rPr lang="en-US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</a:t>
            </a:r>
            <a:r>
              <a:rPr lang="en-US" sz="24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Web</a:t>
            </a:r>
            <a:endParaRPr lang="ru-RU" sz="28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Правая фигурная скобка 4">
            <a:extLst>
              <a:ext uri="{FF2B5EF4-FFF2-40B4-BE49-F238E27FC236}">
                <a16:creationId xmlns:a16="http://schemas.microsoft.com/office/drawing/2014/main" id="{FCA44B7C-A93E-95CD-3D44-253E45E4B515}"/>
              </a:ext>
            </a:extLst>
          </p:cNvPr>
          <p:cNvSpPr/>
          <p:nvPr/>
        </p:nvSpPr>
        <p:spPr>
          <a:xfrm>
            <a:off x="3299791" y="3498573"/>
            <a:ext cx="715618" cy="2842591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4511C-D409-C55B-F191-07595FD67D64}"/>
              </a:ext>
            </a:extLst>
          </p:cNvPr>
          <p:cNvSpPr txBox="1"/>
          <p:nvPr/>
        </p:nvSpPr>
        <p:spPr>
          <a:xfrm>
            <a:off x="4209221" y="4658258"/>
            <a:ext cx="3773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Через это мы и будем ломать</a:t>
            </a:r>
            <a:endParaRPr lang="en-US" sz="28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063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	</a:t>
            </a:r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Процесс </a:t>
            </a:r>
            <a:r>
              <a:rPr lang="ru-RU" sz="72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взлома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113638-E470-B234-DEC2-1D1450922D57}"/>
              </a:ext>
            </a:extLst>
          </p:cNvPr>
          <p:cNvSpPr txBox="1"/>
          <p:nvPr/>
        </p:nvSpPr>
        <p:spPr>
          <a:xfrm>
            <a:off x="645246" y="1676131"/>
            <a:ext cx="61026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Сканирование </a:t>
            </a:r>
            <a:r>
              <a:rPr lang="en-US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:</a:t>
            </a:r>
            <a:endParaRPr lang="ru-RU" sz="32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endParaRPr lang="ru-RU" sz="32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Рассмотрим </a:t>
            </a:r>
            <a:r>
              <a:rPr lang="en-US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FTP</a:t>
            </a:r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5796F-7AAE-B1C0-D44E-CFF43838095A}"/>
              </a:ext>
            </a:extLst>
          </p:cNvPr>
          <p:cNvSpPr txBox="1"/>
          <p:nvPr/>
        </p:nvSpPr>
        <p:spPr>
          <a:xfrm>
            <a:off x="2089733" y="3886200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А как подключиться к </a:t>
            </a:r>
            <a:r>
              <a:rPr lang="en-US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FTP ?</a:t>
            </a:r>
            <a:endParaRPr lang="ru-RU" sz="32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47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	</a:t>
            </a:r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Процесс </a:t>
            </a:r>
            <a:r>
              <a:rPr lang="ru-RU" sz="72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взлома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1067B6-E5E5-1B94-AC92-C7FD1E0C662D}"/>
              </a:ext>
            </a:extLst>
          </p:cNvPr>
          <p:cNvSpPr txBox="1"/>
          <p:nvPr/>
        </p:nvSpPr>
        <p:spPr>
          <a:xfrm>
            <a:off x="917713" y="3067038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ftp </a:t>
            </a:r>
            <a:r>
              <a:rPr lang="en-US" sz="3200" dirty="0" err="1">
                <a:solidFill>
                  <a:srgbClr val="FFFF00"/>
                </a:solidFill>
                <a:latin typeface="Bahnschrift Condensed" panose="020B0502040204020203" pitchFamily="34" charset="0"/>
              </a:rPr>
              <a:t>ip</a:t>
            </a:r>
            <a:r>
              <a:rPr lang="en-US" sz="32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-</a:t>
            </a:r>
            <a:r>
              <a:rPr lang="ru-RU" sz="32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адрес</a:t>
            </a:r>
            <a:r>
              <a:rPr lang="en-US" sz="12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 </a:t>
            </a:r>
            <a:endParaRPr lang="ru-RU" sz="1200" dirty="0">
              <a:solidFill>
                <a:srgbClr val="FFFF0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2871AE4-3517-2750-9BEE-10B33DDC7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479" y="2017034"/>
            <a:ext cx="6831496" cy="378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39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	</a:t>
            </a:r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Процесс </a:t>
            </a:r>
            <a:r>
              <a:rPr lang="ru-RU" sz="72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взлома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F1AA9E-74A8-78E3-E194-9A371813AE87}"/>
              </a:ext>
            </a:extLst>
          </p:cNvPr>
          <p:cNvSpPr txBox="1"/>
          <p:nvPr/>
        </p:nvSpPr>
        <p:spPr>
          <a:xfrm>
            <a:off x="645246" y="1789548"/>
            <a:ext cx="1070855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Сканирование </a:t>
            </a:r>
            <a:r>
              <a:rPr lang="en-US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:</a:t>
            </a:r>
            <a:endParaRPr lang="ru-RU" sz="32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endParaRPr lang="ru-RU" sz="32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Рассмотрим </a:t>
            </a:r>
            <a:r>
              <a:rPr lang="en-US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FTP</a:t>
            </a:r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:</a:t>
            </a:r>
          </a:p>
          <a:p>
            <a:endParaRPr lang="en-US" sz="32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r>
              <a:rPr lang="en-US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</a:t>
            </a:r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Теперь узнаем, а что вообще хранится на сервере </a:t>
            </a:r>
            <a:r>
              <a:rPr lang="en-US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FTP</a:t>
            </a:r>
          </a:p>
        </p:txBody>
      </p:sp>
    </p:spTree>
    <p:extLst>
      <p:ext uri="{BB962C8B-B14F-4D97-AF65-F5344CB8AC3E}">
        <p14:creationId xmlns:p14="http://schemas.microsoft.com/office/powerpoint/2010/main" val="1847904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	</a:t>
            </a:r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Процесс </a:t>
            </a:r>
            <a:r>
              <a:rPr lang="ru-RU" sz="72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взлома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1067B6-E5E5-1B94-AC92-C7FD1E0C662D}"/>
              </a:ext>
            </a:extLst>
          </p:cNvPr>
          <p:cNvSpPr txBox="1"/>
          <p:nvPr/>
        </p:nvSpPr>
        <p:spPr>
          <a:xfrm>
            <a:off x="450573" y="2599899"/>
            <a:ext cx="610262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ls</a:t>
            </a:r>
            <a:r>
              <a:rPr lang="ru-RU" sz="32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 </a:t>
            </a:r>
            <a:r>
              <a:rPr lang="ru-RU" sz="3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– что находится в папке</a:t>
            </a:r>
            <a:endParaRPr lang="ru-RU" sz="1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endParaRPr lang="en-US" sz="3200" dirty="0">
              <a:solidFill>
                <a:srgbClr val="FFFF00"/>
              </a:solidFill>
              <a:latin typeface="Bahnschrift Condensed" panose="020B0502040204020203" pitchFamily="34" charset="0"/>
            </a:endParaRPr>
          </a:p>
          <a:p>
            <a:r>
              <a:rPr lang="en-US" sz="32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cd </a:t>
            </a:r>
            <a:r>
              <a:rPr lang="en-US" sz="3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– </a:t>
            </a:r>
            <a:r>
              <a:rPr lang="ru-RU" sz="3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переход в другую папку</a:t>
            </a:r>
          </a:p>
          <a:p>
            <a:endParaRPr lang="ru-RU" sz="3200" dirty="0">
              <a:solidFill>
                <a:srgbClr val="FFFF00"/>
              </a:solidFill>
              <a:latin typeface="Bahnschrift Condensed" panose="020B0502040204020203" pitchFamily="34" charset="0"/>
            </a:endParaRPr>
          </a:p>
          <a:p>
            <a:r>
              <a:rPr lang="en-US" sz="32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get </a:t>
            </a:r>
            <a:r>
              <a:rPr lang="en-US" sz="3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– </a:t>
            </a:r>
            <a:r>
              <a:rPr lang="ru-RU" sz="3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скачивание файла с сервера</a:t>
            </a:r>
            <a:endParaRPr lang="en-US" sz="3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endParaRPr lang="en-US" sz="3200" dirty="0">
              <a:solidFill>
                <a:srgbClr val="FFFF00"/>
              </a:solidFill>
              <a:latin typeface="Bahnschrift Condensed" panose="020B0502040204020203" pitchFamily="34" charset="0"/>
            </a:endParaRPr>
          </a:p>
          <a:p>
            <a:r>
              <a:rPr lang="en-US" sz="32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quit </a:t>
            </a:r>
            <a:r>
              <a:rPr lang="en-US" sz="3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– </a:t>
            </a:r>
            <a:r>
              <a:rPr lang="ru-RU" sz="3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выход с сервера</a:t>
            </a:r>
            <a:r>
              <a:rPr lang="en-US" sz="3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endParaRPr lang="ru-RU" sz="3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888DB-EBB3-AA4B-7441-797579F0A557}"/>
              </a:ext>
            </a:extLst>
          </p:cNvPr>
          <p:cNvSpPr txBox="1"/>
          <p:nvPr/>
        </p:nvSpPr>
        <p:spPr>
          <a:xfrm>
            <a:off x="838200" y="1803715"/>
            <a:ext cx="3206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rgbClr val="00B050"/>
                </a:solidFill>
              </a:rPr>
              <a:t>Только для </a:t>
            </a:r>
            <a:r>
              <a:rPr lang="en-US" sz="3600" dirty="0">
                <a:solidFill>
                  <a:srgbClr val="00B050"/>
                </a:solidFill>
              </a:rPr>
              <a:t>FTP</a:t>
            </a:r>
            <a:endParaRPr lang="ru-RU" sz="3600" dirty="0">
              <a:solidFill>
                <a:srgbClr val="00B05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A6B03D-EF40-48C4-BDEF-053471BE7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818" y="2126880"/>
            <a:ext cx="6156609" cy="414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49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	</a:t>
            </a:r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Процесс </a:t>
            </a:r>
            <a:r>
              <a:rPr lang="ru-RU" sz="72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взлома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F1AA9E-74A8-78E3-E194-9A371813AE87}"/>
              </a:ext>
            </a:extLst>
          </p:cNvPr>
          <p:cNvSpPr txBox="1"/>
          <p:nvPr/>
        </p:nvSpPr>
        <p:spPr>
          <a:xfrm>
            <a:off x="645246" y="1789548"/>
            <a:ext cx="107085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Сканирование </a:t>
            </a:r>
            <a:r>
              <a:rPr lang="en-US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:</a:t>
            </a:r>
            <a:endParaRPr lang="ru-RU" sz="32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endParaRPr lang="ru-RU" sz="32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Смотрим содержимое файлов и находим</a:t>
            </a:r>
            <a:r>
              <a:rPr lang="en-US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04743F-E6B4-A448-37ED-A832EE85D0EE}"/>
              </a:ext>
            </a:extLst>
          </p:cNvPr>
          <p:cNvSpPr txBox="1"/>
          <p:nvPr/>
        </p:nvSpPr>
        <p:spPr>
          <a:xfrm>
            <a:off x="2112217" y="4295165"/>
            <a:ext cx="3329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For </a:t>
            </a:r>
            <a:r>
              <a:rPr lang="en-US" sz="40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ssh</a:t>
            </a:r>
            <a:r>
              <a:rPr lang="en-US" sz="4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r>
              <a:rPr lang="en-US" sz="40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an1x</a:t>
            </a:r>
            <a:r>
              <a:rPr lang="en-US" sz="4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: </a:t>
            </a:r>
            <a:r>
              <a:rPr lang="en-US" sz="40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an1x</a:t>
            </a:r>
            <a:endParaRPr lang="ru-RU" sz="4000" dirty="0">
              <a:solidFill>
                <a:srgbClr val="FFFF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2FE8BFB-A04A-13B4-00D5-CDC832C4F587}"/>
              </a:ext>
            </a:extLst>
          </p:cNvPr>
          <p:cNvSpPr/>
          <p:nvPr/>
        </p:nvSpPr>
        <p:spPr>
          <a:xfrm>
            <a:off x="1749287" y="3931086"/>
            <a:ext cx="4641574" cy="143604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13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	</a:t>
            </a:r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Процесс </a:t>
            </a:r>
            <a:r>
              <a:rPr lang="ru-RU" sz="72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взлома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F1AA9E-74A8-78E3-E194-9A371813AE87}"/>
              </a:ext>
            </a:extLst>
          </p:cNvPr>
          <p:cNvSpPr txBox="1"/>
          <p:nvPr/>
        </p:nvSpPr>
        <p:spPr>
          <a:xfrm>
            <a:off x="645246" y="1789548"/>
            <a:ext cx="107085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Атака</a:t>
            </a:r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:</a:t>
            </a:r>
            <a:endParaRPr lang="ru-RU" sz="32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endParaRPr lang="ru-RU" sz="32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Что мы с этим делаем?</a:t>
            </a:r>
            <a:endParaRPr lang="en-US" sz="32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04743F-E6B4-A448-37ED-A832EE85D0EE}"/>
              </a:ext>
            </a:extLst>
          </p:cNvPr>
          <p:cNvSpPr txBox="1"/>
          <p:nvPr/>
        </p:nvSpPr>
        <p:spPr>
          <a:xfrm>
            <a:off x="6162187" y="2721114"/>
            <a:ext cx="3329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For </a:t>
            </a:r>
            <a:r>
              <a:rPr lang="en-US" sz="40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ssh</a:t>
            </a:r>
            <a:r>
              <a:rPr lang="en-US" sz="4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r>
              <a:rPr lang="en-US" sz="40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an1x </a:t>
            </a:r>
            <a:r>
              <a:rPr lang="en-US" sz="4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:</a:t>
            </a:r>
            <a:r>
              <a:rPr lang="en-US" sz="40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 an1x</a:t>
            </a:r>
            <a:endParaRPr lang="ru-RU" sz="4000" dirty="0">
              <a:solidFill>
                <a:srgbClr val="FFFF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2FE8BFB-A04A-13B4-00D5-CDC832C4F587}"/>
              </a:ext>
            </a:extLst>
          </p:cNvPr>
          <p:cNvSpPr/>
          <p:nvPr/>
        </p:nvSpPr>
        <p:spPr>
          <a:xfrm>
            <a:off x="5506279" y="2357035"/>
            <a:ext cx="4641574" cy="143604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A8104-8550-23C4-5748-9AE1F6BE0FB0}"/>
              </a:ext>
            </a:extLst>
          </p:cNvPr>
          <p:cNvSpPr txBox="1"/>
          <p:nvPr/>
        </p:nvSpPr>
        <p:spPr>
          <a:xfrm>
            <a:off x="645246" y="4347711"/>
            <a:ext cx="103565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Подключаемся по </a:t>
            </a:r>
            <a:r>
              <a:rPr lang="en-US" sz="4000" dirty="0" err="1">
                <a:solidFill>
                  <a:schemeClr val="bg2"/>
                </a:solidFill>
                <a:latin typeface="Bahnschrift Condensed" panose="020B0502040204020203" pitchFamily="34" charset="0"/>
              </a:rPr>
              <a:t>ssh</a:t>
            </a:r>
            <a:r>
              <a:rPr lang="en-US" sz="4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 </a:t>
            </a:r>
            <a:r>
              <a:rPr lang="ru-RU" sz="4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и </a:t>
            </a:r>
            <a:r>
              <a:rPr lang="ru-RU" sz="4000" dirty="0">
                <a:solidFill>
                  <a:srgbClr val="92D050"/>
                </a:solidFill>
                <a:latin typeface="Bahnschrift Condensed" panose="020B0502040204020203" pitchFamily="34" charset="0"/>
              </a:rPr>
              <a:t>получаем доступ </a:t>
            </a:r>
            <a:r>
              <a:rPr lang="ru-RU" sz="4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к машине с аккаунта </a:t>
            </a:r>
            <a:r>
              <a:rPr lang="en-US" sz="40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an1x</a:t>
            </a:r>
            <a:endParaRPr lang="ru-RU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2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	</a:t>
            </a:r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Процесс </a:t>
            </a:r>
            <a:r>
              <a:rPr lang="ru-RU" sz="72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взлома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1067B6-E5E5-1B94-AC92-C7FD1E0C662D}"/>
              </a:ext>
            </a:extLst>
          </p:cNvPr>
          <p:cNvSpPr txBox="1"/>
          <p:nvPr/>
        </p:nvSpPr>
        <p:spPr>
          <a:xfrm>
            <a:off x="917713" y="3067038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FFFF00"/>
                </a:solidFill>
                <a:latin typeface="Bahnschrift Condensed" panose="020B0502040204020203" pitchFamily="34" charset="0"/>
              </a:rPr>
              <a:t>ssh</a:t>
            </a:r>
            <a:r>
              <a:rPr lang="en-US" sz="32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 an1x@ip-</a:t>
            </a:r>
            <a:r>
              <a:rPr lang="ru-RU" sz="3200" dirty="0" err="1">
                <a:solidFill>
                  <a:srgbClr val="FFFF00"/>
                </a:solidFill>
                <a:latin typeface="Bahnschrift Condensed" panose="020B0502040204020203" pitchFamily="34" charset="0"/>
              </a:rPr>
              <a:t>адресс</a:t>
            </a:r>
            <a:endParaRPr lang="ru-RU" sz="3200" dirty="0">
              <a:solidFill>
                <a:srgbClr val="FFFF0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C86AB9-7F3E-1AA6-2DD3-8147152C3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673" y="1690688"/>
            <a:ext cx="7390145" cy="448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6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	</a:t>
            </a:r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Процесс </a:t>
            </a:r>
            <a:r>
              <a:rPr lang="ru-RU" sz="72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взлома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CBBBD0-8980-B3BF-7A16-83B05434F81E}"/>
              </a:ext>
            </a:extLst>
          </p:cNvPr>
          <p:cNvSpPr txBox="1"/>
          <p:nvPr/>
        </p:nvSpPr>
        <p:spPr>
          <a:xfrm>
            <a:off x="645246" y="1789861"/>
            <a:ext cx="105156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Итог </a:t>
            </a:r>
            <a:r>
              <a:rPr lang="en-US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:</a:t>
            </a:r>
            <a:endParaRPr lang="ru-RU" sz="32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</a:t>
            </a:r>
          </a:p>
          <a:p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</a:t>
            </a:r>
          </a:p>
          <a:p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Имея доступ к машине, мы можем навредить </a:t>
            </a:r>
            <a:r>
              <a:rPr lang="ru-RU" sz="32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ей с теми правами, которые есть у пользователя</a:t>
            </a:r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. Если получается </a:t>
            </a:r>
            <a:r>
              <a:rPr lang="ru-RU" sz="32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повысить свои права</a:t>
            </a:r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 – </a:t>
            </a:r>
            <a:r>
              <a:rPr lang="ru-RU" sz="32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мы завладеваем всей машиной</a:t>
            </a:r>
            <a:endParaRPr lang="ru-RU" sz="28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3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Что мы рассмотрим?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4367D4-28DE-485F-B133-D5067FCB1805}"/>
              </a:ext>
            </a:extLst>
          </p:cNvPr>
          <p:cNvSpPr txBox="1"/>
          <p:nvPr/>
        </p:nvSpPr>
        <p:spPr>
          <a:xfrm>
            <a:off x="645246" y="2149149"/>
            <a:ext cx="947278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Новые команды и права на их выполнение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Процесс </a:t>
            </a:r>
            <a:r>
              <a:rPr lang="ru-RU" sz="32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взлома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Процесс </a:t>
            </a:r>
            <a:r>
              <a:rPr lang="ru-RU" sz="3200" dirty="0">
                <a:solidFill>
                  <a:srgbClr val="0070C0"/>
                </a:solidFill>
                <a:latin typeface="Bahnschrift Condensed" panose="020B0502040204020203" pitchFamily="34" charset="0"/>
              </a:rPr>
              <a:t>защиты</a:t>
            </a:r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Обсуждение наших дальнейших планов</a:t>
            </a:r>
          </a:p>
        </p:txBody>
      </p:sp>
    </p:spTree>
    <p:extLst>
      <p:ext uri="{BB962C8B-B14F-4D97-AF65-F5344CB8AC3E}">
        <p14:creationId xmlns:p14="http://schemas.microsoft.com/office/powerpoint/2010/main" val="2401777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	</a:t>
            </a:r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Процесс </a:t>
            </a:r>
            <a:r>
              <a:rPr lang="ru-RU" sz="72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взлома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CBBBD0-8980-B3BF-7A16-83B05434F81E}"/>
              </a:ext>
            </a:extLst>
          </p:cNvPr>
          <p:cNvSpPr txBox="1"/>
          <p:nvPr/>
        </p:nvSpPr>
        <p:spPr>
          <a:xfrm>
            <a:off x="645246" y="1789861"/>
            <a:ext cx="10515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Как всё произошло </a:t>
            </a:r>
            <a:r>
              <a:rPr lang="en-US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:</a:t>
            </a:r>
            <a:endParaRPr lang="ru-RU" sz="32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C81342-AA2A-E04D-CC78-882C007EA706}"/>
              </a:ext>
            </a:extLst>
          </p:cNvPr>
          <p:cNvSpPr txBox="1"/>
          <p:nvPr/>
        </p:nvSpPr>
        <p:spPr>
          <a:xfrm>
            <a:off x="327991" y="3074828"/>
            <a:ext cx="35880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Мы нашли </a:t>
            </a:r>
            <a:r>
              <a:rPr lang="en-US" sz="2800" dirty="0" err="1">
                <a:solidFill>
                  <a:schemeClr val="bg2"/>
                </a:solidFill>
                <a:latin typeface="Bahnschrift Condensed" panose="020B0502040204020203" pitchFamily="34" charset="0"/>
              </a:rPr>
              <a:t>ip</a:t>
            </a:r>
            <a:r>
              <a:rPr lang="en-US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-</a:t>
            </a:r>
            <a:r>
              <a:rPr lang="ru-RU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адрес машины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4F886-896D-5916-4229-58E4A70AE9EF}"/>
              </a:ext>
            </a:extLst>
          </p:cNvPr>
          <p:cNvSpPr txBox="1"/>
          <p:nvPr/>
        </p:nvSpPr>
        <p:spPr>
          <a:xfrm>
            <a:off x="5297557" y="2882466"/>
            <a:ext cx="38365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Просканировали её </a:t>
            </a:r>
          </a:p>
          <a:p>
            <a:pPr algn="ctr"/>
            <a:r>
              <a:rPr lang="ru-RU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и нашли запущенные сервисы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95EDB15-605E-7E2E-043E-5AC426817041}"/>
              </a:ext>
            </a:extLst>
          </p:cNvPr>
          <p:cNvCxnSpPr>
            <a:cxnSpLocks/>
          </p:cNvCxnSpPr>
          <p:nvPr/>
        </p:nvCxnSpPr>
        <p:spPr>
          <a:xfrm>
            <a:off x="4025348" y="3359520"/>
            <a:ext cx="1272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42091EA-A6F7-4673-0680-D981E1CCE7F2}"/>
              </a:ext>
            </a:extLst>
          </p:cNvPr>
          <p:cNvCxnSpPr>
            <a:cxnSpLocks/>
          </p:cNvCxnSpPr>
          <p:nvPr/>
        </p:nvCxnSpPr>
        <p:spPr>
          <a:xfrm>
            <a:off x="9564756" y="3359519"/>
            <a:ext cx="1272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B9D569C-0E3B-A711-F6F6-59861DE7E8C6}"/>
              </a:ext>
            </a:extLst>
          </p:cNvPr>
          <p:cNvCxnSpPr>
            <a:cxnSpLocks/>
          </p:cNvCxnSpPr>
          <p:nvPr/>
        </p:nvCxnSpPr>
        <p:spPr>
          <a:xfrm>
            <a:off x="202095" y="4674799"/>
            <a:ext cx="1272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EDB551-48E9-C3D2-B197-6B4DCDCB82A5}"/>
              </a:ext>
            </a:extLst>
          </p:cNvPr>
          <p:cNvSpPr txBox="1"/>
          <p:nvPr/>
        </p:nvSpPr>
        <p:spPr>
          <a:xfrm>
            <a:off x="824947" y="4262572"/>
            <a:ext cx="38365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Зашли на </a:t>
            </a:r>
            <a:r>
              <a:rPr lang="en-US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FTP (</a:t>
            </a:r>
            <a:r>
              <a:rPr lang="en-US" sz="28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misconfiguration</a:t>
            </a:r>
            <a:r>
              <a:rPr lang="en-US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)</a:t>
            </a:r>
            <a:endParaRPr lang="ru-RU" sz="28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BB8E6632-D791-68C5-8A32-E8326B572FF0}"/>
              </a:ext>
            </a:extLst>
          </p:cNvPr>
          <p:cNvCxnSpPr>
            <a:cxnSpLocks/>
          </p:cNvCxnSpPr>
          <p:nvPr/>
        </p:nvCxnSpPr>
        <p:spPr>
          <a:xfrm>
            <a:off x="4025347" y="4668267"/>
            <a:ext cx="1272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8AC835-33D9-B63B-A4CE-FC7DF2096FDB}"/>
              </a:ext>
            </a:extLst>
          </p:cNvPr>
          <p:cNvSpPr txBox="1"/>
          <p:nvPr/>
        </p:nvSpPr>
        <p:spPr>
          <a:xfrm>
            <a:off x="5284304" y="4197745"/>
            <a:ext cx="38365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Нашли учётную запись </a:t>
            </a:r>
            <a:r>
              <a:rPr lang="en-US" sz="2800" dirty="0" err="1">
                <a:solidFill>
                  <a:schemeClr val="bg2"/>
                </a:solidFill>
                <a:latin typeface="Bahnschrift Condensed" panose="020B0502040204020203" pitchFamily="34" charset="0"/>
              </a:rPr>
              <a:t>ssh</a:t>
            </a:r>
            <a:endParaRPr lang="en-US" sz="28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en-US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 (</a:t>
            </a:r>
            <a:r>
              <a:rPr lang="en-US" sz="28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data leak</a:t>
            </a:r>
            <a:r>
              <a:rPr lang="en-US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)</a:t>
            </a:r>
            <a:endParaRPr lang="ru-RU" sz="28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16961837-5C46-D068-0A7B-77960651F30F}"/>
              </a:ext>
            </a:extLst>
          </p:cNvPr>
          <p:cNvCxnSpPr>
            <a:cxnSpLocks/>
          </p:cNvCxnSpPr>
          <p:nvPr/>
        </p:nvCxnSpPr>
        <p:spPr>
          <a:xfrm>
            <a:off x="9564756" y="4674987"/>
            <a:ext cx="1272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107232C3-AF3C-A91F-E1F1-EDBAA302C1E2}"/>
              </a:ext>
            </a:extLst>
          </p:cNvPr>
          <p:cNvCxnSpPr>
            <a:cxnSpLocks/>
          </p:cNvCxnSpPr>
          <p:nvPr/>
        </p:nvCxnSpPr>
        <p:spPr>
          <a:xfrm>
            <a:off x="251790" y="6053119"/>
            <a:ext cx="1272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A6034E9-B39D-DA1C-1966-E28E2CA51D95}"/>
              </a:ext>
            </a:extLst>
          </p:cNvPr>
          <p:cNvSpPr txBox="1"/>
          <p:nvPr/>
        </p:nvSpPr>
        <p:spPr>
          <a:xfrm>
            <a:off x="1696278" y="5791509"/>
            <a:ext cx="35880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92D050"/>
                </a:solidFill>
                <a:latin typeface="Bahnschrift Condensed" panose="020B0502040204020203" pitchFamily="34" charset="0"/>
              </a:rPr>
              <a:t>Получили доступ к машине!</a:t>
            </a:r>
          </a:p>
        </p:txBody>
      </p:sp>
    </p:spTree>
    <p:extLst>
      <p:ext uri="{BB962C8B-B14F-4D97-AF65-F5344CB8AC3E}">
        <p14:creationId xmlns:p14="http://schemas.microsoft.com/office/powerpoint/2010/main" val="405124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5" grpId="0"/>
      <p:bldP spid="17" grpId="0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Процесс </a:t>
            </a:r>
            <a:r>
              <a:rPr lang="ru-RU" sz="72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взлома</a:t>
            </a:r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 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9E25064-712F-DBCB-3A0A-58F8ECA863EB}"/>
              </a:ext>
            </a:extLst>
          </p:cNvPr>
          <p:cNvSpPr txBox="1">
            <a:spLocks/>
          </p:cNvSpPr>
          <p:nvPr/>
        </p:nvSpPr>
        <p:spPr>
          <a:xfrm>
            <a:off x="645246" y="1771463"/>
            <a:ext cx="9965635" cy="3506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Повеселимся</a:t>
            </a:r>
            <a:r>
              <a:rPr lang="en-US" sz="4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:</a:t>
            </a:r>
          </a:p>
          <a:p>
            <a:r>
              <a:rPr lang="en-US" sz="4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</a:t>
            </a:r>
          </a:p>
          <a:p>
            <a:r>
              <a:rPr lang="en-US" sz="4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</a:t>
            </a:r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Создайте файл в домашнем каталоге (</a:t>
            </a:r>
            <a:r>
              <a:rPr lang="en-US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/home/an1x</a:t>
            </a:r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)</a:t>
            </a:r>
            <a:r>
              <a:rPr lang="en-US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 </a:t>
            </a:r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и напишите 	друг-другу послание</a:t>
            </a:r>
            <a:r>
              <a:rPr lang="en-US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😎</a:t>
            </a:r>
            <a:endParaRPr lang="en-US" sz="48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705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Процесс </a:t>
            </a:r>
            <a:r>
              <a:rPr lang="ru-RU" sz="7200" dirty="0">
                <a:solidFill>
                  <a:srgbClr val="00B0F0"/>
                </a:solidFill>
                <a:latin typeface="Bahnschrift Condensed" panose="020B0502040204020203" pitchFamily="34" charset="0"/>
              </a:rPr>
              <a:t>защиты</a:t>
            </a:r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 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9E25064-712F-DBCB-3A0A-58F8ECA863EB}"/>
              </a:ext>
            </a:extLst>
          </p:cNvPr>
          <p:cNvSpPr txBox="1">
            <a:spLocks/>
          </p:cNvSpPr>
          <p:nvPr/>
        </p:nvSpPr>
        <p:spPr>
          <a:xfrm>
            <a:off x="645246" y="1647349"/>
            <a:ext cx="9965635" cy="3506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Повеселимся</a:t>
            </a:r>
            <a:r>
              <a:rPr lang="en-US" sz="4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:</a:t>
            </a:r>
          </a:p>
          <a:p>
            <a:r>
              <a:rPr lang="en-US" sz="4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</a:t>
            </a:r>
          </a:p>
          <a:p>
            <a:r>
              <a:rPr lang="en-US" sz="36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</a:t>
            </a:r>
            <a:r>
              <a:rPr lang="ru-RU" sz="36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Каждому приложению выделяется свой процесс с </a:t>
            </a:r>
            <a:r>
              <a:rPr lang="en-US" sz="36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PID. </a:t>
            </a:r>
            <a:r>
              <a:rPr lang="ru-RU" sz="36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А можно выключить процесс в машине, выделенный на </a:t>
            </a:r>
            <a:r>
              <a:rPr lang="en-US" sz="3600" dirty="0" err="1">
                <a:solidFill>
                  <a:schemeClr val="bg2"/>
                </a:solidFill>
                <a:latin typeface="Bahnschrift Condensed" panose="020B0502040204020203" pitchFamily="34" charset="0"/>
              </a:rPr>
              <a:t>ssh</a:t>
            </a:r>
            <a:r>
              <a:rPr lang="en-US" sz="36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 </a:t>
            </a:r>
            <a:r>
              <a:rPr lang="ru-RU" sz="36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другого человека?</a:t>
            </a:r>
            <a:endParaRPr lang="en-US" sz="36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15B0096-6141-CFF1-8510-065898F90CE9}"/>
              </a:ext>
            </a:extLst>
          </p:cNvPr>
          <p:cNvSpPr txBox="1">
            <a:spLocks/>
          </p:cNvSpPr>
          <p:nvPr/>
        </p:nvSpPr>
        <p:spPr>
          <a:xfrm>
            <a:off x="7818383" y="4920462"/>
            <a:ext cx="3163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>
                <a:solidFill>
                  <a:srgbClr val="00B050"/>
                </a:solidFill>
                <a:latin typeface="Bahnschrift Condensed" panose="020B0502040204020203" pitchFamily="34" charset="0"/>
              </a:rPr>
              <a:t>Да </a:t>
            </a:r>
            <a:r>
              <a:rPr lang="en-US" sz="7200" dirty="0">
                <a:solidFill>
                  <a:srgbClr val="00B050"/>
                </a:solidFill>
                <a:latin typeface="Bahnschrift Condensed" panose="020B0502040204020203" pitchFamily="34" charset="0"/>
              </a:rPr>
              <a:t>:</a:t>
            </a:r>
            <a:r>
              <a:rPr lang="ru-RU" sz="7200" dirty="0">
                <a:solidFill>
                  <a:srgbClr val="00B050"/>
                </a:solidFill>
                <a:latin typeface="Bahnschrift Condensed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20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Процесс </a:t>
            </a:r>
            <a:r>
              <a:rPr lang="ru-RU" sz="7200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защиты</a:t>
            </a:r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 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464B4D-B56E-C26C-A377-0AF78F86B9CC}"/>
              </a:ext>
            </a:extLst>
          </p:cNvPr>
          <p:cNvSpPr txBox="1"/>
          <p:nvPr/>
        </p:nvSpPr>
        <p:spPr>
          <a:xfrm>
            <a:off x="545855" y="1795206"/>
            <a:ext cx="78618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Смотрим все запущенные процессы</a:t>
            </a:r>
            <a:r>
              <a:rPr lang="en-US" sz="4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:</a:t>
            </a:r>
            <a:r>
              <a:rPr lang="ru-RU" sz="4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 </a:t>
            </a:r>
            <a:endParaRPr lang="ru-RU" sz="4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083A2D-1890-84D4-9361-8C510CC34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172" y="2734677"/>
            <a:ext cx="7445690" cy="38302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7BD8A0-47CA-6008-B335-9580697B1066}"/>
              </a:ext>
            </a:extLst>
          </p:cNvPr>
          <p:cNvSpPr txBox="1"/>
          <p:nvPr/>
        </p:nvSpPr>
        <p:spPr>
          <a:xfrm>
            <a:off x="1300750" y="3429000"/>
            <a:ext cx="24860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 err="1">
                <a:solidFill>
                  <a:srgbClr val="FFFF00"/>
                </a:solidFill>
                <a:latin typeface="Bahnschrift Condensed" panose="020B0502040204020203" pitchFamily="34" charset="0"/>
              </a:rPr>
              <a:t>ps</a:t>
            </a:r>
            <a:r>
              <a:rPr lang="en-US" sz="48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 -aux</a:t>
            </a:r>
            <a:endParaRPr lang="ru-RU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075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Процесс </a:t>
            </a:r>
            <a:r>
              <a:rPr lang="ru-RU" sz="7200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защиты</a:t>
            </a:r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 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464B4D-B56E-C26C-A377-0AF78F86B9CC}"/>
              </a:ext>
            </a:extLst>
          </p:cNvPr>
          <p:cNvSpPr txBox="1"/>
          <p:nvPr/>
        </p:nvSpPr>
        <p:spPr>
          <a:xfrm>
            <a:off x="545855" y="1795206"/>
            <a:ext cx="78618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Смотрим все запущенные процессы</a:t>
            </a:r>
            <a:r>
              <a:rPr lang="en-US" sz="4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 </a:t>
            </a:r>
            <a:r>
              <a:rPr lang="ru-RU" sz="4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и отсеиваем лишнее</a:t>
            </a:r>
            <a:r>
              <a:rPr lang="en-US" sz="4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:</a:t>
            </a:r>
            <a:r>
              <a:rPr lang="ru-RU" sz="4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 </a:t>
            </a:r>
            <a:endParaRPr lang="ru-R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7BD8A0-47CA-6008-B335-9580697B1066}"/>
              </a:ext>
            </a:extLst>
          </p:cNvPr>
          <p:cNvSpPr txBox="1"/>
          <p:nvPr/>
        </p:nvSpPr>
        <p:spPr>
          <a:xfrm>
            <a:off x="838200" y="3935895"/>
            <a:ext cx="45037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 err="1">
                <a:solidFill>
                  <a:srgbClr val="FFFF00"/>
                </a:solidFill>
                <a:latin typeface="Bahnschrift Condensed" panose="020B0502040204020203" pitchFamily="34" charset="0"/>
              </a:rPr>
              <a:t>ps</a:t>
            </a:r>
            <a:r>
              <a:rPr lang="en-US" sz="48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 –aux</a:t>
            </a:r>
            <a:r>
              <a:rPr lang="ru-RU" sz="48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 </a:t>
            </a:r>
            <a:r>
              <a:rPr lang="en-US" sz="48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| grep an1x</a:t>
            </a:r>
            <a:endParaRPr lang="ru-RU" sz="4800" dirty="0">
              <a:solidFill>
                <a:srgbClr val="FFFF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E5676B-6096-1C25-D89D-961FD0081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541" y="3431243"/>
            <a:ext cx="6836868" cy="198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704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Процесс </a:t>
            </a:r>
            <a:r>
              <a:rPr lang="ru-RU" sz="7200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защиты</a:t>
            </a:r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 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464B4D-B56E-C26C-A377-0AF78F86B9CC}"/>
              </a:ext>
            </a:extLst>
          </p:cNvPr>
          <p:cNvSpPr txBox="1"/>
          <p:nvPr/>
        </p:nvSpPr>
        <p:spPr>
          <a:xfrm>
            <a:off x="545855" y="1795206"/>
            <a:ext cx="78618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Смотрим кто у нас авторизирован в системе</a:t>
            </a:r>
            <a:r>
              <a:rPr lang="en-US" sz="4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:</a:t>
            </a:r>
            <a:r>
              <a:rPr lang="ru-RU" sz="4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 </a:t>
            </a:r>
            <a:endParaRPr lang="ru-R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7BD8A0-47CA-6008-B335-9580697B1066}"/>
              </a:ext>
            </a:extLst>
          </p:cNvPr>
          <p:cNvSpPr txBox="1"/>
          <p:nvPr/>
        </p:nvSpPr>
        <p:spPr>
          <a:xfrm>
            <a:off x="1484243" y="3520396"/>
            <a:ext cx="18056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who</a:t>
            </a:r>
            <a:endParaRPr lang="ru-RU" sz="4800" dirty="0">
              <a:solidFill>
                <a:srgbClr val="FFFF0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65B4C9-7560-3B23-BBC8-26CE774DC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894" y="3339578"/>
            <a:ext cx="6753297" cy="119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81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Процесс </a:t>
            </a:r>
            <a:r>
              <a:rPr lang="ru-RU" sz="7200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защиты</a:t>
            </a:r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 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AD317A4-9540-9173-273A-072A29931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002" y="1850922"/>
            <a:ext cx="6836868" cy="198273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19A8CE-FEA8-93A1-5CC3-7CB30EA98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002" y="4174465"/>
            <a:ext cx="6753297" cy="1192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DBF452-EB85-2576-8797-D33CDD4EC0EE}"/>
              </a:ext>
            </a:extLst>
          </p:cNvPr>
          <p:cNvSpPr txBox="1"/>
          <p:nvPr/>
        </p:nvSpPr>
        <p:spPr>
          <a:xfrm>
            <a:off x="245165" y="1905506"/>
            <a:ext cx="427713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Ищем процесс с </a:t>
            </a:r>
            <a:r>
              <a:rPr lang="en-US" sz="32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pts/0</a:t>
            </a:r>
            <a:r>
              <a:rPr lang="en-US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 (</a:t>
            </a:r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у вас может быть другой </a:t>
            </a:r>
            <a:r>
              <a:rPr lang="en-US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pts) </a:t>
            </a:r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и</a:t>
            </a:r>
          </a:p>
          <a:p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берём первое число т.е. </a:t>
            </a:r>
            <a:r>
              <a:rPr lang="ru-RU" sz="32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2729</a:t>
            </a:r>
          </a:p>
          <a:p>
            <a:endParaRPr lang="ru-RU" sz="3200" dirty="0">
              <a:solidFill>
                <a:srgbClr val="FFFF00"/>
              </a:solidFill>
              <a:latin typeface="Bahnschrift Condensed" panose="020B0502040204020203" pitchFamily="34" charset="0"/>
            </a:endParaRPr>
          </a:p>
          <a:p>
            <a:endParaRPr lang="ru-RU" sz="3200" dirty="0">
              <a:solidFill>
                <a:srgbClr val="FFFF00"/>
              </a:solidFill>
              <a:latin typeface="Bahnschrift Condensed" panose="020B0502040204020203" pitchFamily="34" charset="0"/>
            </a:endParaRPr>
          </a:p>
          <a:p>
            <a:r>
              <a:rPr lang="en-US" sz="32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kill </a:t>
            </a:r>
            <a:r>
              <a:rPr lang="en-US" sz="3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PID </a:t>
            </a:r>
            <a:r>
              <a:rPr lang="ru-RU" sz="3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процесса</a:t>
            </a:r>
            <a:endParaRPr lang="ru-RU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529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Процесс </a:t>
            </a:r>
            <a:r>
              <a:rPr lang="ru-RU" sz="7200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защиты</a:t>
            </a:r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 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2D6641-0E82-25FE-1FE7-51E3BCFFF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749" y="1950768"/>
            <a:ext cx="9964011" cy="263675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1873518-0B2C-E04A-209A-43D1C3FAE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749" y="5192985"/>
            <a:ext cx="9964011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41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Процесс </a:t>
            </a:r>
            <a:r>
              <a:rPr lang="ru-RU" sz="7200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защиты</a:t>
            </a:r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 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5457D7-670B-0A2B-9734-AB32A49CD22A}"/>
              </a:ext>
            </a:extLst>
          </p:cNvPr>
          <p:cNvSpPr txBox="1"/>
          <p:nvPr/>
        </p:nvSpPr>
        <p:spPr>
          <a:xfrm>
            <a:off x="645246" y="1996973"/>
            <a:ext cx="647037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Перенаправляем потоки данных в процессы</a:t>
            </a:r>
            <a:r>
              <a:rPr lang="en-US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:</a:t>
            </a:r>
          </a:p>
          <a:p>
            <a:endParaRPr lang="en-US" sz="32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r>
              <a:rPr lang="en-US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</a:t>
            </a:r>
            <a:r>
              <a:rPr lang="en-US" sz="32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… &gt; /dev/pts/</a:t>
            </a:r>
            <a:r>
              <a:rPr lang="ru-RU" sz="32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номер </a:t>
            </a:r>
            <a:endParaRPr lang="en-US" sz="3200" dirty="0">
              <a:solidFill>
                <a:srgbClr val="FFFF00"/>
              </a:solidFill>
              <a:latin typeface="Bahnschrift Condensed" panose="020B0502040204020203" pitchFamily="34" charset="0"/>
            </a:endParaRPr>
          </a:p>
          <a:p>
            <a:endParaRPr lang="en-US" sz="3200" dirty="0">
              <a:solidFill>
                <a:srgbClr val="FFFF00"/>
              </a:solidFill>
              <a:latin typeface="Bahnschrift Condensed" panose="020B0502040204020203" pitchFamily="34" charset="0"/>
            </a:endParaRPr>
          </a:p>
          <a:p>
            <a:r>
              <a:rPr lang="en-US" sz="32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	cd /var/www/html/</a:t>
            </a:r>
            <a:r>
              <a:rPr lang="en-US" sz="3200" dirty="0" err="1">
                <a:solidFill>
                  <a:srgbClr val="FFFF00"/>
                </a:solidFill>
                <a:latin typeface="Bahnschrift Condensed" panose="020B0502040204020203" pitchFamily="34" charset="0"/>
              </a:rPr>
              <a:t>nyancat</a:t>
            </a:r>
            <a:r>
              <a:rPr lang="en-US" sz="32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/</a:t>
            </a:r>
            <a:r>
              <a:rPr lang="en-US" sz="3200">
                <a:solidFill>
                  <a:srgbClr val="FFFF00"/>
                </a:solidFill>
                <a:latin typeface="Bahnschrift Condensed" panose="020B0502040204020203" pitchFamily="34" charset="0"/>
              </a:rPr>
              <a:t>src</a:t>
            </a:r>
            <a:endParaRPr lang="en-US" sz="3200" dirty="0">
              <a:solidFill>
                <a:srgbClr val="FFFF00"/>
              </a:solidFill>
              <a:latin typeface="Bahnschrift Condensed" panose="020B0502040204020203" pitchFamily="34" charset="0"/>
            </a:endParaRPr>
          </a:p>
          <a:p>
            <a:endParaRPr lang="en-US" sz="3200" dirty="0">
              <a:solidFill>
                <a:srgbClr val="FFFF00"/>
              </a:solidFill>
              <a:latin typeface="Bahnschrift Condensed" panose="020B0502040204020203" pitchFamily="34" charset="0"/>
            </a:endParaRPr>
          </a:p>
          <a:p>
            <a:r>
              <a:rPr lang="en-US" sz="32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	 ./</a:t>
            </a:r>
            <a:r>
              <a:rPr lang="en-US" sz="3200" dirty="0" err="1">
                <a:solidFill>
                  <a:srgbClr val="FFFF00"/>
                </a:solidFill>
                <a:latin typeface="Bahnschrift Condensed" panose="020B0502040204020203" pitchFamily="34" charset="0"/>
              </a:rPr>
              <a:t>nyancat</a:t>
            </a:r>
            <a:r>
              <a:rPr lang="en-US" sz="32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 &gt; /dev/pts/0</a:t>
            </a:r>
            <a:r>
              <a:rPr lang="ru-RU" sz="32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 </a:t>
            </a:r>
            <a:endParaRPr lang="ru-RU" sz="3200" dirty="0">
              <a:solidFill>
                <a:srgbClr val="FFFF00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2C0A272-45F6-E40C-D9C7-511E02BAF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304" y="3424946"/>
            <a:ext cx="5048111" cy="239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786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Основные команды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4367D4-28DE-485F-B133-D5067FCB1805}"/>
              </a:ext>
            </a:extLst>
          </p:cNvPr>
          <p:cNvSpPr txBox="1"/>
          <p:nvPr/>
        </p:nvSpPr>
        <p:spPr>
          <a:xfrm>
            <a:off x="4554088" y="3429000"/>
            <a:ext cx="62358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sudo</a:t>
            </a:r>
            <a:r>
              <a:rPr lang="en-US" sz="5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rm –rf /*</a:t>
            </a:r>
            <a:endParaRPr lang="ru-RU" sz="5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95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Повторим изученное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4367D4-28DE-485F-B133-D5067FCB1805}"/>
              </a:ext>
            </a:extLst>
          </p:cNvPr>
          <p:cNvSpPr txBox="1"/>
          <p:nvPr/>
        </p:nvSpPr>
        <p:spPr>
          <a:xfrm>
            <a:off x="1536455" y="2149149"/>
            <a:ext cx="10655545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Повторим</a:t>
            </a:r>
            <a:r>
              <a:rPr lang="en-US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 </a:t>
            </a:r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прошлое</a:t>
            </a:r>
            <a:r>
              <a:rPr lang="en-US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 :</a:t>
            </a:r>
          </a:p>
          <a:p>
            <a:r>
              <a:rPr lang="en-US" sz="4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</a:t>
            </a:r>
          </a:p>
          <a:p>
            <a:r>
              <a:rPr lang="en-US" sz="4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</a:t>
            </a:r>
            <a:r>
              <a:rPr lang="en-US" sz="4000" dirty="0" err="1">
                <a:solidFill>
                  <a:schemeClr val="bg2"/>
                </a:solidFill>
                <a:latin typeface="Bahnschrift Condensed" panose="020B0502040204020203" pitchFamily="34" charset="0"/>
              </a:rPr>
              <a:t>ssh</a:t>
            </a:r>
            <a:r>
              <a:rPr lang="ru-RU" sz="4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</a:t>
            </a:r>
            <a:r>
              <a:rPr lang="en-US" sz="4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ls		man</a:t>
            </a:r>
            <a:r>
              <a:rPr lang="ru-RU" sz="4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</a:t>
            </a:r>
            <a:r>
              <a:rPr lang="en-US" sz="4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touch</a:t>
            </a:r>
          </a:p>
          <a:p>
            <a:r>
              <a:rPr lang="en-US" sz="4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</a:t>
            </a:r>
          </a:p>
          <a:p>
            <a:r>
              <a:rPr lang="en-US" sz="4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cd		</a:t>
            </a:r>
            <a:r>
              <a:rPr lang="en-US" sz="4000" dirty="0" err="1">
                <a:solidFill>
                  <a:schemeClr val="bg2"/>
                </a:solidFill>
                <a:latin typeface="Bahnschrift Condensed" panose="020B0502040204020203" pitchFamily="34" charset="0"/>
              </a:rPr>
              <a:t>mkdir</a:t>
            </a:r>
            <a:r>
              <a:rPr lang="en-US" sz="4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rm		</a:t>
            </a:r>
            <a:r>
              <a:rPr lang="en-US" sz="4000" dirty="0" err="1">
                <a:solidFill>
                  <a:schemeClr val="bg2"/>
                </a:solidFill>
                <a:latin typeface="Bahnschrift Condensed" panose="020B0502040204020203" pitchFamily="34" charset="0"/>
              </a:rPr>
              <a:t>pwd</a:t>
            </a:r>
            <a:endParaRPr lang="en-US" sz="40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endParaRPr lang="en-US" sz="40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r>
              <a:rPr lang="en-US" sz="4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clear		echo</a:t>
            </a:r>
            <a:endParaRPr lang="ru-RU" sz="40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293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DE64452-AC1C-DA24-60A9-7CB39FBDF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21" y="1133061"/>
            <a:ext cx="10997157" cy="487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612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5C7A44F-F7B8-4EC3-8338-149503D67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819" y="1600819"/>
            <a:ext cx="3656362" cy="365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6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Повторим изученное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4367D4-28DE-485F-B133-D5067FCB1805}"/>
              </a:ext>
            </a:extLst>
          </p:cNvPr>
          <p:cNvSpPr txBox="1"/>
          <p:nvPr/>
        </p:nvSpPr>
        <p:spPr>
          <a:xfrm>
            <a:off x="238540" y="2782669"/>
            <a:ext cx="1237090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Подключаемся к нашей песочнице</a:t>
            </a:r>
            <a:r>
              <a:rPr lang="en-US" sz="36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 (</a:t>
            </a:r>
            <a:r>
              <a:rPr lang="ru-RU" sz="36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 и благодарим Смирнова Максима</a:t>
            </a:r>
            <a:r>
              <a:rPr lang="en-US" sz="36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):</a:t>
            </a:r>
            <a:endParaRPr lang="ru-RU" sz="36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r>
              <a:rPr lang="ru-RU" sz="36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</a:t>
            </a:r>
          </a:p>
          <a:p>
            <a:endParaRPr lang="ru-RU" sz="36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r>
              <a:rPr lang="ru-RU" sz="36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</a:t>
            </a:r>
            <a:r>
              <a:rPr lang="en-US" sz="3600" dirty="0" err="1">
                <a:solidFill>
                  <a:srgbClr val="FFFF00"/>
                </a:solidFill>
                <a:latin typeface="Bahnschrift Condensed" panose="020B0502040204020203" pitchFamily="34" charset="0"/>
              </a:rPr>
              <a:t>ssh</a:t>
            </a:r>
            <a:r>
              <a:rPr lang="en-US" sz="36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 </a:t>
            </a:r>
            <a:r>
              <a:rPr lang="en-US" sz="3600" dirty="0">
                <a:solidFill>
                  <a:srgbClr val="FFFF00"/>
                </a:solidFill>
                <a:latin typeface="Bahnschrift Condensed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life@5.188.150.79</a:t>
            </a:r>
            <a:endParaRPr lang="en-US" sz="3600" dirty="0">
              <a:solidFill>
                <a:srgbClr val="FFFF00"/>
              </a:solidFill>
              <a:latin typeface="Bahnschrift Condensed" panose="020B0502040204020203" pitchFamily="34" charset="0"/>
            </a:endParaRPr>
          </a:p>
          <a:p>
            <a:endParaRPr lang="en-US" sz="3600" dirty="0">
              <a:solidFill>
                <a:srgbClr val="FFFF00"/>
              </a:solidFill>
              <a:latin typeface="Bahnschrift Condensed" panose="020B0502040204020203" pitchFamily="34" charset="0"/>
            </a:endParaRPr>
          </a:p>
          <a:p>
            <a:r>
              <a:rPr lang="en-US" sz="36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	</a:t>
            </a:r>
            <a:r>
              <a:rPr lang="ru-RU" sz="36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Пароль – </a:t>
            </a:r>
            <a:r>
              <a:rPr lang="en-US" sz="36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qwerty123</a:t>
            </a:r>
            <a:endParaRPr lang="ru-RU" sz="3600" dirty="0">
              <a:solidFill>
                <a:srgbClr val="FFFF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317DF9C-F64C-772E-0EE8-B70DEB5DC39C}"/>
              </a:ext>
            </a:extLst>
          </p:cNvPr>
          <p:cNvSpPr/>
          <p:nvPr/>
        </p:nvSpPr>
        <p:spPr>
          <a:xfrm>
            <a:off x="838200" y="4303643"/>
            <a:ext cx="4151243" cy="22661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38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Права 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74D9A5-BEFC-CC8B-9B3A-825EB825FC08}"/>
              </a:ext>
            </a:extLst>
          </p:cNvPr>
          <p:cNvSpPr txBox="1"/>
          <p:nvPr/>
        </p:nvSpPr>
        <p:spPr>
          <a:xfrm>
            <a:off x="4244009" y="2149149"/>
            <a:ext cx="4260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Зачем это знать?</a:t>
            </a:r>
            <a:endParaRPr lang="ru-RU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2969-13F3-6C03-4B17-3AF8D30D143E}"/>
              </a:ext>
            </a:extLst>
          </p:cNvPr>
          <p:cNvSpPr txBox="1"/>
          <p:nvPr/>
        </p:nvSpPr>
        <p:spPr>
          <a:xfrm>
            <a:off x="-10257" y="3877852"/>
            <a:ext cx="6889094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Пользователи</a:t>
            </a:r>
          </a:p>
          <a:p>
            <a:pPr algn="ctr"/>
            <a:endParaRPr lang="en-US" sz="32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en-US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(</a:t>
            </a:r>
            <a:r>
              <a:rPr lang="ru-RU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Владеют только своими правами и файлами</a:t>
            </a:r>
            <a:r>
              <a:rPr lang="en-US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)</a:t>
            </a:r>
            <a:endParaRPr lang="ru-RU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51C9EE-6685-FDE9-2611-188B160FBD3C}"/>
              </a:ext>
            </a:extLst>
          </p:cNvPr>
          <p:cNvSpPr txBox="1"/>
          <p:nvPr/>
        </p:nvSpPr>
        <p:spPr>
          <a:xfrm>
            <a:off x="6374332" y="3877851"/>
            <a:ext cx="610262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root</a:t>
            </a:r>
            <a:endParaRPr lang="ru-RU" sz="32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pPr algn="ctr"/>
            <a:endParaRPr lang="en-US" sz="32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en-US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(</a:t>
            </a:r>
            <a:r>
              <a:rPr lang="ru-RU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Владеет всей системой</a:t>
            </a:r>
            <a:r>
              <a:rPr lang="en-US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7976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Права 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EF0887C-2D92-6B0A-A6F2-CDF3A890A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61" y="2243987"/>
            <a:ext cx="10356477" cy="275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4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49AD50-F405-4F49-8F38-449E046A4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9" y="1690688"/>
            <a:ext cx="9940396" cy="470860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Права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899DFFF-A634-4B78-B66D-57B37AA10369}"/>
              </a:ext>
            </a:extLst>
          </p:cNvPr>
          <p:cNvCxnSpPr>
            <a:cxnSpLocks/>
          </p:cNvCxnSpPr>
          <p:nvPr/>
        </p:nvCxnSpPr>
        <p:spPr>
          <a:xfrm>
            <a:off x="5905500" y="2645834"/>
            <a:ext cx="0" cy="4466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6FB4638F-7E9D-4952-9192-C7A369B8E45B}"/>
              </a:ext>
            </a:extLst>
          </p:cNvPr>
          <p:cNvCxnSpPr>
            <a:cxnSpLocks/>
          </p:cNvCxnSpPr>
          <p:nvPr/>
        </p:nvCxnSpPr>
        <p:spPr>
          <a:xfrm>
            <a:off x="5742517" y="3073400"/>
            <a:ext cx="0" cy="11768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AC338D29-DC80-4F93-9F64-8D117C2CE0F2}"/>
              </a:ext>
            </a:extLst>
          </p:cNvPr>
          <p:cNvCxnSpPr>
            <a:cxnSpLocks/>
          </p:cNvCxnSpPr>
          <p:nvPr/>
        </p:nvCxnSpPr>
        <p:spPr>
          <a:xfrm>
            <a:off x="4607983" y="3073399"/>
            <a:ext cx="0" cy="11768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E746828-BDDB-41AC-8A33-74EFCAE84E6B}"/>
              </a:ext>
            </a:extLst>
          </p:cNvPr>
          <p:cNvCxnSpPr>
            <a:cxnSpLocks/>
          </p:cNvCxnSpPr>
          <p:nvPr/>
        </p:nvCxnSpPr>
        <p:spPr>
          <a:xfrm>
            <a:off x="3439584" y="3092450"/>
            <a:ext cx="0" cy="11768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A7507BD-3E04-4157-9DCC-1B162B2C66F7}"/>
              </a:ext>
            </a:extLst>
          </p:cNvPr>
          <p:cNvCxnSpPr>
            <a:cxnSpLocks/>
          </p:cNvCxnSpPr>
          <p:nvPr/>
        </p:nvCxnSpPr>
        <p:spPr>
          <a:xfrm>
            <a:off x="2245783" y="3083982"/>
            <a:ext cx="0" cy="11768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B55EF57F-C345-4765-952A-E68F6016EE58}"/>
              </a:ext>
            </a:extLst>
          </p:cNvPr>
          <p:cNvCxnSpPr>
            <a:cxnSpLocks/>
          </p:cNvCxnSpPr>
          <p:nvPr/>
        </p:nvCxnSpPr>
        <p:spPr>
          <a:xfrm>
            <a:off x="7063317" y="3073398"/>
            <a:ext cx="0" cy="11768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90E4331-1C08-4587-ACD7-E2E1AB699A46}"/>
              </a:ext>
            </a:extLst>
          </p:cNvPr>
          <p:cNvCxnSpPr>
            <a:cxnSpLocks/>
          </p:cNvCxnSpPr>
          <p:nvPr/>
        </p:nvCxnSpPr>
        <p:spPr>
          <a:xfrm>
            <a:off x="8240184" y="3048000"/>
            <a:ext cx="0" cy="11768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D4DF12A6-016F-4A86-A188-D886B1C04179}"/>
              </a:ext>
            </a:extLst>
          </p:cNvPr>
          <p:cNvCxnSpPr>
            <a:cxnSpLocks/>
          </p:cNvCxnSpPr>
          <p:nvPr/>
        </p:nvCxnSpPr>
        <p:spPr>
          <a:xfrm>
            <a:off x="9662584" y="3048000"/>
            <a:ext cx="0" cy="11768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BF4B095-4C30-49EC-B128-6D518D8CEF24}"/>
              </a:ext>
            </a:extLst>
          </p:cNvPr>
          <p:cNvCxnSpPr>
            <a:cxnSpLocks/>
          </p:cNvCxnSpPr>
          <p:nvPr/>
        </p:nvCxnSpPr>
        <p:spPr>
          <a:xfrm>
            <a:off x="1643592" y="3083982"/>
            <a:ext cx="85333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30EF3CC6-1B64-4038-834B-4CB2D71336D1}"/>
              </a:ext>
            </a:extLst>
          </p:cNvPr>
          <p:cNvCxnSpPr/>
          <p:nvPr/>
        </p:nvCxnSpPr>
        <p:spPr>
          <a:xfrm>
            <a:off x="1643592" y="3092450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DE0C09F-6EF6-4C61-945D-197D051B9D96}"/>
              </a:ext>
            </a:extLst>
          </p:cNvPr>
          <p:cNvCxnSpPr/>
          <p:nvPr/>
        </p:nvCxnSpPr>
        <p:spPr>
          <a:xfrm>
            <a:off x="2865967" y="3083982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D1620E52-A72B-4F30-B6CC-BBF51BDE57E7}"/>
              </a:ext>
            </a:extLst>
          </p:cNvPr>
          <p:cNvCxnSpPr/>
          <p:nvPr/>
        </p:nvCxnSpPr>
        <p:spPr>
          <a:xfrm>
            <a:off x="4028017" y="3092449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A82A603D-C373-408A-9315-CBEF77D37CB7}"/>
              </a:ext>
            </a:extLst>
          </p:cNvPr>
          <p:cNvCxnSpPr/>
          <p:nvPr/>
        </p:nvCxnSpPr>
        <p:spPr>
          <a:xfrm>
            <a:off x="5155142" y="3083982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F754B979-5030-438F-942E-C62ED028A779}"/>
              </a:ext>
            </a:extLst>
          </p:cNvPr>
          <p:cNvCxnSpPr/>
          <p:nvPr/>
        </p:nvCxnSpPr>
        <p:spPr>
          <a:xfrm>
            <a:off x="6393392" y="3083981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986D416B-A39F-4C45-9DE7-487D61167BD1}"/>
              </a:ext>
            </a:extLst>
          </p:cNvPr>
          <p:cNvCxnSpPr/>
          <p:nvPr/>
        </p:nvCxnSpPr>
        <p:spPr>
          <a:xfrm>
            <a:off x="7637992" y="3083980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50A3D737-B1D4-4B98-AE49-CACB4577F19A}"/>
              </a:ext>
            </a:extLst>
          </p:cNvPr>
          <p:cNvCxnSpPr/>
          <p:nvPr/>
        </p:nvCxnSpPr>
        <p:spPr>
          <a:xfrm>
            <a:off x="8958792" y="3103561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2CF4FE36-3DD7-4255-ADAD-4C4738B9C45F}"/>
              </a:ext>
            </a:extLst>
          </p:cNvPr>
          <p:cNvCxnSpPr/>
          <p:nvPr/>
        </p:nvCxnSpPr>
        <p:spPr>
          <a:xfrm>
            <a:off x="10176933" y="3083980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334FED4-5893-980E-5024-C0AA8D262B4D}"/>
              </a:ext>
            </a:extLst>
          </p:cNvPr>
          <p:cNvSpPr txBox="1"/>
          <p:nvPr/>
        </p:nvSpPr>
        <p:spPr>
          <a:xfrm>
            <a:off x="355343" y="1650710"/>
            <a:ext cx="2686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На всякий случай</a:t>
            </a:r>
            <a:r>
              <a:rPr lang="en-US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: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772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Права 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pic>
        <p:nvPicPr>
          <p:cNvPr id="1026" name="Picture 2" descr="Права доступа к файлам и каталогам. Курс &quot;Введение в Linux и Bash&quot;">
            <a:extLst>
              <a:ext uri="{FF2B5EF4-FFF2-40B4-BE49-F238E27FC236}">
                <a16:creationId xmlns:a16="http://schemas.microsoft.com/office/drawing/2014/main" id="{98A77AB5-EB51-9D04-22BB-890E84D19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39" y="1676130"/>
            <a:ext cx="10724321" cy="494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1171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750</Words>
  <Application>Microsoft Office PowerPoint</Application>
  <PresentationFormat>Широкоэкранный</PresentationFormat>
  <Paragraphs>184</Paragraphs>
  <Slides>41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7" baseType="lpstr">
      <vt:lpstr>Arial</vt:lpstr>
      <vt:lpstr>Bahnschrift Condensed</vt:lpstr>
      <vt:lpstr>Calibri</vt:lpstr>
      <vt:lpstr>Calibri Light</vt:lpstr>
      <vt:lpstr>Segoe UI Emoji</vt:lpstr>
      <vt:lpstr>Тема Office</vt:lpstr>
      <vt:lpstr>Linux</vt:lpstr>
      <vt:lpstr>Linux</vt:lpstr>
      <vt:lpstr>Что мы рассмотрим?</vt:lpstr>
      <vt:lpstr>Повторим изученное</vt:lpstr>
      <vt:lpstr>Повторим изученное</vt:lpstr>
      <vt:lpstr>Права  </vt:lpstr>
      <vt:lpstr>Права  </vt:lpstr>
      <vt:lpstr>Права</vt:lpstr>
      <vt:lpstr>Права  </vt:lpstr>
      <vt:lpstr>Права  </vt:lpstr>
      <vt:lpstr>Права  </vt:lpstr>
      <vt:lpstr>Права  </vt:lpstr>
      <vt:lpstr>Новые команды</vt:lpstr>
      <vt:lpstr>   Процесс взлома</vt:lpstr>
      <vt:lpstr>   Процесс взлома</vt:lpstr>
      <vt:lpstr>Процесс взлома  </vt:lpstr>
      <vt:lpstr>Процесс взлома  </vt:lpstr>
      <vt:lpstr>   Процесс взлома</vt:lpstr>
      <vt:lpstr>   Процесс взлома</vt:lpstr>
      <vt:lpstr>   Процесс взлома</vt:lpstr>
      <vt:lpstr>   Процесс взлома</vt:lpstr>
      <vt:lpstr>   Процесс взлома</vt:lpstr>
      <vt:lpstr>   Процесс взлома</vt:lpstr>
      <vt:lpstr>   Процесс взлома</vt:lpstr>
      <vt:lpstr>   Процесс взлома</vt:lpstr>
      <vt:lpstr>   Процесс взлома</vt:lpstr>
      <vt:lpstr>   Процесс взлома</vt:lpstr>
      <vt:lpstr>   Процесс взлома</vt:lpstr>
      <vt:lpstr>   Процесс взлома</vt:lpstr>
      <vt:lpstr>   Процесс взлома</vt:lpstr>
      <vt:lpstr>Процесс взлома  </vt:lpstr>
      <vt:lpstr>Процесс защиты  </vt:lpstr>
      <vt:lpstr>Процесс защиты  </vt:lpstr>
      <vt:lpstr>Процесс защиты  </vt:lpstr>
      <vt:lpstr>Процесс защиты  </vt:lpstr>
      <vt:lpstr>Процесс защиты  </vt:lpstr>
      <vt:lpstr>Процесс защиты  </vt:lpstr>
      <vt:lpstr>Процесс защиты  </vt:lpstr>
      <vt:lpstr>Основные команды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Ivan Panov</dc:creator>
  <cp:lastModifiedBy>An1x</cp:lastModifiedBy>
  <cp:revision>17</cp:revision>
  <dcterms:created xsi:type="dcterms:W3CDTF">2023-09-14T19:14:57Z</dcterms:created>
  <dcterms:modified xsi:type="dcterms:W3CDTF">2023-09-22T12:22:15Z</dcterms:modified>
</cp:coreProperties>
</file>