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ый слайд"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вертикальный текст"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ый заголовок и текст"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объект"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раздела"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ъекта"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Сравнение"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олько заголовок"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ой слайд"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Объект с подписью"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с подписью"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github.com/sass/sass/blob/stable/lib/sass/script/value/color.rb#L28-L183"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ass-lang.com/documentation/Sass/Script/Functions.html" TargetMode="External"/><Relationship Id="rId4" Type="http://schemas.openxmlformats.org/officeDocument/2006/relationships/hyperlink" Target="http://sass-lang.com/documentation/Sass/Script/Functions.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sass/node-sass" TargetMode="External"/><Relationship Id="rId4" Type="http://schemas.openxmlformats.org/officeDocument/2006/relationships/hyperlink" Target="https://www.sassmeister.com/" TargetMode="External"/><Relationship Id="rId5" Type="http://schemas.openxmlformats.org/officeDocument/2006/relationships/hyperlink" Target="http://sass-lang.com/install" TargetMode="External"/><Relationship Id="rId6" Type="http://schemas.openxmlformats.org/officeDocument/2006/relationships/hyperlink" Target="http://sass-lang.com/instal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s://sass-scss.ru/dart-sass/"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Лекция 7</a:t>
            </a:r>
            <a:br>
              <a:rPr b="0" i="0" lang="en-US" sz="6000" u="none" cap="none" strike="noStrike">
                <a:solidFill>
                  <a:schemeClr val="dk1"/>
                </a:solidFill>
                <a:latin typeface="Calibri"/>
                <a:ea typeface="Calibri"/>
                <a:cs typeface="Calibri"/>
                <a:sym typeface="Calibri"/>
              </a:rPr>
            </a:br>
            <a:r>
              <a:rPr b="0" i="0" lang="en-US" sz="6000" u="none" cap="none" strike="noStrike">
                <a:solidFill>
                  <a:schemeClr val="dk1"/>
                </a:solidFill>
                <a:latin typeface="Calibri"/>
                <a:ea typeface="Calibri"/>
                <a:cs typeface="Calibri"/>
                <a:sym typeface="Calibri"/>
              </a:rPr>
              <a:t>Препроцессоры CSS</a:t>
            </a:r>
            <a:endParaRPr b="0" i="0" sz="6000" u="none" cap="none" strike="noStrike">
              <a:solidFill>
                <a:schemeClr val="dk1"/>
              </a:solidFill>
              <a:latin typeface="Calibri"/>
              <a:ea typeface="Calibri"/>
              <a:cs typeface="Calibri"/>
              <a:sym typeface="Calibri"/>
            </a:endParaRPr>
          </a:p>
        </p:txBody>
      </p:sp>
      <p:sp>
        <p:nvSpPr>
          <p:cNvPr id="85" name="Google Shape;85;p13"/>
          <p:cNvSpPr txBox="1"/>
          <p:nvPr>
            <p:ph idx="1" type="subTitle"/>
          </p:nvPr>
        </p:nvSpPr>
        <p:spPr>
          <a:xfrm>
            <a:off x="518984" y="4458773"/>
            <a:ext cx="2010032" cy="1655762"/>
          </a:xfrm>
          <a:prstGeom prst="rect">
            <a:avLst/>
          </a:prstGeom>
          <a:noFill/>
          <a:ln>
            <a:noFill/>
          </a:ln>
        </p:spPr>
        <p:txBody>
          <a:bodyPr anchorCtr="0" anchor="t" bIns="45700" lIns="91425" spcFirstLastPara="1" rIns="91425" wrap="square" tIns="45700">
            <a:noAutofit/>
          </a:bodyPr>
          <a:lstStyle/>
          <a:p>
            <a:pPr indent="0" lvl="0" marL="0" marR="0" rtl="0" algn="r">
              <a:lnSpc>
                <a:spcPct val="80000"/>
              </a:lnSpc>
              <a:spcBef>
                <a:spcPts val="0"/>
              </a:spcBef>
              <a:spcAft>
                <a:spcPts val="0"/>
              </a:spcAft>
              <a:buClr>
                <a:schemeClr val="dk1"/>
              </a:buClr>
              <a:buSzPts val="2220"/>
              <a:buFont typeface="Arial"/>
              <a:buNone/>
            </a:pPr>
            <a:r>
              <a:rPr b="0" i="0" lang="en-US" sz="2220" u="none" cap="none" strike="noStrike">
                <a:solidFill>
                  <a:schemeClr val="dk1"/>
                </a:solidFill>
                <a:latin typeface="Calibri"/>
                <a:ea typeface="Calibri"/>
                <a:cs typeface="Calibri"/>
                <a:sym typeface="Calibri"/>
              </a:rPr>
              <a:t>Matthew Levin</a:t>
            </a:r>
            <a:endParaRPr b="0" i="0" sz="2220" u="none" cap="none" strike="noStrike">
              <a:solidFill>
                <a:schemeClr val="dk1"/>
              </a:solidFill>
              <a:latin typeface="Calibri"/>
              <a:ea typeface="Calibri"/>
              <a:cs typeface="Calibri"/>
              <a:sym typeface="Calibri"/>
            </a:endParaRPr>
          </a:p>
          <a:p>
            <a:pPr indent="0" lvl="0" marL="0" marR="0" rtl="0" algn="r">
              <a:lnSpc>
                <a:spcPct val="80000"/>
              </a:lnSpc>
              <a:spcBef>
                <a:spcPts val="1000"/>
              </a:spcBef>
              <a:spcAft>
                <a:spcPts val="0"/>
              </a:spcAft>
              <a:buClr>
                <a:schemeClr val="dk1"/>
              </a:buClr>
              <a:buSzPts val="2220"/>
              <a:buFont typeface="Arial"/>
              <a:buNone/>
            </a:pPr>
            <a:r>
              <a:rPr b="0" i="0" lang="en-US" sz="2220" u="none" cap="none" strike="noStrike">
                <a:solidFill>
                  <a:schemeClr val="dk1"/>
                </a:solidFill>
                <a:latin typeface="Calibri"/>
                <a:ea typeface="Calibri"/>
                <a:cs typeface="Calibri"/>
                <a:sym typeface="Calibri"/>
              </a:rPr>
              <a:t>.NET full stack /</a:t>
            </a:r>
            <a:endParaRPr b="0" i="0" sz="2220" u="none" cap="none" strike="noStrike">
              <a:solidFill>
                <a:schemeClr val="dk1"/>
              </a:solidFill>
              <a:latin typeface="Calibri"/>
              <a:ea typeface="Calibri"/>
              <a:cs typeface="Calibri"/>
              <a:sym typeface="Calibri"/>
            </a:endParaRPr>
          </a:p>
          <a:p>
            <a:pPr indent="0" lvl="0" marL="0" marR="0" rtl="0" algn="r">
              <a:lnSpc>
                <a:spcPct val="80000"/>
              </a:lnSpc>
              <a:spcBef>
                <a:spcPts val="1000"/>
              </a:spcBef>
              <a:spcAft>
                <a:spcPts val="0"/>
              </a:spcAft>
              <a:buClr>
                <a:schemeClr val="dk1"/>
              </a:buClr>
              <a:buSzPts val="2220"/>
              <a:buFont typeface="Arial"/>
              <a:buNone/>
            </a:pPr>
            <a:r>
              <a:rPr b="0" i="0" lang="en-US" sz="2220" u="none" cap="none" strike="noStrike">
                <a:solidFill>
                  <a:schemeClr val="dk1"/>
                </a:solidFill>
                <a:latin typeface="Calibri"/>
                <a:ea typeface="Calibri"/>
                <a:cs typeface="Calibri"/>
                <a:sym typeface="Calibri"/>
              </a:rPr>
              <a:t>front-end</a:t>
            </a:r>
            <a:endParaRPr b="0" i="0" sz="2220" u="none" cap="none" strike="noStrike">
              <a:solidFill>
                <a:schemeClr val="dk1"/>
              </a:solidFill>
              <a:latin typeface="Calibri"/>
              <a:ea typeface="Calibri"/>
              <a:cs typeface="Calibri"/>
              <a:sym typeface="Calibri"/>
            </a:endParaRPr>
          </a:p>
          <a:p>
            <a:pPr indent="0" lvl="0" marL="0" marR="0" rtl="0" algn="r">
              <a:lnSpc>
                <a:spcPct val="80000"/>
              </a:lnSpc>
              <a:spcBef>
                <a:spcPts val="1000"/>
              </a:spcBef>
              <a:spcAft>
                <a:spcPts val="0"/>
              </a:spcAft>
              <a:buClr>
                <a:schemeClr val="dk1"/>
              </a:buClr>
              <a:buSzPts val="2220"/>
              <a:buFont typeface="Arial"/>
              <a:buNone/>
            </a:pPr>
            <a:r>
              <a:rPr b="0" i="0" lang="en-US" sz="2220" u="none" cap="none" strike="noStrike">
                <a:solidFill>
                  <a:schemeClr val="dk1"/>
                </a:solidFill>
                <a:latin typeface="Calibri"/>
                <a:ea typeface="Calibri"/>
                <a:cs typeface="Calibri"/>
                <a:sym typeface="Calibri"/>
              </a:rPr>
              <a:t>developer</a:t>
            </a:r>
            <a:endParaRPr b="0" i="0" sz="2220" u="none" cap="none" strike="noStrike">
              <a:solidFill>
                <a:schemeClr val="dk1"/>
              </a:solidFill>
              <a:latin typeface="Calibri"/>
              <a:ea typeface="Calibri"/>
              <a:cs typeface="Calibri"/>
              <a:sym typeface="Calibri"/>
            </a:endParaRPr>
          </a:p>
          <a:p>
            <a:pPr indent="0" lvl="0" marL="0" marR="0" rtl="0" algn="ctr">
              <a:lnSpc>
                <a:spcPct val="80000"/>
              </a:lnSpc>
              <a:spcBef>
                <a:spcPts val="1000"/>
              </a:spcBef>
              <a:spcAft>
                <a:spcPts val="0"/>
              </a:spcAft>
              <a:buClr>
                <a:schemeClr val="dk1"/>
              </a:buClr>
              <a:buSzPts val="2220"/>
              <a:buFont typeface="Arial"/>
              <a:buNone/>
            </a:pPr>
            <a:r>
              <a:t/>
            </a:r>
            <a:endParaRPr b="0" i="0" sz="222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Переменные</a:t>
            </a:r>
            <a:endParaRPr b="0" i="0" sz="4400" u="none" cap="none" strike="noStrike">
              <a:solidFill>
                <a:schemeClr val="dk1"/>
              </a:solidFill>
              <a:latin typeface="Calibri"/>
              <a:ea typeface="Calibri"/>
              <a:cs typeface="Calibri"/>
              <a:sym typeface="Calibri"/>
            </a:endParaRPr>
          </a:p>
        </p:txBody>
      </p:sp>
      <p:sp>
        <p:nvSpPr>
          <p:cNvPr id="138" name="Google Shape;138;p22"/>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$title-font: normal 24px/1.5 'Open Sans', sans-serif;</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$cool-red: #F44336;</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$box-shadow-bottom-only: 0 2px 1px 0 rgba(0, 0, 0, 0.2);</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h1.title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font: $title-font;</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color: $cool-red;</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div.container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color: $cool-red;</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background: #fff;</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width: 100%;</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box-shadow: $box-shadow-bottom-only;</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a:t>
            </a:r>
            <a:endParaRPr b="0" i="0" sz="154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Вложенность</a:t>
            </a:r>
            <a:endParaRPr b="0" i="0" sz="4400" u="none" cap="none" strike="noStrike">
              <a:solidFill>
                <a:schemeClr val="dk1"/>
              </a:solidFill>
              <a:latin typeface="Calibri"/>
              <a:ea typeface="Calibri"/>
              <a:cs typeface="Calibri"/>
              <a:sym typeface="Calibri"/>
            </a:endParaRPr>
          </a:p>
        </p:txBody>
      </p:sp>
      <p:sp>
        <p:nvSpPr>
          <p:cNvPr id="144" name="Google Shape;144;p23"/>
          <p:cNvSpPr txBox="1"/>
          <p:nvPr>
            <p:ph idx="1" type="body"/>
          </p:nvPr>
        </p:nvSpPr>
        <p:spPr>
          <a:xfrm>
            <a:off x="838200" y="1690688"/>
            <a:ext cx="5134232"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nav</a:t>
            </a:r>
            <a:endParaRPr b="0" i="0" sz="175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ul</a:t>
            </a:r>
            <a:endParaRPr b="0" i="0" sz="175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margin: 0</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padding: 0</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list-style: none</a:t>
            </a:r>
            <a:endParaRPr/>
          </a:p>
          <a:p>
            <a:pPr indent="-403225" lvl="0" marL="514350" marR="0" rtl="0" algn="l">
              <a:lnSpc>
                <a:spcPct val="70000"/>
              </a:lnSpc>
              <a:spcBef>
                <a:spcPts val="1000"/>
              </a:spcBef>
              <a:spcAft>
                <a:spcPts val="0"/>
              </a:spcAft>
              <a:buClr>
                <a:schemeClr val="dk1"/>
              </a:buClr>
              <a:buSzPts val="1750"/>
              <a:buFont typeface="Calibri"/>
              <a:buNone/>
            </a:pPr>
            <a:r>
              <a:t/>
            </a:r>
            <a:endParaRPr b="0" i="0" sz="175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li</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display: inline-block</a:t>
            </a:r>
            <a:endParaRPr/>
          </a:p>
          <a:p>
            <a:pPr indent="-403225" lvl="0" marL="514350" marR="0" rtl="0" algn="l">
              <a:lnSpc>
                <a:spcPct val="70000"/>
              </a:lnSpc>
              <a:spcBef>
                <a:spcPts val="1000"/>
              </a:spcBef>
              <a:spcAft>
                <a:spcPts val="0"/>
              </a:spcAft>
              <a:buClr>
                <a:schemeClr val="dk1"/>
              </a:buClr>
              <a:buSzPts val="1750"/>
              <a:buFont typeface="Calibri"/>
              <a:buNone/>
            </a:pPr>
            <a:r>
              <a:t/>
            </a:r>
            <a:endParaRPr b="0" i="0" sz="175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a</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display: block</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padding: 6px 12px</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text-decoration: none</a:t>
            </a:r>
            <a:endParaRPr/>
          </a:p>
          <a:p>
            <a:pPr indent="-403225" lvl="0" marL="514350" marR="0" rtl="0" algn="l">
              <a:lnSpc>
                <a:spcPct val="70000"/>
              </a:lnSpc>
              <a:spcBef>
                <a:spcPts val="1000"/>
              </a:spcBef>
              <a:spcAft>
                <a:spcPts val="0"/>
              </a:spcAft>
              <a:buClr>
                <a:schemeClr val="dk1"/>
              </a:buClr>
              <a:buSzPts val="1750"/>
              <a:buFont typeface="Calibri"/>
              <a:buNone/>
            </a:pPr>
            <a:r>
              <a:t/>
            </a:r>
            <a:endParaRPr b="0" i="0" sz="1750" u="none" cap="none" strike="noStrike">
              <a:solidFill>
                <a:schemeClr val="lt1"/>
              </a:solidFill>
              <a:latin typeface="Calibri"/>
              <a:ea typeface="Calibri"/>
              <a:cs typeface="Calibri"/>
              <a:sym typeface="Calibri"/>
            </a:endParaRPr>
          </a:p>
          <a:p>
            <a:pPr indent="-403225" lvl="0" marL="514350" marR="0" rtl="0" algn="l">
              <a:lnSpc>
                <a:spcPct val="70000"/>
              </a:lnSpc>
              <a:spcBef>
                <a:spcPts val="1000"/>
              </a:spcBef>
              <a:spcAft>
                <a:spcPts val="0"/>
              </a:spcAft>
              <a:buClr>
                <a:schemeClr val="dk1"/>
              </a:buClr>
              <a:buSzPts val="1750"/>
              <a:buFont typeface="Calibri"/>
              <a:buNone/>
            </a:pPr>
            <a:r>
              <a:t/>
            </a:r>
            <a:endParaRPr b="0" i="0" sz="1750" u="none" cap="none" strike="noStrike">
              <a:solidFill>
                <a:schemeClr val="lt1"/>
              </a:solidFill>
              <a:latin typeface="Calibri"/>
              <a:ea typeface="Calibri"/>
              <a:cs typeface="Calibri"/>
              <a:sym typeface="Calibri"/>
            </a:endParaRPr>
          </a:p>
          <a:p>
            <a:pPr indent="-403225" lvl="0" marL="514350" marR="0" rtl="0" algn="l">
              <a:lnSpc>
                <a:spcPct val="70000"/>
              </a:lnSpc>
              <a:spcBef>
                <a:spcPts val="1000"/>
              </a:spcBef>
              <a:spcAft>
                <a:spcPts val="0"/>
              </a:spcAft>
              <a:buClr>
                <a:schemeClr val="dk1"/>
              </a:buClr>
              <a:buSzPts val="1750"/>
              <a:buFont typeface="Calibri"/>
              <a:buNone/>
            </a:pPr>
            <a:r>
              <a:t/>
            </a:r>
            <a:endParaRPr b="0" i="0" sz="1750" u="none" cap="none" strike="noStrike">
              <a:solidFill>
                <a:schemeClr val="lt1"/>
              </a:solidFill>
              <a:latin typeface="Calibri"/>
              <a:ea typeface="Calibri"/>
              <a:cs typeface="Calibri"/>
              <a:sym typeface="Calibri"/>
            </a:endParaRPr>
          </a:p>
        </p:txBody>
      </p:sp>
      <p:sp>
        <p:nvSpPr>
          <p:cNvPr id="145" name="Google Shape;145;p23"/>
          <p:cNvSpPr txBox="1"/>
          <p:nvPr/>
        </p:nvSpPr>
        <p:spPr>
          <a:xfrm>
            <a:off x="6219568" y="1690688"/>
            <a:ext cx="5134232"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nav ul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margin: 0;</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padding: 0;</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list-style: none;</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a:t>
            </a:r>
            <a:endParaRPr/>
          </a:p>
          <a:p>
            <a:pPr indent="-416560" lvl="0" marL="514350" marR="0" rtl="0" algn="l">
              <a:lnSpc>
                <a:spcPct val="70000"/>
              </a:lnSpc>
              <a:spcBef>
                <a:spcPts val="1000"/>
              </a:spcBef>
              <a:spcAft>
                <a:spcPts val="0"/>
              </a:spcAft>
              <a:buClr>
                <a:schemeClr val="lt1"/>
              </a:buClr>
              <a:buSzPts val="1540"/>
              <a:buFont typeface="Calibri"/>
              <a:buNone/>
            </a:pPr>
            <a:r>
              <a:t/>
            </a:r>
            <a:endParaRPr b="0" i="0" sz="154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nav li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display: inline-block;</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a:t>
            </a:r>
            <a:endParaRPr/>
          </a:p>
          <a:p>
            <a:pPr indent="-416560" lvl="0" marL="514350" marR="0" rtl="0" algn="l">
              <a:lnSpc>
                <a:spcPct val="70000"/>
              </a:lnSpc>
              <a:spcBef>
                <a:spcPts val="1000"/>
              </a:spcBef>
              <a:spcAft>
                <a:spcPts val="0"/>
              </a:spcAft>
              <a:buClr>
                <a:schemeClr val="lt1"/>
              </a:buClr>
              <a:buSzPts val="1540"/>
              <a:buFont typeface="Calibri"/>
              <a:buNone/>
            </a:pPr>
            <a:r>
              <a:t/>
            </a:r>
            <a:endParaRPr b="0" i="0" sz="154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nav a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display: block;</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padding: 6px 12px;</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text-decoration: none;</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Вложенность</a:t>
            </a:r>
            <a:endParaRPr b="0" i="0" sz="4400" u="none" cap="none" strike="noStrike">
              <a:solidFill>
                <a:schemeClr val="dk1"/>
              </a:solidFill>
              <a:latin typeface="Calibri"/>
              <a:ea typeface="Calibri"/>
              <a:cs typeface="Calibri"/>
              <a:sym typeface="Calibri"/>
            </a:endParaRPr>
          </a:p>
        </p:txBody>
      </p:sp>
      <p:sp>
        <p:nvSpPr>
          <p:cNvPr id="151" name="Google Shape;151;p24"/>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nav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ul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margin: 0;</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padding: 0;</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list-style: none;</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a:t>
            </a:r>
            <a:endParaRPr/>
          </a:p>
          <a:p>
            <a:pPr indent="-416560" lvl="0" marL="514350" marR="0" rtl="0" algn="l">
              <a:lnSpc>
                <a:spcPct val="70000"/>
              </a:lnSpc>
              <a:spcBef>
                <a:spcPts val="1000"/>
              </a:spcBef>
              <a:spcAft>
                <a:spcPts val="0"/>
              </a:spcAft>
              <a:buClr>
                <a:schemeClr val="dk1"/>
              </a:buClr>
              <a:buSzPts val="1540"/>
              <a:buFont typeface="Calibri"/>
              <a:buNone/>
            </a:pPr>
            <a:r>
              <a:t/>
            </a:r>
            <a:endParaRPr b="0" i="0" sz="154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li { display: inline-block; }</a:t>
            </a:r>
            <a:endParaRPr/>
          </a:p>
          <a:p>
            <a:pPr indent="-416560" lvl="0" marL="514350" marR="0" rtl="0" algn="l">
              <a:lnSpc>
                <a:spcPct val="70000"/>
              </a:lnSpc>
              <a:spcBef>
                <a:spcPts val="1000"/>
              </a:spcBef>
              <a:spcAft>
                <a:spcPts val="0"/>
              </a:spcAft>
              <a:buClr>
                <a:schemeClr val="dk1"/>
              </a:buClr>
              <a:buSzPts val="1540"/>
              <a:buFont typeface="Calibri"/>
              <a:buNone/>
            </a:pPr>
            <a:r>
              <a:t/>
            </a:r>
            <a:endParaRPr b="0" i="0" sz="154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a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display: block;</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padding: 6px 12px;</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text-decoration: none;</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a:t>
            </a:r>
            <a:endParaRPr/>
          </a:p>
          <a:p>
            <a:pPr indent="-416560" lvl="0" marL="514350" marR="0" rtl="0" algn="l">
              <a:lnSpc>
                <a:spcPct val="70000"/>
              </a:lnSpc>
              <a:spcBef>
                <a:spcPts val="1000"/>
              </a:spcBef>
              <a:spcAft>
                <a:spcPts val="0"/>
              </a:spcAft>
              <a:buClr>
                <a:schemeClr val="dk1"/>
              </a:buClr>
              <a:buSzPts val="1540"/>
              <a:buFont typeface="Calibri"/>
              <a:buNone/>
            </a:pPr>
            <a:r>
              <a:t/>
            </a:r>
            <a:endParaRPr b="0" i="0" sz="154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Фрагментирование и импорт</a:t>
            </a:r>
            <a:endParaRPr b="0" i="0" sz="4400" u="none" cap="none" strike="noStrike">
              <a:solidFill>
                <a:schemeClr val="dk1"/>
              </a:solidFill>
              <a:latin typeface="Calibri"/>
              <a:ea typeface="Calibri"/>
              <a:cs typeface="Calibri"/>
              <a:sym typeface="Calibri"/>
            </a:endParaRPr>
          </a:p>
        </p:txBody>
      </p:sp>
      <p:sp>
        <p:nvSpPr>
          <p:cNvPr id="157" name="Google Shape;157;p25"/>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800"/>
              <a:buFont typeface="Arial"/>
              <a:buChar char="•"/>
            </a:pPr>
            <a:r>
              <a:rPr b="0" i="0" lang="en-US" sz="2800" u="none" cap="none" strike="noStrike">
                <a:solidFill>
                  <a:schemeClr val="lt1"/>
                </a:solidFill>
                <a:latin typeface="Calibri"/>
                <a:ea typeface="Calibri"/>
                <a:cs typeface="Calibri"/>
                <a:sym typeface="Calibri"/>
              </a:rPr>
              <a:t>Позволяет выполнить фрагментирование файла без использования дополнительных http – запросов</a:t>
            </a:r>
            <a:endParaRPr/>
          </a:p>
          <a:p>
            <a:pPr indent="-228600" lvl="0" marL="228600" marR="0" rtl="0" algn="l">
              <a:lnSpc>
                <a:spcPct val="90000"/>
              </a:lnSpc>
              <a:spcBef>
                <a:spcPts val="1000"/>
              </a:spcBef>
              <a:spcAft>
                <a:spcPts val="0"/>
              </a:spcAft>
              <a:buClr>
                <a:schemeClr val="lt1"/>
              </a:buClr>
              <a:buSzPts val="2800"/>
              <a:buFont typeface="Arial"/>
              <a:buChar char="•"/>
            </a:pPr>
            <a:r>
              <a:rPr b="0" i="0" lang="en-US" sz="2800" u="none" cap="none" strike="noStrike">
                <a:solidFill>
                  <a:schemeClr val="lt1"/>
                </a:solidFill>
                <a:latin typeface="Calibri"/>
                <a:ea typeface="Calibri"/>
                <a:cs typeface="Calibri"/>
                <a:sym typeface="Calibri"/>
              </a:rPr>
              <a:t>Реализуется по средствам _нейминга и директивы @import</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Фрагментирование и импорт</a:t>
            </a:r>
            <a:endParaRPr b="0" i="0" sz="4400" u="none" cap="none" strike="noStrike">
              <a:solidFill>
                <a:schemeClr val="dk1"/>
              </a:solidFill>
              <a:latin typeface="Calibri"/>
              <a:ea typeface="Calibri"/>
              <a:cs typeface="Calibri"/>
              <a:sym typeface="Calibri"/>
            </a:endParaRPr>
          </a:p>
        </p:txBody>
      </p:sp>
      <p:sp>
        <p:nvSpPr>
          <p:cNvPr id="163" name="Google Shape;163;p26"/>
          <p:cNvSpPr txBox="1"/>
          <p:nvPr>
            <p:ph idx="1" type="body"/>
          </p:nvPr>
        </p:nvSpPr>
        <p:spPr>
          <a:xfrm>
            <a:off x="838200" y="1690688"/>
            <a:ext cx="5134232"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_reset.sass</a:t>
            </a:r>
            <a:endParaRPr b="0" i="0" sz="1540" u="none" cap="none" strike="noStrike">
              <a:solidFill>
                <a:schemeClr val="lt1"/>
              </a:solidFill>
              <a:latin typeface="Calibri"/>
              <a:ea typeface="Calibri"/>
              <a:cs typeface="Calibri"/>
              <a:sym typeface="Calibri"/>
            </a:endParaRPr>
          </a:p>
          <a:p>
            <a:pPr indent="-416560" lvl="0" marL="514350" marR="0" rtl="0" algn="l">
              <a:lnSpc>
                <a:spcPct val="70000"/>
              </a:lnSpc>
              <a:spcBef>
                <a:spcPts val="1000"/>
              </a:spcBef>
              <a:spcAft>
                <a:spcPts val="0"/>
              </a:spcAft>
              <a:buClr>
                <a:schemeClr val="dk1"/>
              </a:buClr>
              <a:buSzPts val="1540"/>
              <a:buFont typeface="Calibri"/>
              <a:buNone/>
            </a:pPr>
            <a:r>
              <a:t/>
            </a:r>
            <a:endParaRPr b="0" i="0" sz="154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html,</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body,</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ul,</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ol</a:t>
            </a:r>
            <a:endParaRPr b="0" i="0" sz="154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margin:  0</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padding: 0</a:t>
            </a:r>
            <a:endParaRPr/>
          </a:p>
          <a:p>
            <a:pPr indent="-416560" lvl="0" marL="514350" marR="0" rtl="0" algn="l">
              <a:lnSpc>
                <a:spcPct val="70000"/>
              </a:lnSpc>
              <a:spcBef>
                <a:spcPts val="1000"/>
              </a:spcBef>
              <a:spcAft>
                <a:spcPts val="0"/>
              </a:spcAft>
              <a:buClr>
                <a:schemeClr val="dk1"/>
              </a:buClr>
              <a:buSzPts val="1540"/>
              <a:buFont typeface="Calibri"/>
              <a:buNone/>
            </a:pPr>
            <a:r>
              <a:t/>
            </a:r>
            <a:endParaRPr b="0" i="0" sz="154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base.sass</a:t>
            </a:r>
            <a:endParaRPr b="0" i="0" sz="1540" u="none" cap="none" strike="noStrike">
              <a:solidFill>
                <a:schemeClr val="lt1"/>
              </a:solidFill>
              <a:latin typeface="Calibri"/>
              <a:ea typeface="Calibri"/>
              <a:cs typeface="Calibri"/>
              <a:sym typeface="Calibri"/>
            </a:endParaRPr>
          </a:p>
          <a:p>
            <a:pPr indent="-416560" lvl="0" marL="514350" marR="0" rtl="0" algn="l">
              <a:lnSpc>
                <a:spcPct val="70000"/>
              </a:lnSpc>
              <a:spcBef>
                <a:spcPts val="1000"/>
              </a:spcBef>
              <a:spcAft>
                <a:spcPts val="0"/>
              </a:spcAft>
              <a:buClr>
                <a:schemeClr val="dk1"/>
              </a:buClr>
              <a:buSzPts val="1540"/>
              <a:buFont typeface="Calibri"/>
              <a:buNone/>
            </a:pPr>
            <a:r>
              <a:t/>
            </a:r>
            <a:endParaRPr b="0" i="0" sz="154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@import reset</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body</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font: 100% Helvetica, sans-serif</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background-color: #efefef</a:t>
            </a:r>
            <a:endParaRPr b="0" i="0" sz="1540" u="none" cap="none" strike="noStrike">
              <a:solidFill>
                <a:schemeClr val="lt1"/>
              </a:solidFill>
              <a:latin typeface="Calibri"/>
              <a:ea typeface="Calibri"/>
              <a:cs typeface="Calibri"/>
              <a:sym typeface="Calibri"/>
            </a:endParaRPr>
          </a:p>
          <a:p>
            <a:pPr indent="-416560" lvl="0" marL="514350" marR="0" rtl="0" algn="l">
              <a:lnSpc>
                <a:spcPct val="70000"/>
              </a:lnSpc>
              <a:spcBef>
                <a:spcPts val="1000"/>
              </a:spcBef>
              <a:spcAft>
                <a:spcPts val="0"/>
              </a:spcAft>
              <a:buClr>
                <a:schemeClr val="dk1"/>
              </a:buClr>
              <a:buSzPts val="1540"/>
              <a:buFont typeface="Calibri"/>
              <a:buNone/>
            </a:pPr>
            <a:r>
              <a:t/>
            </a:r>
            <a:endParaRPr b="0" i="0" sz="1540" u="none" cap="none" strike="noStrike">
              <a:solidFill>
                <a:schemeClr val="lt1"/>
              </a:solidFill>
              <a:latin typeface="Calibri"/>
              <a:ea typeface="Calibri"/>
              <a:cs typeface="Calibri"/>
              <a:sym typeface="Calibri"/>
            </a:endParaRPr>
          </a:p>
          <a:p>
            <a:pPr indent="-416560" lvl="0" marL="514350" marR="0" rtl="0" algn="l">
              <a:lnSpc>
                <a:spcPct val="70000"/>
              </a:lnSpc>
              <a:spcBef>
                <a:spcPts val="1000"/>
              </a:spcBef>
              <a:spcAft>
                <a:spcPts val="0"/>
              </a:spcAft>
              <a:buClr>
                <a:schemeClr val="dk1"/>
              </a:buClr>
              <a:buSzPts val="1540"/>
              <a:buFont typeface="Calibri"/>
              <a:buNone/>
            </a:pPr>
            <a:r>
              <a:t/>
            </a:r>
            <a:endParaRPr b="0" i="0" sz="1540" u="none" cap="none" strike="noStrike">
              <a:solidFill>
                <a:schemeClr val="lt1"/>
              </a:solidFill>
              <a:latin typeface="Calibri"/>
              <a:ea typeface="Calibri"/>
              <a:cs typeface="Calibri"/>
              <a:sym typeface="Calibri"/>
            </a:endParaRPr>
          </a:p>
        </p:txBody>
      </p:sp>
      <p:sp>
        <p:nvSpPr>
          <p:cNvPr id="164" name="Google Shape;164;p26"/>
          <p:cNvSpPr txBox="1"/>
          <p:nvPr/>
        </p:nvSpPr>
        <p:spPr>
          <a:xfrm>
            <a:off x="6219568" y="1690688"/>
            <a:ext cx="5134232"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_reset.scss</a:t>
            </a:r>
            <a:endParaRPr b="0" i="0" sz="910" u="none" cap="none" strike="noStrike">
              <a:solidFill>
                <a:schemeClr val="lt1"/>
              </a:solidFill>
              <a:latin typeface="Calibri"/>
              <a:ea typeface="Calibri"/>
              <a:cs typeface="Calibri"/>
              <a:sym typeface="Calibri"/>
            </a:endParaRPr>
          </a:p>
          <a:p>
            <a:pPr indent="-456565" lvl="0" marL="514350" marR="0" rtl="0" algn="l">
              <a:lnSpc>
                <a:spcPct val="70000"/>
              </a:lnSpc>
              <a:spcBef>
                <a:spcPts val="1000"/>
              </a:spcBef>
              <a:spcAft>
                <a:spcPts val="0"/>
              </a:spcAft>
              <a:buClr>
                <a:schemeClr val="lt1"/>
              </a:buClr>
              <a:buSzPts val="910"/>
              <a:buFont typeface="Calibri"/>
              <a:buNone/>
            </a:pPr>
            <a:r>
              <a:t/>
            </a:r>
            <a:endParaRPr b="0" i="0" sz="91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html,</a:t>
            </a:r>
            <a:endParaRPr/>
          </a:p>
          <a:p>
            <a:pPr indent="-514350" lvl="0" marL="514350" marR="0" rtl="0" algn="l">
              <a:lnSpc>
                <a:spcPct val="7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body,</a:t>
            </a:r>
            <a:endParaRPr/>
          </a:p>
          <a:p>
            <a:pPr indent="-514350" lvl="0" marL="514350" marR="0" rtl="0" algn="l">
              <a:lnSpc>
                <a:spcPct val="7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ul,</a:t>
            </a:r>
            <a:endParaRPr/>
          </a:p>
          <a:p>
            <a:pPr indent="-514350" lvl="0" marL="514350" marR="0" rtl="0" algn="l">
              <a:lnSpc>
                <a:spcPct val="7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ol {</a:t>
            </a:r>
            <a:endParaRPr/>
          </a:p>
          <a:p>
            <a:pPr indent="-514350" lvl="0" marL="514350" marR="0" rtl="0" algn="l">
              <a:lnSpc>
                <a:spcPct val="7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margin:  0;</a:t>
            </a:r>
            <a:endParaRPr/>
          </a:p>
          <a:p>
            <a:pPr indent="-514350" lvl="0" marL="514350" marR="0" rtl="0" algn="l">
              <a:lnSpc>
                <a:spcPct val="7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padding: 0;</a:t>
            </a:r>
            <a:endParaRPr/>
          </a:p>
          <a:p>
            <a:pPr indent="-514350" lvl="0" marL="514350" marR="0" rtl="0" algn="l">
              <a:lnSpc>
                <a:spcPct val="7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a:t>
            </a:r>
            <a:endParaRPr/>
          </a:p>
          <a:p>
            <a:pPr indent="-456565" lvl="0" marL="514350" marR="0" rtl="0" algn="l">
              <a:lnSpc>
                <a:spcPct val="70000"/>
              </a:lnSpc>
              <a:spcBef>
                <a:spcPts val="1000"/>
              </a:spcBef>
              <a:spcAft>
                <a:spcPts val="0"/>
              </a:spcAft>
              <a:buClr>
                <a:schemeClr val="lt1"/>
              </a:buClr>
              <a:buSzPts val="910"/>
              <a:buFont typeface="Calibri"/>
              <a:buNone/>
            </a:pPr>
            <a:r>
              <a:t/>
            </a:r>
            <a:endParaRPr b="0" i="0" sz="91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base.scss</a:t>
            </a:r>
            <a:endParaRPr b="0" i="0" sz="910" u="none" cap="none" strike="noStrike">
              <a:solidFill>
                <a:schemeClr val="lt1"/>
              </a:solidFill>
              <a:latin typeface="Calibri"/>
              <a:ea typeface="Calibri"/>
              <a:cs typeface="Calibri"/>
              <a:sym typeface="Calibri"/>
            </a:endParaRPr>
          </a:p>
          <a:p>
            <a:pPr indent="-456565" lvl="0" marL="514350" marR="0" rtl="0" algn="l">
              <a:lnSpc>
                <a:spcPct val="70000"/>
              </a:lnSpc>
              <a:spcBef>
                <a:spcPts val="1000"/>
              </a:spcBef>
              <a:spcAft>
                <a:spcPts val="0"/>
              </a:spcAft>
              <a:buClr>
                <a:schemeClr val="lt1"/>
              </a:buClr>
              <a:buSzPts val="910"/>
              <a:buFont typeface="Calibri"/>
              <a:buNone/>
            </a:pPr>
            <a:r>
              <a:t/>
            </a:r>
            <a:endParaRPr b="0" i="0" sz="91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@import 'reset';</a:t>
            </a:r>
            <a:endParaRPr/>
          </a:p>
          <a:p>
            <a:pPr indent="-456565" lvl="0" marL="514350" marR="0" rtl="0" algn="l">
              <a:lnSpc>
                <a:spcPct val="70000"/>
              </a:lnSpc>
              <a:spcBef>
                <a:spcPts val="1000"/>
              </a:spcBef>
              <a:spcAft>
                <a:spcPts val="0"/>
              </a:spcAft>
              <a:buClr>
                <a:schemeClr val="lt1"/>
              </a:buClr>
              <a:buSzPts val="910"/>
              <a:buFont typeface="Calibri"/>
              <a:buNone/>
            </a:pPr>
            <a:r>
              <a:t/>
            </a:r>
            <a:endParaRPr b="0" i="0" sz="91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body {</a:t>
            </a:r>
            <a:endParaRPr/>
          </a:p>
          <a:p>
            <a:pPr indent="-514350" lvl="0" marL="514350" marR="0" rtl="0" algn="l">
              <a:lnSpc>
                <a:spcPct val="7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font: 100% Helvetica, sans-serif;</a:t>
            </a:r>
            <a:endParaRPr/>
          </a:p>
          <a:p>
            <a:pPr indent="-514350" lvl="0" marL="514350" marR="0" rtl="0" algn="l">
              <a:lnSpc>
                <a:spcPct val="7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background-color: #efefef;</a:t>
            </a:r>
            <a:endParaRPr/>
          </a:p>
          <a:p>
            <a:pPr indent="-514350" lvl="0" marL="514350" marR="0" rtl="0" algn="l">
              <a:lnSpc>
                <a:spcPct val="7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Фрагментирование и импорт</a:t>
            </a:r>
            <a:endParaRPr b="0" i="0" sz="4400" u="none" cap="none" strike="noStrike">
              <a:solidFill>
                <a:schemeClr val="dk1"/>
              </a:solidFill>
              <a:latin typeface="Calibri"/>
              <a:ea typeface="Calibri"/>
              <a:cs typeface="Calibri"/>
              <a:sym typeface="Calibri"/>
            </a:endParaRPr>
          </a:p>
        </p:txBody>
      </p:sp>
      <p:sp>
        <p:nvSpPr>
          <p:cNvPr id="170" name="Google Shape;170;p27"/>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8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html, body, ul, ol {</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margin: 0;</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padding: 0;</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a:t>
            </a:r>
            <a:endParaRPr/>
          </a:p>
          <a:p>
            <a:pPr indent="-336550" lvl="0" marL="514350" marR="0" rtl="0" algn="l">
              <a:lnSpc>
                <a:spcPct val="80000"/>
              </a:lnSpc>
              <a:spcBef>
                <a:spcPts val="1000"/>
              </a:spcBef>
              <a:spcAft>
                <a:spcPts val="0"/>
              </a:spcAft>
              <a:buClr>
                <a:schemeClr val="dk1"/>
              </a:buClr>
              <a:buSzPts val="2800"/>
              <a:buFont typeface="Calibri"/>
              <a:buNone/>
            </a:pPr>
            <a:r>
              <a:t/>
            </a:r>
            <a:endParaRPr b="0" i="0" sz="2800" u="none" cap="none" strike="noStrike">
              <a:solidFill>
                <a:schemeClr val="lt1"/>
              </a:solidFill>
              <a:latin typeface="Calibri"/>
              <a:ea typeface="Calibri"/>
              <a:cs typeface="Calibri"/>
              <a:sym typeface="Calibri"/>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body {</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font: 100% Helvetica, sans-serif;</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background-color: #efefef;</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Миксины </a:t>
            </a:r>
            <a:endParaRPr b="0" i="0" sz="4400" u="none" cap="none" strike="noStrike">
              <a:solidFill>
                <a:schemeClr val="dk1"/>
              </a:solidFill>
              <a:latin typeface="Calibri"/>
              <a:ea typeface="Calibri"/>
              <a:cs typeface="Calibri"/>
              <a:sym typeface="Calibri"/>
            </a:endParaRPr>
          </a:p>
        </p:txBody>
      </p:sp>
      <p:sp>
        <p:nvSpPr>
          <p:cNvPr id="176" name="Google Shape;176;p28"/>
          <p:cNvSpPr txBox="1"/>
          <p:nvPr>
            <p:ph idx="1" type="body"/>
          </p:nvPr>
        </p:nvSpPr>
        <p:spPr>
          <a:xfrm>
            <a:off x="838200" y="1690688"/>
            <a:ext cx="5125995"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=border-radius($radius)</a:t>
            </a:r>
            <a:endParaRPr/>
          </a:p>
          <a:p>
            <a:pPr indent="-514350" lvl="0" marL="514350" marR="0" rtl="0" algn="l">
              <a:lnSpc>
                <a:spcPct val="9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-webkit-border-radius: $radius</a:t>
            </a:r>
            <a:endParaRPr/>
          </a:p>
          <a:p>
            <a:pPr indent="-514350" lvl="0" marL="514350" marR="0" rtl="0" algn="l">
              <a:lnSpc>
                <a:spcPct val="9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-moz-border-radius:    $radius</a:t>
            </a:r>
            <a:endParaRPr/>
          </a:p>
          <a:p>
            <a:pPr indent="-514350" lvl="0" marL="514350" marR="0" rtl="0" algn="l">
              <a:lnSpc>
                <a:spcPct val="9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-ms-border-radius:     $radius</a:t>
            </a:r>
            <a:endParaRPr/>
          </a:p>
          <a:p>
            <a:pPr indent="-514350" lvl="0" marL="514350" marR="0" rtl="0" algn="l">
              <a:lnSpc>
                <a:spcPct val="9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border-radius:         $radius</a:t>
            </a:r>
            <a:endParaRPr/>
          </a:p>
          <a:p>
            <a:pPr indent="-349885" lvl="0" marL="514350" marR="0" rtl="0" algn="l">
              <a:lnSpc>
                <a:spcPct val="90000"/>
              </a:lnSpc>
              <a:spcBef>
                <a:spcPts val="1000"/>
              </a:spcBef>
              <a:spcAft>
                <a:spcPts val="0"/>
              </a:spcAft>
              <a:buClr>
                <a:schemeClr val="dk1"/>
              </a:buClr>
              <a:buSzPts val="2590"/>
              <a:buFont typeface="Calibri"/>
              <a:buNone/>
            </a:pPr>
            <a:r>
              <a:t/>
            </a:r>
            <a:endParaRPr b="0" i="0" sz="2590" u="none" cap="none" strike="noStrike">
              <a:solidFill>
                <a:schemeClr val="lt1"/>
              </a:solidFill>
              <a:latin typeface="Calibri"/>
              <a:ea typeface="Calibri"/>
              <a:cs typeface="Calibri"/>
              <a:sym typeface="Calibri"/>
            </a:endParaRPr>
          </a:p>
          <a:p>
            <a:pPr indent="-514350" lvl="0" marL="514350" marR="0" rtl="0" algn="l">
              <a:lnSpc>
                <a:spcPct val="9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.box</a:t>
            </a:r>
            <a:endParaRPr/>
          </a:p>
          <a:p>
            <a:pPr indent="-514350" lvl="0" marL="514350" marR="0" rtl="0" algn="l">
              <a:lnSpc>
                <a:spcPct val="9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+border-radius(10px)</a:t>
            </a:r>
            <a:endParaRPr/>
          </a:p>
          <a:p>
            <a:pPr indent="-349885" lvl="0" marL="514350" marR="0" rtl="0" algn="l">
              <a:lnSpc>
                <a:spcPct val="90000"/>
              </a:lnSpc>
              <a:spcBef>
                <a:spcPts val="1000"/>
              </a:spcBef>
              <a:spcAft>
                <a:spcPts val="0"/>
              </a:spcAft>
              <a:buClr>
                <a:schemeClr val="dk1"/>
              </a:buClr>
              <a:buSzPts val="2590"/>
              <a:buFont typeface="Calibri"/>
              <a:buNone/>
            </a:pPr>
            <a:r>
              <a:t/>
            </a:r>
            <a:endParaRPr b="0" i="0" sz="2590" u="none" cap="none" strike="noStrike">
              <a:solidFill>
                <a:schemeClr val="lt1"/>
              </a:solidFill>
              <a:latin typeface="Calibri"/>
              <a:ea typeface="Calibri"/>
              <a:cs typeface="Calibri"/>
              <a:sym typeface="Calibri"/>
            </a:endParaRPr>
          </a:p>
        </p:txBody>
      </p:sp>
      <p:sp>
        <p:nvSpPr>
          <p:cNvPr id="177" name="Google Shape;177;p28"/>
          <p:cNvSpPr txBox="1"/>
          <p:nvPr/>
        </p:nvSpPr>
        <p:spPr>
          <a:xfrm>
            <a:off x="6227805" y="1690688"/>
            <a:ext cx="5247503"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@mixin border-radius($radius) {</a:t>
            </a:r>
            <a:endParaRPr/>
          </a:p>
          <a:p>
            <a:pPr indent="-514350" lvl="0" marL="514350" marR="0" rtl="0" algn="l">
              <a:lnSpc>
                <a:spcPct val="9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-webkit-border-radius: $radius;</a:t>
            </a:r>
            <a:endParaRPr/>
          </a:p>
          <a:p>
            <a:pPr indent="-514350" lvl="0" marL="514350" marR="0" rtl="0" algn="l">
              <a:lnSpc>
                <a:spcPct val="9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-moz-border-radius: $radius;</a:t>
            </a:r>
            <a:endParaRPr/>
          </a:p>
          <a:p>
            <a:pPr indent="-514350" lvl="0" marL="514350" marR="0" rtl="0" algn="l">
              <a:lnSpc>
                <a:spcPct val="9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-ms-border-radius: $radius;</a:t>
            </a:r>
            <a:endParaRPr/>
          </a:p>
          <a:p>
            <a:pPr indent="-514350" lvl="0" marL="514350" marR="0" rtl="0" algn="l">
              <a:lnSpc>
                <a:spcPct val="9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border-radius: $radius;</a:t>
            </a:r>
            <a:endParaRPr/>
          </a:p>
          <a:p>
            <a:pPr indent="-514350" lvl="0" marL="514350" marR="0" rtl="0" algn="l">
              <a:lnSpc>
                <a:spcPct val="9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a:t>
            </a:r>
            <a:endParaRPr/>
          </a:p>
          <a:p>
            <a:pPr indent="-349885" lvl="0" marL="514350" marR="0" rtl="0" algn="l">
              <a:lnSpc>
                <a:spcPct val="90000"/>
              </a:lnSpc>
              <a:spcBef>
                <a:spcPts val="1000"/>
              </a:spcBef>
              <a:spcAft>
                <a:spcPts val="0"/>
              </a:spcAft>
              <a:buClr>
                <a:schemeClr val="lt1"/>
              </a:buClr>
              <a:buSzPts val="2590"/>
              <a:buFont typeface="Calibri"/>
              <a:buNone/>
            </a:pPr>
            <a:r>
              <a:t/>
            </a:r>
            <a:endParaRPr b="0" i="0" sz="2590" u="none" cap="none" strike="noStrike">
              <a:solidFill>
                <a:schemeClr val="lt1"/>
              </a:solidFill>
              <a:latin typeface="Calibri"/>
              <a:ea typeface="Calibri"/>
              <a:cs typeface="Calibri"/>
              <a:sym typeface="Calibri"/>
            </a:endParaRPr>
          </a:p>
          <a:p>
            <a:pPr indent="-514350" lvl="0" marL="514350" marR="0" rtl="0" algn="l">
              <a:lnSpc>
                <a:spcPct val="9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.box { @include border-radius(10px); }</a:t>
            </a:r>
            <a:endParaRPr/>
          </a:p>
          <a:p>
            <a:pPr indent="-349885" lvl="0" marL="514350" marR="0" rtl="0" algn="l">
              <a:lnSpc>
                <a:spcPct val="90000"/>
              </a:lnSpc>
              <a:spcBef>
                <a:spcPts val="1000"/>
              </a:spcBef>
              <a:spcAft>
                <a:spcPts val="0"/>
              </a:spcAft>
              <a:buClr>
                <a:schemeClr val="lt1"/>
              </a:buClr>
              <a:buSzPts val="2590"/>
              <a:buFont typeface="Calibri"/>
              <a:buNone/>
            </a:pPr>
            <a:r>
              <a:t/>
            </a:r>
            <a:endParaRPr b="0" i="0" sz="259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Миксины</a:t>
            </a:r>
            <a:endParaRPr b="0" i="0" sz="4400" u="none" cap="none" strike="noStrike">
              <a:solidFill>
                <a:schemeClr val="dk1"/>
              </a:solidFill>
              <a:latin typeface="Calibri"/>
              <a:ea typeface="Calibri"/>
              <a:cs typeface="Calibri"/>
              <a:sym typeface="Calibri"/>
            </a:endParaRPr>
          </a:p>
        </p:txBody>
      </p:sp>
      <p:sp>
        <p:nvSpPr>
          <p:cNvPr id="183" name="Google Shape;183;p29"/>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.box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-webkit-border-radius: 10px;</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-moz-border-radius: 10px;</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-ms-border-radius: 10px;</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border-radius: 10px;</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a:t>
            </a:r>
            <a:endParaRPr/>
          </a:p>
          <a:p>
            <a:pPr indent="-336550" lvl="0" marL="514350" marR="0" rtl="0" algn="l">
              <a:lnSpc>
                <a:spcPct val="90000"/>
              </a:lnSpc>
              <a:spcBef>
                <a:spcPts val="1000"/>
              </a:spcBef>
              <a:spcAft>
                <a:spcPts val="0"/>
              </a:spcAft>
              <a:buClr>
                <a:schemeClr val="dk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Наследование</a:t>
            </a:r>
            <a:endParaRPr b="0" i="0" sz="4400" u="none" cap="none" strike="noStrike">
              <a:solidFill>
                <a:schemeClr val="dk1"/>
              </a:solidFill>
              <a:latin typeface="Calibri"/>
              <a:ea typeface="Calibri"/>
              <a:cs typeface="Calibri"/>
              <a:sym typeface="Calibri"/>
            </a:endParaRPr>
          </a:p>
        </p:txBody>
      </p:sp>
      <p:sp>
        <p:nvSpPr>
          <p:cNvPr id="189" name="Google Shape;189;p30"/>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Наследование в Sass работает на базе классов-шаблонов. Класс-шаблон - особый тип классов, который выводится только при использовании расширения - это позволит сохранить ваш скомпилированный CSS чистым и аккуратным.</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Наследование</a:t>
            </a:r>
            <a:endParaRPr b="0" i="0" sz="4400" u="none" cap="none" strike="noStrike">
              <a:solidFill>
                <a:schemeClr val="dk1"/>
              </a:solidFill>
              <a:latin typeface="Calibri"/>
              <a:ea typeface="Calibri"/>
              <a:cs typeface="Calibri"/>
              <a:sym typeface="Calibri"/>
            </a:endParaRPr>
          </a:p>
        </p:txBody>
      </p:sp>
      <p:sp>
        <p:nvSpPr>
          <p:cNvPr id="195" name="Google Shape;195;p31"/>
          <p:cNvSpPr txBox="1"/>
          <p:nvPr>
            <p:ph idx="1" type="body"/>
          </p:nvPr>
        </p:nvSpPr>
        <p:spPr>
          <a:xfrm>
            <a:off x="838200" y="1690688"/>
            <a:ext cx="5125995"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50000"/>
              </a:lnSpc>
              <a:spcBef>
                <a:spcPts val="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%equal-heights</a:t>
            </a:r>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display: flex</a:t>
            </a:r>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flex-wrap: wrap</a:t>
            </a:r>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%message-shared</a:t>
            </a:r>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border: 1px solid #ccc</a:t>
            </a:r>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padding: 10px</a:t>
            </a:r>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color: #333</a:t>
            </a:r>
            <a:endParaRPr/>
          </a:p>
          <a:p>
            <a:pPr indent="-456565" lvl="0" marL="514350" marR="0" rtl="0" algn="l">
              <a:lnSpc>
                <a:spcPct val="50000"/>
              </a:lnSpc>
              <a:spcBef>
                <a:spcPts val="1000"/>
              </a:spcBef>
              <a:spcAft>
                <a:spcPts val="0"/>
              </a:spcAft>
              <a:buClr>
                <a:schemeClr val="dk1"/>
              </a:buClr>
              <a:buSzPts val="910"/>
              <a:buFont typeface="Calibri"/>
              <a:buNone/>
            </a:pPr>
            <a:r>
              <a:t/>
            </a:r>
            <a:endParaRPr b="0" i="0" sz="910" u="none" cap="none" strike="noStrike">
              <a:solidFill>
                <a:schemeClr val="lt1"/>
              </a:solidFill>
              <a:latin typeface="Calibri"/>
              <a:ea typeface="Calibri"/>
              <a:cs typeface="Calibri"/>
              <a:sym typeface="Calibri"/>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.message</a:t>
            </a:r>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@extend %message-shared</a:t>
            </a:r>
            <a:endParaRPr/>
          </a:p>
          <a:p>
            <a:pPr indent="-456565" lvl="0" marL="514350" marR="0" rtl="0" algn="l">
              <a:lnSpc>
                <a:spcPct val="50000"/>
              </a:lnSpc>
              <a:spcBef>
                <a:spcPts val="1000"/>
              </a:spcBef>
              <a:spcAft>
                <a:spcPts val="0"/>
              </a:spcAft>
              <a:buClr>
                <a:schemeClr val="dk1"/>
              </a:buClr>
              <a:buSzPts val="910"/>
              <a:buFont typeface="Calibri"/>
              <a:buNone/>
            </a:pPr>
            <a:r>
              <a:t/>
            </a:r>
            <a:endParaRPr b="0" i="0" sz="910" u="none" cap="none" strike="noStrike">
              <a:solidFill>
                <a:schemeClr val="lt1"/>
              </a:solidFill>
              <a:latin typeface="Calibri"/>
              <a:ea typeface="Calibri"/>
              <a:cs typeface="Calibri"/>
              <a:sym typeface="Calibri"/>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.success</a:t>
            </a:r>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@extend %message-shared</a:t>
            </a:r>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border-color: green</a:t>
            </a:r>
            <a:endParaRPr/>
          </a:p>
          <a:p>
            <a:pPr indent="-456565" lvl="0" marL="514350" marR="0" rtl="0" algn="l">
              <a:lnSpc>
                <a:spcPct val="50000"/>
              </a:lnSpc>
              <a:spcBef>
                <a:spcPts val="1000"/>
              </a:spcBef>
              <a:spcAft>
                <a:spcPts val="0"/>
              </a:spcAft>
              <a:buClr>
                <a:schemeClr val="dk1"/>
              </a:buClr>
              <a:buSzPts val="910"/>
              <a:buFont typeface="Calibri"/>
              <a:buNone/>
            </a:pPr>
            <a:r>
              <a:t/>
            </a:r>
            <a:endParaRPr b="0" i="0" sz="910" u="none" cap="none" strike="noStrike">
              <a:solidFill>
                <a:schemeClr val="lt1"/>
              </a:solidFill>
              <a:latin typeface="Calibri"/>
              <a:ea typeface="Calibri"/>
              <a:cs typeface="Calibri"/>
              <a:sym typeface="Calibri"/>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.error</a:t>
            </a:r>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@extend %message-shared</a:t>
            </a:r>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border-color: red</a:t>
            </a:r>
            <a:endParaRPr/>
          </a:p>
          <a:p>
            <a:pPr indent="-456565" lvl="0" marL="514350" marR="0" rtl="0" algn="l">
              <a:lnSpc>
                <a:spcPct val="50000"/>
              </a:lnSpc>
              <a:spcBef>
                <a:spcPts val="1000"/>
              </a:spcBef>
              <a:spcAft>
                <a:spcPts val="0"/>
              </a:spcAft>
              <a:buClr>
                <a:schemeClr val="dk1"/>
              </a:buClr>
              <a:buSzPts val="910"/>
              <a:buFont typeface="Calibri"/>
              <a:buNone/>
            </a:pPr>
            <a:r>
              <a:t/>
            </a:r>
            <a:endParaRPr b="0" i="0" sz="910" u="none" cap="none" strike="noStrike">
              <a:solidFill>
                <a:schemeClr val="lt1"/>
              </a:solidFill>
              <a:latin typeface="Calibri"/>
              <a:ea typeface="Calibri"/>
              <a:cs typeface="Calibri"/>
              <a:sym typeface="Calibri"/>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.warning</a:t>
            </a:r>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@extend %message-shared</a:t>
            </a:r>
            <a:endParaRPr/>
          </a:p>
          <a:p>
            <a:pPr indent="-514350" lvl="0" marL="514350" marR="0" rtl="0" algn="l">
              <a:lnSpc>
                <a:spcPct val="50000"/>
              </a:lnSpc>
              <a:spcBef>
                <a:spcPts val="1000"/>
              </a:spcBef>
              <a:spcAft>
                <a:spcPts val="0"/>
              </a:spcAft>
              <a:buClr>
                <a:schemeClr val="lt1"/>
              </a:buClr>
              <a:buSzPts val="910"/>
              <a:buFont typeface="Calibri"/>
              <a:buAutoNum type="arabicPeriod"/>
            </a:pPr>
            <a:r>
              <a:rPr b="0" i="0" lang="en-US" sz="910" u="none" cap="none" strike="noStrike">
                <a:solidFill>
                  <a:schemeClr val="lt1"/>
                </a:solidFill>
                <a:latin typeface="Calibri"/>
                <a:ea typeface="Calibri"/>
                <a:cs typeface="Calibri"/>
                <a:sym typeface="Calibri"/>
              </a:rPr>
              <a:t>  border-color: yellow</a:t>
            </a:r>
            <a:endParaRPr b="0" i="0" sz="910" u="none" cap="none" strike="noStrike">
              <a:solidFill>
                <a:schemeClr val="lt1"/>
              </a:solidFill>
              <a:latin typeface="Calibri"/>
              <a:ea typeface="Calibri"/>
              <a:cs typeface="Calibri"/>
              <a:sym typeface="Calibri"/>
            </a:endParaRPr>
          </a:p>
        </p:txBody>
      </p:sp>
      <p:sp>
        <p:nvSpPr>
          <p:cNvPr id="196" name="Google Shape;196;p31"/>
          <p:cNvSpPr txBox="1"/>
          <p:nvPr/>
        </p:nvSpPr>
        <p:spPr>
          <a:xfrm>
            <a:off x="6227805" y="1690688"/>
            <a:ext cx="5247503"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50000"/>
              </a:lnSpc>
              <a:spcBef>
                <a:spcPts val="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%equal-heights {</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  display: flex;</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  flex-wrap: wrap;</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a:t>
            </a:r>
            <a:endParaRPr/>
          </a:p>
          <a:p>
            <a:pPr indent="-469900" lvl="0" marL="514350" marR="0" rtl="0" algn="l">
              <a:lnSpc>
                <a:spcPct val="50000"/>
              </a:lnSpc>
              <a:spcBef>
                <a:spcPts val="1000"/>
              </a:spcBef>
              <a:spcAft>
                <a:spcPts val="0"/>
              </a:spcAft>
              <a:buClr>
                <a:schemeClr val="lt1"/>
              </a:buClr>
              <a:buSzPts val="700"/>
              <a:buFont typeface="Calibri"/>
              <a:buNone/>
            </a:pPr>
            <a:r>
              <a:t/>
            </a:r>
            <a:endParaRPr b="0" i="0" sz="700" u="none" cap="none" strike="noStrike">
              <a:solidFill>
                <a:schemeClr val="lt1"/>
              </a:solidFill>
              <a:latin typeface="Calibri"/>
              <a:ea typeface="Calibri"/>
              <a:cs typeface="Calibri"/>
              <a:sym typeface="Calibri"/>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%message-shared {</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  border: 1px solid #ccc;</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  padding: 10px;</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  color: #333;</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a:t>
            </a:r>
            <a:endParaRPr/>
          </a:p>
          <a:p>
            <a:pPr indent="-469900" lvl="0" marL="514350" marR="0" rtl="0" algn="l">
              <a:lnSpc>
                <a:spcPct val="50000"/>
              </a:lnSpc>
              <a:spcBef>
                <a:spcPts val="1000"/>
              </a:spcBef>
              <a:spcAft>
                <a:spcPts val="0"/>
              </a:spcAft>
              <a:buClr>
                <a:schemeClr val="lt1"/>
              </a:buClr>
              <a:buSzPts val="700"/>
              <a:buFont typeface="Calibri"/>
              <a:buNone/>
            </a:pPr>
            <a:r>
              <a:t/>
            </a:r>
            <a:endParaRPr b="0" i="0" sz="700" u="none" cap="none" strike="noStrike">
              <a:solidFill>
                <a:schemeClr val="lt1"/>
              </a:solidFill>
              <a:latin typeface="Calibri"/>
              <a:ea typeface="Calibri"/>
              <a:cs typeface="Calibri"/>
              <a:sym typeface="Calibri"/>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.message {</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  @extend %message-shared;</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a:t>
            </a:r>
            <a:endParaRPr/>
          </a:p>
          <a:p>
            <a:pPr indent="-469900" lvl="0" marL="514350" marR="0" rtl="0" algn="l">
              <a:lnSpc>
                <a:spcPct val="50000"/>
              </a:lnSpc>
              <a:spcBef>
                <a:spcPts val="1000"/>
              </a:spcBef>
              <a:spcAft>
                <a:spcPts val="0"/>
              </a:spcAft>
              <a:buClr>
                <a:schemeClr val="lt1"/>
              </a:buClr>
              <a:buSzPts val="700"/>
              <a:buFont typeface="Calibri"/>
              <a:buNone/>
            </a:pPr>
            <a:r>
              <a:t/>
            </a:r>
            <a:endParaRPr b="0" i="0" sz="700" u="none" cap="none" strike="noStrike">
              <a:solidFill>
                <a:schemeClr val="lt1"/>
              </a:solidFill>
              <a:latin typeface="Calibri"/>
              <a:ea typeface="Calibri"/>
              <a:cs typeface="Calibri"/>
              <a:sym typeface="Calibri"/>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.success {</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  @extend %message-shared;</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  border-color: green;</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a:t>
            </a:r>
            <a:endParaRPr/>
          </a:p>
          <a:p>
            <a:pPr indent="-469900" lvl="0" marL="514350" marR="0" rtl="0" algn="l">
              <a:lnSpc>
                <a:spcPct val="50000"/>
              </a:lnSpc>
              <a:spcBef>
                <a:spcPts val="1000"/>
              </a:spcBef>
              <a:spcAft>
                <a:spcPts val="0"/>
              </a:spcAft>
              <a:buClr>
                <a:schemeClr val="lt1"/>
              </a:buClr>
              <a:buSzPts val="700"/>
              <a:buFont typeface="Calibri"/>
              <a:buNone/>
            </a:pPr>
            <a:r>
              <a:t/>
            </a:r>
            <a:endParaRPr b="0" i="0" sz="700" u="none" cap="none" strike="noStrike">
              <a:solidFill>
                <a:schemeClr val="lt1"/>
              </a:solidFill>
              <a:latin typeface="Calibri"/>
              <a:ea typeface="Calibri"/>
              <a:cs typeface="Calibri"/>
              <a:sym typeface="Calibri"/>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.error {</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  @extend %message-shared;</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  border-color: red;</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a:t>
            </a:r>
            <a:endParaRPr/>
          </a:p>
          <a:p>
            <a:pPr indent="-469900" lvl="0" marL="514350" marR="0" rtl="0" algn="l">
              <a:lnSpc>
                <a:spcPct val="50000"/>
              </a:lnSpc>
              <a:spcBef>
                <a:spcPts val="1000"/>
              </a:spcBef>
              <a:spcAft>
                <a:spcPts val="0"/>
              </a:spcAft>
              <a:buClr>
                <a:schemeClr val="lt1"/>
              </a:buClr>
              <a:buSzPts val="700"/>
              <a:buFont typeface="Calibri"/>
              <a:buNone/>
            </a:pPr>
            <a:r>
              <a:t/>
            </a:r>
            <a:endParaRPr b="0" i="0" sz="700" u="none" cap="none" strike="noStrike">
              <a:solidFill>
                <a:schemeClr val="lt1"/>
              </a:solidFill>
              <a:latin typeface="Calibri"/>
              <a:ea typeface="Calibri"/>
              <a:cs typeface="Calibri"/>
              <a:sym typeface="Calibri"/>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.warning {</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  @extend %message-shared;</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  border-color: yellow;</a:t>
            </a:r>
            <a:endParaRPr/>
          </a:p>
          <a:p>
            <a:pPr indent="-514350" lvl="0" marL="514350" marR="0" rtl="0" algn="l">
              <a:lnSpc>
                <a:spcPct val="50000"/>
              </a:lnSpc>
              <a:spcBef>
                <a:spcPts val="1000"/>
              </a:spcBef>
              <a:spcAft>
                <a:spcPts val="0"/>
              </a:spcAft>
              <a:buClr>
                <a:schemeClr val="lt1"/>
              </a:buClr>
              <a:buSzPts val="700"/>
              <a:buFont typeface="Calibri"/>
              <a:buAutoNum type="arabicPeriod"/>
            </a:pPr>
            <a:r>
              <a:rPr b="0" i="0" lang="en-US" sz="700" u="none" cap="none" strike="noStrike">
                <a:solidFill>
                  <a:schemeClr val="lt1"/>
                </a:solidFill>
                <a:latin typeface="Calibri"/>
                <a:ea typeface="Calibri"/>
                <a:cs typeface="Calibri"/>
                <a:sym typeface="Calibri"/>
              </a:rPr>
              <a:t>}</a:t>
            </a:r>
            <a:endParaRPr b="0" i="0" sz="7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Идея</a:t>
            </a:r>
            <a:endParaRPr b="0" i="0" sz="4400" u="none" cap="none" strike="noStrike">
              <a:solidFill>
                <a:schemeClr val="dk1"/>
              </a:solidFill>
              <a:latin typeface="Calibri"/>
              <a:ea typeface="Calibri"/>
              <a:cs typeface="Calibri"/>
              <a:sym typeface="Calibri"/>
            </a:endParaRPr>
          </a:p>
        </p:txBody>
      </p:sp>
      <p:sp>
        <p:nvSpPr>
          <p:cNvPr id="91" name="Google Shape;91;p14"/>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Меньше кода</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Структурированный синтаксис</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Больше возможностей</a:t>
            </a:r>
            <a:endParaRPr/>
          </a:p>
          <a:p>
            <a:pPr indent="-336550" lvl="0" marL="514350" marR="0" rtl="0" algn="l">
              <a:lnSpc>
                <a:spcPct val="90000"/>
              </a:lnSpc>
              <a:spcBef>
                <a:spcPts val="1000"/>
              </a:spcBef>
              <a:spcAft>
                <a:spcPts val="0"/>
              </a:spcAft>
              <a:buClr>
                <a:schemeClr val="dk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Наследование</a:t>
            </a:r>
            <a:endParaRPr b="0" i="0" sz="4400" u="none" cap="none" strike="noStrike">
              <a:solidFill>
                <a:schemeClr val="dk1"/>
              </a:solidFill>
              <a:latin typeface="Calibri"/>
              <a:ea typeface="Calibri"/>
              <a:cs typeface="Calibri"/>
              <a:sym typeface="Calibri"/>
            </a:endParaRPr>
          </a:p>
        </p:txBody>
      </p:sp>
      <p:sp>
        <p:nvSpPr>
          <p:cNvPr id="202" name="Google Shape;202;p32"/>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.message, .success, .error, .warning {</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border: 1px solid #cccccc;</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padding: 10px;</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color: #333;</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a:t>
            </a:r>
            <a:endParaRPr/>
          </a:p>
          <a:p>
            <a:pPr indent="-443230" lvl="0" marL="514350" marR="0" rtl="0" algn="l">
              <a:lnSpc>
                <a:spcPct val="70000"/>
              </a:lnSpc>
              <a:spcBef>
                <a:spcPts val="1000"/>
              </a:spcBef>
              <a:spcAft>
                <a:spcPts val="0"/>
              </a:spcAft>
              <a:buClr>
                <a:schemeClr val="dk1"/>
              </a:buClr>
              <a:buSzPts val="1120"/>
              <a:buFont typeface="Calibri"/>
              <a:buNone/>
            </a:pPr>
            <a:r>
              <a:t/>
            </a:r>
            <a:endParaRPr b="0" i="0" sz="112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.success {</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border-color: green;</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a:t>
            </a:r>
            <a:endParaRPr/>
          </a:p>
          <a:p>
            <a:pPr indent="-443230" lvl="0" marL="514350" marR="0" rtl="0" algn="l">
              <a:lnSpc>
                <a:spcPct val="70000"/>
              </a:lnSpc>
              <a:spcBef>
                <a:spcPts val="1000"/>
              </a:spcBef>
              <a:spcAft>
                <a:spcPts val="0"/>
              </a:spcAft>
              <a:buClr>
                <a:schemeClr val="dk1"/>
              </a:buClr>
              <a:buSzPts val="1120"/>
              <a:buFont typeface="Calibri"/>
              <a:buNone/>
            </a:pPr>
            <a:r>
              <a:t/>
            </a:r>
            <a:endParaRPr b="0" i="0" sz="112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.error {</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border-color: red;</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a:t>
            </a:r>
            <a:endParaRPr/>
          </a:p>
          <a:p>
            <a:pPr indent="-443230" lvl="0" marL="514350" marR="0" rtl="0" algn="l">
              <a:lnSpc>
                <a:spcPct val="70000"/>
              </a:lnSpc>
              <a:spcBef>
                <a:spcPts val="1000"/>
              </a:spcBef>
              <a:spcAft>
                <a:spcPts val="0"/>
              </a:spcAft>
              <a:buClr>
                <a:schemeClr val="dk1"/>
              </a:buClr>
              <a:buSzPts val="1120"/>
              <a:buFont typeface="Calibri"/>
              <a:buNone/>
            </a:pPr>
            <a:r>
              <a:t/>
            </a:r>
            <a:endParaRPr b="0" i="0" sz="112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.warning {</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border-color: yellow;</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a:t>
            </a:r>
            <a:endParaRPr/>
          </a:p>
          <a:p>
            <a:pPr indent="-443230" lvl="0" marL="514350" marR="0" rtl="0" algn="l">
              <a:lnSpc>
                <a:spcPct val="70000"/>
              </a:lnSpc>
              <a:spcBef>
                <a:spcPts val="1000"/>
              </a:spcBef>
              <a:spcAft>
                <a:spcPts val="0"/>
              </a:spcAft>
              <a:buClr>
                <a:schemeClr val="dk1"/>
              </a:buClr>
              <a:buSzPts val="1120"/>
              <a:buFont typeface="Calibri"/>
              <a:buNone/>
            </a:pPr>
            <a:r>
              <a:t/>
            </a:r>
            <a:endParaRPr b="0" i="0" sz="1120" u="none" cap="none" strike="noStrik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Математические операторы</a:t>
            </a:r>
            <a:endParaRPr b="0" i="0" sz="4400" u="none" cap="none" strike="noStrike">
              <a:solidFill>
                <a:schemeClr val="dk1"/>
              </a:solidFill>
              <a:latin typeface="Calibri"/>
              <a:ea typeface="Calibri"/>
              <a:cs typeface="Calibri"/>
              <a:sym typeface="Calibri"/>
            </a:endParaRPr>
          </a:p>
        </p:txBody>
      </p:sp>
      <p:sp>
        <p:nvSpPr>
          <p:cNvPr id="208" name="Google Shape;208;p33"/>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800"/>
              <a:buFont typeface="Arial"/>
              <a:buChar char="•"/>
            </a:pPr>
            <a:r>
              <a:rPr b="0" i="0" lang="en-US" sz="2800" u="none" cap="none" strike="noStrike">
                <a:solidFill>
                  <a:schemeClr val="lt1"/>
                </a:solidFill>
                <a:latin typeface="Calibri"/>
                <a:ea typeface="Calibri"/>
                <a:cs typeface="Calibri"/>
                <a:sym typeface="Calibri"/>
              </a:rPr>
              <a:t> Sass имеет несколько стандартных математических операторов, таких как +, -, *, / и %.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Математические операторы</a:t>
            </a:r>
            <a:endParaRPr b="0" i="0" sz="4400" u="none" cap="none" strike="noStrike">
              <a:solidFill>
                <a:schemeClr val="dk1"/>
              </a:solidFill>
              <a:latin typeface="Calibri"/>
              <a:ea typeface="Calibri"/>
              <a:cs typeface="Calibri"/>
              <a:sym typeface="Calibri"/>
            </a:endParaRPr>
          </a:p>
        </p:txBody>
      </p:sp>
      <p:sp>
        <p:nvSpPr>
          <p:cNvPr id="214" name="Google Shape;214;p34"/>
          <p:cNvSpPr txBox="1"/>
          <p:nvPr>
            <p:ph idx="1" type="body"/>
          </p:nvPr>
        </p:nvSpPr>
        <p:spPr>
          <a:xfrm>
            <a:off x="838200" y="1690688"/>
            <a:ext cx="5125995"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 .container</a:t>
            </a:r>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  width: 100%</a:t>
            </a:r>
            <a:endParaRPr/>
          </a:p>
          <a:p>
            <a:pPr indent="-363220" lvl="0" marL="514350" marR="0" rtl="0" algn="l">
              <a:lnSpc>
                <a:spcPct val="70000"/>
              </a:lnSpc>
              <a:spcBef>
                <a:spcPts val="1000"/>
              </a:spcBef>
              <a:spcAft>
                <a:spcPts val="0"/>
              </a:spcAft>
              <a:buClr>
                <a:schemeClr val="dk1"/>
              </a:buClr>
              <a:buSzPts val="2380"/>
              <a:buFont typeface="Calibri"/>
              <a:buNone/>
            </a:pPr>
            <a:r>
              <a:t/>
            </a:r>
            <a:endParaRPr b="0" i="0" sz="238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article[role="main"]</a:t>
            </a:r>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  float: left</a:t>
            </a:r>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  width: 600px / 960px * 100%</a:t>
            </a:r>
            <a:endParaRPr/>
          </a:p>
          <a:p>
            <a:pPr indent="-363220" lvl="0" marL="514350" marR="0" rtl="0" algn="l">
              <a:lnSpc>
                <a:spcPct val="70000"/>
              </a:lnSpc>
              <a:spcBef>
                <a:spcPts val="1000"/>
              </a:spcBef>
              <a:spcAft>
                <a:spcPts val="0"/>
              </a:spcAft>
              <a:buClr>
                <a:schemeClr val="dk1"/>
              </a:buClr>
              <a:buSzPts val="2380"/>
              <a:buFont typeface="Calibri"/>
              <a:buNone/>
            </a:pPr>
            <a:r>
              <a:t/>
            </a:r>
            <a:endParaRPr b="0" i="0" sz="2380" u="none" cap="none" strike="noStrike">
              <a:solidFill>
                <a:schemeClr val="lt1"/>
              </a:solidFill>
              <a:latin typeface="Calibri"/>
              <a:ea typeface="Calibri"/>
              <a:cs typeface="Calibri"/>
              <a:sym typeface="Calibri"/>
            </a:endParaRPr>
          </a:p>
          <a:p>
            <a:pPr indent="-363220" lvl="0" marL="514350" marR="0" rtl="0" algn="l">
              <a:lnSpc>
                <a:spcPct val="70000"/>
              </a:lnSpc>
              <a:spcBef>
                <a:spcPts val="1000"/>
              </a:spcBef>
              <a:spcAft>
                <a:spcPts val="0"/>
              </a:spcAft>
              <a:buClr>
                <a:schemeClr val="dk1"/>
              </a:buClr>
              <a:buSzPts val="2380"/>
              <a:buFont typeface="Calibri"/>
              <a:buNone/>
            </a:pPr>
            <a:r>
              <a:t/>
            </a:r>
            <a:endParaRPr b="0" i="0" sz="238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aside[role="complementary"]</a:t>
            </a:r>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  float: right</a:t>
            </a:r>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  width: 300px / 960px * 100%</a:t>
            </a:r>
            <a:endParaRPr/>
          </a:p>
          <a:p>
            <a:pPr indent="-363220" lvl="0" marL="514350" marR="0" rtl="0" algn="l">
              <a:lnSpc>
                <a:spcPct val="70000"/>
              </a:lnSpc>
              <a:spcBef>
                <a:spcPts val="1000"/>
              </a:spcBef>
              <a:spcAft>
                <a:spcPts val="0"/>
              </a:spcAft>
              <a:buClr>
                <a:schemeClr val="dk1"/>
              </a:buClr>
              <a:buSzPts val="2380"/>
              <a:buFont typeface="Calibri"/>
              <a:buNone/>
            </a:pPr>
            <a:r>
              <a:t/>
            </a:r>
            <a:endParaRPr b="0" i="0" sz="2380" u="none" cap="none" strike="noStrike">
              <a:solidFill>
                <a:schemeClr val="lt1"/>
              </a:solidFill>
              <a:latin typeface="Calibri"/>
              <a:ea typeface="Calibri"/>
              <a:cs typeface="Calibri"/>
              <a:sym typeface="Calibri"/>
            </a:endParaRPr>
          </a:p>
        </p:txBody>
      </p:sp>
      <p:sp>
        <p:nvSpPr>
          <p:cNvPr id="215" name="Google Shape;215;p34"/>
          <p:cNvSpPr txBox="1"/>
          <p:nvPr/>
        </p:nvSpPr>
        <p:spPr>
          <a:xfrm>
            <a:off x="6227805" y="1690688"/>
            <a:ext cx="5247503"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.container { width: 100%; }</a:t>
            </a:r>
            <a:endParaRPr/>
          </a:p>
          <a:p>
            <a:pPr indent="-376555" lvl="0" marL="514350" marR="0" rtl="0" algn="l">
              <a:lnSpc>
                <a:spcPct val="70000"/>
              </a:lnSpc>
              <a:spcBef>
                <a:spcPts val="1000"/>
              </a:spcBef>
              <a:spcAft>
                <a:spcPts val="0"/>
              </a:spcAft>
              <a:buClr>
                <a:schemeClr val="lt1"/>
              </a:buClr>
              <a:buSzPts val="2170"/>
              <a:buFont typeface="Calibri"/>
              <a:buNone/>
            </a:pPr>
            <a:r>
              <a:t/>
            </a:r>
            <a:endParaRPr b="0" i="0" sz="2170" u="none" cap="none" strike="noStrike">
              <a:solidFill>
                <a:schemeClr val="lt1"/>
              </a:solidFill>
              <a:latin typeface="Calibri"/>
              <a:ea typeface="Calibri"/>
              <a:cs typeface="Calibri"/>
              <a:sym typeface="Calibri"/>
            </a:endParaRPr>
          </a:p>
          <a:p>
            <a:pPr indent="-376555" lvl="0" marL="514350" marR="0" rtl="0" algn="l">
              <a:lnSpc>
                <a:spcPct val="70000"/>
              </a:lnSpc>
              <a:spcBef>
                <a:spcPts val="1000"/>
              </a:spcBef>
              <a:spcAft>
                <a:spcPts val="0"/>
              </a:spcAft>
              <a:buClr>
                <a:schemeClr val="lt1"/>
              </a:buClr>
              <a:buSzPts val="2170"/>
              <a:buFont typeface="Calibri"/>
              <a:buNone/>
            </a:pPr>
            <a:r>
              <a:t/>
            </a:r>
            <a:endParaRPr b="0" i="0" sz="217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article[role="main"] {</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  float: left;</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  width: 600px / 960px * 100%;</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a:t>
            </a:r>
            <a:endParaRPr/>
          </a:p>
          <a:p>
            <a:pPr indent="-376555" lvl="0" marL="514350" marR="0" rtl="0" algn="l">
              <a:lnSpc>
                <a:spcPct val="70000"/>
              </a:lnSpc>
              <a:spcBef>
                <a:spcPts val="1000"/>
              </a:spcBef>
              <a:spcAft>
                <a:spcPts val="0"/>
              </a:spcAft>
              <a:buClr>
                <a:schemeClr val="lt1"/>
              </a:buClr>
              <a:buSzPts val="2170"/>
              <a:buFont typeface="Calibri"/>
              <a:buNone/>
            </a:pPr>
            <a:r>
              <a:t/>
            </a:r>
            <a:endParaRPr b="0" i="0" sz="217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aside[role="complementary"] {</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  float: right;</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  width: 300px / 960px * 100%;</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a:t>
            </a:r>
            <a:endParaRPr b="0" i="0" sz="2170" u="none" cap="none" strike="noStrike">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Математические операторы</a:t>
            </a:r>
            <a:endParaRPr b="0" i="0" sz="4400" u="none" cap="none" strike="noStrike">
              <a:solidFill>
                <a:schemeClr val="dk1"/>
              </a:solidFill>
              <a:latin typeface="Calibri"/>
              <a:ea typeface="Calibri"/>
              <a:cs typeface="Calibri"/>
              <a:sym typeface="Calibri"/>
            </a:endParaRPr>
          </a:p>
        </p:txBody>
      </p:sp>
      <p:sp>
        <p:nvSpPr>
          <p:cNvPr id="221" name="Google Shape;221;p35"/>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.container {</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width: 100%;</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a:t>
            </a:r>
            <a:endParaRPr/>
          </a:p>
          <a:p>
            <a:pPr indent="-403225" lvl="0" marL="514350" marR="0" rtl="0" algn="l">
              <a:lnSpc>
                <a:spcPct val="70000"/>
              </a:lnSpc>
              <a:spcBef>
                <a:spcPts val="1000"/>
              </a:spcBef>
              <a:spcAft>
                <a:spcPts val="0"/>
              </a:spcAft>
              <a:buClr>
                <a:schemeClr val="dk1"/>
              </a:buClr>
              <a:buSzPts val="1750"/>
              <a:buFont typeface="Calibri"/>
              <a:buNone/>
            </a:pPr>
            <a:r>
              <a:t/>
            </a:r>
            <a:endParaRPr b="0" i="0" sz="175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article[role="main"] {</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float: left;</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width: 62.5%;</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a:t>
            </a:r>
            <a:endParaRPr/>
          </a:p>
          <a:p>
            <a:pPr indent="-403225" lvl="0" marL="514350" marR="0" rtl="0" algn="l">
              <a:lnSpc>
                <a:spcPct val="70000"/>
              </a:lnSpc>
              <a:spcBef>
                <a:spcPts val="1000"/>
              </a:spcBef>
              <a:spcAft>
                <a:spcPts val="0"/>
              </a:spcAft>
              <a:buClr>
                <a:schemeClr val="dk1"/>
              </a:buClr>
              <a:buSzPts val="1750"/>
              <a:buFont typeface="Calibri"/>
              <a:buNone/>
            </a:pPr>
            <a:r>
              <a:t/>
            </a:r>
            <a:endParaRPr b="0" i="0" sz="175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aside[role="complementary"] {</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float: right;</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width: 31.25%;</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a:t>
            </a:r>
            <a:endParaRPr/>
          </a:p>
          <a:p>
            <a:pPr indent="-403225" lvl="0" marL="514350" marR="0" rtl="0" algn="l">
              <a:lnSpc>
                <a:spcPct val="70000"/>
              </a:lnSpc>
              <a:spcBef>
                <a:spcPts val="1000"/>
              </a:spcBef>
              <a:spcAft>
                <a:spcPts val="0"/>
              </a:spcAft>
              <a:buClr>
                <a:schemeClr val="dk1"/>
              </a:buClr>
              <a:buSzPts val="1750"/>
              <a:buFont typeface="Calibri"/>
              <a:buNone/>
            </a:pPr>
            <a:r>
              <a:t/>
            </a:r>
            <a:endParaRPr b="0" i="0" sz="1750" u="none" cap="none" strike="noStrik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Чуть глубже</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Ссылка на родителя</a:t>
            </a:r>
            <a:endParaRPr b="0" i="0" sz="4400" u="none" cap="none" strike="noStrike">
              <a:solidFill>
                <a:schemeClr val="dk1"/>
              </a:solidFill>
              <a:latin typeface="Calibri"/>
              <a:ea typeface="Calibri"/>
              <a:cs typeface="Calibri"/>
              <a:sym typeface="Calibri"/>
            </a:endParaRPr>
          </a:p>
        </p:txBody>
      </p:sp>
      <p:sp>
        <p:nvSpPr>
          <p:cNvPr id="232" name="Google Shape;232;p37"/>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Нужно для того, чтоб использовать специальные стили для случая, когда над выбранными элементами находится курсор или когда тело элемента имеет определенный класс</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С помощью символа &amp; вы можете явно указать, где должен быть вставлен родительский селектор </a:t>
            </a:r>
            <a:endParaRPr/>
          </a:p>
          <a:p>
            <a:pPr indent="-336550" lvl="0" marL="514350" marR="0" rtl="0" algn="l">
              <a:lnSpc>
                <a:spcPct val="90000"/>
              </a:lnSpc>
              <a:spcBef>
                <a:spcPts val="1000"/>
              </a:spcBef>
              <a:spcAft>
                <a:spcPts val="0"/>
              </a:spcAft>
              <a:buClr>
                <a:schemeClr val="dk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36550" lvl="0" marL="514350" marR="0" rtl="0" algn="l">
              <a:lnSpc>
                <a:spcPct val="90000"/>
              </a:lnSpc>
              <a:spcBef>
                <a:spcPts val="1000"/>
              </a:spcBef>
              <a:spcAft>
                <a:spcPts val="0"/>
              </a:spcAft>
              <a:buClr>
                <a:schemeClr val="dk1"/>
              </a:buClr>
              <a:buSzPts val="2800"/>
              <a:buFont typeface="Calibri"/>
              <a:buNone/>
            </a:pPr>
            <a:r>
              <a:t/>
            </a:r>
            <a:endParaRPr b="0" i="0" sz="28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FF0000"/>
              </a:buClr>
              <a:buSzPts val="2800"/>
              <a:buFont typeface="Arial"/>
              <a:buNone/>
            </a:pPr>
            <a:r>
              <a:rPr b="0" i="0" lang="en-US" sz="2800" u="none" cap="none" strike="noStrike">
                <a:solidFill>
                  <a:srgbClr val="FF0000"/>
                </a:solidFill>
                <a:latin typeface="Calibri"/>
                <a:ea typeface="Calibri"/>
                <a:cs typeface="Calibri"/>
                <a:sym typeface="Calibri"/>
              </a:rPr>
              <a:t>Если суффикс не применим к родительскому селектору, Sass выдаст ошибку.</a:t>
            </a:r>
            <a:endParaRPr b="0" i="0" sz="2800" u="none" cap="none" strike="noStrike">
              <a:solidFill>
                <a:srgbClr val="FF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Ссылка на родителя</a:t>
            </a:r>
            <a:endParaRPr b="0" i="0" sz="4400" u="none" cap="none" strike="noStrike">
              <a:solidFill>
                <a:schemeClr val="dk1"/>
              </a:solidFill>
              <a:latin typeface="Calibri"/>
              <a:ea typeface="Calibri"/>
              <a:cs typeface="Calibri"/>
              <a:sym typeface="Calibri"/>
            </a:endParaRPr>
          </a:p>
        </p:txBody>
      </p:sp>
      <p:sp>
        <p:nvSpPr>
          <p:cNvPr id="238" name="Google Shape;238;p38"/>
          <p:cNvSpPr txBox="1"/>
          <p:nvPr>
            <p:ph idx="1" type="body"/>
          </p:nvPr>
        </p:nvSpPr>
        <p:spPr>
          <a:xfrm>
            <a:off x="838200" y="1690688"/>
            <a:ext cx="5125995"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a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font-weight: bold</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text-decoration: none</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&amp;:hover </a:t>
            </a:r>
            <a:endParaRPr b="0" i="0" sz="2800" u="none" cap="none" strike="noStrike">
              <a:solidFill>
                <a:schemeClr val="lt1"/>
              </a:solidFill>
              <a:latin typeface="Calibri"/>
              <a:ea typeface="Calibri"/>
              <a:cs typeface="Calibri"/>
              <a:sym typeface="Calibri"/>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text-decoration: underline;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body.firefox &amp; </a:t>
            </a:r>
            <a:endParaRPr b="0" i="0" sz="2800" u="none" cap="none" strike="noStrike">
              <a:solidFill>
                <a:schemeClr val="lt1"/>
              </a:solidFill>
              <a:latin typeface="Calibri"/>
              <a:ea typeface="Calibri"/>
              <a:cs typeface="Calibri"/>
              <a:sym typeface="Calibri"/>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font-weight: normal</a:t>
            </a:r>
            <a:endParaRPr/>
          </a:p>
          <a:p>
            <a:pPr indent="-336550" lvl="0" marL="514350" marR="0" rtl="0" algn="l">
              <a:lnSpc>
                <a:spcPct val="90000"/>
              </a:lnSpc>
              <a:spcBef>
                <a:spcPts val="1000"/>
              </a:spcBef>
              <a:spcAft>
                <a:spcPts val="0"/>
              </a:spcAft>
              <a:buClr>
                <a:schemeClr val="dk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
        <p:nvSpPr>
          <p:cNvPr id="239" name="Google Shape;239;p38"/>
          <p:cNvSpPr txBox="1"/>
          <p:nvPr/>
        </p:nvSpPr>
        <p:spPr>
          <a:xfrm>
            <a:off x="6227805" y="1690688"/>
            <a:ext cx="5247503"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a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font-weight: bold;</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text-decoration: none;</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&amp;:hover { text-decoration: underline;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body.firefox &amp; { font-weight: normal;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Ссылка на родителя</a:t>
            </a:r>
            <a:endParaRPr b="0" i="0" sz="4400" u="none" cap="none" strike="noStrike">
              <a:solidFill>
                <a:schemeClr val="dk1"/>
              </a:solidFill>
              <a:latin typeface="Calibri"/>
              <a:ea typeface="Calibri"/>
              <a:cs typeface="Calibri"/>
              <a:sym typeface="Calibri"/>
            </a:endParaRPr>
          </a:p>
        </p:txBody>
      </p:sp>
      <p:sp>
        <p:nvSpPr>
          <p:cNvPr id="245" name="Google Shape;245;p39"/>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a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font-weight: bold;</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text-decoration: none;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a:hover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text-decoration: underline;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body.firefox a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font-weight: normal;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Вложенные свойства</a:t>
            </a:r>
            <a:endParaRPr b="0" i="0" sz="4400" u="none" cap="none" strike="noStrike">
              <a:solidFill>
                <a:schemeClr val="dk1"/>
              </a:solidFill>
              <a:latin typeface="Calibri"/>
              <a:ea typeface="Calibri"/>
              <a:cs typeface="Calibri"/>
              <a:sym typeface="Calibri"/>
            </a:endParaRPr>
          </a:p>
        </p:txBody>
      </p:sp>
      <p:sp>
        <p:nvSpPr>
          <p:cNvPr id="251" name="Google Shape;251;p40"/>
          <p:cNvSpPr txBox="1"/>
          <p:nvPr>
            <p:ph idx="1" type="body"/>
          </p:nvPr>
        </p:nvSpPr>
        <p:spPr>
          <a:xfrm>
            <a:off x="838200" y="1690688"/>
            <a:ext cx="5125995"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.funky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font:</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family: fantasy;</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size: 30em;</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weight: bold;</a:t>
            </a:r>
            <a:endParaRPr/>
          </a:p>
        </p:txBody>
      </p:sp>
      <p:sp>
        <p:nvSpPr>
          <p:cNvPr id="252" name="Google Shape;252;p40"/>
          <p:cNvSpPr txBox="1"/>
          <p:nvPr/>
        </p:nvSpPr>
        <p:spPr>
          <a:xfrm>
            <a:off x="6227805" y="1690688"/>
            <a:ext cx="5247503"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.funky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font: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family: fantasy;</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size: 30em;</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weight: bold;</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Вложенные свойства</a:t>
            </a:r>
            <a:endParaRPr b="0" i="0" sz="4400" u="none" cap="none" strike="noStrike">
              <a:solidFill>
                <a:schemeClr val="dk1"/>
              </a:solidFill>
              <a:latin typeface="Calibri"/>
              <a:ea typeface="Calibri"/>
              <a:cs typeface="Calibri"/>
              <a:sym typeface="Calibri"/>
            </a:endParaRPr>
          </a:p>
        </p:txBody>
      </p:sp>
      <p:sp>
        <p:nvSpPr>
          <p:cNvPr id="258" name="Google Shape;258;p41"/>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.funky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font-family: fantasy;</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font-size: 30em;</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font-weight: bold;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Подводные камни</a:t>
            </a:r>
            <a:endParaRPr b="0" i="0" sz="4400" u="none" cap="none" strike="noStrike">
              <a:solidFill>
                <a:schemeClr val="dk1"/>
              </a:solidFill>
              <a:latin typeface="Calibri"/>
              <a:ea typeface="Calibri"/>
              <a:cs typeface="Calibri"/>
              <a:sym typeface="Calibri"/>
            </a:endParaRPr>
          </a:p>
        </p:txBody>
      </p:sp>
      <p:sp>
        <p:nvSpPr>
          <p:cNvPr id="97" name="Google Shape;97;p15"/>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Это другой язык – синтаксис имеет отличия</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Это другой язык – браузер его не знает</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Переменные</a:t>
            </a:r>
            <a:endParaRPr b="0" i="0" sz="4400" u="none" cap="none" strike="noStrike">
              <a:solidFill>
                <a:schemeClr val="dk1"/>
              </a:solidFill>
              <a:latin typeface="Calibri"/>
              <a:ea typeface="Calibri"/>
              <a:cs typeface="Calibri"/>
              <a:sym typeface="Calibri"/>
            </a:endParaRPr>
          </a:p>
        </p:txBody>
      </p:sp>
      <p:sp>
        <p:nvSpPr>
          <p:cNvPr id="264" name="Google Shape;264;p42"/>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36550" lvl="0" marL="514350" marR="0" rtl="0" algn="l">
              <a:lnSpc>
                <a:spcPct val="80000"/>
              </a:lnSpc>
              <a:spcBef>
                <a:spcPts val="0"/>
              </a:spcBef>
              <a:spcAft>
                <a:spcPts val="0"/>
              </a:spcAft>
              <a:buClr>
                <a:schemeClr val="dk1"/>
              </a:buClr>
              <a:buSzPts val="2800"/>
              <a:buFont typeface="Calibri"/>
              <a:buNone/>
            </a:pPr>
            <a:r>
              <a:t/>
            </a:r>
            <a:endParaRPr b="0" i="0" sz="2800" u="none" cap="none" strike="noStrike">
              <a:solidFill>
                <a:schemeClr val="lt1"/>
              </a:solidFill>
              <a:latin typeface="Calibri"/>
              <a:ea typeface="Calibri"/>
              <a:cs typeface="Calibri"/>
              <a:sym typeface="Calibri"/>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#main {</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$width: 5em !global;</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width: $width;</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a:t>
            </a:r>
            <a:endParaRPr/>
          </a:p>
          <a:p>
            <a:pPr indent="-336550" lvl="0" marL="514350" marR="0" rtl="0" algn="l">
              <a:lnSpc>
                <a:spcPct val="80000"/>
              </a:lnSpc>
              <a:spcBef>
                <a:spcPts val="1000"/>
              </a:spcBef>
              <a:spcAft>
                <a:spcPts val="0"/>
              </a:spcAft>
              <a:buClr>
                <a:schemeClr val="dk1"/>
              </a:buClr>
              <a:buSzPts val="2800"/>
              <a:buFont typeface="Calibri"/>
              <a:buNone/>
            </a:pPr>
            <a:r>
              <a:t/>
            </a:r>
            <a:endParaRPr b="0" i="0" sz="2800" u="none" cap="none" strike="noStrike">
              <a:solidFill>
                <a:schemeClr val="lt1"/>
              </a:solidFill>
              <a:latin typeface="Calibri"/>
              <a:ea typeface="Calibri"/>
              <a:cs typeface="Calibri"/>
              <a:sym typeface="Calibri"/>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#sidebar {</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width: $width;</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a:t>
            </a:r>
            <a:endParaRPr/>
          </a:p>
          <a:p>
            <a:pPr indent="0" lvl="0" marL="0" marR="0" rtl="0" algn="l">
              <a:lnSpc>
                <a:spcPct val="80000"/>
              </a:lnSpc>
              <a:spcBef>
                <a:spcPts val="1000"/>
              </a:spcBef>
              <a:spcAft>
                <a:spcPts val="0"/>
              </a:spcAft>
              <a:buClr>
                <a:schemeClr val="dk1"/>
              </a:buClr>
              <a:buSzPts val="2800"/>
              <a:buFont typeface="Arial"/>
              <a:buNone/>
            </a:pPr>
            <a:r>
              <a:t/>
            </a:r>
            <a:endParaRPr b="0" i="0" sz="2800" u="none" cap="none" strike="noStrike">
              <a:solidFill>
                <a:schemeClr val="lt1"/>
              </a:solidFill>
              <a:latin typeface="Calibri"/>
              <a:ea typeface="Calibri"/>
              <a:cs typeface="Calibri"/>
              <a:sym typeface="Calibri"/>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#main {</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width: 5em;</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a:t>
            </a:r>
            <a:endParaRPr/>
          </a:p>
          <a:p>
            <a:pPr indent="-336550" lvl="0" marL="514350" marR="0" rtl="0" algn="l">
              <a:lnSpc>
                <a:spcPct val="80000"/>
              </a:lnSpc>
              <a:spcBef>
                <a:spcPts val="1000"/>
              </a:spcBef>
              <a:spcAft>
                <a:spcPts val="0"/>
              </a:spcAft>
              <a:buClr>
                <a:schemeClr val="dk1"/>
              </a:buClr>
              <a:buSzPts val="2800"/>
              <a:buFont typeface="Calibri"/>
              <a:buNone/>
            </a:pPr>
            <a:r>
              <a:t/>
            </a:r>
            <a:endParaRPr b="0" i="0" sz="2800" u="none" cap="none" strike="noStrike">
              <a:solidFill>
                <a:schemeClr val="lt1"/>
              </a:solidFill>
              <a:latin typeface="Calibri"/>
              <a:ea typeface="Calibri"/>
              <a:cs typeface="Calibri"/>
              <a:sym typeface="Calibri"/>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#sidebar {</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width: 5em;</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Типы данных</a:t>
            </a:r>
            <a:endParaRPr b="0" i="0" sz="4400" u="none" cap="none" strike="noStrike">
              <a:solidFill>
                <a:schemeClr val="dk1"/>
              </a:solidFill>
              <a:latin typeface="Calibri"/>
              <a:ea typeface="Calibri"/>
              <a:cs typeface="Calibri"/>
              <a:sym typeface="Calibri"/>
            </a:endParaRPr>
          </a:p>
        </p:txBody>
      </p:sp>
      <p:sp>
        <p:nvSpPr>
          <p:cNvPr id="270" name="Google Shape;270;p43"/>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lt1"/>
              </a:buClr>
              <a:buSzPts val="2800"/>
              <a:buFont typeface="Arial"/>
              <a:buNone/>
            </a:pPr>
            <a:r>
              <a:rPr b="0" i="0" lang="en-US" sz="2800" u="none" cap="none" strike="noStrike">
                <a:solidFill>
                  <a:schemeClr val="lt1"/>
                </a:solidFill>
                <a:latin typeface="Calibri"/>
                <a:ea typeface="Calibri"/>
                <a:cs typeface="Calibri"/>
                <a:sym typeface="Calibri"/>
              </a:rPr>
              <a:t>SassScript поддерживает семь основных типов данных:</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числа (1.2, 13, 10px);</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текстовые строки, с кавычками и без них ("foo", 'bar', baz);</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цвета (blue, #04a3f9, rgba(255, 0, 0, 0.5));</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булевы значения (true, false);</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Null;</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списки значений, с разделительными пробелами или запятыми (1.5em 1em 0 2em; Times New Roman, Arial, sans-serif);</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массивы(мапы) (key1: value1, key2: value2).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Строки</a:t>
            </a:r>
            <a:endParaRPr b="0" i="0" sz="4400" u="none" cap="none" strike="noStrike">
              <a:solidFill>
                <a:schemeClr val="dk1"/>
              </a:solidFill>
              <a:latin typeface="Calibri"/>
              <a:ea typeface="Calibri"/>
              <a:cs typeface="Calibri"/>
              <a:sym typeface="Calibri"/>
            </a:endParaRPr>
          </a:p>
        </p:txBody>
      </p:sp>
      <p:sp>
        <p:nvSpPr>
          <p:cNvPr id="276" name="Google Shape;276;p44"/>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//поддерживают интерполяцию.</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@mixin firefox-message($selector) {</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body.firefox #{$selector}:before {</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content: "Hi, Firefox users!";</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a:t>
            </a:r>
            <a:endParaRPr/>
          </a:p>
          <a:p>
            <a:pPr indent="-403225" lvl="0" marL="514350" marR="0" rtl="0" algn="l">
              <a:lnSpc>
                <a:spcPct val="70000"/>
              </a:lnSpc>
              <a:spcBef>
                <a:spcPts val="1000"/>
              </a:spcBef>
              <a:spcAft>
                <a:spcPts val="0"/>
              </a:spcAft>
              <a:buClr>
                <a:schemeClr val="dk1"/>
              </a:buClr>
              <a:buSzPts val="1750"/>
              <a:buFont typeface="Calibri"/>
              <a:buNone/>
            </a:pPr>
            <a:r>
              <a:t/>
            </a:r>
            <a:endParaRPr b="0" i="0" sz="175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@include firefox-message(".header");</a:t>
            </a:r>
            <a:endParaRPr b="0" i="0" sz="1750" u="none" cap="none" strike="noStrike">
              <a:solidFill>
                <a:schemeClr val="lt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750"/>
              <a:buFont typeface="Arial"/>
              <a:buNone/>
            </a:pPr>
            <a:r>
              <a:t/>
            </a:r>
            <a:endParaRPr b="0" i="0" sz="1750" u="none" cap="none" strike="noStrike">
              <a:solidFill>
                <a:schemeClr val="lt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750"/>
              <a:buFont typeface="Arial"/>
              <a:buNone/>
            </a:pPr>
            <a:r>
              <a:t/>
            </a:r>
            <a:endParaRPr b="0" i="0" sz="175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//после компиляции</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body.firefox .header:before {</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content: "Hi, Firefox users!"; }</a:t>
            </a:r>
            <a:endParaRPr b="0" i="0" sz="1750" u="none" cap="none" strike="noStrik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Списки</a:t>
            </a:r>
            <a:endParaRPr b="0" i="0" sz="4400" u="none" cap="none" strike="noStrike">
              <a:solidFill>
                <a:schemeClr val="dk1"/>
              </a:solidFill>
              <a:latin typeface="Calibri"/>
              <a:ea typeface="Calibri"/>
              <a:cs typeface="Calibri"/>
              <a:sym typeface="Calibri"/>
            </a:endParaRPr>
          </a:p>
        </p:txBody>
      </p:sp>
      <p:sp>
        <p:nvSpPr>
          <p:cNvPr id="282" name="Google Shape;282;p45"/>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lt1"/>
              </a:buClr>
              <a:buSzPts val="1750"/>
              <a:buFont typeface="Arial"/>
              <a:buChar char="•"/>
            </a:pPr>
            <a:r>
              <a:rPr b="0" i="0" lang="en-US" sz="1750" u="none" cap="none" strike="noStrike">
                <a:solidFill>
                  <a:schemeClr val="lt1"/>
                </a:solidFill>
                <a:latin typeface="Calibri"/>
                <a:ea typeface="Calibri"/>
                <a:cs typeface="Calibri"/>
                <a:sym typeface="Calibri"/>
              </a:rPr>
              <a:t>Наборы данных, сродни «margin: 10px 15px 0 0»</a:t>
            </a:r>
            <a:endParaRPr/>
          </a:p>
          <a:p>
            <a:pPr indent="-228600" lvl="0" marL="228600" marR="0" rtl="0" algn="l">
              <a:lnSpc>
                <a:spcPct val="70000"/>
              </a:lnSpc>
              <a:spcBef>
                <a:spcPts val="1000"/>
              </a:spcBef>
              <a:spcAft>
                <a:spcPts val="0"/>
              </a:spcAft>
              <a:buClr>
                <a:schemeClr val="lt1"/>
              </a:buClr>
              <a:buSzPts val="1750"/>
              <a:buFont typeface="Arial"/>
              <a:buChar char="•"/>
            </a:pPr>
            <a:r>
              <a:rPr b="0" i="0" lang="en-US" sz="1750" u="none" cap="none" strike="noStrike">
                <a:solidFill>
                  <a:schemeClr val="lt1"/>
                </a:solidFill>
                <a:latin typeface="Calibri"/>
                <a:ea typeface="Calibri"/>
                <a:cs typeface="Calibri"/>
                <a:sym typeface="Calibri"/>
              </a:rPr>
              <a:t>Сами по себе не представляют большого интереса</a:t>
            </a:r>
            <a:endParaRPr/>
          </a:p>
          <a:p>
            <a:pPr indent="-228600" lvl="0" marL="228600" marR="0" rtl="0" algn="l">
              <a:lnSpc>
                <a:spcPct val="70000"/>
              </a:lnSpc>
              <a:spcBef>
                <a:spcPts val="1000"/>
              </a:spcBef>
              <a:spcAft>
                <a:spcPts val="0"/>
              </a:spcAft>
              <a:buClr>
                <a:schemeClr val="lt1"/>
              </a:buClr>
              <a:buSzPts val="1750"/>
              <a:buFont typeface="Arial"/>
              <a:buChar char="•"/>
            </a:pPr>
            <a:r>
              <a:rPr b="0" i="0" lang="en-US" sz="1750" u="none" cap="none" strike="noStrike">
                <a:solidFill>
                  <a:schemeClr val="lt1"/>
                </a:solidFill>
                <a:latin typeface="Calibri"/>
                <a:ea typeface="Calibri"/>
                <a:cs typeface="Calibri"/>
                <a:sym typeface="Calibri"/>
              </a:rPr>
              <a:t>Могут быть обработаны функциями. Например:</a:t>
            </a:r>
            <a:endParaRPr/>
          </a:p>
          <a:p>
            <a:pPr indent="-457200" lvl="1" marL="914400" marR="0" rtl="0" algn="l">
              <a:lnSpc>
                <a:spcPct val="70000"/>
              </a:lnSpc>
              <a:spcBef>
                <a:spcPts val="500"/>
              </a:spcBef>
              <a:spcAft>
                <a:spcPts val="0"/>
              </a:spcAft>
              <a:buClr>
                <a:schemeClr val="lt1"/>
              </a:buClr>
              <a:buSzPts val="1500"/>
              <a:buFont typeface="Calibri"/>
              <a:buAutoNum type="arabicPeriod"/>
            </a:pPr>
            <a:r>
              <a:rPr b="0" i="0" lang="en-US" sz="1500" u="none" cap="none" strike="noStrike">
                <a:solidFill>
                  <a:schemeClr val="lt1"/>
                </a:solidFill>
                <a:latin typeface="Calibri"/>
                <a:ea typeface="Calibri"/>
                <a:cs typeface="Calibri"/>
                <a:sym typeface="Calibri"/>
              </a:rPr>
              <a:t>// Узнаем значение элемента списка по индексу:</a:t>
            </a:r>
            <a:endParaRPr/>
          </a:p>
          <a:p>
            <a:pPr indent="-457200" lvl="1" marL="914400" marR="0" rtl="0" algn="l">
              <a:lnSpc>
                <a:spcPct val="70000"/>
              </a:lnSpc>
              <a:spcBef>
                <a:spcPts val="500"/>
              </a:spcBef>
              <a:spcAft>
                <a:spcPts val="0"/>
              </a:spcAft>
              <a:buClr>
                <a:schemeClr val="lt1"/>
              </a:buClr>
              <a:buSzPts val="1500"/>
              <a:buFont typeface="Calibri"/>
              <a:buAutoNum type="arabicPeriod"/>
            </a:pPr>
            <a:r>
              <a:rPr b="0" i="0" lang="en-US" sz="1500" u="none" cap="none" strike="noStrike">
                <a:solidFill>
                  <a:schemeClr val="lt1"/>
                </a:solidFill>
                <a:latin typeface="Calibri"/>
                <a:ea typeface="Calibri"/>
                <a:cs typeface="Calibri"/>
                <a:sym typeface="Calibri"/>
              </a:rPr>
              <a:t>nth(10px 20px 30px, 1) // 10px</a:t>
            </a:r>
            <a:endParaRPr/>
          </a:p>
          <a:p>
            <a:pPr indent="-457200" lvl="1" marL="914400" marR="0" rtl="0" algn="l">
              <a:lnSpc>
                <a:spcPct val="70000"/>
              </a:lnSpc>
              <a:spcBef>
                <a:spcPts val="500"/>
              </a:spcBef>
              <a:spcAft>
                <a:spcPts val="0"/>
              </a:spcAft>
              <a:buClr>
                <a:schemeClr val="lt1"/>
              </a:buClr>
              <a:buSzPts val="1500"/>
              <a:buFont typeface="Calibri"/>
              <a:buAutoNum type="arabicPeriod"/>
            </a:pPr>
            <a:r>
              <a:rPr b="0" i="0" lang="en-US" sz="1500" u="none" cap="none" strike="noStrike">
                <a:solidFill>
                  <a:schemeClr val="lt1"/>
                </a:solidFill>
                <a:latin typeface="Calibri"/>
                <a:ea typeface="Calibri"/>
                <a:cs typeface="Calibri"/>
                <a:sym typeface="Calibri"/>
              </a:rPr>
              <a:t>nth((Helvetica, Arial, sans-serif), 3) // sans-serif</a:t>
            </a:r>
            <a:endParaRPr/>
          </a:p>
          <a:p>
            <a:pPr indent="-457200" lvl="1" marL="914400" marR="0" rtl="0" algn="l">
              <a:lnSpc>
                <a:spcPct val="70000"/>
              </a:lnSpc>
              <a:spcBef>
                <a:spcPts val="500"/>
              </a:spcBef>
              <a:spcAft>
                <a:spcPts val="0"/>
              </a:spcAft>
              <a:buClr>
                <a:schemeClr val="lt1"/>
              </a:buClr>
              <a:buSzPts val="1500"/>
              <a:buFont typeface="Calibri"/>
              <a:buAutoNum type="arabicPeriod"/>
            </a:pPr>
            <a:r>
              <a:rPr b="0" i="0" lang="en-US" sz="1500" u="none" cap="none" strike="noStrike">
                <a:solidFill>
                  <a:schemeClr val="lt1"/>
                </a:solidFill>
                <a:latin typeface="Calibri"/>
                <a:ea typeface="Calibri"/>
                <a:cs typeface="Calibri"/>
                <a:sym typeface="Calibri"/>
              </a:rPr>
              <a:t>nth((width: 10px, length: 20px), 2) // length, 20px</a:t>
            </a:r>
            <a:endParaRPr/>
          </a:p>
          <a:p>
            <a:pPr indent="-361950" lvl="1" marL="914400" marR="0" rtl="0" algn="l">
              <a:lnSpc>
                <a:spcPct val="70000"/>
              </a:lnSpc>
              <a:spcBef>
                <a:spcPts val="500"/>
              </a:spcBef>
              <a:spcAft>
                <a:spcPts val="0"/>
              </a:spcAft>
              <a:buClr>
                <a:schemeClr val="dk1"/>
              </a:buClr>
              <a:buSzPts val="1500"/>
              <a:buFont typeface="Calibri"/>
              <a:buNone/>
            </a:pPr>
            <a:r>
              <a:t/>
            </a:r>
            <a:endParaRPr b="0" i="0" sz="1500" u="none" cap="none" strike="noStrike">
              <a:solidFill>
                <a:schemeClr val="lt1"/>
              </a:solidFill>
              <a:latin typeface="Calibri"/>
              <a:ea typeface="Calibri"/>
              <a:cs typeface="Calibri"/>
              <a:sym typeface="Calibri"/>
            </a:endParaRPr>
          </a:p>
          <a:p>
            <a:pPr indent="-457200" lvl="1" marL="914400" marR="0" rtl="0" algn="l">
              <a:lnSpc>
                <a:spcPct val="70000"/>
              </a:lnSpc>
              <a:spcBef>
                <a:spcPts val="500"/>
              </a:spcBef>
              <a:spcAft>
                <a:spcPts val="0"/>
              </a:spcAft>
              <a:buClr>
                <a:schemeClr val="lt1"/>
              </a:buClr>
              <a:buSzPts val="1500"/>
              <a:buFont typeface="Calibri"/>
              <a:buAutoNum type="arabicPeriod"/>
            </a:pPr>
            <a:r>
              <a:rPr b="0" i="0" lang="en-US" sz="1500" u="none" cap="none" strike="noStrike">
                <a:solidFill>
                  <a:schemeClr val="lt1"/>
                </a:solidFill>
                <a:latin typeface="Calibri"/>
                <a:ea typeface="Calibri"/>
                <a:cs typeface="Calibri"/>
                <a:sym typeface="Calibri"/>
              </a:rPr>
              <a:t>// Объединяем списки в один:</a:t>
            </a:r>
            <a:endParaRPr/>
          </a:p>
          <a:p>
            <a:pPr indent="-457200" lvl="1" marL="914400" marR="0" rtl="0" algn="l">
              <a:lnSpc>
                <a:spcPct val="70000"/>
              </a:lnSpc>
              <a:spcBef>
                <a:spcPts val="500"/>
              </a:spcBef>
              <a:spcAft>
                <a:spcPts val="0"/>
              </a:spcAft>
              <a:buClr>
                <a:schemeClr val="lt1"/>
              </a:buClr>
              <a:buSzPts val="1500"/>
              <a:buFont typeface="Calibri"/>
              <a:buAutoNum type="arabicPeriod"/>
            </a:pPr>
            <a:r>
              <a:rPr b="0" i="0" lang="en-US" sz="1500" u="none" cap="none" strike="noStrike">
                <a:solidFill>
                  <a:schemeClr val="lt1"/>
                </a:solidFill>
                <a:latin typeface="Calibri"/>
                <a:ea typeface="Calibri"/>
                <a:cs typeface="Calibri"/>
                <a:sym typeface="Calibri"/>
              </a:rPr>
              <a:t>join(10px 20px, 30px 40px) // 10px 20px 30px 40px</a:t>
            </a:r>
            <a:endParaRPr/>
          </a:p>
          <a:p>
            <a:pPr indent="-457200" lvl="1" marL="914400" marR="0" rtl="0" algn="l">
              <a:lnSpc>
                <a:spcPct val="70000"/>
              </a:lnSpc>
              <a:spcBef>
                <a:spcPts val="500"/>
              </a:spcBef>
              <a:spcAft>
                <a:spcPts val="0"/>
              </a:spcAft>
              <a:buClr>
                <a:schemeClr val="lt1"/>
              </a:buClr>
              <a:buSzPts val="1500"/>
              <a:buFont typeface="Calibri"/>
              <a:buAutoNum type="arabicPeriod"/>
            </a:pPr>
            <a:r>
              <a:rPr b="0" i="0" lang="en-US" sz="1500" u="none" cap="none" strike="noStrike">
                <a:solidFill>
                  <a:schemeClr val="lt1"/>
                </a:solidFill>
                <a:latin typeface="Calibri"/>
                <a:ea typeface="Calibri"/>
                <a:cs typeface="Calibri"/>
                <a:sym typeface="Calibri"/>
              </a:rPr>
              <a:t>join((blue, red), (#abc, #def)) // blue, red, #abc, #def</a:t>
            </a:r>
            <a:endParaRPr b="0" i="0" sz="1500" u="none" cap="none" strike="noStrike">
              <a:solidFill>
                <a:schemeClr val="lt1"/>
              </a:solidFill>
              <a:latin typeface="Calibri"/>
              <a:ea typeface="Calibri"/>
              <a:cs typeface="Calibri"/>
              <a:sym typeface="Calibri"/>
            </a:endParaRPr>
          </a:p>
          <a:p>
            <a:pPr indent="-457200" lvl="1" marL="914400" marR="0" rtl="0" algn="l">
              <a:lnSpc>
                <a:spcPct val="70000"/>
              </a:lnSpc>
              <a:spcBef>
                <a:spcPts val="500"/>
              </a:spcBef>
              <a:spcAft>
                <a:spcPts val="0"/>
              </a:spcAft>
              <a:buClr>
                <a:schemeClr val="lt1"/>
              </a:buClr>
              <a:buSzPts val="1500"/>
              <a:buFont typeface="Calibri"/>
              <a:buAutoNum type="arabicPeriod"/>
            </a:pPr>
            <a:r>
              <a:rPr b="0" i="0" lang="en-US" sz="1500" u="none" cap="none" strike="noStrike">
                <a:solidFill>
                  <a:schemeClr val="lt1"/>
                </a:solidFill>
                <a:latin typeface="Calibri"/>
                <a:ea typeface="Calibri"/>
                <a:cs typeface="Calibri"/>
                <a:sym typeface="Calibri"/>
              </a:rPr>
              <a:t>join(10px, 20px) // 10px 20px</a:t>
            </a:r>
            <a:endParaRPr/>
          </a:p>
          <a:p>
            <a:pPr indent="-361950" lvl="1" marL="914400" marR="0" rtl="0" algn="l">
              <a:lnSpc>
                <a:spcPct val="70000"/>
              </a:lnSpc>
              <a:spcBef>
                <a:spcPts val="500"/>
              </a:spcBef>
              <a:spcAft>
                <a:spcPts val="0"/>
              </a:spcAft>
              <a:buClr>
                <a:schemeClr val="dk1"/>
              </a:buClr>
              <a:buSzPts val="1500"/>
              <a:buFont typeface="Calibri"/>
              <a:buNone/>
            </a:pPr>
            <a:r>
              <a:t/>
            </a:r>
            <a:endParaRPr b="0" i="0" sz="1500" u="none" cap="none" strike="noStrike">
              <a:solidFill>
                <a:schemeClr val="lt1"/>
              </a:solidFill>
              <a:latin typeface="Calibri"/>
              <a:ea typeface="Calibri"/>
              <a:cs typeface="Calibri"/>
              <a:sym typeface="Calibri"/>
            </a:endParaRPr>
          </a:p>
          <a:p>
            <a:pPr indent="-457200" lvl="1" marL="914400" marR="0" rtl="0" algn="l">
              <a:lnSpc>
                <a:spcPct val="70000"/>
              </a:lnSpc>
              <a:spcBef>
                <a:spcPts val="500"/>
              </a:spcBef>
              <a:spcAft>
                <a:spcPts val="0"/>
              </a:spcAft>
              <a:buClr>
                <a:schemeClr val="lt1"/>
              </a:buClr>
              <a:buSzPts val="1500"/>
              <a:buFont typeface="Calibri"/>
              <a:buAutoNum type="arabicPeriod"/>
            </a:pPr>
            <a:r>
              <a:rPr b="0" i="0" lang="en-US" sz="1500" u="none" cap="none" strike="noStrike">
                <a:solidFill>
                  <a:schemeClr val="lt1"/>
                </a:solidFill>
                <a:latin typeface="Calibri"/>
                <a:ea typeface="Calibri"/>
                <a:cs typeface="Calibri"/>
                <a:sym typeface="Calibri"/>
              </a:rPr>
              <a:t>// Добавляем в список элементы:</a:t>
            </a:r>
            <a:endParaRPr/>
          </a:p>
          <a:p>
            <a:pPr indent="-457200" lvl="1" marL="914400" marR="0" rtl="0" algn="l">
              <a:lnSpc>
                <a:spcPct val="70000"/>
              </a:lnSpc>
              <a:spcBef>
                <a:spcPts val="500"/>
              </a:spcBef>
              <a:spcAft>
                <a:spcPts val="0"/>
              </a:spcAft>
              <a:buClr>
                <a:schemeClr val="lt1"/>
              </a:buClr>
              <a:buSzPts val="1500"/>
              <a:buFont typeface="Calibri"/>
              <a:buAutoNum type="arabicPeriod"/>
            </a:pPr>
            <a:r>
              <a:rPr b="0" i="0" lang="en-US" sz="1500" u="none" cap="none" strike="noStrike">
                <a:solidFill>
                  <a:schemeClr val="lt1"/>
                </a:solidFill>
                <a:latin typeface="Calibri"/>
                <a:ea typeface="Calibri"/>
                <a:cs typeface="Calibri"/>
                <a:sym typeface="Calibri"/>
              </a:rPr>
              <a:t>append(10px 20px, 30px) // 10px 20px 30px</a:t>
            </a:r>
            <a:endParaRPr/>
          </a:p>
          <a:p>
            <a:pPr indent="-457200" lvl="1" marL="914400" marR="0" rtl="0" algn="l">
              <a:lnSpc>
                <a:spcPct val="70000"/>
              </a:lnSpc>
              <a:spcBef>
                <a:spcPts val="500"/>
              </a:spcBef>
              <a:spcAft>
                <a:spcPts val="0"/>
              </a:spcAft>
              <a:buClr>
                <a:schemeClr val="lt1"/>
              </a:buClr>
              <a:buSzPts val="1500"/>
              <a:buFont typeface="Calibri"/>
              <a:buAutoNum type="arabicPeriod"/>
            </a:pPr>
            <a:r>
              <a:rPr b="0" i="0" lang="en-US" sz="1500" u="none" cap="none" strike="noStrike">
                <a:solidFill>
                  <a:schemeClr val="lt1"/>
                </a:solidFill>
                <a:latin typeface="Calibri"/>
                <a:ea typeface="Calibri"/>
                <a:cs typeface="Calibri"/>
                <a:sym typeface="Calibri"/>
              </a:rPr>
              <a:t>append((blue, red), green) // blue, red, green</a:t>
            </a:r>
            <a:endParaRPr/>
          </a:p>
          <a:p>
            <a:pPr indent="-457200" lvl="1" marL="914400" marR="0" rtl="0" algn="l">
              <a:lnSpc>
                <a:spcPct val="70000"/>
              </a:lnSpc>
              <a:spcBef>
                <a:spcPts val="500"/>
              </a:spcBef>
              <a:spcAft>
                <a:spcPts val="0"/>
              </a:spcAft>
              <a:buClr>
                <a:schemeClr val="lt1"/>
              </a:buClr>
              <a:buSzPts val="1500"/>
              <a:buFont typeface="Calibri"/>
              <a:buAutoNum type="arabicPeriod"/>
            </a:pPr>
            <a:r>
              <a:rPr b="0" i="0" lang="en-US" sz="1500" u="none" cap="none" strike="noStrike">
                <a:solidFill>
                  <a:schemeClr val="lt1"/>
                </a:solidFill>
                <a:latin typeface="Calibri"/>
                <a:ea typeface="Calibri"/>
                <a:cs typeface="Calibri"/>
                <a:sym typeface="Calibri"/>
              </a:rPr>
              <a:t>append(10px 20px, 30px 40px) // 10px 20px (30px 40px)</a:t>
            </a:r>
            <a:endParaRPr b="0" i="0" sz="1500" u="none" cap="none" strike="noStrike">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6"/>
          <p:cNvSpPr txBox="1"/>
          <p:nvPr>
            <p:ph idx="1" type="body"/>
          </p:nvPr>
        </p:nvSpPr>
        <p:spPr>
          <a:xfrm>
            <a:off x="838200" y="365126"/>
            <a:ext cx="10515600" cy="56769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800"/>
              <a:buFont typeface="Arial"/>
              <a:buNone/>
            </a:pPr>
            <a:r>
              <a:rPr b="0" i="0" lang="en-US" sz="2800" u="sng" cap="none" strike="noStrike">
                <a:solidFill>
                  <a:schemeClr val="hlink"/>
                </a:solidFill>
                <a:latin typeface="Calibri"/>
                <a:ea typeface="Calibri"/>
                <a:cs typeface="Calibri"/>
                <a:sym typeface="Calibri"/>
                <a:hlinkClick r:id="rId3"/>
              </a:rPr>
              <a:t>Пасхалка</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Операции</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
            </a:r>
            <a:endParaRPr b="0" i="0" sz="4400" u="none" cap="none" strike="noStrike">
              <a:solidFill>
                <a:schemeClr val="dk1"/>
              </a:solidFill>
              <a:latin typeface="Calibri"/>
              <a:ea typeface="Calibri"/>
              <a:cs typeface="Calibri"/>
              <a:sym typeface="Calibri"/>
            </a:endParaRPr>
          </a:p>
        </p:txBody>
      </p:sp>
      <p:sp>
        <p:nvSpPr>
          <p:cNvPr id="298" name="Google Shape;298;p48"/>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800"/>
              <a:buFont typeface="Arial"/>
              <a:buChar char="•"/>
            </a:pPr>
            <a:r>
              <a:rPr b="0" i="0" lang="en-US" sz="2800" u="none" cap="none" strike="noStrike">
                <a:solidFill>
                  <a:schemeClr val="lt1"/>
                </a:solidFill>
                <a:latin typeface="Calibri"/>
                <a:ea typeface="Calibri"/>
                <a:cs typeface="Calibri"/>
                <a:sym typeface="Calibri"/>
              </a:rPr>
              <a:t>Существует три ситуации, в которых символ / будет интерпретироваться именно как деление. Они охватывают подавляющее большинство случаев, когда подразумевается именно деление:</a:t>
            </a:r>
            <a:endParaRPr/>
          </a:p>
          <a:p>
            <a:pPr indent="-514350" lvl="2" marL="1428750" marR="0" rtl="0" algn="l">
              <a:lnSpc>
                <a:spcPct val="90000"/>
              </a:lnSpc>
              <a:spcBef>
                <a:spcPts val="500"/>
              </a:spcBef>
              <a:spcAft>
                <a:spcPts val="0"/>
              </a:spcAft>
              <a:buClr>
                <a:schemeClr val="lt1"/>
              </a:buClr>
              <a:buSzPts val="2000"/>
              <a:buFont typeface="Calibri"/>
              <a:buAutoNum type="arabicPeriod"/>
            </a:pPr>
            <a:r>
              <a:rPr b="0" i="0" lang="en-US" sz="2000" u="none" cap="none" strike="noStrike">
                <a:solidFill>
                  <a:schemeClr val="lt1"/>
                </a:solidFill>
                <a:latin typeface="Calibri"/>
                <a:ea typeface="Calibri"/>
                <a:cs typeface="Calibri"/>
                <a:sym typeface="Calibri"/>
              </a:rPr>
              <a:t>Если значение или любая его часть, хранится в переменной или возвращается функцией</a:t>
            </a:r>
            <a:endParaRPr/>
          </a:p>
          <a:p>
            <a:pPr indent="-514350" lvl="2" marL="1428750" marR="0" rtl="0" algn="l">
              <a:lnSpc>
                <a:spcPct val="90000"/>
              </a:lnSpc>
              <a:spcBef>
                <a:spcPts val="500"/>
              </a:spcBef>
              <a:spcAft>
                <a:spcPts val="0"/>
              </a:spcAft>
              <a:buClr>
                <a:schemeClr val="lt1"/>
              </a:buClr>
              <a:buSzPts val="2000"/>
              <a:buFont typeface="Calibri"/>
              <a:buAutoNum type="arabicPeriod"/>
            </a:pPr>
            <a:r>
              <a:rPr b="0" i="0" lang="en-US" sz="2000" u="none" cap="none" strike="noStrike">
                <a:solidFill>
                  <a:schemeClr val="lt1"/>
                </a:solidFill>
                <a:latin typeface="Calibri"/>
                <a:ea typeface="Calibri"/>
                <a:cs typeface="Calibri"/>
                <a:sym typeface="Calibri"/>
              </a:rPr>
              <a:t>Если значения заключены в круглые скобки</a:t>
            </a:r>
            <a:endParaRPr/>
          </a:p>
          <a:p>
            <a:pPr indent="-514350" lvl="2" marL="1428750" marR="0" rtl="0" algn="l">
              <a:lnSpc>
                <a:spcPct val="90000"/>
              </a:lnSpc>
              <a:spcBef>
                <a:spcPts val="500"/>
              </a:spcBef>
              <a:spcAft>
                <a:spcPts val="0"/>
              </a:spcAft>
              <a:buClr>
                <a:schemeClr val="lt1"/>
              </a:buClr>
              <a:buSzPts val="2000"/>
              <a:buFont typeface="Calibri"/>
              <a:buAutoNum type="arabicPeriod"/>
            </a:pPr>
            <a:r>
              <a:rPr b="0" i="0" lang="en-US" sz="2000" u="none" cap="none" strike="noStrike">
                <a:solidFill>
                  <a:schemeClr val="lt1"/>
                </a:solidFill>
                <a:latin typeface="Calibri"/>
                <a:ea typeface="Calibri"/>
                <a:cs typeface="Calibri"/>
                <a:sym typeface="Calibri"/>
              </a:rPr>
              <a:t>Если значение используется как часть другого арифметического выражения</a:t>
            </a:r>
            <a:endParaRPr/>
          </a:p>
          <a:p>
            <a:pPr indent="-361950" lvl="1" marL="971550" marR="0" rtl="0" algn="l">
              <a:lnSpc>
                <a:spcPct val="90000"/>
              </a:lnSpc>
              <a:spcBef>
                <a:spcPts val="500"/>
              </a:spcBef>
              <a:spcAft>
                <a:spcPts val="0"/>
              </a:spcAft>
              <a:buClr>
                <a:schemeClr val="dk1"/>
              </a:buClr>
              <a:buSzPts val="2400"/>
              <a:buFont typeface="Calibri"/>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
            </a:r>
            <a:endParaRPr b="0" i="0" sz="4400" u="none" cap="none" strike="noStrike">
              <a:solidFill>
                <a:schemeClr val="dk1"/>
              </a:solidFill>
              <a:latin typeface="Calibri"/>
              <a:ea typeface="Calibri"/>
              <a:cs typeface="Calibri"/>
              <a:sym typeface="Calibri"/>
            </a:endParaRPr>
          </a:p>
        </p:txBody>
      </p:sp>
      <p:sp>
        <p:nvSpPr>
          <p:cNvPr id="304" name="Google Shape;304;p49"/>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50000"/>
              </a:lnSpc>
              <a:spcBef>
                <a:spcPts val="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//из</a:t>
            </a:r>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 </a:t>
            </a:r>
            <a:endParaRPr b="0" i="0" sz="1400" u="none" cap="none" strike="noStrike">
              <a:solidFill>
                <a:schemeClr val="lt1"/>
              </a:solidFill>
              <a:latin typeface="Calibri"/>
              <a:ea typeface="Calibri"/>
              <a:cs typeface="Calibri"/>
              <a:sym typeface="Calibri"/>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p {</a:t>
            </a:r>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  font: 10px/8px;             // Явный CSS, деление отсутствует</a:t>
            </a:r>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  $width: 1000px;</a:t>
            </a:r>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  width: $width/2;            // Используется переменная, операция деления</a:t>
            </a:r>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  width: round(1.5)/2;        // Используется функция, операция деления</a:t>
            </a:r>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  height: (500px/2);          // Обособление скобками, операция деления</a:t>
            </a:r>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  margin-left: 5px + 8px/2px; // Используется +, операция деления</a:t>
            </a:r>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a:t>
            </a:r>
            <a:endParaRPr/>
          </a:p>
          <a:p>
            <a:pPr indent="-425450" lvl="0" marL="514350" marR="0" rtl="0" algn="l">
              <a:lnSpc>
                <a:spcPct val="50000"/>
              </a:lnSpc>
              <a:spcBef>
                <a:spcPts val="100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//в </a:t>
            </a:r>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 </a:t>
            </a:r>
            <a:endParaRPr b="0" i="0" sz="1400" u="none" cap="none" strike="noStrike">
              <a:solidFill>
                <a:schemeClr val="lt1"/>
              </a:solidFill>
              <a:latin typeface="Calibri"/>
              <a:ea typeface="Calibri"/>
              <a:cs typeface="Calibri"/>
              <a:sym typeface="Calibri"/>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p {</a:t>
            </a:r>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  font: 10px/8px;</a:t>
            </a:r>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  width: 500px;</a:t>
            </a:r>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  width: 1;</a:t>
            </a:r>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  height: 250px;</a:t>
            </a:r>
            <a:endParaRPr/>
          </a:p>
          <a:p>
            <a:pPr indent="-514350" lvl="0" marL="514350" marR="0" rtl="0" algn="l">
              <a:lnSpc>
                <a:spcPct val="50000"/>
              </a:lnSpc>
              <a:spcBef>
                <a:spcPts val="100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  margin-left: 9px;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Операции со строками</a:t>
            </a:r>
            <a:endParaRPr b="0" i="0" sz="4400" u="none" cap="none" strike="noStrike">
              <a:solidFill>
                <a:schemeClr val="dk1"/>
              </a:solidFill>
              <a:latin typeface="Calibri"/>
              <a:ea typeface="Calibri"/>
              <a:cs typeface="Calibri"/>
              <a:sym typeface="Calibri"/>
            </a:endParaRPr>
          </a:p>
        </p:txBody>
      </p:sp>
      <p:sp>
        <p:nvSpPr>
          <p:cNvPr id="310" name="Google Shape;310;p50"/>
          <p:cNvSpPr txBox="1"/>
          <p:nvPr>
            <p:ph idx="1" type="body"/>
          </p:nvPr>
        </p:nvSpPr>
        <p:spPr>
          <a:xfrm>
            <a:off x="838200" y="1690688"/>
            <a:ext cx="5125995"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p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cursor: e + -resize;</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$:before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content: "Foo " + Bar;</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font-family: sans- + "serif";</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a:t>
            </a:r>
            <a:endParaRPr b="0" i="0" sz="2800" u="none" cap="none" strike="noStrike">
              <a:solidFill>
                <a:schemeClr val="lt1"/>
              </a:solidFill>
              <a:latin typeface="Calibri"/>
              <a:ea typeface="Calibri"/>
              <a:cs typeface="Calibri"/>
              <a:sym typeface="Calibri"/>
            </a:endParaRPr>
          </a:p>
        </p:txBody>
      </p:sp>
      <p:sp>
        <p:nvSpPr>
          <p:cNvPr id="311" name="Google Shape;311;p50"/>
          <p:cNvSpPr txBox="1"/>
          <p:nvPr/>
        </p:nvSpPr>
        <p:spPr>
          <a:xfrm>
            <a:off x="6227805" y="1690688"/>
            <a:ext cx="5247503"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p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cursor: e-resize; }</a:t>
            </a:r>
            <a:endParaRPr b="0" i="0" sz="2800" u="none" cap="none" strike="noStrike">
              <a:solidFill>
                <a:schemeClr val="lt1"/>
              </a:solidFill>
              <a:latin typeface="Calibri"/>
              <a:ea typeface="Calibri"/>
              <a:cs typeface="Calibri"/>
              <a:sym typeface="Calibri"/>
            </a:endParaRPr>
          </a:p>
          <a:p>
            <a:pPr indent="-336550" lvl="0" marL="514350" marR="0" rtl="0" algn="l">
              <a:lnSpc>
                <a:spcPct val="90000"/>
              </a:lnSpc>
              <a:spcBef>
                <a:spcPts val="100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p:before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content: "Foo Bar";</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font-family: sans-serif;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Операции со строками</a:t>
            </a:r>
            <a:endParaRPr b="0" i="0" sz="4400" u="none" cap="none" strike="noStrike">
              <a:solidFill>
                <a:schemeClr val="dk1"/>
              </a:solidFill>
              <a:latin typeface="Calibri"/>
              <a:ea typeface="Calibri"/>
              <a:cs typeface="Calibri"/>
              <a:sym typeface="Calibri"/>
            </a:endParaRPr>
          </a:p>
        </p:txBody>
      </p:sp>
      <p:sp>
        <p:nvSpPr>
          <p:cNvPr id="317" name="Google Shape;317;p51"/>
          <p:cNvSpPr txBox="1"/>
          <p:nvPr>
            <p:ph idx="1" type="body"/>
          </p:nvPr>
        </p:nvSpPr>
        <p:spPr>
          <a:xfrm>
            <a:off x="838200" y="1690688"/>
            <a:ext cx="5125995"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p:before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content: "Я съел #{5 + 10} пирогов!";</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a:t>
            </a:r>
            <a:endParaRPr b="0" i="0" sz="2800" u="none" cap="none" strike="noStrike">
              <a:solidFill>
                <a:schemeClr val="lt1"/>
              </a:solidFill>
              <a:latin typeface="Calibri"/>
              <a:ea typeface="Calibri"/>
              <a:cs typeface="Calibri"/>
              <a:sym typeface="Calibri"/>
            </a:endParaRPr>
          </a:p>
        </p:txBody>
      </p:sp>
      <p:sp>
        <p:nvSpPr>
          <p:cNvPr id="318" name="Google Shape;318;p51"/>
          <p:cNvSpPr txBox="1"/>
          <p:nvPr/>
        </p:nvSpPr>
        <p:spPr>
          <a:xfrm>
            <a:off x="6227805" y="1690688"/>
            <a:ext cx="5247503"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p:before {</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content: "Я съел 15 пирогов!";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Процесс изучения</a:t>
            </a:r>
            <a:endParaRPr b="0" i="0" sz="4400" u="none" cap="none" strike="noStrike">
              <a:solidFill>
                <a:schemeClr val="dk1"/>
              </a:solidFill>
              <a:latin typeface="Calibri"/>
              <a:ea typeface="Calibri"/>
              <a:cs typeface="Calibri"/>
              <a:sym typeface="Calibri"/>
            </a:endParaRPr>
          </a:p>
        </p:txBody>
      </p:sp>
      <p:sp>
        <p:nvSpPr>
          <p:cNvPr id="103" name="Google Shape;103;p16"/>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Разбираемся, как хранится этот код</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Разбираемся, что с ним делать, чтоб браузер его понимал</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Разбираемся, что и как можно делать при помощи Sass помимо функционала css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Скобки</a:t>
            </a:r>
            <a:endParaRPr b="0" i="0" sz="4400" u="none" cap="none" strike="noStrike">
              <a:solidFill>
                <a:schemeClr val="dk1"/>
              </a:solidFill>
              <a:latin typeface="Calibri"/>
              <a:ea typeface="Calibri"/>
              <a:cs typeface="Calibri"/>
              <a:sym typeface="Calibri"/>
            </a:endParaRPr>
          </a:p>
        </p:txBody>
      </p:sp>
      <p:sp>
        <p:nvSpPr>
          <p:cNvPr id="324" name="Google Shape;324;p52"/>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lt1"/>
              </a:buClr>
              <a:buSzPts val="2590"/>
              <a:buFont typeface="Arial"/>
              <a:buChar char="•"/>
            </a:pPr>
            <a:r>
              <a:rPr b="0" i="0" lang="en-US" sz="2590" u="none" cap="none" strike="noStrike">
                <a:solidFill>
                  <a:schemeClr val="lt1"/>
                </a:solidFill>
                <a:latin typeface="Calibri"/>
                <a:ea typeface="Calibri"/>
                <a:cs typeface="Calibri"/>
                <a:sym typeface="Calibri"/>
              </a:rPr>
              <a:t>Скобки могут использоваться для определения порядка действий</a:t>
            </a:r>
            <a:endParaRPr/>
          </a:p>
          <a:p>
            <a:pPr indent="-349885" lvl="0" marL="514350" marR="0" rtl="0" algn="l">
              <a:lnSpc>
                <a:spcPct val="70000"/>
              </a:lnSpc>
              <a:spcBef>
                <a:spcPts val="1000"/>
              </a:spcBef>
              <a:spcAft>
                <a:spcPts val="0"/>
              </a:spcAft>
              <a:buClr>
                <a:schemeClr val="dk1"/>
              </a:buClr>
              <a:buSzPts val="2590"/>
              <a:buFont typeface="Calibri"/>
              <a:buNone/>
            </a:pPr>
            <a:r>
              <a:t/>
            </a:r>
            <a:endParaRPr b="0" i="0" sz="259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p {</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width: (1em + 2em) * 3;</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a:t>
            </a:r>
            <a:endParaRPr b="0" i="0" sz="259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//компилируется в</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p {</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width: 9em; }</a:t>
            </a:r>
            <a:endParaRPr/>
          </a:p>
          <a:p>
            <a:pPr indent="-64135" lvl="0" marL="228600" marR="0" rtl="0" algn="l">
              <a:lnSpc>
                <a:spcPct val="70000"/>
              </a:lnSpc>
              <a:spcBef>
                <a:spcPts val="1000"/>
              </a:spcBef>
              <a:spcAft>
                <a:spcPts val="0"/>
              </a:spcAft>
              <a:buClr>
                <a:schemeClr val="dk1"/>
              </a:buClr>
              <a:buSzPts val="2590"/>
              <a:buFont typeface="Arial"/>
              <a:buNone/>
            </a:pPr>
            <a:r>
              <a:t/>
            </a:r>
            <a:endParaRPr b="0" i="0" sz="2590" u="none" cap="none" strike="noStrike">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Функции</a:t>
            </a:r>
            <a:endParaRPr b="0" i="0" sz="4400" u="none" cap="none" strike="noStrike">
              <a:solidFill>
                <a:schemeClr val="dk1"/>
              </a:solidFill>
              <a:latin typeface="Calibri"/>
              <a:ea typeface="Calibri"/>
              <a:cs typeface="Calibri"/>
              <a:sym typeface="Calibri"/>
            </a:endParaRPr>
          </a:p>
        </p:txBody>
      </p:sp>
      <p:sp>
        <p:nvSpPr>
          <p:cNvPr id="330" name="Google Shape;330;p53"/>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p {</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color: hsl(0, 100%, 50%);</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a:t>
            </a:r>
            <a:endParaRPr b="0" i="0" sz="259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//компилируется в</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p {</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color: #ff0000; }</a:t>
            </a:r>
            <a:endParaRPr/>
          </a:p>
          <a:p>
            <a:pPr indent="0" lvl="0" marL="0" marR="0" rtl="0" algn="l">
              <a:lnSpc>
                <a:spcPct val="70000"/>
              </a:lnSpc>
              <a:spcBef>
                <a:spcPts val="1000"/>
              </a:spcBef>
              <a:spcAft>
                <a:spcPts val="0"/>
              </a:spcAft>
              <a:buClr>
                <a:schemeClr val="dk1"/>
              </a:buClr>
              <a:buSzPts val="2590"/>
              <a:buFont typeface="Arial"/>
              <a:buNone/>
            </a:pPr>
            <a:r>
              <a:t/>
            </a:r>
            <a:endParaRPr b="0" i="0" sz="2590" u="sng" cap="none" strike="noStrike">
              <a:solidFill>
                <a:schemeClr val="hlink"/>
              </a:solidFill>
              <a:latin typeface="Calibri"/>
              <a:ea typeface="Calibri"/>
              <a:cs typeface="Calibri"/>
              <a:sym typeface="Calibri"/>
              <a:hlinkClick r:id="rId3"/>
            </a:endParaRPr>
          </a:p>
          <a:p>
            <a:pPr indent="-228600" lvl="0" marL="228600" marR="0" rtl="0" algn="l">
              <a:lnSpc>
                <a:spcPct val="70000"/>
              </a:lnSpc>
              <a:spcBef>
                <a:spcPts val="1000"/>
              </a:spcBef>
              <a:spcAft>
                <a:spcPts val="0"/>
              </a:spcAft>
              <a:buClr>
                <a:schemeClr val="lt1"/>
              </a:buClr>
              <a:buSzPts val="2590"/>
              <a:buFont typeface="Arial"/>
              <a:buChar char="•"/>
            </a:pPr>
            <a:r>
              <a:rPr b="0" i="0" lang="en-US" sz="2590" u="sng" cap="none" strike="noStrike">
                <a:solidFill>
                  <a:schemeClr val="hlink"/>
                </a:solidFill>
                <a:latin typeface="Calibri"/>
                <a:ea typeface="Calibri"/>
                <a:cs typeface="Calibri"/>
                <a:sym typeface="Calibri"/>
                <a:hlinkClick r:id="rId4"/>
              </a:rPr>
              <a:t>Все функции</a:t>
            </a:r>
            <a:endParaRPr b="0" i="0" sz="2590" u="none" cap="none" strike="noStrike">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Интерполяция</a:t>
            </a:r>
            <a:endParaRPr b="0" i="0" sz="4400" u="none" cap="none" strike="noStrike">
              <a:solidFill>
                <a:schemeClr val="dk1"/>
              </a:solidFill>
              <a:latin typeface="Calibri"/>
              <a:ea typeface="Calibri"/>
              <a:cs typeface="Calibri"/>
              <a:sym typeface="Calibri"/>
            </a:endParaRPr>
          </a:p>
        </p:txBody>
      </p:sp>
      <p:sp>
        <p:nvSpPr>
          <p:cNvPr id="336" name="Google Shape;336;p54"/>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lt1"/>
              </a:buClr>
              <a:buSzPts val="1960"/>
              <a:buFont typeface="Arial"/>
              <a:buChar char="•"/>
            </a:pPr>
            <a:r>
              <a:rPr b="0" i="0" lang="en-US" sz="1960" u="none" cap="none" strike="noStrike">
                <a:solidFill>
                  <a:schemeClr val="lt1"/>
                </a:solidFill>
                <a:latin typeface="Calibri"/>
                <a:ea typeface="Calibri"/>
                <a:cs typeface="Calibri"/>
                <a:sym typeface="Calibri"/>
              </a:rPr>
              <a:t>Допустимо использовать переменные SassScript в селекторах и в названиях свойств используя синтаксис #{} интерполяции</a:t>
            </a:r>
            <a:endParaRPr/>
          </a:p>
          <a:p>
            <a:pPr indent="0" lvl="0" marL="0" marR="0" rtl="0" algn="l">
              <a:lnSpc>
                <a:spcPct val="70000"/>
              </a:lnSpc>
              <a:spcBef>
                <a:spcPts val="1000"/>
              </a:spcBef>
              <a:spcAft>
                <a:spcPts val="0"/>
              </a:spcAft>
              <a:buClr>
                <a:schemeClr val="dk1"/>
              </a:buClr>
              <a:buSzPts val="1960"/>
              <a:buFont typeface="Arial"/>
              <a:buNone/>
            </a:pPr>
            <a:r>
              <a:t/>
            </a:r>
            <a:endParaRPr b="0" i="0" sz="196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$name: foo;</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$attr: border;</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p.#{$name} {</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  #{$attr}-color: blue;</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 </a:t>
            </a:r>
            <a:endParaRPr b="0" i="0" sz="196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компилируется в</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p.foo {</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  border-color: blue; }</a:t>
            </a:r>
            <a:endParaRPr/>
          </a:p>
          <a:p>
            <a:pPr indent="-104140" lvl="0" marL="228600" marR="0" rtl="0" algn="l">
              <a:lnSpc>
                <a:spcPct val="70000"/>
              </a:lnSpc>
              <a:spcBef>
                <a:spcPts val="1000"/>
              </a:spcBef>
              <a:spcAft>
                <a:spcPts val="0"/>
              </a:spcAft>
              <a:buClr>
                <a:schemeClr val="dk1"/>
              </a:buClr>
              <a:buSzPts val="1960"/>
              <a:buFont typeface="Arial"/>
              <a:buNone/>
            </a:pPr>
            <a:r>
              <a:t/>
            </a:r>
            <a:endParaRPr b="0" i="0" sz="1960" u="none" cap="none" strike="noStrik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Значения по умолчанию</a:t>
            </a:r>
            <a:endParaRPr b="0" i="0" sz="4400" u="none" cap="none" strike="noStrike">
              <a:solidFill>
                <a:schemeClr val="dk1"/>
              </a:solidFill>
              <a:latin typeface="Calibri"/>
              <a:ea typeface="Calibri"/>
              <a:cs typeface="Calibri"/>
              <a:sym typeface="Calibri"/>
            </a:endParaRPr>
          </a:p>
        </p:txBody>
      </p:sp>
      <p:sp>
        <p:nvSpPr>
          <p:cNvPr id="342" name="Google Shape;342;p55"/>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$content: "Тестовый текст";</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$content: "Новый тестовый текст?" !default;</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$new_content: "Как пройти в библиотеку?" !default;</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a:t>
            </a:r>
            <a:endParaRPr b="0" i="0" sz="154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#main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content: $content;</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new-content: $new_content;</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a:t>
            </a:r>
            <a:endParaRPr b="0" i="0" sz="154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//компилируется в</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#main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content: "Тестовый текст";</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new-content: "Как пройти в библиотеку?"; }</a:t>
            </a:r>
            <a:endParaRPr/>
          </a:p>
          <a:p>
            <a:pPr indent="-416560" lvl="0" marL="514350" marR="0" rtl="0" algn="l">
              <a:lnSpc>
                <a:spcPct val="70000"/>
              </a:lnSpc>
              <a:spcBef>
                <a:spcPts val="1000"/>
              </a:spcBef>
              <a:spcAft>
                <a:spcPts val="0"/>
              </a:spcAft>
              <a:buClr>
                <a:schemeClr val="dk1"/>
              </a:buClr>
              <a:buSzPts val="1540"/>
              <a:buFont typeface="Calibri"/>
              <a:buNone/>
            </a:pPr>
            <a:r>
              <a:t/>
            </a:r>
            <a:endParaRPr b="0" i="0" sz="1540" u="none" cap="none" strike="noStrike">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@import</a:t>
            </a:r>
            <a:endParaRPr b="0" i="0" sz="4400" u="none" cap="none" strike="noStrike">
              <a:solidFill>
                <a:schemeClr val="dk1"/>
              </a:solidFill>
              <a:latin typeface="Calibri"/>
              <a:ea typeface="Calibri"/>
              <a:cs typeface="Calibri"/>
              <a:sym typeface="Calibri"/>
            </a:endParaRPr>
          </a:p>
        </p:txBody>
      </p:sp>
      <p:sp>
        <p:nvSpPr>
          <p:cNvPr id="348" name="Google Shape;348;p56"/>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@import "foo.css";</a:t>
            </a:r>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@import "foo" screen;</a:t>
            </a:r>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@import "http://foo.com/bar";</a:t>
            </a:r>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@import url(foo);</a:t>
            </a:r>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//скомпилируется в</a:t>
            </a:r>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 </a:t>
            </a:r>
            <a:endParaRPr b="0" i="0" sz="238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@import "foo.css";</a:t>
            </a:r>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@import "foo" screen;</a:t>
            </a:r>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@import "http://foo.com/bar";</a:t>
            </a:r>
            <a:endParaRPr/>
          </a:p>
          <a:p>
            <a:pPr indent="-514350" lvl="0" marL="514350" marR="0" rtl="0" algn="l">
              <a:lnSpc>
                <a:spcPct val="70000"/>
              </a:lnSpc>
              <a:spcBef>
                <a:spcPts val="1000"/>
              </a:spcBef>
              <a:spcAft>
                <a:spcPts val="0"/>
              </a:spcAft>
              <a:buClr>
                <a:schemeClr val="lt1"/>
              </a:buClr>
              <a:buSzPts val="2380"/>
              <a:buFont typeface="Calibri"/>
              <a:buAutoNum type="arabicPeriod"/>
            </a:pPr>
            <a:r>
              <a:rPr b="0" i="0" lang="en-US" sz="2380" u="none" cap="none" strike="noStrike">
                <a:solidFill>
                  <a:schemeClr val="lt1"/>
                </a:solidFill>
                <a:latin typeface="Calibri"/>
                <a:ea typeface="Calibri"/>
                <a:cs typeface="Calibri"/>
                <a:sym typeface="Calibri"/>
              </a:rPr>
              <a:t>@import url(foo);</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Медиа-выражения</a:t>
            </a:r>
            <a:endParaRPr b="0" i="0" sz="4400" u="none" cap="none" strike="noStrike">
              <a:solidFill>
                <a:schemeClr val="dk1"/>
              </a:solidFill>
              <a:latin typeface="Calibri"/>
              <a:ea typeface="Calibri"/>
              <a:cs typeface="Calibri"/>
              <a:sym typeface="Calibri"/>
            </a:endParaRPr>
          </a:p>
        </p:txBody>
      </p:sp>
      <p:sp>
        <p:nvSpPr>
          <p:cNvPr id="354" name="Google Shape;354;p57"/>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$media: screen;</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$feature: -webkit-min-device-pixel-ratio;</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$value: 1.5;</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a:t>
            </a:r>
            <a:endParaRPr b="0" i="0" sz="154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@media #{$media} and ($feature: $value)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.sidebar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width: 500px;</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a:t>
            </a:r>
            <a:endParaRPr b="0" i="0" sz="154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//компилируется в</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@media screen and (-webkit-min-device-pixel-ratio: 1.5)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.sidebar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width: 500px; } }</a:t>
            </a:r>
            <a:endParaRPr/>
          </a:p>
          <a:p>
            <a:pPr indent="-416560" lvl="0" marL="514350" marR="0" rtl="0" algn="l">
              <a:lnSpc>
                <a:spcPct val="70000"/>
              </a:lnSpc>
              <a:spcBef>
                <a:spcPts val="1000"/>
              </a:spcBef>
              <a:spcAft>
                <a:spcPts val="0"/>
              </a:spcAft>
              <a:buClr>
                <a:schemeClr val="dk1"/>
              </a:buClr>
              <a:buSzPts val="1540"/>
              <a:buFont typeface="Calibri"/>
              <a:buNone/>
            </a:pPr>
            <a:r>
              <a:t/>
            </a:r>
            <a:endParaRPr b="0" i="0" sz="1540" u="none" cap="none" strike="noStrike">
              <a:solidFill>
                <a:schemeClr val="lt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Директива @debug</a:t>
            </a:r>
            <a:endParaRPr b="0" i="0" sz="4400" u="none" cap="none" strike="noStrike">
              <a:solidFill>
                <a:schemeClr val="dk1"/>
              </a:solidFill>
              <a:latin typeface="Calibri"/>
              <a:ea typeface="Calibri"/>
              <a:cs typeface="Calibri"/>
              <a:sym typeface="Calibri"/>
            </a:endParaRPr>
          </a:p>
        </p:txBody>
      </p:sp>
      <p:sp>
        <p:nvSpPr>
          <p:cNvPr id="360" name="Google Shape;360;p58"/>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lt1"/>
              </a:buClr>
              <a:buSzPts val="2800"/>
              <a:buFont typeface="Arial"/>
              <a:buChar char="•"/>
            </a:pPr>
            <a:r>
              <a:rPr b="0" i="0" lang="en-US" sz="2800" u="none" cap="none" strike="noStrike">
                <a:solidFill>
                  <a:schemeClr val="lt1"/>
                </a:solidFill>
                <a:latin typeface="Calibri"/>
                <a:ea typeface="Calibri"/>
                <a:cs typeface="Calibri"/>
                <a:sym typeface="Calibri"/>
              </a:rPr>
              <a:t> @debug выводит значения функций Sass средствами стандартного вывода ошибок. Это полезно для отладки функций Sass, особенно для тех, что содержат сложную структуру данных. Например:</a:t>
            </a:r>
            <a:endParaRPr/>
          </a:p>
          <a:p>
            <a:pPr indent="-336550" lvl="0" marL="514350" marR="0" rtl="0" algn="l">
              <a:lnSpc>
                <a:spcPct val="80000"/>
              </a:lnSpc>
              <a:spcBef>
                <a:spcPts val="1000"/>
              </a:spcBef>
              <a:spcAft>
                <a:spcPts val="0"/>
              </a:spcAft>
              <a:buClr>
                <a:schemeClr val="dk1"/>
              </a:buClr>
              <a:buSzPts val="2800"/>
              <a:buFont typeface="Calibri"/>
              <a:buNone/>
            </a:pPr>
            <a:r>
              <a:t/>
            </a:r>
            <a:endParaRPr b="0" i="0" sz="2800" u="none" cap="none" strike="noStrike">
              <a:solidFill>
                <a:schemeClr val="lt1"/>
              </a:solidFill>
              <a:latin typeface="Calibri"/>
              <a:ea typeface="Calibri"/>
              <a:cs typeface="Calibri"/>
              <a:sym typeface="Calibri"/>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@debug 10em + 12em;</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//получим результат:</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 </a:t>
            </a:r>
            <a:endParaRPr/>
          </a:p>
          <a:p>
            <a:pPr indent="-514350" lvl="0" marL="514350" marR="0" rtl="0" algn="l">
              <a:lnSpc>
                <a:spcPct val="8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Line 1 DEBUG: 22em</a:t>
            </a:r>
            <a:endParaRPr/>
          </a:p>
          <a:p>
            <a:pPr indent="-336550" lvl="0" marL="514350" marR="0" rtl="0" algn="l">
              <a:lnSpc>
                <a:spcPct val="80000"/>
              </a:lnSpc>
              <a:spcBef>
                <a:spcPts val="1000"/>
              </a:spcBef>
              <a:spcAft>
                <a:spcPts val="0"/>
              </a:spcAft>
              <a:buClr>
                <a:schemeClr val="dk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Директива @warn</a:t>
            </a:r>
            <a:endParaRPr b="0" i="0" sz="4400" u="none" cap="none" strike="noStrike">
              <a:solidFill>
                <a:schemeClr val="dk1"/>
              </a:solidFill>
              <a:latin typeface="Calibri"/>
              <a:ea typeface="Calibri"/>
              <a:cs typeface="Calibri"/>
              <a:sym typeface="Calibri"/>
            </a:endParaRPr>
          </a:p>
        </p:txBody>
      </p:sp>
      <p:sp>
        <p:nvSpPr>
          <p:cNvPr id="366" name="Google Shape;366;p59"/>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lt1"/>
              </a:buClr>
              <a:buSzPts val="1540"/>
              <a:buFont typeface="Arial"/>
              <a:buChar char="•"/>
            </a:pPr>
            <a:r>
              <a:rPr b="0" i="0" lang="en-US" sz="1540" u="none" cap="none" strike="noStrike">
                <a:solidFill>
                  <a:schemeClr val="lt1"/>
                </a:solidFill>
                <a:latin typeface="Calibri"/>
                <a:ea typeface="Calibri"/>
                <a:cs typeface="Calibri"/>
                <a:sym typeface="Calibri"/>
              </a:rPr>
              <a:t>@warn выводит значения выражений Sass средствами стандартного вывода ошибок. Данная директива полезна для библиотек, которым нужно предупреждать пользователей об использовании устаревших или восстановленных после незначительных ошибок миксинов. Есть два основных различия между warn и debug: </a:t>
            </a:r>
            <a:endParaRPr/>
          </a:p>
          <a:p>
            <a:pPr indent="-228600" lvl="2" marL="1143000" marR="0" rtl="0" algn="l">
              <a:lnSpc>
                <a:spcPct val="70000"/>
              </a:lnSpc>
              <a:spcBef>
                <a:spcPts val="500"/>
              </a:spcBef>
              <a:spcAft>
                <a:spcPts val="0"/>
              </a:spcAft>
              <a:buClr>
                <a:schemeClr val="lt1"/>
              </a:buClr>
              <a:buSzPts val="1100"/>
              <a:buFont typeface="Arial"/>
              <a:buChar char="•"/>
            </a:pPr>
            <a:r>
              <a:rPr b="0" i="0" lang="en-US" sz="1100" u="none" cap="none" strike="noStrike">
                <a:solidFill>
                  <a:schemeClr val="lt1"/>
                </a:solidFill>
                <a:latin typeface="Calibri"/>
                <a:ea typeface="Calibri"/>
                <a:cs typeface="Calibri"/>
                <a:sym typeface="Calibri"/>
              </a:rPr>
              <a:t>Вы можете отключить отображение предупреждений флагом --quiet в командной строке или опцией Sass :quiet.</a:t>
            </a:r>
            <a:endParaRPr/>
          </a:p>
          <a:p>
            <a:pPr indent="-228600" lvl="2" marL="1143000" marR="0" rtl="0" algn="l">
              <a:lnSpc>
                <a:spcPct val="70000"/>
              </a:lnSpc>
              <a:spcBef>
                <a:spcPts val="500"/>
              </a:spcBef>
              <a:spcAft>
                <a:spcPts val="0"/>
              </a:spcAft>
              <a:buClr>
                <a:schemeClr val="lt1"/>
              </a:buClr>
              <a:buSzPts val="1100"/>
              <a:buFont typeface="Arial"/>
              <a:buChar char="•"/>
            </a:pPr>
            <a:r>
              <a:rPr b="0" i="0" lang="en-US" sz="1100" u="none" cap="none" strike="noStrike">
                <a:solidFill>
                  <a:schemeClr val="lt1"/>
                </a:solidFill>
                <a:latin typeface="Calibri"/>
                <a:ea typeface="Calibri"/>
                <a:cs typeface="Calibri"/>
                <a:sym typeface="Calibri"/>
              </a:rPr>
              <a:t>Предупреждение будет выведено вместе с отрывком таблицы стилей, чтобы пользователь мог понять, где в коде требуется его внимание.</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@mixin adjust-location($x, $y)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@if unitless($x)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@warn "Предположительно, значение  задано в пикселях";</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$x: 1px * $x;</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@if unitless($y)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@warn "Предположительно, значение  задано в пикселях";</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$y: 1px * $y;</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  position: relative; left: $x; top: $y;</a:t>
            </a:r>
            <a:endParaRPr/>
          </a:p>
          <a:p>
            <a:pPr indent="-514350" lvl="0" marL="514350" marR="0" rtl="0" algn="l">
              <a:lnSpc>
                <a:spcPct val="70000"/>
              </a:lnSpc>
              <a:spcBef>
                <a:spcPts val="1000"/>
              </a:spcBef>
              <a:spcAft>
                <a:spcPts val="0"/>
              </a:spcAft>
              <a:buClr>
                <a:schemeClr val="lt1"/>
              </a:buClr>
              <a:buSzPts val="1540"/>
              <a:buFont typeface="Calibri"/>
              <a:buAutoNum type="arabicPeriod"/>
            </a:pPr>
            <a:r>
              <a:rPr b="0" i="0" lang="en-US" sz="1540" u="none" cap="none" strike="noStrike">
                <a:solidFill>
                  <a:schemeClr val="lt1"/>
                </a:solidFill>
                <a:latin typeface="Calibri"/>
                <a:ea typeface="Calibri"/>
                <a:cs typeface="Calibri"/>
                <a:sym typeface="Calibri"/>
              </a:rPr>
              <a:t>}</a:t>
            </a:r>
            <a:endParaRPr/>
          </a:p>
          <a:p>
            <a:pPr indent="-416560" lvl="0" marL="514350" marR="0" rtl="0" algn="l">
              <a:lnSpc>
                <a:spcPct val="70000"/>
              </a:lnSpc>
              <a:spcBef>
                <a:spcPts val="1000"/>
              </a:spcBef>
              <a:spcAft>
                <a:spcPts val="0"/>
              </a:spcAft>
              <a:buClr>
                <a:schemeClr val="dk1"/>
              </a:buClr>
              <a:buSzPts val="1540"/>
              <a:buFont typeface="Calibri"/>
              <a:buNone/>
            </a:pPr>
            <a:r>
              <a:t/>
            </a:r>
            <a:endParaRPr b="0" i="0" sz="1540" u="none" cap="none" strike="noStrike">
              <a:solidFill>
                <a:schemeClr val="lt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Директива @error</a:t>
            </a:r>
            <a:endParaRPr b="0" i="0" sz="4400" u="none" cap="none" strike="noStrike">
              <a:solidFill>
                <a:schemeClr val="dk1"/>
              </a:solidFill>
              <a:latin typeface="Calibri"/>
              <a:ea typeface="Calibri"/>
              <a:cs typeface="Calibri"/>
              <a:sym typeface="Calibri"/>
            </a:endParaRPr>
          </a:p>
        </p:txBody>
      </p:sp>
      <p:sp>
        <p:nvSpPr>
          <p:cNvPr id="372" name="Google Shape;372;p60"/>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800"/>
              <a:buFont typeface="Arial"/>
              <a:buChar char="•"/>
            </a:pPr>
            <a:r>
              <a:rPr b="0" i="0" lang="en-US" sz="2800" u="none" cap="none" strike="noStrike">
                <a:solidFill>
                  <a:schemeClr val="lt1"/>
                </a:solidFill>
                <a:latin typeface="Calibri"/>
                <a:ea typeface="Calibri"/>
                <a:cs typeface="Calibri"/>
                <a:sym typeface="Calibri"/>
              </a:rPr>
              <a:t>@error отображает значение выражений и функций Sass как фатальную ошибку, включая нормальную часть стека трассировки. Эта директива полезна для проверки аргументов миксинов и функций.</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Условные операторы</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2 синтаксиса</a:t>
            </a:r>
            <a:endParaRPr b="0" i="0" sz="4400" u="none" cap="none" strike="noStrike">
              <a:solidFill>
                <a:schemeClr val="dk1"/>
              </a:solidFill>
              <a:latin typeface="Calibri"/>
              <a:ea typeface="Calibri"/>
              <a:cs typeface="Calibri"/>
              <a:sym typeface="Calibri"/>
            </a:endParaRPr>
          </a:p>
        </p:txBody>
      </p:sp>
      <p:sp>
        <p:nvSpPr>
          <p:cNvPr id="109" name="Google Shape;109;p17"/>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SCSS – расширение CSS. Всё, что можно в css3, можно и в SCSS. Весь код, написанный на SCSS хранится в .SCSS – файлах</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SASS – классический, он же стандартный для SASS синтаскикс – синтаксис отступов. Более краток, за счёт отсутствия фигурных скобок, вложения селекторов . Весь код, написанный на SCSS хранится в .SASS – файлах</a:t>
            </a:r>
            <a:endParaRPr/>
          </a:p>
          <a:p>
            <a:pPr indent="-336550" lvl="0" marL="514350" marR="0" rtl="0" algn="l">
              <a:lnSpc>
                <a:spcPct val="90000"/>
              </a:lnSpc>
              <a:spcBef>
                <a:spcPts val="1000"/>
              </a:spcBef>
              <a:spcAft>
                <a:spcPts val="0"/>
              </a:spcAft>
              <a:buClr>
                <a:schemeClr val="dk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@if</a:t>
            </a:r>
            <a:endParaRPr b="0" i="0" sz="4400" u="none" cap="none" strike="noStrike">
              <a:solidFill>
                <a:schemeClr val="dk1"/>
              </a:solidFill>
              <a:latin typeface="Calibri"/>
              <a:ea typeface="Calibri"/>
              <a:cs typeface="Calibri"/>
              <a:sym typeface="Calibri"/>
            </a:endParaRPr>
          </a:p>
        </p:txBody>
      </p:sp>
      <p:sp>
        <p:nvSpPr>
          <p:cNvPr id="383" name="Google Shape;383;p62"/>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p {</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@if 1 + 1 == 2 { border: 1px solid;  }</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@if 5 &lt; 3      { border: 2px dotted; }</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@if null       { border: 3px double; }</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компилируется в</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a:t>
            </a:r>
            <a:endParaRPr b="0" i="0" sz="259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p {</a:t>
            </a:r>
            <a:endParaRPr/>
          </a:p>
          <a:p>
            <a:pPr indent="-514350" lvl="0" marL="514350" marR="0" rtl="0" algn="l">
              <a:lnSpc>
                <a:spcPct val="70000"/>
              </a:lnSpc>
              <a:spcBef>
                <a:spcPts val="1000"/>
              </a:spcBef>
              <a:spcAft>
                <a:spcPts val="0"/>
              </a:spcAft>
              <a:buClr>
                <a:schemeClr val="lt1"/>
              </a:buClr>
              <a:buSzPts val="2590"/>
              <a:buFont typeface="Calibri"/>
              <a:buAutoNum type="arabicPeriod"/>
            </a:pPr>
            <a:r>
              <a:rPr b="0" i="0" lang="en-US" sz="2590" u="none" cap="none" strike="noStrike">
                <a:solidFill>
                  <a:schemeClr val="lt1"/>
                </a:solidFill>
                <a:latin typeface="Calibri"/>
                <a:ea typeface="Calibri"/>
                <a:cs typeface="Calibri"/>
                <a:sym typeface="Calibri"/>
              </a:rPr>
              <a:t>  border: 1px solid; }</a:t>
            </a:r>
            <a:endParaRPr/>
          </a:p>
          <a:p>
            <a:pPr indent="-349885" lvl="0" marL="514350" marR="0" rtl="0" algn="l">
              <a:lnSpc>
                <a:spcPct val="70000"/>
              </a:lnSpc>
              <a:spcBef>
                <a:spcPts val="1000"/>
              </a:spcBef>
              <a:spcAft>
                <a:spcPts val="0"/>
              </a:spcAft>
              <a:buClr>
                <a:schemeClr val="dk1"/>
              </a:buClr>
              <a:buSzPts val="2590"/>
              <a:buFont typeface="Calibri"/>
              <a:buNone/>
            </a:pPr>
            <a:r>
              <a:t/>
            </a:r>
            <a:endParaRPr b="0" i="0" sz="2590" u="none" cap="none" strike="noStrike">
              <a:solidFill>
                <a:schemeClr val="lt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@if</a:t>
            </a:r>
            <a:endParaRPr b="0" i="0" sz="4400" u="none" cap="none" strike="noStrike">
              <a:solidFill>
                <a:schemeClr val="dk1"/>
              </a:solidFill>
              <a:latin typeface="Calibri"/>
              <a:ea typeface="Calibri"/>
              <a:cs typeface="Calibri"/>
              <a:sym typeface="Calibri"/>
            </a:endParaRPr>
          </a:p>
        </p:txBody>
      </p:sp>
      <p:sp>
        <p:nvSpPr>
          <p:cNvPr id="389" name="Google Shape;389;p63"/>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$type: monster;</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p {</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@if $type == ocean {</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color: blue;</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 @else if $type == matador {</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color: red;</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 @else if $type == monster {</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color: green;</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 @else {</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color: black;</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компилируется в</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a:t>
            </a:r>
            <a:endParaRPr b="0" i="0" sz="112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p { </a:t>
            </a:r>
            <a:endParaRPr/>
          </a:p>
          <a:p>
            <a:pPr indent="-514350" lvl="0" marL="514350" marR="0" rtl="0" algn="l">
              <a:lnSpc>
                <a:spcPct val="70000"/>
              </a:lnSpc>
              <a:spcBef>
                <a:spcPts val="1000"/>
              </a:spcBef>
              <a:spcAft>
                <a:spcPts val="0"/>
              </a:spcAft>
              <a:buClr>
                <a:schemeClr val="lt1"/>
              </a:buClr>
              <a:buSzPts val="1120"/>
              <a:buFont typeface="Calibri"/>
              <a:buAutoNum type="arabicPeriod"/>
            </a:pPr>
            <a:r>
              <a:rPr b="0" i="0" lang="en-US" sz="1120" u="none" cap="none" strike="noStrike">
                <a:solidFill>
                  <a:schemeClr val="lt1"/>
                </a:solidFill>
                <a:latin typeface="Calibri"/>
                <a:ea typeface="Calibri"/>
                <a:cs typeface="Calibri"/>
                <a:sym typeface="Calibri"/>
              </a:rPr>
              <a:t>  color: green; }</a:t>
            </a:r>
            <a:endParaRPr/>
          </a:p>
          <a:p>
            <a:pPr indent="-443230" lvl="0" marL="514350" marR="0" rtl="0" algn="l">
              <a:lnSpc>
                <a:spcPct val="70000"/>
              </a:lnSpc>
              <a:spcBef>
                <a:spcPts val="1000"/>
              </a:spcBef>
              <a:spcAft>
                <a:spcPts val="0"/>
              </a:spcAft>
              <a:buClr>
                <a:schemeClr val="dk1"/>
              </a:buClr>
              <a:buSzPts val="1120"/>
              <a:buFont typeface="Calibri"/>
              <a:buNone/>
            </a:pPr>
            <a:r>
              <a:t/>
            </a:r>
            <a:endParaRPr b="0" i="0" sz="1120" u="none" cap="none" strike="noStrike">
              <a:solidFill>
                <a:schemeClr val="lt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@for</a:t>
            </a:r>
            <a:endParaRPr b="0" i="0" sz="4400" u="none" cap="none" strike="noStrike">
              <a:solidFill>
                <a:schemeClr val="dk1"/>
              </a:solidFill>
              <a:latin typeface="Calibri"/>
              <a:ea typeface="Calibri"/>
              <a:cs typeface="Calibri"/>
              <a:sym typeface="Calibri"/>
            </a:endParaRPr>
          </a:p>
        </p:txBody>
      </p:sp>
      <p:sp>
        <p:nvSpPr>
          <p:cNvPr id="395" name="Google Shape;395;p64"/>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@for $i from 1 through 3 {</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  .item-#{$i} { width: 2em * $i; }</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a:t>
            </a:r>
            <a:endParaRPr/>
          </a:p>
          <a:p>
            <a:pPr indent="-376555" lvl="0" marL="514350" marR="0" rtl="0" algn="l">
              <a:lnSpc>
                <a:spcPct val="70000"/>
              </a:lnSpc>
              <a:spcBef>
                <a:spcPts val="1000"/>
              </a:spcBef>
              <a:spcAft>
                <a:spcPts val="0"/>
              </a:spcAft>
              <a:buClr>
                <a:schemeClr val="dk1"/>
              </a:buClr>
              <a:buSzPts val="2170"/>
              <a:buFont typeface="Calibri"/>
              <a:buNone/>
            </a:pPr>
            <a:r>
              <a:t/>
            </a:r>
            <a:endParaRPr b="0" i="0" sz="217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компилируется в</a:t>
            </a:r>
            <a:endParaRPr/>
          </a:p>
          <a:p>
            <a:pPr indent="-376555" lvl="0" marL="514350" marR="0" rtl="0" algn="l">
              <a:lnSpc>
                <a:spcPct val="70000"/>
              </a:lnSpc>
              <a:spcBef>
                <a:spcPts val="1000"/>
              </a:spcBef>
              <a:spcAft>
                <a:spcPts val="0"/>
              </a:spcAft>
              <a:buClr>
                <a:schemeClr val="dk1"/>
              </a:buClr>
              <a:buSzPts val="2170"/>
              <a:buFont typeface="Calibri"/>
              <a:buNone/>
            </a:pPr>
            <a:r>
              <a:t/>
            </a:r>
            <a:endParaRPr b="0" i="0" sz="217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.item-1 {</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  width: 2em; }</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.item-2 {</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  width: 4em; }</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.item-3 {</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  width: 6em; }</a:t>
            </a:r>
            <a:endParaRPr/>
          </a:p>
          <a:p>
            <a:pPr indent="-376555" lvl="0" marL="514350" marR="0" rtl="0" algn="l">
              <a:lnSpc>
                <a:spcPct val="70000"/>
              </a:lnSpc>
              <a:spcBef>
                <a:spcPts val="1000"/>
              </a:spcBef>
              <a:spcAft>
                <a:spcPts val="0"/>
              </a:spcAft>
              <a:buClr>
                <a:schemeClr val="dk1"/>
              </a:buClr>
              <a:buSzPts val="2170"/>
              <a:buFont typeface="Calibri"/>
              <a:buNone/>
            </a:pPr>
            <a:r>
              <a:t/>
            </a:r>
            <a:endParaRPr b="0" i="0" sz="2170" u="none" cap="none" strike="noStrike">
              <a:solidFill>
                <a:schemeClr val="lt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401" name="Google Shape;401;p65"/>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@each $animal in puma, sea-slug, egret, salamander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.#{$animal}-icon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background-image: url('/images/#{$animal}.png');</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//компилируется в</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a:t>
            </a:r>
            <a:endParaRPr b="0" i="0" sz="133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.puma-icon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background-image: url('/images/puma.png');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.sea-slug-icon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background-image: url('/images/sea-slug.png');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.egret-icon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background-image: url('/images/egret.png');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.salamander-icon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background-image: url('/images/salamander.png'); }</a:t>
            </a:r>
            <a:endParaRPr/>
          </a:p>
          <a:p>
            <a:pPr indent="-429894" lvl="0" marL="514350" marR="0" rtl="0" algn="l">
              <a:lnSpc>
                <a:spcPct val="70000"/>
              </a:lnSpc>
              <a:spcBef>
                <a:spcPts val="1000"/>
              </a:spcBef>
              <a:spcAft>
                <a:spcPts val="0"/>
              </a:spcAft>
              <a:buClr>
                <a:schemeClr val="dk1"/>
              </a:buClr>
              <a:buSzPts val="1330"/>
              <a:buFont typeface="Calibri"/>
              <a:buNone/>
            </a:pPr>
            <a:r>
              <a:t/>
            </a:r>
            <a:endParaRPr b="0" i="0" sz="1330" u="none" cap="none" strike="noStrike">
              <a:solidFill>
                <a:schemeClr val="lt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@while</a:t>
            </a:r>
            <a:endParaRPr b="0" i="0" sz="4400" u="none" cap="none" strike="noStrike">
              <a:solidFill>
                <a:schemeClr val="dk1"/>
              </a:solidFill>
              <a:latin typeface="Calibri"/>
              <a:ea typeface="Calibri"/>
              <a:cs typeface="Calibri"/>
              <a:sym typeface="Calibri"/>
            </a:endParaRPr>
          </a:p>
        </p:txBody>
      </p:sp>
      <p:sp>
        <p:nvSpPr>
          <p:cNvPr id="407" name="Google Shape;407;p66"/>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$i: 6;</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@while $i &gt; 0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.item-#{$i} { width: 2em * $i;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$i: $i - 2;</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//компилируется в</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a:t>
            </a:r>
            <a:endParaRPr b="0" i="0" sz="133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.item-6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width: 12em;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.item-4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width: 8em;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.item-2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width: 4em; }</a:t>
            </a:r>
            <a:endParaRPr/>
          </a:p>
          <a:p>
            <a:pPr indent="-429894" lvl="0" marL="514350" marR="0" rtl="0" algn="l">
              <a:lnSpc>
                <a:spcPct val="70000"/>
              </a:lnSpc>
              <a:spcBef>
                <a:spcPts val="1000"/>
              </a:spcBef>
              <a:spcAft>
                <a:spcPts val="0"/>
              </a:spcAft>
              <a:buClr>
                <a:schemeClr val="dk1"/>
              </a:buClr>
              <a:buSzPts val="1330"/>
              <a:buFont typeface="Calibri"/>
              <a:buNone/>
            </a:pPr>
            <a:r>
              <a:t/>
            </a:r>
            <a:endParaRPr b="0" i="0" sz="1330" u="none" cap="none" strike="noStrike">
              <a:solidFill>
                <a:schemeClr val="lt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Миксины</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Миксины</a:t>
            </a:r>
            <a:endParaRPr b="0" i="0" sz="4400" u="none" cap="none" strike="noStrike">
              <a:solidFill>
                <a:schemeClr val="dk1"/>
              </a:solidFill>
              <a:latin typeface="Calibri"/>
              <a:ea typeface="Calibri"/>
              <a:cs typeface="Calibri"/>
              <a:sym typeface="Calibri"/>
            </a:endParaRPr>
          </a:p>
        </p:txBody>
      </p:sp>
      <p:sp>
        <p:nvSpPr>
          <p:cNvPr id="418" name="Google Shape;418;p68"/>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lt1"/>
              </a:buClr>
              <a:buSzPts val="1960"/>
              <a:buFont typeface="Arial"/>
              <a:buChar char="•"/>
            </a:pPr>
            <a:r>
              <a:rPr b="0" i="0" lang="en-US" sz="1960" u="none" cap="none" strike="noStrike">
                <a:solidFill>
                  <a:schemeClr val="lt1"/>
                </a:solidFill>
                <a:latin typeface="Calibri"/>
                <a:ea typeface="Calibri"/>
                <a:cs typeface="Calibri"/>
                <a:sym typeface="Calibri"/>
              </a:rPr>
              <a:t>Миксины могут содержать селекторы со свойствами. Селекторы могут содержать ссылки на родителя. </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@mixin clearfix {</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  display: inline-block;</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  &amp;:after {</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    content: ".";</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    display: block;</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    height: 0;</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    clear: both;</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    visibility: hidden;</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  * html &amp; { height: 1px }</a:t>
            </a:r>
            <a:endParaRPr/>
          </a:p>
          <a:p>
            <a:pPr indent="-514350" lvl="0" marL="514350" marR="0" rtl="0" algn="l">
              <a:lnSpc>
                <a:spcPct val="70000"/>
              </a:lnSpc>
              <a:spcBef>
                <a:spcPts val="1000"/>
              </a:spcBef>
              <a:spcAft>
                <a:spcPts val="0"/>
              </a:spcAft>
              <a:buClr>
                <a:schemeClr val="lt1"/>
              </a:buClr>
              <a:buSzPts val="1960"/>
              <a:buFont typeface="Calibri"/>
              <a:buAutoNum type="arabicPeriod"/>
            </a:pPr>
            <a:r>
              <a:rPr b="0" i="0" lang="en-US" sz="1960" u="none" cap="none" strike="noStrike">
                <a:solidFill>
                  <a:schemeClr val="lt1"/>
                </a:solidFill>
                <a:latin typeface="Calibri"/>
                <a:ea typeface="Calibri"/>
                <a:cs typeface="Calibri"/>
                <a:sym typeface="Calibri"/>
              </a:rPr>
              <a:t>}</a:t>
            </a:r>
            <a:endParaRPr b="0" i="0" sz="1960" u="none" cap="none" strike="noStrike">
              <a:solidFill>
                <a:schemeClr val="lt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Миксины</a:t>
            </a:r>
            <a:endParaRPr b="0" i="0" sz="4400" u="none" cap="none" strike="noStrike">
              <a:solidFill>
                <a:schemeClr val="dk1"/>
              </a:solidFill>
              <a:latin typeface="Calibri"/>
              <a:ea typeface="Calibri"/>
              <a:cs typeface="Calibri"/>
              <a:sym typeface="Calibri"/>
            </a:endParaRPr>
          </a:p>
        </p:txBody>
      </p:sp>
      <p:sp>
        <p:nvSpPr>
          <p:cNvPr id="424" name="Google Shape;424;p69"/>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//вызываются по средствам @include</a:t>
            </a:r>
            <a:endParaRPr b="0" i="0" sz="133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.page-title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@include large-text;</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padding: 4px;</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margin-top: 10px;</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a:t>
            </a:r>
            <a:endParaRPr b="0" i="0" sz="133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//компилируется в</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.page-title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font-family: Arial;</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font-size: 20px;</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font-weight: bold;</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color: #ff0000;</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padding: 4px;</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margin-top: 10px; }</a:t>
            </a:r>
            <a:endParaRPr/>
          </a:p>
          <a:p>
            <a:pPr indent="-429894" lvl="0" marL="514350" marR="0" rtl="0" algn="l">
              <a:lnSpc>
                <a:spcPct val="70000"/>
              </a:lnSpc>
              <a:spcBef>
                <a:spcPts val="1000"/>
              </a:spcBef>
              <a:spcAft>
                <a:spcPts val="0"/>
              </a:spcAft>
              <a:buClr>
                <a:schemeClr val="dk1"/>
              </a:buClr>
              <a:buSzPts val="1330"/>
              <a:buFont typeface="Calibri"/>
              <a:buNone/>
            </a:pPr>
            <a:r>
              <a:t/>
            </a:r>
            <a:endParaRPr b="0" i="0" sz="1330" u="none" cap="none" strike="noStrike">
              <a:solidFill>
                <a:schemeClr val="lt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Миксины</a:t>
            </a:r>
            <a:endParaRPr b="0" i="0" sz="4400" u="none" cap="none" strike="noStrike">
              <a:solidFill>
                <a:schemeClr val="dk1"/>
              </a:solidFill>
              <a:latin typeface="Calibri"/>
              <a:ea typeface="Calibri"/>
              <a:cs typeface="Calibri"/>
              <a:sym typeface="Calibri"/>
            </a:endParaRPr>
          </a:p>
        </p:txBody>
      </p:sp>
      <p:sp>
        <p:nvSpPr>
          <p:cNvPr id="430" name="Google Shape;430;p70"/>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@mixin sexy-border($color, $width)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border: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color: $color;</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width: $width;</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style: dashed;</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a:t>
            </a:r>
            <a:endParaRPr b="0" i="0" sz="133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p { @include sexy-border(blue, 1in);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a:t>
            </a:r>
            <a:endParaRPr b="0" i="0" sz="133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//компилируется в</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p {</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border-color: blue;</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border-width: 1in;</a:t>
            </a:r>
            <a:endParaRPr/>
          </a:p>
          <a:p>
            <a:pPr indent="-514350" lvl="0" marL="514350" marR="0" rtl="0" algn="l">
              <a:lnSpc>
                <a:spcPct val="70000"/>
              </a:lnSpc>
              <a:spcBef>
                <a:spcPts val="1000"/>
              </a:spcBef>
              <a:spcAft>
                <a:spcPts val="0"/>
              </a:spcAft>
              <a:buClr>
                <a:schemeClr val="lt1"/>
              </a:buClr>
              <a:buSzPts val="1330"/>
              <a:buFont typeface="Calibri"/>
              <a:buAutoNum type="arabicPeriod"/>
            </a:pPr>
            <a:r>
              <a:rPr b="0" i="0" lang="en-US" sz="1330" u="none" cap="none" strike="noStrike">
                <a:solidFill>
                  <a:schemeClr val="lt1"/>
                </a:solidFill>
                <a:latin typeface="Calibri"/>
                <a:ea typeface="Calibri"/>
                <a:cs typeface="Calibri"/>
                <a:sym typeface="Calibri"/>
              </a:rPr>
              <a:t>  border-style: dashed; }</a:t>
            </a:r>
            <a:endParaRPr/>
          </a:p>
          <a:p>
            <a:pPr indent="-429894" lvl="0" marL="514350" marR="0" rtl="0" algn="l">
              <a:lnSpc>
                <a:spcPct val="70000"/>
              </a:lnSpc>
              <a:spcBef>
                <a:spcPts val="1000"/>
              </a:spcBef>
              <a:spcAft>
                <a:spcPts val="0"/>
              </a:spcAft>
              <a:buClr>
                <a:schemeClr val="dk1"/>
              </a:buClr>
              <a:buSzPts val="1330"/>
              <a:buFont typeface="Calibri"/>
              <a:buNone/>
            </a:pPr>
            <a:r>
              <a:t/>
            </a:r>
            <a:endParaRPr b="0" i="0" sz="1330" u="none" cap="none" strike="noStrike">
              <a:solidFill>
                <a:schemeClr val="lt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Функции</a:t>
            </a:r>
            <a:endParaRPr b="0" i="0" sz="4400" u="none" cap="none" strike="noStrike">
              <a:solidFill>
                <a:schemeClr val="dk1"/>
              </a:solidFill>
              <a:latin typeface="Calibri"/>
              <a:ea typeface="Calibri"/>
              <a:cs typeface="Calibri"/>
              <a:sym typeface="Calibri"/>
            </a:endParaRPr>
          </a:p>
        </p:txBody>
      </p:sp>
      <p:sp>
        <p:nvSpPr>
          <p:cNvPr id="436" name="Google Shape;436;p71"/>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70000"/>
              </a:lnSpc>
              <a:spcBef>
                <a:spcPts val="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$grid-width: 40px;</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$gutter-width: 10px;</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a:t>
            </a:r>
            <a:endParaRPr b="0" i="0" sz="175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@function grid-width($n) {</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@return $n * $grid-width + ($n - 1) * $gutter-width;</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a:t>
            </a:r>
            <a:endParaRPr b="0" i="0" sz="175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#sidebar { width: grid-width(5); }</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a:t>
            </a:r>
            <a:endParaRPr b="0" i="0" sz="175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//компилируется в</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#sidebar {</a:t>
            </a:r>
            <a:endParaRPr/>
          </a:p>
          <a:p>
            <a:pPr indent="-514350" lvl="0" marL="514350" marR="0" rtl="0" algn="l">
              <a:lnSpc>
                <a:spcPct val="70000"/>
              </a:lnSpc>
              <a:spcBef>
                <a:spcPts val="1000"/>
              </a:spcBef>
              <a:spcAft>
                <a:spcPts val="0"/>
              </a:spcAft>
              <a:buClr>
                <a:schemeClr val="lt1"/>
              </a:buClr>
              <a:buSzPts val="1750"/>
              <a:buFont typeface="Calibri"/>
              <a:buAutoNum type="arabicPeriod"/>
            </a:pPr>
            <a:r>
              <a:rPr b="0" i="0" lang="en-US" sz="1750" u="none" cap="none" strike="noStrike">
                <a:solidFill>
                  <a:schemeClr val="lt1"/>
                </a:solidFill>
                <a:latin typeface="Calibri"/>
                <a:ea typeface="Calibri"/>
                <a:cs typeface="Calibri"/>
                <a:sym typeface="Calibri"/>
              </a:rPr>
              <a:t>  width: 240px; }</a:t>
            </a:r>
            <a:endParaRPr/>
          </a:p>
          <a:p>
            <a:pPr indent="-403225" lvl="0" marL="514350" marR="0" rtl="0" algn="l">
              <a:lnSpc>
                <a:spcPct val="70000"/>
              </a:lnSpc>
              <a:spcBef>
                <a:spcPts val="1000"/>
              </a:spcBef>
              <a:spcAft>
                <a:spcPts val="0"/>
              </a:spcAft>
              <a:buClr>
                <a:schemeClr val="dk1"/>
              </a:buClr>
              <a:buSzPts val="1750"/>
              <a:buFont typeface="Calibri"/>
              <a:buNone/>
            </a:pPr>
            <a:r>
              <a:t/>
            </a:r>
            <a:endParaRPr b="0" i="0" sz="175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Начало работы</a:t>
            </a:r>
            <a:endParaRPr b="0" i="0" sz="4400" u="none" cap="none" strike="noStrike">
              <a:solidFill>
                <a:schemeClr val="dk1"/>
              </a:solidFill>
              <a:latin typeface="Calibri"/>
              <a:ea typeface="Calibri"/>
              <a:cs typeface="Calibri"/>
              <a:sym typeface="Calibri"/>
            </a:endParaRPr>
          </a:p>
        </p:txBody>
      </p:sp>
      <p:sp>
        <p:nvSpPr>
          <p:cNvPr id="115" name="Google Shape;115;p18"/>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sng" cap="none" strike="noStrike">
                <a:solidFill>
                  <a:schemeClr val="hlink"/>
                </a:solidFill>
                <a:latin typeface="Calibri"/>
                <a:ea typeface="Calibri"/>
                <a:cs typeface="Calibri"/>
                <a:sym typeface="Calibri"/>
                <a:hlinkClick r:id="rId3"/>
              </a:rPr>
              <a:t>npm</a:t>
            </a:r>
            <a:endParaRPr b="0" i="0" sz="2800" u="none" cap="none" strike="noStrike">
              <a:solidFill>
                <a:schemeClr val="lt1"/>
              </a:solidFill>
              <a:latin typeface="Calibri"/>
              <a:ea typeface="Calibri"/>
              <a:cs typeface="Calibri"/>
              <a:sym typeface="Calibri"/>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sng" cap="none" strike="noStrike">
                <a:solidFill>
                  <a:schemeClr val="hlink"/>
                </a:solidFill>
                <a:latin typeface="Calibri"/>
                <a:ea typeface="Calibri"/>
                <a:cs typeface="Calibri"/>
                <a:sym typeface="Calibri"/>
                <a:hlinkClick r:id="rId4"/>
              </a:rPr>
              <a:t>На сайте</a:t>
            </a:r>
            <a:endParaRPr b="0" i="0" sz="2800" u="none" cap="none" strike="noStrike">
              <a:solidFill>
                <a:schemeClr val="lt1"/>
              </a:solidFill>
              <a:latin typeface="Calibri"/>
              <a:ea typeface="Calibri"/>
              <a:cs typeface="Calibri"/>
              <a:sym typeface="Calibri"/>
            </a:endParaRPr>
          </a:p>
          <a:p>
            <a:pPr indent="-514350" lvl="0" marL="514350" marR="0" rtl="0" algn="l">
              <a:lnSpc>
                <a:spcPct val="90000"/>
              </a:lnSpc>
              <a:spcBef>
                <a:spcPts val="1000"/>
              </a:spcBef>
              <a:spcAft>
                <a:spcPts val="0"/>
              </a:spcAft>
              <a:buClr>
                <a:schemeClr val="lt1"/>
              </a:buClr>
              <a:buSzPts val="2800"/>
              <a:buFont typeface="Calibri"/>
              <a:buAutoNum type="arabicPeriod"/>
            </a:pPr>
            <a:r>
              <a:rPr lang="en-US" u="sng">
                <a:solidFill>
                  <a:schemeClr val="hlink"/>
                </a:solidFill>
                <a:hlinkClick r:id="rId5"/>
              </a:rPr>
              <a:t>Посредством</a:t>
            </a:r>
            <a:r>
              <a:rPr b="0" i="0" lang="en-US" sz="2800" u="sng" cap="none" strike="noStrike">
                <a:solidFill>
                  <a:schemeClr val="hlink"/>
                </a:solidFill>
                <a:latin typeface="Calibri"/>
                <a:ea typeface="Calibri"/>
                <a:cs typeface="Calibri"/>
                <a:sym typeface="Calibri"/>
                <a:hlinkClick r:id="rId6"/>
              </a:rPr>
              <a:t> готовых решений</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Ближайшее будущее</a:t>
            </a:r>
            <a:endParaRPr b="0" i="0" sz="4400" u="none" cap="none" strike="noStrike">
              <a:solidFill>
                <a:schemeClr val="dk1"/>
              </a:solidFill>
              <a:latin typeface="Calibri"/>
              <a:ea typeface="Calibri"/>
              <a:cs typeface="Calibri"/>
              <a:sym typeface="Calibri"/>
            </a:endParaRPr>
          </a:p>
        </p:txBody>
      </p:sp>
      <p:sp>
        <p:nvSpPr>
          <p:cNvPr id="442" name="Google Shape;442;p72"/>
          <p:cNvSpPr txBox="1"/>
          <p:nvPr>
            <p:ph idx="1" type="body"/>
          </p:nvPr>
        </p:nvSpPr>
        <p:spPr>
          <a:xfrm>
            <a:off x="838200" y="1690688"/>
            <a:ext cx="1086352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3" marL="1371600" marR="0" rtl="0" algn="l">
              <a:lnSpc>
                <a:spcPct val="90000"/>
              </a:lnSpc>
              <a:spcBef>
                <a:spcPts val="0"/>
              </a:spcBef>
              <a:spcAft>
                <a:spcPts val="0"/>
              </a:spcAft>
              <a:buClr>
                <a:schemeClr val="lt1"/>
              </a:buClr>
              <a:buSzPts val="3600"/>
              <a:buFont typeface="Arial"/>
              <a:buNone/>
            </a:pPr>
            <a:r>
              <a:rPr b="0" i="0" lang="en-US" sz="3600" u="sng" cap="none" strike="noStrike">
                <a:solidFill>
                  <a:schemeClr val="hlink"/>
                </a:solidFill>
                <a:latin typeface="Calibri"/>
                <a:ea typeface="Calibri"/>
                <a:cs typeface="Calibri"/>
                <a:sym typeface="Calibri"/>
                <a:hlinkClick r:id="rId3"/>
              </a:rPr>
              <a:t>Dart Sass </a:t>
            </a:r>
            <a:endParaRPr b="0" i="0" sz="3600" u="none" cap="none" strike="noStrike">
              <a:solidFill>
                <a:schemeClr val="lt1"/>
              </a:solidFill>
              <a:latin typeface="Calibri"/>
              <a:ea typeface="Calibri"/>
              <a:cs typeface="Calibri"/>
              <a:sym typeface="Calibri"/>
            </a:endParaRPr>
          </a:p>
        </p:txBody>
      </p:sp>
      <p:pic>
        <p:nvPicPr>
          <p:cNvPr id="443" name="Google Shape;443;p72"/>
          <p:cNvPicPr preferRelativeResize="0"/>
          <p:nvPr/>
        </p:nvPicPr>
        <p:blipFill rotWithShape="1">
          <a:blip r:embed="rId4">
            <a:alphaModFix/>
          </a:blip>
          <a:srcRect b="0" l="0" r="0" t="0"/>
          <a:stretch/>
        </p:blipFill>
        <p:spPr>
          <a:xfrm>
            <a:off x="5500945" y="1690688"/>
            <a:ext cx="6200775" cy="176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NPM</a:t>
            </a:r>
            <a:endParaRPr b="0" i="0" sz="4400" u="none" cap="none" strike="noStrike">
              <a:solidFill>
                <a:schemeClr val="dk1"/>
              </a:solidFill>
              <a:latin typeface="Calibri"/>
              <a:ea typeface="Calibri"/>
              <a:cs typeface="Calibri"/>
              <a:sym typeface="Calibri"/>
            </a:endParaRPr>
          </a:p>
        </p:txBody>
      </p:sp>
      <p:sp>
        <p:nvSpPr>
          <p:cNvPr id="121" name="Google Shape;121;p19"/>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npm install node-sass –g</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node-sass input.scss output.css</a:t>
            </a:r>
            <a:endParaRPr/>
          </a:p>
          <a:p>
            <a:pPr indent="-514350" lvl="0" marL="514350" marR="0" rtl="0" algn="l">
              <a:lnSpc>
                <a:spcPct val="90000"/>
              </a:lnSpc>
              <a:spcBef>
                <a:spcPts val="1000"/>
              </a:spcBef>
              <a:spcAft>
                <a:spcPts val="0"/>
              </a:spcAft>
              <a:buClr>
                <a:schemeClr val="lt1"/>
              </a:buClr>
              <a:buSzPts val="2800"/>
              <a:buFont typeface="Calibri"/>
              <a:buAutoNum type="arabicPeriod"/>
            </a:pPr>
            <a:r>
              <a:rPr b="0" i="0" lang="en-US" sz="2800" u="none" cap="none" strike="noStrike">
                <a:solidFill>
                  <a:schemeClr val="lt1"/>
                </a:solidFill>
                <a:latin typeface="Calibri"/>
                <a:ea typeface="Calibri"/>
                <a:cs typeface="Calibri"/>
                <a:sym typeface="Calibri"/>
              </a:rPr>
              <a:t>node-sass input.sass output.css</a:t>
            </a:r>
            <a:endParaRPr b="0" i="0" sz="2800" u="none" cap="none" strike="noStrike">
              <a:solidFill>
                <a:schemeClr val="lt1"/>
              </a:solidFill>
              <a:latin typeface="Calibri"/>
              <a:ea typeface="Calibri"/>
              <a:cs typeface="Calibri"/>
              <a:sym typeface="Calibri"/>
            </a:endParaRPr>
          </a:p>
          <a:p>
            <a:pPr indent="-336550" lvl="0" marL="514350" marR="0" rtl="0" algn="l">
              <a:lnSpc>
                <a:spcPct val="90000"/>
              </a:lnSpc>
              <a:spcBef>
                <a:spcPts val="1000"/>
              </a:spcBef>
              <a:spcAft>
                <a:spcPts val="0"/>
              </a:spcAft>
              <a:buClr>
                <a:schemeClr val="dk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По верхушкам</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Переменные</a:t>
            </a:r>
            <a:endParaRPr b="0" i="0" sz="4400" u="none" cap="none" strike="noStrike">
              <a:solidFill>
                <a:schemeClr val="dk1"/>
              </a:solidFill>
              <a:latin typeface="Calibri"/>
              <a:ea typeface="Calibri"/>
              <a:cs typeface="Calibri"/>
              <a:sym typeface="Calibri"/>
            </a:endParaRPr>
          </a:p>
        </p:txBody>
      </p:sp>
      <p:sp>
        <p:nvSpPr>
          <p:cNvPr id="132" name="Google Shape;132;p21"/>
          <p:cNvSpPr txBox="1"/>
          <p:nvPr>
            <p:ph idx="1" type="body"/>
          </p:nvPr>
        </p:nvSpPr>
        <p:spPr>
          <a:xfrm>
            <a:off x="838200" y="1690688"/>
            <a:ext cx="10515600" cy="435133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lt1"/>
              </a:buClr>
              <a:buSzPts val="2170"/>
              <a:buFont typeface="Arial"/>
              <a:buNone/>
            </a:pPr>
            <a:r>
              <a:rPr b="0" i="0" lang="en-US" sz="2170" u="none" cap="none" strike="noStrike">
                <a:solidFill>
                  <a:schemeClr val="lt1"/>
                </a:solidFill>
                <a:latin typeface="Calibri"/>
                <a:ea typeface="Calibri"/>
                <a:cs typeface="Calibri"/>
                <a:sym typeface="Calibri"/>
              </a:rPr>
              <a:t>Указываются по средствам знака $:</a:t>
            </a:r>
            <a:endParaRPr/>
          </a:p>
          <a:p>
            <a:pPr indent="0" lvl="0" marL="0" marR="0" rtl="0" algn="l">
              <a:lnSpc>
                <a:spcPct val="70000"/>
              </a:lnSpc>
              <a:spcBef>
                <a:spcPts val="1000"/>
              </a:spcBef>
              <a:spcAft>
                <a:spcPts val="0"/>
              </a:spcAft>
              <a:buClr>
                <a:schemeClr val="dk1"/>
              </a:buClr>
              <a:buSzPts val="2170"/>
              <a:buFont typeface="Arial"/>
              <a:buNone/>
            </a:pPr>
            <a:r>
              <a:t/>
            </a:r>
            <a:endParaRPr b="0" i="0" sz="217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$font-stack:    Helvetica, sans-serif</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$primary-color: #333</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body</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  font: 100% $font-stack</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  color: $primary-color</a:t>
            </a:r>
            <a:endParaRPr/>
          </a:p>
          <a:p>
            <a:pPr indent="0" lvl="0" marL="0" marR="0" rtl="0" algn="l">
              <a:lnSpc>
                <a:spcPct val="70000"/>
              </a:lnSpc>
              <a:spcBef>
                <a:spcPts val="1000"/>
              </a:spcBef>
              <a:spcAft>
                <a:spcPts val="0"/>
              </a:spcAft>
              <a:buClr>
                <a:schemeClr val="dk1"/>
              </a:buClr>
              <a:buSzPts val="2170"/>
              <a:buFont typeface="Arial"/>
              <a:buNone/>
            </a:pPr>
            <a:r>
              <a:t/>
            </a:r>
            <a:endParaRPr b="0" i="0" sz="2170" u="none" cap="none" strike="noStrike">
              <a:solidFill>
                <a:schemeClr val="lt1"/>
              </a:solidFill>
              <a:latin typeface="Calibri"/>
              <a:ea typeface="Calibri"/>
              <a:cs typeface="Calibri"/>
              <a:sym typeface="Calibri"/>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body {</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  font: 100% Helvetica, sans-serif;</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  color: #333;</a:t>
            </a:r>
            <a:endParaRPr/>
          </a:p>
          <a:p>
            <a:pPr indent="-514350" lvl="0" marL="514350" marR="0" rtl="0" algn="l">
              <a:lnSpc>
                <a:spcPct val="70000"/>
              </a:lnSpc>
              <a:spcBef>
                <a:spcPts val="1000"/>
              </a:spcBef>
              <a:spcAft>
                <a:spcPts val="0"/>
              </a:spcAft>
              <a:buClr>
                <a:schemeClr val="lt1"/>
              </a:buClr>
              <a:buSzPts val="2170"/>
              <a:buFont typeface="Calibri"/>
              <a:buAutoNum type="arabicPeriod"/>
            </a:pPr>
            <a:r>
              <a:rPr b="0" i="0" lang="en-US" sz="2170" u="none" cap="none" strike="noStrike">
                <a:solidFill>
                  <a:schemeClr val="lt1"/>
                </a:solidFill>
                <a:latin typeface="Calibri"/>
                <a:ea typeface="Calibri"/>
                <a:cs typeface="Calibri"/>
                <a:sym typeface="Calibri"/>
              </a:rPr>
              <a:t>}</a:t>
            </a:r>
            <a:endParaRPr/>
          </a:p>
          <a:p>
            <a:pPr indent="-376555" lvl="0" marL="514350" marR="0" rtl="0" algn="l">
              <a:lnSpc>
                <a:spcPct val="70000"/>
              </a:lnSpc>
              <a:spcBef>
                <a:spcPts val="1000"/>
              </a:spcBef>
              <a:spcAft>
                <a:spcPts val="0"/>
              </a:spcAft>
              <a:buClr>
                <a:schemeClr val="dk1"/>
              </a:buClr>
              <a:buSzPts val="2170"/>
              <a:buFont typeface="Calibri"/>
              <a:buNone/>
            </a:pPr>
            <a:r>
              <a:t/>
            </a:r>
            <a:endParaRPr b="0" i="0" sz="2170" u="none" cap="none" strike="noStrike">
              <a:solidFill>
                <a:schemeClr val="lt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170"/>
              <a:buFont typeface="Arial"/>
              <a:buNone/>
            </a:pPr>
            <a:r>
              <a:t/>
            </a:r>
            <a:endParaRPr b="0" i="0" sz="217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