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f877401e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3f877401ec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f877401e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3f877401ec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f877401e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3f877401ec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chrome.google.com/webstore/detail/react-developer-tools/fmkadmapgofadopljbjfkapdkoienihi" TargetMode="External"/><Relationship Id="rId4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Лекция 8.</a:t>
            </a:r>
            <a:b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React</a:t>
            </a:r>
            <a:endParaRPr b="0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659842" y="4848033"/>
            <a:ext cx="231447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Matthew Levin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.NET full stack /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front-end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JSX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838200" y="1322173"/>
            <a:ext cx="10515600" cy="5170702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069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lang="en-US" sz="1540">
                <a:solidFill>
                  <a:schemeClr val="lt1"/>
                </a:solidFill>
              </a:rPr>
              <a:t>&lt;script type="text/babel"&gt;</a:t>
            </a:r>
            <a:endParaRPr sz="1540">
              <a:solidFill>
                <a:schemeClr val="lt1"/>
              </a:solidFill>
            </a:endParaRPr>
          </a:p>
          <a:p>
            <a:pPr indent="-44069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lang="en-US" sz="1540">
                <a:solidFill>
                  <a:schemeClr val="lt1"/>
                </a:solidFill>
              </a:rPr>
              <a:t>	const user = {</a:t>
            </a:r>
            <a:endParaRPr sz="1540">
              <a:solidFill>
                <a:schemeClr val="lt1"/>
              </a:solidFill>
            </a:endParaRPr>
          </a:p>
          <a:p>
            <a:pPr indent="-44069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lang="en-US" sz="1540">
                <a:solidFill>
                  <a:schemeClr val="lt1"/>
                </a:solidFill>
              </a:rPr>
              <a:t>    	id : 5,</a:t>
            </a:r>
            <a:endParaRPr sz="1540">
              <a:solidFill>
                <a:schemeClr val="lt1"/>
              </a:solidFill>
            </a:endParaRPr>
          </a:p>
          <a:p>
            <a:pPr indent="-44069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lang="en-US" sz="1540">
                <a:solidFill>
                  <a:schemeClr val="lt1"/>
                </a:solidFill>
              </a:rPr>
              <a:t>    	age: 33,</a:t>
            </a:r>
            <a:endParaRPr sz="1540">
              <a:solidFill>
                <a:schemeClr val="lt1"/>
              </a:solidFill>
            </a:endParaRPr>
          </a:p>
          <a:p>
            <a:pPr indent="-44069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lang="en-US" sz="1540">
                <a:solidFill>
                  <a:schemeClr val="lt1"/>
                </a:solidFill>
              </a:rPr>
              <a:t>    	firstName: 'Tom',</a:t>
            </a:r>
            <a:endParaRPr sz="1540">
              <a:solidFill>
                <a:schemeClr val="lt1"/>
              </a:solidFill>
            </a:endParaRPr>
          </a:p>
          <a:p>
            <a:pPr indent="-44069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lang="en-US" sz="1540">
                <a:solidFill>
                  <a:schemeClr val="lt1"/>
                </a:solidFill>
              </a:rPr>
              <a:t>    	lastName: 'Smit',</a:t>
            </a:r>
            <a:endParaRPr sz="1540">
              <a:solidFill>
                <a:schemeClr val="lt1"/>
              </a:solidFill>
            </a:endParaRPr>
          </a:p>
          <a:p>
            <a:pPr indent="-44069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lang="en-US" sz="1540">
                <a:solidFill>
                  <a:schemeClr val="lt1"/>
                </a:solidFill>
              </a:rPr>
              <a:t>    	getFullName: function(){</a:t>
            </a:r>
            <a:endParaRPr sz="1540">
              <a:solidFill>
                <a:schemeClr val="lt1"/>
              </a:solidFill>
            </a:endParaRPr>
          </a:p>
          <a:p>
            <a:pPr indent="-44069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lang="en-US" sz="1540">
                <a:solidFill>
                  <a:schemeClr val="lt1"/>
                </a:solidFill>
              </a:rPr>
              <a:t>        	return `${this.firstName} ${this.lastName}`;</a:t>
            </a:r>
            <a:endParaRPr sz="1540">
              <a:solidFill>
                <a:schemeClr val="lt1"/>
              </a:solidFill>
            </a:endParaRPr>
          </a:p>
          <a:p>
            <a:pPr indent="-44069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lang="en-US" sz="1540">
                <a:solidFill>
                  <a:schemeClr val="lt1"/>
                </a:solidFill>
              </a:rPr>
              <a:t>    	}</a:t>
            </a:r>
            <a:endParaRPr sz="1540">
              <a:solidFill>
                <a:schemeClr val="lt1"/>
              </a:solidFill>
            </a:endParaRPr>
          </a:p>
          <a:p>
            <a:pPr indent="-44069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lang="en-US" sz="1540">
                <a:solidFill>
                  <a:schemeClr val="lt1"/>
                </a:solidFill>
              </a:rPr>
              <a:t>	};	</a:t>
            </a:r>
            <a:endParaRPr sz="154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JSX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838200" y="1322173"/>
            <a:ext cx="10515600" cy="51708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-212090" lvl="0" marL="4000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 startAt="11"/>
            </a:pPr>
            <a:r>
              <a:rPr lang="en-US" sz="1540">
                <a:solidFill>
                  <a:schemeClr val="lt1"/>
                </a:solidFill>
              </a:rPr>
              <a:t>	ReactDOM.render(</a:t>
            </a:r>
            <a:endParaRPr sz="1540">
              <a:solidFill>
                <a:schemeClr val="lt1"/>
              </a:solidFill>
            </a:endParaRPr>
          </a:p>
          <a:p>
            <a:pPr indent="-212090" lvl="0" marL="4000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 startAt="11"/>
            </a:pPr>
            <a:r>
              <a:rPr lang="en-US" sz="1540">
                <a:solidFill>
                  <a:schemeClr val="lt1"/>
                </a:solidFill>
              </a:rPr>
              <a:t>    	&lt;div id={user.id}&gt;</a:t>
            </a:r>
            <a:endParaRPr sz="1540">
              <a:solidFill>
                <a:schemeClr val="lt1"/>
              </a:solidFill>
            </a:endParaRPr>
          </a:p>
          <a:p>
            <a:pPr indent="-212090" lvl="0" marL="4000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 startAt="11"/>
            </a:pPr>
            <a:r>
              <a:rPr lang="en-US" sz="1540">
                <a:solidFill>
                  <a:schemeClr val="lt1"/>
                </a:solidFill>
              </a:rPr>
              <a:t>        	&lt;p&gt;Полное имя: {user.getFullName()}&lt;/p&gt;</a:t>
            </a:r>
            <a:endParaRPr sz="1540">
              <a:solidFill>
                <a:schemeClr val="lt1"/>
              </a:solidFill>
            </a:endParaRPr>
          </a:p>
          <a:p>
            <a:pPr indent="-212090" lvl="0" marL="4000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 startAt="11"/>
            </a:pPr>
            <a:r>
              <a:rPr lang="en-US" sz="1540">
                <a:solidFill>
                  <a:schemeClr val="lt1"/>
                </a:solidFill>
              </a:rPr>
              <a:t>        	&lt;p&gt;Возраст: {user.age}&lt;/p&gt;</a:t>
            </a:r>
            <a:endParaRPr sz="1540">
              <a:solidFill>
                <a:schemeClr val="lt1"/>
              </a:solidFill>
            </a:endParaRPr>
          </a:p>
          <a:p>
            <a:pPr indent="-212090" lvl="0" marL="4000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 startAt="11"/>
            </a:pPr>
            <a:r>
              <a:rPr lang="en-US" sz="1540">
                <a:solidFill>
                  <a:schemeClr val="lt1"/>
                </a:solidFill>
              </a:rPr>
              <a:t>        	&lt;p&gt;Время генерации данных: {new Date().toLocaleTimeString()}&lt;/p&gt;</a:t>
            </a:r>
            <a:endParaRPr sz="1540">
              <a:solidFill>
                <a:schemeClr val="lt1"/>
              </a:solidFill>
            </a:endParaRPr>
          </a:p>
          <a:p>
            <a:pPr indent="-212090" lvl="0" marL="4000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 startAt="11"/>
            </a:pPr>
            <a:r>
              <a:rPr lang="en-US" sz="1540">
                <a:solidFill>
                  <a:schemeClr val="lt1"/>
                </a:solidFill>
              </a:rPr>
              <a:t>    	&lt;/div&gt;,</a:t>
            </a:r>
            <a:endParaRPr sz="1540">
              <a:solidFill>
                <a:schemeClr val="lt1"/>
              </a:solidFill>
            </a:endParaRPr>
          </a:p>
          <a:p>
            <a:pPr indent="-212090" lvl="0" marL="4000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 startAt="11"/>
            </a:pPr>
            <a:r>
              <a:rPr lang="en-US" sz="1540">
                <a:solidFill>
                  <a:schemeClr val="lt1"/>
                </a:solidFill>
              </a:rPr>
              <a:t>        document.getElementById("app")</a:t>
            </a:r>
            <a:endParaRPr sz="1540">
              <a:solidFill>
                <a:schemeClr val="lt1"/>
              </a:solidFill>
            </a:endParaRPr>
          </a:p>
          <a:p>
            <a:pPr indent="-212090" lvl="0" marL="4000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 startAt="11"/>
            </a:pPr>
            <a:r>
              <a:rPr lang="en-US" sz="1540">
                <a:solidFill>
                  <a:schemeClr val="lt1"/>
                </a:solidFill>
              </a:rPr>
              <a:t>	)</a:t>
            </a:r>
            <a:endParaRPr sz="1540">
              <a:solidFill>
                <a:schemeClr val="lt1"/>
              </a:solidFill>
            </a:endParaRPr>
          </a:p>
          <a:p>
            <a:pPr indent="-212090" lvl="0" marL="4000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 startAt="11"/>
            </a:pPr>
            <a:r>
              <a:rPr lang="en-US" sz="1540">
                <a:solidFill>
                  <a:schemeClr val="lt1"/>
                </a:solidFill>
              </a:rPr>
              <a:t>   &lt;/script&gt;</a:t>
            </a:r>
            <a:endParaRPr sz="1540">
              <a:solidFill>
                <a:schemeClr val="lt1"/>
              </a:solidFill>
            </a:endParaRPr>
          </a:p>
          <a:p>
            <a:pPr indent="0" lvl="0" marL="51435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4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Особенности</a:t>
            </a:r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838200" y="1705049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1175" lvl="0" marL="571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Не class а className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1175" lvl="0" marL="5715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Атрибут style принимает в качестве значения JSON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1175" lvl="0" marL="5715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camelCase</a:t>
            </a:r>
            <a:endParaRPr/>
          </a:p>
          <a:p>
            <a:pPr indent="-3365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838200" y="1676144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9730" lvl="0" marL="514350" marR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80"/>
              <a:buFont typeface="Calibri"/>
              <a:buAutoNum type="arabicPeriod"/>
            </a:pPr>
            <a:r>
              <a:rPr b="0" i="0" lang="en-US" sz="14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const user = {</a:t>
            </a:r>
            <a:endParaRPr/>
          </a:p>
          <a:p>
            <a:pPr indent="-379730" lvl="0" marL="514350" marR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80"/>
              <a:buFont typeface="Calibri"/>
              <a:buAutoNum type="arabicPeriod"/>
            </a:pPr>
            <a:r>
              <a:rPr b="0" i="0" lang="en-US" sz="14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id : 5,</a:t>
            </a:r>
            <a:endParaRPr/>
          </a:p>
          <a:p>
            <a:pPr indent="-379730" lvl="0" marL="514350" marR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80"/>
              <a:buFont typeface="Calibri"/>
              <a:buAutoNum type="arabicPeriod"/>
            </a:pPr>
            <a:r>
              <a:rPr b="0" i="0" lang="en-US" sz="14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age: 33,</a:t>
            </a:r>
            <a:endParaRPr/>
          </a:p>
          <a:p>
            <a:pPr indent="-379730" lvl="0" marL="514350" marR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80"/>
              <a:buFont typeface="Calibri"/>
              <a:buAutoNum type="arabicPeriod"/>
            </a:pPr>
            <a:r>
              <a:rPr b="0" i="0" lang="en-US" sz="14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firstName: 'Tom',</a:t>
            </a:r>
            <a:endParaRPr/>
          </a:p>
          <a:p>
            <a:pPr indent="-379730" lvl="0" marL="514350" marR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80"/>
              <a:buFont typeface="Calibri"/>
              <a:buAutoNum type="arabicPeriod"/>
            </a:pPr>
            <a:r>
              <a:rPr b="0" i="0" lang="en-US" sz="14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lastName: 'Smit',</a:t>
            </a:r>
            <a:endParaRPr/>
          </a:p>
          <a:p>
            <a:pPr indent="-379730" lvl="0" marL="514350" marR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80"/>
              <a:buFont typeface="Calibri"/>
              <a:buAutoNum type="arabicPeriod"/>
            </a:pPr>
            <a:r>
              <a:rPr b="0" i="0" lang="en-US" sz="14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getFullName: function(){ </a:t>
            </a:r>
            <a:endParaRPr/>
          </a:p>
          <a:p>
            <a:pPr indent="-379730" lvl="0" marL="514350" marR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80"/>
              <a:buFont typeface="Calibri"/>
              <a:buAutoNum type="arabicPeriod"/>
            </a:pPr>
            <a:r>
              <a:rPr b="0" i="0" lang="en-US" sz="14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return `${this.firstName} ${this.lastName}`;</a:t>
            </a:r>
            <a:endParaRPr/>
          </a:p>
          <a:p>
            <a:pPr indent="-379730" lvl="0" marL="514350" marR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80"/>
              <a:buFont typeface="Calibri"/>
              <a:buAutoNum type="arabicPeriod"/>
            </a:pPr>
            <a:r>
              <a:rPr b="0" i="0" lang="en-US" sz="14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}</a:t>
            </a:r>
            <a:endParaRPr/>
          </a:p>
          <a:p>
            <a:pPr indent="-379730" lvl="0" marL="514350" marR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80"/>
              <a:buFont typeface="Calibri"/>
              <a:buAutoNum type="arabicPeriod"/>
            </a:pPr>
            <a:r>
              <a:rPr b="0" i="0" lang="en-US" sz="14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};</a:t>
            </a:r>
            <a:endParaRPr/>
          </a:p>
          <a:p>
            <a:pPr indent="-379730" lvl="0" marL="514350" marR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80"/>
              <a:buFont typeface="Calibri"/>
              <a:buAutoNum type="arabicPeriod"/>
            </a:pPr>
            <a:r>
              <a:rPr b="0" i="0" lang="en-US" sz="14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const userClassName = "user-info"; </a:t>
            </a:r>
            <a:endParaRPr b="0" i="0" sz="148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14350" marR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/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838200" y="1676144"/>
            <a:ext cx="10515600" cy="43512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9730" lvl="0" marL="514350" marR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80"/>
              <a:buFont typeface="Calibri"/>
              <a:buAutoNum type="arabicPeriod" startAt="11"/>
            </a:pPr>
            <a:r>
              <a:rPr b="0" i="0" lang="en-US" sz="14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const styleObj = {</a:t>
            </a:r>
            <a:endParaRPr/>
          </a:p>
          <a:p>
            <a:pPr indent="-379730" lvl="0" marL="514350" marR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80"/>
              <a:buFont typeface="Calibri"/>
              <a:buAutoNum type="arabicPeriod" startAt="11"/>
            </a:pPr>
            <a:r>
              <a:rPr b="0" i="0" lang="en-US" sz="14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color:'red', </a:t>
            </a:r>
            <a:endParaRPr/>
          </a:p>
          <a:p>
            <a:pPr indent="-379730" lvl="0" marL="514350" marR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80"/>
              <a:buFont typeface="Calibri"/>
              <a:buAutoNum type="arabicPeriod" startAt="11"/>
            </a:pPr>
            <a:r>
              <a:rPr b="0" i="0" lang="en-US" sz="14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fontFamily:'Verdana'</a:t>
            </a:r>
            <a:endParaRPr/>
          </a:p>
          <a:p>
            <a:pPr indent="-379730" lvl="0" marL="514350" marR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80"/>
              <a:buFont typeface="Calibri"/>
              <a:buAutoNum type="arabicPeriod" startAt="11"/>
            </a:pPr>
            <a:r>
              <a:rPr b="0" i="0" lang="en-US" sz="14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};</a:t>
            </a:r>
            <a:endParaRPr/>
          </a:p>
          <a:p>
            <a:pPr indent="-379730" lvl="0" marL="514350" marR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80"/>
              <a:buFont typeface="Calibri"/>
              <a:buAutoNum type="arabicPeriod" startAt="11"/>
            </a:pPr>
            <a:r>
              <a:rPr b="0" i="0" lang="en-US" sz="14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ReactDOM.render(</a:t>
            </a:r>
            <a:endParaRPr/>
          </a:p>
          <a:p>
            <a:pPr indent="-379730" lvl="0" marL="514350" marR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80"/>
              <a:buFont typeface="Calibri"/>
              <a:buAutoNum type="arabicPeriod" startAt="11"/>
            </a:pPr>
            <a:r>
              <a:rPr b="0" i="0" lang="en-US" sz="14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&lt;div className={userClassName}  style={styleObj}&gt;</a:t>
            </a:r>
            <a:endParaRPr/>
          </a:p>
          <a:p>
            <a:pPr indent="-379730" lvl="0" marL="514350" marR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80"/>
              <a:buFont typeface="Calibri"/>
              <a:buAutoNum type="arabicPeriod" startAt="11"/>
            </a:pPr>
            <a:r>
              <a:rPr b="0" i="0" lang="en-US" sz="14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&lt;p&gt;Полное имя: {user.getFullName()}&lt;/p&gt;</a:t>
            </a:r>
            <a:endParaRPr/>
          </a:p>
          <a:p>
            <a:pPr indent="-379730" lvl="0" marL="514350" marR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80"/>
              <a:buFont typeface="Calibri"/>
              <a:buAutoNum type="arabicPeriod" startAt="11"/>
            </a:pPr>
            <a:r>
              <a:rPr b="0" i="0" lang="en-US" sz="14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&lt;p&gt;Возраст: {user.age}&lt;/p&gt;</a:t>
            </a:r>
            <a:endParaRPr/>
          </a:p>
          <a:p>
            <a:pPr indent="-379730" lvl="0" marL="514350" marR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80"/>
              <a:buFont typeface="Calibri"/>
              <a:buAutoNum type="arabicPeriod" startAt="11"/>
            </a:pPr>
            <a:r>
              <a:rPr b="0" i="0" lang="en-US" sz="14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&lt;/div&gt;,</a:t>
            </a:r>
            <a:endParaRPr/>
          </a:p>
          <a:p>
            <a:pPr indent="-379730" lvl="0" marL="514350" marR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80"/>
              <a:buFont typeface="Calibri"/>
              <a:buAutoNum type="arabicPeriod" startAt="11"/>
            </a:pPr>
            <a:r>
              <a:rPr b="0" i="0" lang="en-US" sz="14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document.getElementById("app")</a:t>
            </a:r>
            <a:endParaRPr/>
          </a:p>
          <a:p>
            <a:pPr indent="-379730" lvl="0" marL="514350" marR="0" rtl="0" algn="l">
              <a:lnSpc>
                <a:spcPct val="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80"/>
              <a:buFont typeface="Calibri"/>
              <a:buAutoNum type="arabicPeriod" startAt="11"/>
            </a:pPr>
            <a:r>
              <a:rPr b="0" i="0" lang="en-US" sz="14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От знакомства к работе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Переделываем</a:t>
            </a:r>
            <a:endParaRPr/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838200" y="1705049"/>
            <a:ext cx="10515600" cy="531524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Скрипт выносится в файл *.jsx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8"/>
          <p:cNvSpPr txBox="1"/>
          <p:nvPr/>
        </p:nvSpPr>
        <p:spPr>
          <a:xfrm>
            <a:off x="838200" y="2376433"/>
            <a:ext cx="10515600" cy="277651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"/>
              <a:buFont typeface="Calibri"/>
              <a:buAutoNum type="arabicPeriod"/>
            </a:pPr>
            <a:r>
              <a:rPr b="0" i="0" lang="en-US" sz="133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//index.jsx</a:t>
            </a:r>
            <a:endParaRPr b="0" i="0" sz="133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30"/>
              <a:buFont typeface="Calibri"/>
              <a:buAutoNum type="arabicPeriod"/>
            </a:pPr>
            <a:r>
              <a:rPr b="0" i="0" lang="en-US" sz="133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 Hello extends React.Component {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30"/>
              <a:buFont typeface="Calibri"/>
              <a:buAutoNum type="arabicPeriod"/>
            </a:pPr>
            <a:r>
              <a:rPr b="0" i="0" lang="en-US" sz="133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render() {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30"/>
              <a:buFont typeface="Calibri"/>
              <a:buAutoNum type="arabicPeriod"/>
            </a:pPr>
            <a:r>
              <a:rPr b="0" i="0" lang="en-US" sz="133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return &lt;h1&gt;Hello, React&lt;/h1&gt;;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30"/>
              <a:buFont typeface="Calibri"/>
              <a:buAutoNum type="arabicPeriod"/>
            </a:pPr>
            <a:r>
              <a:rPr b="0" i="0" lang="en-US" sz="133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30"/>
              <a:buFont typeface="Calibri"/>
              <a:buAutoNum type="arabicPeriod"/>
            </a:pPr>
            <a:r>
              <a:rPr b="0" i="0" lang="en-US" sz="133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30"/>
              <a:buFont typeface="Calibri"/>
              <a:buAutoNum type="arabicPeriod"/>
            </a:pPr>
            <a:r>
              <a:rPr b="0" i="0" lang="en-US" sz="133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ReactDOM.render(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30"/>
              <a:buFont typeface="Calibri"/>
              <a:buAutoNum type="arabicPeriod"/>
            </a:pPr>
            <a:r>
              <a:rPr b="0" i="0" lang="en-US" sz="133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&lt;Hello&gt;&lt;/Hello&gt;,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30"/>
              <a:buFont typeface="Calibri"/>
              <a:buAutoNum type="arabicPeriod"/>
            </a:pPr>
            <a:r>
              <a:rPr b="0" i="0" lang="en-US" sz="133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document.getElementById("app")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30"/>
              <a:buFont typeface="Calibri"/>
              <a:buAutoNum type="arabicPeriod"/>
            </a:pPr>
            <a:r>
              <a:rPr b="0" i="0" lang="en-US" sz="133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Переделываем</a:t>
            </a:r>
            <a:endParaRPr/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838200" y="1705049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27355" lvl="0" marL="5143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"/>
              <a:buFont typeface="Calibri"/>
              <a:buAutoNum type="arabicPeriod"/>
            </a:pPr>
            <a:r>
              <a:rPr b="0" i="0" lang="en-US" sz="133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&lt;!—index.html→</a:t>
            </a:r>
            <a:endParaRPr b="0" i="0" sz="133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7355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30"/>
              <a:buFont typeface="Calibri"/>
              <a:buAutoNum type="arabicPeriod"/>
            </a:pPr>
            <a:r>
              <a:rPr b="0" i="0" lang="en-US" sz="133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&lt;!DOCTYPE html&gt;</a:t>
            </a:r>
            <a:endParaRPr/>
          </a:p>
          <a:p>
            <a:pPr indent="-427355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30"/>
              <a:buFont typeface="Calibri"/>
              <a:buAutoNum type="arabicPeriod"/>
            </a:pPr>
            <a:r>
              <a:rPr b="0" i="0" lang="en-US" sz="133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&lt;html&gt;</a:t>
            </a:r>
            <a:endParaRPr/>
          </a:p>
          <a:p>
            <a:pPr indent="-427355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30"/>
              <a:buFont typeface="Calibri"/>
              <a:buAutoNum type="arabicPeriod"/>
            </a:pPr>
            <a:r>
              <a:rPr b="0" i="0" lang="en-US" sz="133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&lt;head&gt;</a:t>
            </a:r>
            <a:endParaRPr/>
          </a:p>
          <a:p>
            <a:pPr indent="-427355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30"/>
              <a:buFont typeface="Calibri"/>
              <a:buAutoNum type="arabicPeriod"/>
            </a:pPr>
            <a:r>
              <a:rPr b="0" i="0" lang="en-US" sz="133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&lt;meta charset="utf-8" /&gt;</a:t>
            </a:r>
            <a:endParaRPr/>
          </a:p>
          <a:p>
            <a:pPr indent="-427355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30"/>
              <a:buFont typeface="Calibri"/>
              <a:buAutoNum type="arabicPeriod"/>
            </a:pPr>
            <a:r>
              <a:rPr b="0" i="0" lang="en-US" sz="133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&lt;title&gt;Hello React&lt;/title&gt;</a:t>
            </a:r>
            <a:endParaRPr/>
          </a:p>
          <a:p>
            <a:pPr indent="-427355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30"/>
              <a:buFont typeface="Calibri"/>
              <a:buAutoNum type="arabicPeriod"/>
            </a:pPr>
            <a:r>
              <a:rPr b="0" i="0" lang="en-US" sz="133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&lt;/head&gt;</a:t>
            </a:r>
            <a:endParaRPr/>
          </a:p>
          <a:p>
            <a:pPr indent="-427355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30"/>
              <a:buFont typeface="Calibri"/>
              <a:buAutoNum type="arabicPeriod"/>
            </a:pPr>
            <a:r>
              <a:rPr b="0" i="0" lang="en-US" sz="133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&lt;body&gt;    &lt;div id="app"&gt;&lt;/div&gt;</a:t>
            </a:r>
            <a:endParaRPr/>
          </a:p>
          <a:p>
            <a:pPr indent="-427355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30"/>
              <a:buFont typeface="Calibri"/>
              <a:buAutoNum type="arabicPeriod"/>
            </a:pPr>
            <a:r>
              <a:rPr b="0" i="0" lang="en-US" sz="133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&lt;script crossorigin src="https://unpkg.com/react@16/umd/react.production.min.js"&gt;&lt;/script&gt;</a:t>
            </a:r>
            <a:endParaRPr/>
          </a:p>
          <a:p>
            <a:pPr indent="-427355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30"/>
              <a:buFont typeface="Calibri"/>
              <a:buAutoNum type="arabicPeriod"/>
            </a:pPr>
            <a:r>
              <a:rPr b="0" i="0" lang="en-US" sz="133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&lt;script crossorigin src="https://unpkg.com/react-dom@16/umd/react-dom.production.min.js"&gt;&lt;/script&gt;</a:t>
            </a:r>
            <a:endParaRPr/>
          </a:p>
          <a:p>
            <a:pPr indent="-427355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30"/>
              <a:buFont typeface="Calibri"/>
              <a:buAutoNum type="arabicPeriod"/>
            </a:pPr>
            <a:r>
              <a:rPr b="0" i="0" lang="en-US" sz="133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&lt;script src="https://cdnjs.cloudflare.com/ajax/libs/babel-standalone/6.25.0/babel.min.js"&gt;&lt;/script&gt;</a:t>
            </a:r>
            <a:endParaRPr/>
          </a:p>
          <a:p>
            <a:pPr indent="-427355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30"/>
              <a:buFont typeface="Calibri"/>
              <a:buAutoNum type="arabicPeriod"/>
            </a:pPr>
            <a:r>
              <a:rPr b="0" i="0" lang="en-US" sz="133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&lt;script type="text/babel" src="index.jsx"&gt;&lt;/script&gt;</a:t>
            </a:r>
            <a:endParaRPr/>
          </a:p>
          <a:p>
            <a:pPr indent="-427355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30"/>
              <a:buFont typeface="Calibri"/>
              <a:buAutoNum type="arabicPeriod"/>
            </a:pPr>
            <a:r>
              <a:rPr b="0" i="0" lang="en-US" sz="133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  <a:endParaRPr/>
          </a:p>
          <a:p>
            <a:pPr indent="-427355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30"/>
              <a:buFont typeface="Calibri"/>
              <a:buAutoNum type="arabicPeriod"/>
            </a:pPr>
            <a:r>
              <a:rPr b="0" i="0" lang="en-US" sz="133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&lt;/html&gt;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результат</a:t>
            </a:r>
            <a:endParaRPr/>
          </a:p>
        </p:txBody>
      </p:sp>
      <p:pic>
        <p:nvPicPr>
          <p:cNvPr id="187" name="Google Shape;18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199" y="1690688"/>
            <a:ext cx="10318379" cy="4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Всё дело в CORS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React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838200" y="1705049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библиотека JavaScript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используется для создания пользовательского интерфейса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создан компанией Facebook (первый релиз 2013)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изначально предназначался для WEB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обладает модификацией React Native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Привет Node.js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838200" y="1705049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Создаём в папке нашего проекта package.json с таким содержанием :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"name": "myFirstApp",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"version": "1.0.0",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"scripts": {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"start": "lite-server"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},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"devDependencies": {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"lite-server": "^2.2.1"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/>
          </a:p>
          <a:p>
            <a:pPr indent="-514350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AutoNum type="arabicPeriod"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None/>
            </a:pPr>
            <a:r>
              <a:t/>
            </a:r>
            <a:endParaRPr b="0" i="0" sz="154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Вводим в консоли npm install и ждём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По окончании установки выполняем в консоли npm start </a:t>
            </a:r>
            <a:endParaRPr b="0" i="0" sz="154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Что дальше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Перекладываем babel на плечи npm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4"/>
          <p:cNvSpPr txBox="1"/>
          <p:nvPr>
            <p:ph idx="1" type="body"/>
          </p:nvPr>
        </p:nvSpPr>
        <p:spPr>
          <a:xfrm>
            <a:off x="838200" y="1705049"/>
            <a:ext cx="10515600" cy="43512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143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Меняем содержимое package.json</a:t>
            </a:r>
            <a:endParaRPr b="0" i="0" sz="17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AutoNum type="arabicPeriod"/>
            </a:pPr>
            <a:r>
              <a:rPr b="0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-457200" lvl="1" marL="9144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AutoNum type="arabicPeriod"/>
            </a:pPr>
            <a:r>
              <a:rPr b="0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"name": "myFirstApp ",</a:t>
            </a:r>
            <a:endParaRPr/>
          </a:p>
          <a:p>
            <a:pPr indent="-457200" lvl="1" marL="9144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AutoNum type="arabicPeriod"/>
            </a:pPr>
            <a:r>
              <a:rPr b="0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"version": "1.0.0",</a:t>
            </a:r>
            <a:endParaRPr/>
          </a:p>
          <a:p>
            <a:pPr indent="-457200" lvl="1" marL="9144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AutoNum type="arabicPeriod"/>
            </a:pPr>
            <a:r>
              <a:rPr b="0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"scripts": {</a:t>
            </a:r>
            <a:endParaRPr/>
          </a:p>
          <a:p>
            <a:pPr indent="-457200" lvl="1" marL="9144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AutoNum type="arabicPeriod"/>
            </a:pPr>
            <a:r>
              <a:rPr b="0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"start": "lite-server"</a:t>
            </a:r>
            <a:endParaRPr/>
          </a:p>
          <a:p>
            <a:pPr indent="-457200" lvl="1" marL="9144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AutoNum type="arabicPeriod"/>
            </a:pPr>
            <a:r>
              <a:rPr b="0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},</a:t>
            </a:r>
            <a:endParaRPr/>
          </a:p>
          <a:p>
            <a:pPr indent="-457200" lvl="1" marL="9144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AutoNum type="arabicPeriod"/>
            </a:pPr>
            <a:r>
              <a:rPr b="0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"devDependencies": {</a:t>
            </a:r>
            <a:endParaRPr/>
          </a:p>
          <a:p>
            <a:pPr indent="-457200" lvl="1" marL="9144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AutoNum type="arabicPeriod"/>
            </a:pPr>
            <a:r>
              <a:rPr b="0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"babel-cli": "^6.26.0",</a:t>
            </a:r>
            <a:endParaRPr/>
          </a:p>
          <a:p>
            <a:pPr indent="-457200" lvl="1" marL="9144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AutoNum type="arabicPeriod"/>
            </a:pPr>
            <a:r>
              <a:rPr b="0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"babel-preset-env": "^1.6.0",</a:t>
            </a:r>
            <a:endParaRPr/>
          </a:p>
          <a:p>
            <a:pPr indent="-457200" lvl="1" marL="9144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AutoNum type="arabicPeriod"/>
            </a:pPr>
            <a:r>
              <a:rPr b="0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"babel-preset-react": "^6.24.1",</a:t>
            </a:r>
            <a:endParaRPr/>
          </a:p>
          <a:p>
            <a:pPr indent="0" lvl="0" marL="9144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Перекладываем babel на плечи npm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35"/>
          <p:cNvSpPr txBox="1"/>
          <p:nvPr>
            <p:ph idx="1" type="body"/>
          </p:nvPr>
        </p:nvSpPr>
        <p:spPr>
          <a:xfrm>
            <a:off x="838200" y="1705049"/>
            <a:ext cx="10515600" cy="43512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143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57200" lvl="1" marL="9144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AutoNum type="arabicPeriod" startAt="11"/>
            </a:pPr>
            <a:r>
              <a:rPr b="0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"babel-preset-stage-0": "^6.24.1",</a:t>
            </a:r>
            <a:endParaRPr/>
          </a:p>
          <a:p>
            <a:pPr indent="-457200" lvl="1" marL="9144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AutoNum type="arabicPeriod" startAt="11"/>
            </a:pPr>
            <a:r>
              <a:rPr b="0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"lite-server": "^2.2.1"</a:t>
            </a:r>
            <a:endParaRPr/>
          </a:p>
          <a:p>
            <a:pPr indent="-457200" lvl="1" marL="9144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AutoNum type="arabicPeriod" startAt="11"/>
            </a:pPr>
            <a:r>
              <a:rPr b="0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},</a:t>
            </a:r>
            <a:endParaRPr/>
          </a:p>
          <a:p>
            <a:pPr indent="-457200" lvl="1" marL="9144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AutoNum type="arabicPeriod" startAt="11"/>
            </a:pPr>
            <a:r>
              <a:rPr b="0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"babel" : {</a:t>
            </a:r>
            <a:endParaRPr/>
          </a:p>
          <a:p>
            <a:pPr indent="-457200" lvl="1" marL="9144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AutoNum type="arabicPeriod" startAt="11"/>
            </a:pPr>
            <a:r>
              <a:rPr b="0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"presets": ["env", "react", "stage-0"]</a:t>
            </a:r>
            <a:endParaRPr/>
          </a:p>
          <a:p>
            <a:pPr indent="-457200" lvl="1" marL="9144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AutoNum type="arabicPeriod" startAt="11"/>
            </a:pPr>
            <a:r>
              <a:rPr b="0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/>
          </a:p>
          <a:p>
            <a:pPr indent="-457200" lvl="1" marL="9144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AutoNum type="arabicPeriod" startAt="11"/>
            </a:pPr>
            <a:r>
              <a:rPr b="0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Пробуем работать с babel по средствам Npm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6"/>
          <p:cNvSpPr txBox="1"/>
          <p:nvPr>
            <p:ph idx="1" type="body"/>
          </p:nvPr>
        </p:nvSpPr>
        <p:spPr>
          <a:xfrm>
            <a:off x="838200" y="1705049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35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npm install в консоли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35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babel index.jsx --out-file app.js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DevTools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7"/>
          <p:cNvSpPr txBox="1"/>
          <p:nvPr>
            <p:ph idx="1" type="body"/>
          </p:nvPr>
        </p:nvSpPr>
        <p:spPr>
          <a:xfrm>
            <a:off x="838200" y="1705049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https://chrome.google.com/webstore/detail/react-developer-tools/fmkadmapgofadopljbjfkapdkoienihi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14674" y="2906193"/>
            <a:ext cx="6162675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Firefox dev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Результат</a:t>
            </a:r>
            <a:endParaRPr/>
          </a:p>
        </p:txBody>
      </p:sp>
      <p:pic>
        <p:nvPicPr>
          <p:cNvPr id="239" name="Google Shape;23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17" y="1690688"/>
            <a:ext cx="8252453" cy="46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Виртуальный DOM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838200" y="1705049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DOM (Document Object Model)- организация элементов html, которыми мы можем манипулировать, изменять, удалять или добавлять новые.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Когда мы манипулируем html-элементами с помощью JavaScript, то мы сталкиваемся со снижением производительности, особенно при изменении большого количества элементов.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Операции над элементами занимают некоторое время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Если работать из js с js-объектами, то получится бытстрее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Виртуальный DOM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838200" y="1705049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Легковесная копия обычного DOM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Все изменения происходят </a:t>
            </a:r>
            <a:r>
              <a:rPr lang="en-US">
                <a:solidFill>
                  <a:schemeClr val="lt1"/>
                </a:solidFill>
              </a:rPr>
              <a:t>с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виртуальным DOM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838200" y="3793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React – компонентно-ориентированный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838200" y="1705049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35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Создание блоков кода в виде компонентов</a:t>
            </a:r>
            <a:endParaRPr/>
          </a:p>
          <a:p>
            <a:pPr indent="-4635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Л</a:t>
            </a:r>
            <a:r>
              <a:rPr lang="en-US">
                <a:solidFill>
                  <a:schemeClr val="lt1"/>
                </a:solidFill>
              </a:rPr>
              <a:t>ё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гкое портирование</a:t>
            </a:r>
            <a:endParaRPr/>
          </a:p>
          <a:p>
            <a:pPr indent="-4635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>
                <a:solidFill>
                  <a:schemeClr val="lt1"/>
                </a:solidFill>
              </a:rPr>
              <a:t>Легкое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расширение</a:t>
            </a:r>
            <a:endParaRPr/>
          </a:p>
          <a:p>
            <a:pPr indent="-3365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JSX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838200" y="1705049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Комбинация кода JavaScript и XML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Прост в использовании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Интуитивно понятен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начала работы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838200" y="1705049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&lt;script crossorigin src="https://unpkg.com/react@16/umd/react.production.min.js"&gt; &lt;/script&gt;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&lt;script crossorigin src="https://unpkg.com/react-dom@16/umd/react-dom.production.min.js"&gt; &lt;/script&gt;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&lt;script src="https://cdnjs.cloudflare.com/ajax/libs/babel-standalone/6.25.0/babel.min.js"&gt; &lt;/script&gt;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Для работы с JSX - type="text/babel"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JSX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838200" y="1705049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ReactDOM.render(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&lt;h3&gt; React&lt;/h3&gt;,  // что создать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document.getElementById("app")    // куда поместить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JSX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838200" y="1705049"/>
            <a:ext cx="10515600" cy="435133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35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ReactDOM.render(</a:t>
            </a:r>
            <a:endParaRPr/>
          </a:p>
          <a:p>
            <a:pPr indent="-4635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&lt;h2&gt;React {13*3}&lt;/h2&gt;,</a:t>
            </a:r>
            <a:endParaRPr/>
          </a:p>
          <a:p>
            <a:pPr indent="-4635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document.getElementById("app")</a:t>
            </a:r>
            <a:endParaRPr/>
          </a:p>
          <a:p>
            <a:pPr indent="-4635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