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Questrial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74AAA50-FB64-4897-8FEB-9B462BF83CDD}">
  <a:tblStyle styleId="{F74AAA50-FB64-4897-8FEB-9B462BF83CD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Questrial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Questrial"/>
              <a:buNone/>
            </a:pPr>
            <a:r>
              <a:rPr lang="ru-RU" sz="4320">
                <a:latin typeface="Questrial"/>
                <a:ea typeface="Questrial"/>
                <a:cs typeface="Questrial"/>
                <a:sym typeface="Questrial"/>
              </a:rPr>
              <a:t>Лекция 1</a:t>
            </a:r>
            <a:endParaRPr sz="432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Questrial"/>
              <a:buNone/>
            </a:pPr>
            <a:r>
              <a:rPr b="0" i="0" lang="ru-RU" sz="432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HTML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0" y="4655225"/>
            <a:ext cx="2217600" cy="2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ru-RU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Matthew Levin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ru-RU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 full stack /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ru-RU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front-end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ru-RU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22"/>
          <p:cNvGraphicFramePr/>
          <p:nvPr/>
        </p:nvGraphicFramePr>
        <p:xfrm>
          <a:off x="1248032" y="7166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{F74AAA50-FB64-4897-8FEB-9B462BF83CDD}</a:tableStyleId>
              </a:tblPr>
              <a:tblGrid>
                <a:gridCol w="5189850"/>
                <a:gridCol w="5189850"/>
              </a:tblGrid>
              <a:tr h="241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/>
                        <a:t>DOCTYPE </a:t>
                      </a:r>
                      <a:endParaRPr sz="18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/>
                        <a:t>Описание</a:t>
                      </a:r>
                      <a:endParaRPr sz="18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ru-RU" sz="1400" u="none" cap="none" strike="noStrike"/>
                        <a:t>HTML 4.01</a:t>
                      </a:r>
                      <a:endParaRPr sz="14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/>
                        <a:t>&lt;!DOCTYPE HTML PUBLIC "-//W3C//DTD HTML 4.01//EN" "http://www.w3.org/TR/html4/strict.dtd"&gt;</a:t>
                      </a:r>
                      <a:endParaRPr sz="18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/>
                        <a:t>Строгий синтаксис HTML.</a:t>
                      </a:r>
                      <a:endParaRPr sz="18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/>
                        <a:t>&lt;!DOCTYPE HTML PUBLIC "-//W3C//DTD HTML 4.01 Transitional//EN" "http://www.w3.org/TR/html4/loose.dtd"&gt;</a:t>
                      </a:r>
                      <a:endParaRPr sz="18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/>
                        <a:t>Переходный синтаксис HTML.</a:t>
                      </a:r>
                      <a:endParaRPr sz="18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/>
                        <a:t>&lt;!DOCTYPE HTML PUBLIC "-//W3C//DTD HTML 4.01 Frameset//EN" "http://www.w3.org/TR/html4/frameset.dtd"&gt;</a:t>
                      </a:r>
                      <a:endParaRPr sz="18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/>
                        <a:t>В HTML-документе применяются фреймы.</a:t>
                      </a:r>
                      <a:endParaRPr sz="18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ru-RU" sz="1400" u="none" cap="none" strike="noStrike"/>
                        <a:t>HTML 5</a:t>
                      </a:r>
                      <a:endParaRPr sz="14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41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/>
                        <a:t>&lt;!DOCTYPE html&gt; </a:t>
                      </a:r>
                      <a:endParaRPr sz="18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/>
                        <a:t>Для всех документов.</a:t>
                      </a:r>
                      <a:endParaRPr sz="18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ru-RU" sz="1400" u="none" cap="none" strike="noStrike"/>
                        <a:t>XHTML 1.0</a:t>
                      </a:r>
                      <a:endParaRPr sz="14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90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/>
                        <a:t>&lt;!DOCTYPE html PUBLIC "-//W3C//DTD XHTML 1.0 Strict//EN" "http://www.w3.org/TR/xhtml1/DTD/xhtml1-strict.dtd"&gt;</a:t>
                      </a:r>
                      <a:endParaRPr sz="18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/>
                        <a:t>Строгий синтаксис XHTML.</a:t>
                      </a:r>
                      <a:endParaRPr sz="18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/>
                        <a:t>&lt;!DOCTYPE html PUBLIC "-//W3C//DTD XHTML 1.0 Transitional//EN" "http://www.w3.org/TR/xhtml1/DTD/xhtml1-transitional.dtd"&gt;</a:t>
                      </a:r>
                      <a:endParaRPr sz="18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/>
                        <a:t>Переходный синтаксис XHTML.</a:t>
                      </a:r>
                      <a:endParaRPr sz="18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/>
                        <a:t>&lt;!DOCTYPE html PUBLIC "-//W3C//DTD XHTML 1.0 Frameset//EN" "http://www.w3.org/TR/xhtml1/DTD/xhtml1-frameset.dtd"&gt;</a:t>
                      </a:r>
                      <a:endParaRPr sz="18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/>
                        <a:t>Документ написан на XHTML и содержит фреймы.</a:t>
                      </a:r>
                      <a:endParaRPr sz="18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ru-RU" sz="1400" u="none" cap="none" strike="noStrike"/>
                        <a:t>XHTML 1.1</a:t>
                      </a:r>
                      <a:endParaRPr sz="14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5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/>
                        <a:t>&lt;!DOCTYPE html PUBLIC "-//W3C//DTD XHTML 1.1//EN" "http://www.w3.org/TR/xhtml11/DTD/xhtml11.dtd"&gt;</a:t>
                      </a:r>
                      <a:endParaRPr sz="18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/>
                        <a:t>Разработчики XHTML 1.1 предполагают, что он постепенно вытеснит HTML. Никакого деления на виды это определение не имеет, синтаксис один и подчиняется четким правилам.</a:t>
                      </a:r>
                      <a:endParaRPr sz="1800" u="none" cap="none" strike="noStrike"/>
                    </a:p>
                  </a:txBody>
                  <a:tcPr marT="16625" marB="16625" marR="33250" marL="33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&lt;HTML&gt;</a:t>
            </a:r>
            <a:endParaRPr b="0" i="0" sz="3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914399" y="1596855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ТЕГ &lt;HTML&gt; ЯВЛЯЕТСЯ КОНТЕЙНЕРОМ, КОТОРЫЙ ЗАКЛЮЧАЕТ В СЕБЕ ВСЕ СОДЕРЖИМОЕ ВЕБ-СТРАНИЦЫ.</a:t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&lt;HEAD&gt;</a:t>
            </a:r>
            <a:endParaRPr b="0" i="0" sz="3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914399" y="1596855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ТЕГ &lt;HEAD&gt; НЕОБХОДИМ ДЛЯ ХРАНЕНИЯ ДРУГИХ ЭЛЕМЕНТОВ, ПРЕДНАЗНАЧЕННЫХ ДЛЯ КОНФИГУРАЦИИ БРАУЗЕРА, НЕОБХОДИМОЙ ДЛЯ ПРАВИЛЬНОГО ОТОБРАЖЕНИЯ СТРАНИЦЫ.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ВНУТРИ КОНТЕЙНЕРА &lt;HEAD&gt; НАХОДЯТСЯ МЕТАТЕГИ, КОТОРЫЕ ИСПОЛЬЗУЮТСЯ ДЛЯ ХРАНЕНИЯ ИНФОРМАЦИИ ПРЕДНАЗНАЧЕННОЙ ДЛЯ БРАУЗЕРОВ И ПОИСКОВЫХ СИСТЕМ.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&lt;META&gt;</a:t>
            </a:r>
            <a:endParaRPr b="0" i="0" sz="3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914399" y="1596855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ОПРЕДЕЛЯЕТ МЕТАТЕГИ, КОТОРЫЕ ИСПОЛЬЗУЮТСЯ ДЛЯ ХРАНЕНИЯ ИНФОРМАЦИИ ПРЕДНАЗНАЧЕННОЙ ДЛЯ БРАУЗЕРОВ И ПОИСКОВЫХ СИСТЕМ.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&lt;TITLE&gt;</a:t>
            </a:r>
            <a:endParaRPr b="0" i="0" sz="3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914399" y="1596855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ОПРЕДЕЛЯЕТ ЗАГОЛОВОК ДОКУМЕНТА. ЭЛЕМЕНТ &lt;TITLE&gt; НЕ ЯВЛЯЕТСЯ ЧАСТЬЮ ДОКУМЕНТА И НЕ ПОКАЗЫВАЕТСЯ НАПРЯМУЮ НА ВЕБ-СТРАНИЦЕ.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&lt;LINK&gt;</a:t>
            </a:r>
            <a:endParaRPr b="0" i="0" sz="3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914399" y="1596855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УСТАНАВЛИВАЕТ СВЯЗЬ С ВНЕШНИМ ДОКУМЕНТОМ ВРОДЕ ФАЙЛА СО СТИЛЯМИ ИЛИ СО ШРИФТАМИ.</a:t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&lt;SCRIPT&gt;</a:t>
            </a:r>
            <a:endParaRPr b="0" i="0" sz="3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914399" y="1596855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ТЕГ &lt;SCRIPT&gt; ПРЕДНАЗНАЧЕН ДЛЯ ОПИСАНИЯ СКРИПТОВ. СОДЕРЖИТ ССЫЛКУ НА ДОКУМЕНТ, СОДЕРЖАЩИЙ СКРИПТ (ЛОКАЛЬНУЮ ИЛИ ГЛОБАЛЬНУЮ) И ТИП СКРИПТА.</a:t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&lt;BODY&gt;</a:t>
            </a:r>
            <a:endParaRPr b="0" i="0" sz="3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914399" y="1596855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ТЕГ – КОНТЕЙНЕР, В КОТОРОМ РАСПОЛАГАЕТСЯ ТО, ЧТО БУДЕТ ВИЗУАЛИЗИРОВАНО НА ВЕБ СРАНИЦЕ.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ТЕКСТ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914399" y="1596855"/>
            <a:ext cx="10363826" cy="4905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&lt;B&gt;&lt;/B&gt;  -  СОЗДАЕТ ЖИРНЫЙ ТЕКСТ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&lt;I&gt;&lt;/I&gt; - СОЗДАЕТ НАКЛОННЫЙ ТЕКСТ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&lt;TT&gt;&lt;/TT&gt; - СОЗДАЕТ ТЕКСТ, ИМИТИРУЮЩИЙ СТИЛЬ ПЕЧАТНОЙ МАШИНКИ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&lt;CITE&gt;&lt;/CITE&gt; - ИСПОЛЬЗУЕТСЯ ДЛЯ ЦИТАТ, ОБЫЧНО НАКЛОННЫЙ ТЕКСТ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&lt;EM&gt;&lt;/EM&gt; - ИСПОЛЬЗУЕТСЯ ДЛЯ ВЫДЕЛЕНИЯ ИЗ ТЕКСТА СЛОВА (НАКЛОННЫЙ ИЛИ ЖИРНЫЙ ТЕКСТ)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&lt;P&gt; - СОЗДАЕТ НОВЫЙ ПАРАГРАФ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&lt;BR&gt; - ВСТАВЛЯЕТ ПЕРЕВОД СТРОКИ.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ЗАГОЛОВКИ ТЕКСТА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914399" y="1596855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&lt;H1&gt; .. &lt;H6&gt; - ТЕГИ ЗАГОЛОВКОВ, СРЕДИ КОТОРЫХ САМЫЙ БОЛЬШОЙ И ЗНАЧИМЫЙ – H1, А САМЫЙ МАЛЕНЬКИЙ – H6</a:t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ВЕБ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914399" y="1596855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КОГДА МЫ ГОВОРИМ ОБ ВЕБ ПРИЛОЖЕНИЯХ (ИНТЕРНЕТ САЙТ- ЧАСТНЫЙ СЛУЧАЙ ВЕБ ПРИЛОЖЕНИЯ), МЫ ПРЕДПОЛАГАЕМ, ЧТО ЭТО КЛИЕНТ-СЕРВЕРНОЕ ПРИЛОЖЕНИЕ, КЛИЕНТОМ ДЛЯ КОТОРОГО МОЖЕТ ВЫСТУПАТЬ БРАУЗЕР, А ПРОТОКОЛОМ ПЕРЕДАЧИ ДАННЫХ ЯВЛЯЕТСЯ HTTP</a:t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ТАБЛИЦЫ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914400" y="1156149"/>
            <a:ext cx="10363800" cy="5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&lt;TABLE&gt;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ru-RU" sz="1800">
                <a:latin typeface="Questrial"/>
                <a:ea typeface="Questrial"/>
                <a:cs typeface="Questrial"/>
                <a:sym typeface="Questrial"/>
              </a:rPr>
              <a:t>&lt;THEAD&gt;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&lt;TR&gt;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	&lt;TH&gt;ТЕКСТ ЗАГОЛОВКА&lt;/TH&gt;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	&lt;TH&gt;ТЕКСТ ЗАГОЛОВКА&lt;/TH&gt;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&lt;/TR&gt;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ru-RU" sz="1800">
                <a:latin typeface="Questrial"/>
                <a:ea typeface="Questrial"/>
                <a:cs typeface="Questrial"/>
                <a:sym typeface="Questrial"/>
              </a:rPr>
              <a:t>&lt;/THEAD&gt;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ru-RU" sz="1800">
                <a:latin typeface="Questrial"/>
                <a:ea typeface="Questrial"/>
                <a:cs typeface="Questrial"/>
                <a:sym typeface="Questrial"/>
              </a:rPr>
              <a:t>&lt;TBODY&gt;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&lt;TR&gt;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	&lt;TD&gt;ДАННЫЕ&lt;/TD&gt;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	&lt;TD&gt;ДАННЫЕ&lt;/TD&gt;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&lt;/TR&gt;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ru-RU" sz="1800">
                <a:latin typeface="Questrial"/>
                <a:ea typeface="Questrial"/>
                <a:cs typeface="Questrial"/>
                <a:sym typeface="Questrial"/>
              </a:rPr>
              <a:t>&lt;TBODY&gt;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&lt;/TABLE&gt;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ГИПЕРССЫЛКИ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914399" y="1596855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&lt;A HREF="URL"&gt;ТЕКСТ ССЫЛКИ&lt;/A&gt;</a:t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ИЗОБРАЖЕНИЯ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914399" y="1596855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&lt;IMG SRC="URL" ALT="АЛЬТЕРНАТИВНЫЙ ТЕКСТ"&gt;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КОНТЕЙНЕРЫ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914399" y="1596855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&lt;DIV&gt; - ЭЛЕМЕНТ, ЯВЛЯЮЩИЙСЯ БЛОЧНЫМ И ПРЕДНАЗНАЧЕННЫЙ ДЛЯ ВЫДЕЛЕНИЯ ФРАГМЕНТА ДОКУМЕНТА С ЦЕЛЬЮ ИЗМЕНЕНИЯ ВИДА СОДЕРЖИМОГО.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ТЕГ &lt;SPAN&gt; ПРЕДНАЗНАЧЕН ДЛЯ ОПРЕДЕЛЕНИЯ СТРОЧНЫХ ЭЛЕМЕНТОВ ДОКУМЕНТА. В ОТЛИЧИЕ ОТ БЛОЧНЫХ ЭЛЕМЕНТОВ, ТАКИХ КАК &lt;TABLE&gt;, &lt;P&gt; ИЛИ &lt;DIV&gt;, С ПОМОЩЬЮ ТЕГА &lt;SPAN&gt; МОЖНО ВЫДЕЛИТЬ ЧАСТЬ ИНФОРМАЦИИ ВНУТРИ ДРУГИХ ТЕГОВ И УСТАНОВИТЬ ДЛЯ НЕЕ СВОЙ СТИЛЬ.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ФОРМА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914399" y="1596855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ТЕГ &lt;FORM&gt; (ФОРМА) ПРЕДНАЗНАЧЕНА ДЛЯ ФОРМИРОВАНИЯ НАБОРА ДАННЫХ ДЛЯ ОБМЕНА МЕЖДУ ПОЛЬЗОВАТЕЛЕМ И СЕРВЕРОМ.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ЭТОТ ТЕГ ОБЫЧНО ВКЛЮЧАЕТ В СЕБЯ ЭЛЕМЕНТЫ УПРАВЛЕНИЯ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ЭЛЕМЕНТЫ УПРАВЛЕНИЯ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914399" y="1596855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ТЕГ &lt;INPUT&gt; В ПЕРВУЮ ОЧЕРЕДЬ ПРЕДНАЗНАЧЕН ДЛЯ ГЕНЕРАЦИИ ТЕКСТОВЫХ ПОЛЕЙ, КНОПОК, ПЕРЕКЛЮЧАТЕЛЕЙ И ФЛАГОВ.</a:t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CSS</a:t>
            </a:r>
            <a:endParaRPr b="0" i="0" sz="3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914399" y="1596855"/>
            <a:ext cx="10363826" cy="4557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b="0" i="0" lang="ru-RU" sz="18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ВНЕШНЕЕ. САМЫЙ МОЩНЫЙ И УДОБНЫЙ СПОСОБ ОПРЕДЕЛЕНИЯ СТИЛЕЙ И ПРАВИЛ ДЛЯ САЙТА. СТИЛИ ХРАНЯТСЯ В ОТДЕЛЬНОМ ФАЙЛЕ, КОТО-РЫЙ МОЖЕТ БЫТЬ ИСПОЛЬЗОВАН ДЛЯ ЛЮБЫХ ВЕБ-СТРАНИЦ. ДЛЯ ПОДКЛЮЧЕНИЯ ТАБЛИЦЫ СВЯЗАННЫХ СТИЛЕЙ ИСПОЛЬЗУЕТСЯ ТЕГ &lt;LINK&gt;В ЗАГОЛОВКЕ СТРАНИЦЫ.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b="0" i="0" lang="ru-RU" sz="18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ВНУТРЕННЕЕ. СТИЛЬ ОПРЕДЕЛЯЕТСЯ В САМОМ ДОКУМЕНТЕ И ОБЫЧНО РАСПОЛАГАЕТСЯ В ЗАГОЛОВКЕ ВЕБ-СТРАНИЦЫ. ПО СВОЕЙ ГИБКОСТИ И ВОЗМОЖНОСТЯМ ЭТОТ СПОСОБ ИСПОЛЬЗОВАНИЯ СТИЛЯ УСТУПАЕТ ПРЕДЫДУЩЕМУ, НО ТАКЖЕ ПОЗВОЛЯЕТ РАЗМЕЩАТЬ ВСЕ СТИЛИ В ОДНОМ МЕСТЕ. В ДАННОМ СЛУЧАЕ, ПРЯМО В ТЕЛЕ ДОКУМЕНТА. ОПРЕДЕЛЕНИЕ СТИЛЯ ЗАДАЕТСЯ ТЕГОМ &lt;STYLE&gt;.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b="0" i="0" lang="ru-RU" sz="18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СТРОКОВОЕ. ВНУТРЕННИЙ СТИЛЬ ЯВЛЯЮТСЯ ПО СУЩЕСТВУ РАСШИРНИЕМ ДЛЯ ОДИНОЧНОГО ТЕГА, ИСПОЛЬЗУЕМОГО НА ВЕБ-СТРАНИЦЕ. ДЛЯ ОПРЕДЕЛЕНИЯ СТИЛЯ ИСПОЛЬЗУЕТСЯ АТРИБУТ STYLE, А ЕГО ЗНАЧЕНИЯ УКАЗЫВАЮТСЯ С ПОМОЩЬЮ ЯЗЫКА ТАБЛИЦЫ СТИЛЕЙ.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1125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СИСТЕМА КОНТРОЛЯ ВЕРСИЙ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508000" y="6037943"/>
            <a:ext cx="5806339" cy="463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HTTPS://PROGLIB.IO/P/GIT-FOR-HALF-AN-HOUR/</a:t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42" name="Google Shape;24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000" y="1107000"/>
            <a:ext cx="9288000" cy="4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URI, URL, URN</a:t>
            </a:r>
            <a:endParaRPr b="0" i="0" sz="3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914399" y="1596855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URI - UNIFORM RESOURCE IDENTIFIER (УНИФИЦИРОВАННЫЙ ИДЕНТИФИКАТОР РЕСУРСА)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URL - UNIFORM RESOURCE LOCATOR (УНИФИЦИРОВАННЫЙ ОПРЕДЕЛИТЕЛЬ МЕСТОНАХОЖДЕНИЯ РЕСУРСА)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URN - UNIFRORM RESOURCE NAME (УНИФИЦИРОВАННОЕ ИМЯ РЕСУРСА)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URI, URL, URN</a:t>
            </a:r>
            <a:endParaRPr b="0" i="0" sz="3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914399" y="1596855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URI = HTTPS://PROGLIB.IO/P/GIT-FOR-HALF-AN-HOUR</a:t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URL = HTTPS://PROGLIB.IO </a:t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URN = /P/GIT-FOR-HALF-AN-HOUR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HTML, ТЕГ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914399" y="1596855"/>
            <a:ext cx="10363826" cy="526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HTML (HYPER TEXT MARKUP LANGUAGE) – ЯЗЫК РАЗМЕТКИ ГИПЕРТЕКСТА. ДЛЯ РАЗМЕТКИ HTML ДОКУМЕНТА ИСПОЛЬЗУЮТ ТЕГИ (ФЛАГИ РАЗМЕТКИ).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ТЕГ – ЭТО ОПРЕДЕЛЕННАЯ ПОСЛЕДОВАТЕЛЬНОСТЬ СИМВОЛОВ, ЗАКЛЮЧЕННЫЕ МЕЖДУ ЗНАКАМИ &lt; (БОЛЬШЕ) И &gt; (МЕНЬШЕ).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ДЛЯ ТОГО, ЧТОБЫ СОЗДАТЬ HTML ДОКУМЕНТ НЕОБХОДИМО: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ОТКРЫТЬ ЛЮБОЙ ТЕКСТОВЫЙ РЕДАКТОР (НАПРИМЕР, БЛОКНОТ ВСТРОЕННЫЙ В WINDOWS);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НАБРАТЬ ПРОИЗВОЛЬНЫЙ ТЕКСТ И РАЗМЕТИТЬ ЕГО HTML ТЭГАМИ;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СОХРАНИТЬ ФАЙЛ С РАСШИРЕНИЕМ .HTM ИЛИ .HTML.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ТЕПЕРЬ ЕСЛИ ОТКРЫТЬ СОЗДАННЫЙ ФАЙЛ С ПОМОЩЬЮ ВЕБ-БРАУЗЕРА, ОН БУДЕТ ОТОБРАЖЕН КАК ВЕБ-СТРАНИЦА.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АТРИБУТЫ ТЕГА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914399" y="1596855"/>
            <a:ext cx="10363826" cy="2186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АТРИБУТЫ — ЗАРЕЗЕРВИРОВАННЫЕ СЛОВА;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ТАК ЖЕ, КАК И ТЕГИ, АТРИБУТЫ СО ЗНАЧЕНИЯМИ РЕКОМЕНДУЕТСЯ ПИСАТЬ МАЛЕНЬКИМИ БУКВАМИ;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АТРИБУТЫ ИСПОЛЬЗУЮТСЯ ДЛЯ УКАЗАНИЯ ЗНАЧЕНИЯ НЕКОТОРЫХ СВОЙСТВ, КОТОРЫМИ ОБЛАДАЕТ ТЕГ.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984603" y="4684150"/>
            <a:ext cx="42227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&lt;p align=”center”&gt;Абзац&lt;/p&gt; </a:t>
            </a:r>
            <a:endParaRPr b="0" i="0" sz="2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САМЫЕ РАСПРОСТРАНЁННЫЕ АТРИБУТЫ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914399" y="1596855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BGCOLOR – ЦВЕТ ФОНА ЗАДАН ПО СХЕМЕ RGB;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BACKGROUND – ГРАФИЧЕСКИЙ ФАЙЛ ФОНА;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TEXT – ЦВЕТ ТЕКСТА;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LINK – ЦВЕТ ССЫЛКИ;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ALINK – ЦВЕТ АКТИВНОЙ ССЫЛКИ;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VLINK – ЦВЕТ ПОСЕЩЕННОЙ ССЫЛКИ.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СТРУКТУРА HTML-ДОКУМЕНТА</a:t>
            </a:r>
            <a:endParaRPr b="0" i="0" sz="3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914399" y="1596855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b="0" i="0" lang="ru-RU" sz="18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&lt;HTML&gt;</a:t>
            </a:r>
            <a:endParaRPr b="0" i="0" sz="185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b="0" i="0" lang="ru-RU" sz="18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&lt;HEAD&gt;</a:t>
            </a:r>
            <a:endParaRPr b="0" i="0" sz="185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b="0" i="0" lang="ru-RU" sz="18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&lt;TITLE&gt;ПРОСТОЕ НАЗВАНИЕ&lt;/TITLE&gt;</a:t>
            </a:r>
            <a:endParaRPr b="0" i="0" sz="185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b="0" i="0" lang="ru-RU" sz="18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&lt;/HEAD&gt;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b="0" i="0" lang="ru-RU" sz="18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&lt;BODY&gt;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b="0" i="0" lang="ru-RU" sz="18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СОДЕРЖАНИЕ СТРАНИЦЫ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b="0" i="0" lang="ru-RU" sz="18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&lt;/BODY&gt;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b="0" i="0" lang="ru-RU" sz="18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&lt;/HTML&gt;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913775" y="678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ЭЛЕМЕНТ &lt;!DOCTYPE&gt;</a:t>
            </a:r>
            <a:endParaRPr b="0" i="0" sz="3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914399" y="1596855"/>
            <a:ext cx="10363826" cy="4433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ЭЛЕМЕНТ &lt;!DOCTYPE&gt; ПРЕДНАЗНАЧЕН ДЛЯ УКАЗАНИЯ ТИПА ТЕКУЩЕГО ДОКУМЕНТА — DTD (DOCUMENT TYPE DEFINITION, ОПИСАНИЕ ТИПА ДОКУМЕНТА). ЭТО НЕОБХОДИМО, ЧТОБЫ БРАУЗЕР ПОНИМАЛ, КАК СЛЕДУЕТ ИНТЕРПРЕТИРОВАТЬ ТЕКУЩУЮ ВЕБ-СТРАНИЦУ, ПОСКОЛЬКУ HTML СУЩЕСТВУЕТ В НЕСКОЛЬКИХ ВЕРСИЯХ, КРОМЕ ТОГО, ИМЕЕТСЯ XHTML (EXTENSIBLE HYPERTEXT MARKUP LANGUAGE, РАСШИРЕННЫЙ ЯЗЫК РАЗМЕТКИ ГИПЕРТЕКСТА), ПОХОЖИЙ НА HTML, НО РАЗЛИЧАЮЩИЙСЯ С НИМ ПО СИНТАКСИСУ. ЧТОБЫ БРАУЗЕР «НЕ ПУТАЛСЯ» И ПОНИМАЛ, СОГЛАСНО КАКОМУ СТАНДАРТУ ОТОБРАЖАТЬ ВЕБ-СТРАНИЦУ И НЕОБХОДИМО В ПЕРВОЙ СТРОКЕ КОДА ЗАДАВАТЬ &lt;!DOCTYPE&gt;.</a:t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СУЩЕСТВУЕТ НЕСКОЛЬКО ВИДОВ &lt;!DOCTYPE&gt;, ОНИ РАЗЛИЧАЮТСЯ В ЗАВИСИМОСТИ ОТ ВЕРСИИ ЯЗЫКА, НА КОТОРОГО ОРИЕНТИРОВАНЫ.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