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00D922-C2B4-483F-A5DE-03B7A4C4A01B}">
  <a:tblStyle styleId="{F100D922-C2B4-483F-A5DE-03B7A4C4A0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67B932CE-AECC-4E92-B330-A2E427A3CCB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71CC4B83-1C8B-4D94-8AB7-F46E1BFC607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hyperlink" Target="https://habr.com/company/raiffeisenbank/blog/340584/" TargetMode="External"/><Relationship Id="rId5" Type="http://schemas.openxmlformats.org/officeDocument/2006/relationships/hyperlink" Target="https://habr.com/company/raiffeisenbank/blog/340584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ru/docs/Web/API/window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Функции, ООП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DOM.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0" y="5200650"/>
            <a:ext cx="19620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Лексическая область видимости (</a:t>
            </a:r>
            <a:r>
              <a:rPr b="0" i="0" lang="en-US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характерна следующим: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Вложенная функция обладает возможностью доступа ко всем аргументам и локальным переменным объемлющей функции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переменные внутри функции – это свойства специального внутреннего объекта </a:t>
            </a:r>
            <a:r>
              <a:rPr b="0" i="0" lang="en-US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 </a:t>
            </a:r>
            <a:endParaRPr b="0" i="0" sz="2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</a:t>
            </a: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внутренним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скрыт от прямого доступа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Интерпретатор сначала пытается найти переменную в текущем LE, а затем – во внешнем объекте переменных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Ссылка на внешний объект переменных хранится в специальном внутреннем свойстве [[Scope]]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создании функция получает [[Scope]], которое ссылается на LE, в котором она создана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факту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при создании получает ссылку [[Scope]] на объект с переменными, в контексте которого создана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запуске функции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создается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новый объект с переменными </a:t>
            </a: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</a:t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переменных осуществляется сначала в текущем объекте переменных, потом – по ссылке [[Scope]], т.е. если переменных нет внутри, Функция читает переменные снаружи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что это влияет?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5" y="1168400"/>
            <a:ext cx="2886000" cy="11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799849" y="1168401"/>
            <a:ext cx="4111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Всегда используются текущие значения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2416492"/>
            <a:ext cx="70580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7971798" y="2416492"/>
            <a:ext cx="2741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Ничего не меняется, даже если усложнить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функциональном стиле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конструктора: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создания экземпляра: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console.log(person.getName());//Matthew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 //28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 instanceof Object);//true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 instanceof Person);//true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конструкторов обычно начинаются с прописной буквы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явно не создается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Свойства и метод назначаются непосредственно объекту this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Для создания экземпляров используется оператор new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Инструкция return отсутствует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Порядок создания экземпляра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нового объекта переменной this конструктора (после чего this указывает на новый объект)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кода внутри конструктора (добавление свойств к новому объекту)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Возвращение нового объекта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создаются для каждого экземпляра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734" y="2280718"/>
            <a:ext cx="5400000" cy="18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b="0" l="0" r="5302" t="0"/>
          <a:stretch/>
        </p:blipFill>
        <p:spPr>
          <a:xfrm>
            <a:off x="790308" y="2280718"/>
            <a:ext cx="5113596" cy="215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62" y="1629738"/>
            <a:ext cx="5400000" cy="1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лекции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914400" y="1168400"/>
            <a:ext cx="103638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534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Скриптовые файлы;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Анонимные функции;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Переменные типа "функция“;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Замыкания;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ООП - инкапсуляция, наследование, полиморфизм, утиная типизация, приватные и публичные свойства и методы;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Описание собственных классов - реализация приватных свойств и методов, реализация наследования;</a:t>
            </a:r>
            <a:endParaRPr b="0" i="0" sz="2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Встроенные классы и объекты;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Исключения;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Работа с DOM;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WINDOW;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Публичное и приватное свойство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fAge = 'лет';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' + fAge;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Person(‘Matt', 28);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person.name = 'Matthew';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console.log(person.name);//Matthew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 лет	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Публичный и приватный метод: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formatAge(age);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 formatAge(age){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лет';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f2=formatAge(age);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Person('Matthew', 28);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console.log(person.formatAge);//undefined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console.log(person.f2);//undefined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 лет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837875" y="0"/>
            <a:ext cx="10515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Геттеры и сеттеры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37875" y="803775"/>
            <a:ext cx="10515600" cy="6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_age = 0;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this.setAge = function (age)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(age &lt;= 0 || age &gt;= 100)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throw "Значение должно быть больше 0 и меньше 100";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_age = age;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 ()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_age;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person.setAge(20);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console.log(person.getAge());//20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person.setAge(100);//Ex. Значение должно быть больше 0 и меньше 100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Расширяем: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this.group = group;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student.name = 'Peter';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student.age = 24;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console.log(student.name);//Peter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console.log(student.group);//1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Переопределение метода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this.group = group;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 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 + ' лет';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student.age = 20;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console.log(student.getAge()); //20 лет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не сохранится: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this.printAge = function 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setTimeout(console.log(formatAge()), 1000);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 formatAge()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 + ' лет';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person.printAge(); //undefined лет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сохранится: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var self = this;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this.age = age;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this.printAge = function(){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setTimeout(console.log(formatAge()), 1000);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function formatAge(){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return self.age + ' лет';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person.printAge(); //28 лет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запомнить</a:t>
            </a:r>
            <a:endParaRPr b="0" i="0" sz="32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в JS не привязывается к объекту, а зависит от контекста вызова. В случае с конструктором this ссылается на созданный экземпляр при условии использования ключевого слова new.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Статические члены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 rotWithShape="1">
          <a:blip r:embed="rId3">
            <a:alphaModFix/>
          </a:blip>
          <a:srcRect b="512" l="0" r="0" t="0"/>
          <a:stretch/>
        </p:blipFill>
        <p:spPr>
          <a:xfrm>
            <a:off x="837887" y="1325563"/>
            <a:ext cx="6505575" cy="37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Именование функций: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функция что-то делает, вычисляет — начинается с глагола: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getData, callPolice, joinItechart.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возвращает какой-то признак — формы глаголов to be или to have: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isStudent, hasKnowledge.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функция названа правильно, вам не нужно будет исследовать тело функции в месте её вызова.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прототипном стиле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Прототип Proto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console.log(student.age);//24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console.log(student.name);//Alex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618" y="1325563"/>
            <a:ext cx="4086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 можно организовать в цепочки (свойство, не найденное в одном объекте, автоматически ищется в другом)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__proto__ доступно во всех браузерах, кроме IE10-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Объект, на который указывает ссылка __proto__, называется «прототипом»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Все объекты, созданные объектными литералами, имеют прототип Object.prototype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Объекты, созданные с помощью new и конструктора, имеют в качестве прототипа значение свойства prototype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Прототип используется только при чтении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 rotWithShape="1">
          <a:blip r:embed="rId3">
            <a:alphaModFix/>
          </a:blip>
          <a:srcRect b="16682" l="0" r="0" t="0"/>
          <a:stretch/>
        </p:blipFill>
        <p:spPr>
          <a:xfrm>
            <a:off x="7973574" y="4756752"/>
            <a:ext cx="3686175" cy="18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>
            <a:hlinkClick r:id="rId4"/>
          </p:cNvPr>
          <p:cNvSpPr txBox="1"/>
          <p:nvPr/>
        </p:nvSpPr>
        <p:spPr>
          <a:xfrm>
            <a:off x="837887" y="6220655"/>
            <a:ext cx="620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Ещё</a:t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Proto: read only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57435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Имеет смысл только у конструктора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обычно создаются функцией-конструктором через new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__proto__ не работает в IE10-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 rotWithShape="1">
          <a:blip r:embed="rId3">
            <a:alphaModFix/>
          </a:blip>
          <a:srcRect b="0" l="0" r="0" t="784"/>
          <a:stretch/>
        </p:blipFill>
        <p:spPr>
          <a:xfrm>
            <a:off x="837887" y="2869325"/>
            <a:ext cx="6696075" cy="28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метода через прототип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Person(age, name){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Person.prototype.getAge = function(){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Person(28, 'Matthew');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person2 = new Person(22, ‘Kristina');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 == person2.getAge);//true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create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Создаёт новый объект с указанными объектом прототипа и свойствами.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Object.create(proto[, propertiesObject]);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Object.create(person);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console.log(student.age);//20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 Object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Конструктор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Object.length имеет значение 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Object.prototype позволяет добавлять свойства ко всем объектам типа Object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o1 = new Object();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console.log(o1);//{}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o2 = {};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console.log(o2);//{}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0" l="0" r="0" t="1787"/>
          <a:stretch/>
        </p:blipFill>
        <p:spPr>
          <a:xfrm>
            <a:off x="5814027" y="3058510"/>
            <a:ext cx="3590925" cy="21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/>
          <p:nvPr/>
        </p:nvSpPr>
        <p:spPr>
          <a:xfrm>
            <a:off x="837887" y="5959366"/>
            <a:ext cx="9409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Object.prototype – вершина иерархии, единственный, у которого __proto__ равно null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83788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наследования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name)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Person.call(this, name);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				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Student(5, 'Anna');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console.log(student.name);//Anna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console.log(student.course);//5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0;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Person.prototype.setAge = function(age){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person.setAge(100);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console.log(person.getAge());//100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Анонимные функции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filtered = a.filter(function(element)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!!a;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ледование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5286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 метода родителя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2960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toString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alert(person);//[object Object]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без использования метода hasOwnProperty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for(var key in student)//course group name age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console.log(key);			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7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с использованием метода hasOwnProperty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for(var key in student){//course group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if(student.hasOwnProperty(key))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console.log(key);}}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keys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Person.prototype.setName = function (name)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Person.prototype.getName = function ()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this.name;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Student(20);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console.log(Object.keys(student));//["course"]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837875" y="1325575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Object.defineProperty(person, 'age', 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enumerable: true,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configurable: true,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//writable: true , нельзя использовать совместно с get/set.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//value: 0, нельзя использовать совместно с get/set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get: function(){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лет';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set: function(newAge){        age = newAge;    }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person.age = 10;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console.log(person.age);//10 лет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Object.defineProperty(this, 'age',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enumerable: false,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configurable: true,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value: 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console.log(Object.getOwnPropertyNames(person));//["name", "age"]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console.log(Object.keys(person));//["name"]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встроенных прототипов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this.age = 0;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alert(person);//[object Object]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проверки типов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sum(element1,element2)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element1+element2;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typeof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543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instanceof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6389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[];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fruits = ["Яблоко", "Апельсин", "Слива"];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fruits[0]; // Яблоко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fruits.length; // 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6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unshift, shift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push, pop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2" name="Google Shape;41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378" y="2336801"/>
            <a:ext cx="7335242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– не количество элементов массива, а последний индекс + 1.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[1];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a[1000] = 'lol';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1001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Выделение памяти для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6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[1, 2, 3];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a[3] = 4;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a[4] = 5;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b = new Array(1000);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b.length; // 1000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join, split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splice*(опаснее), slice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sort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reverse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concat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indexOf, lastIndexOf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 (</a:t>
            </a:r>
            <a:r>
              <a:rPr b="0" i="0" lang="en-US" sz="3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дома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7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forEach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filter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every, some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reduce, reduceRight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библиотеки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7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Math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код 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(err)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обработка ошибки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Expression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isMore = function(a, b)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a &gt; b;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alert('Начало блока try');  // (1)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.. код без ошибок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alert('Конец блока try');   // (2)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alert('Блок catch не получит управление, так как нет ошибок'); // (3)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alert('Начало блока try');  // (1)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something; // ошибка, переменная не определена!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alert('Конец блока try');  // (2)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alert('Ошибка ' + e.name + ":" + e.message + "\n" + e.stack); // (3)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работы с исключениями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7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синтаксически верен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работает в синхронном режиме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своих «ошибок»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7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throw генерирует ошибку.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'{ "age": 30 }'; // данные неполны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 user = JSON.parse(data); // &lt;-- выполнится без ошибок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SyntaxError("Данные некорректны");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"Извините, в данных ошибка"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Проброс 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77"/>
          <p:cNvSpPr txBox="1"/>
          <p:nvPr>
            <p:ph idx="1" type="body"/>
          </p:nvPr>
        </p:nvSpPr>
        <p:spPr>
          <a:xfrm>
            <a:off x="914399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'{ "name": “Matthew", "age": 28 }'; // данные корректны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 user = JSON.parse(data);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SyntaxError("Ошибка в данных");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something(); // произошла непредусмотренная ошибка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(e.name == "SyntaxError")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alert( "Извините, в данных ошибка"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else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e;  }}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window.onerror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7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window.onerror = function(message, url, lineNumber)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alert("Поймана ошибка, выпавшая в глобальную область!\n" +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"Сообщение: " + message + "\n(" + url + ":" + lineNumber + ")");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function readData()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error(); // ой, что-то не так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readData();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BOM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7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BOM ("Browser Object Model") - объектная модель браузера.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window представляет собой окно, содержащее DOM документ; свойство document указывает на DOM document, загруженный в данном окне. Окно текущего документа может быть получено с помощью свойства document.defaultView.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8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Полный набор свойств и методов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можно найти тут.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очень коротко: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document - объект Document;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event - объект Event;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frames - массив всех именованных фреймов (дочерних окон);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history - объект History;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location - объект Location;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 - имя окна или имя фрейма, в который загружена страница;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opener - ссылка, на окно создателя;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 - ссылка на родительское окно;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self - ссылка на себя;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top - ссылка на первое окно в иерархии, в которое входит данное окно.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81"/>
          <p:cNvSpPr txBox="1"/>
          <p:nvPr>
            <p:ph idx="1" type="body"/>
          </p:nvPr>
        </p:nvSpPr>
        <p:spPr>
          <a:xfrm>
            <a:off x="914399" y="11684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alert(x) - выводит окно с сообщением x, например, alert("hello world");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confirm(x) - выводит окно уведомление с сообщением x и возвращает true, если пользователь нажал кнопку Ok;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prompt(x,y) - отображает окно пользовательского ввода с сообщением x, и значением по умолчанию y;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moveBy(x,y) - сдвигает окно на x и y пикселей;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moveTo(x,y) - перемещает окно в позицию (x,y);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resizeBy(w,h) - изменяет размеры окна на w и h пикселей;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resizeTo(w,h) - устанавливает размеры окна в w и h пикселей;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scrollBy(x,y) - прокрутить содержимое окна на x и y пикселей;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scrollTo(x,y) - прокрутить содержимое окна на позицию (x,y);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 - распечатать содержимое окна;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focus() - устанавливает фокус на окно;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blur() - удаляет фокус с окна;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setInterval(code,millisec[, lang]) - периодически выполняет код через указанный интервал, пока не будет вызвана функция clearInterval(). </a:t>
            </a:r>
            <a:endParaRPr b="0" i="0" sz="1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clearInterval(idInterval) - прекращает отслеживание интервалов созданных функцией setInterval();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setTimeout(code,millisec[, lang]) - выполяет код по истечении указанного времени;</a:t>
            </a:r>
            <a:endParaRPr b="0" i="0" sz="1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914399" y="8636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clearTimeout(idTimeout) - прерывает отслеживаение таймера созданного функцией setTimeout();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close() - закрывает окно;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createPopup() - создает новое всплывающее окно, популярные браузеры содержат блокировку (устанавливается в настройках) подобных окон;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fullscreen - отображать ли окно в полноэкранном режиме,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- позиция окна по x;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- позиция окна по y;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- высота окна в пикселах не меньшее 100;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- ширина окна в пикселах не меньшее 100;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- можно ли менять размеры окна,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- отображать ли строку адреса,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scrollbars - отображать ли панель прокрутки,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- отображать ли панель статуса,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menubar - отображать ли меню,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titlebar - отображать ли заголовок окна, возможные значения yes, no, 1, 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toolbar - отображать ли панель инструментов, возможные значения yes, no, 1, 0.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 – функция, объявленная в основном потоке кода.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Также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ри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использовании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подхода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Declaration, объект функции создаётся интерпретатором до выполнения кода.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Expression – объявление функции в контексте какого-либо выражения, например присваивания.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Объектная модель документа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браузерных объектов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9" name="Google Shape;519;p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64008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DOM-дерева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8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&lt;title&gt;Какой-то заголовок&lt;/title&gt;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Какой-то текст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документа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1" name="Google Shape;531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46958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в примере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87"/>
          <p:cNvSpPr txBox="1"/>
          <p:nvPr>
            <p:ph idx="1" type="body"/>
          </p:nvPr>
        </p:nvSpPr>
        <p:spPr>
          <a:xfrm>
            <a:off x="913774" y="1168402"/>
            <a:ext cx="10363826" cy="462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Теги образуют узлы-элементы (element node). Одни узлы могут быть вложены в другие. Дерево образуется исключительно за счет них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Текст внутри элементов образует текстовые узлы (text node, #text). Текстовый узел содержит исключительно строку текста и не может иметь потомков, то есть он всегда на самом нижнем уровне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87"/>
          <p:cNvSpPr txBox="1"/>
          <p:nvPr/>
        </p:nvSpPr>
        <p:spPr>
          <a:xfrm>
            <a:off x="913149" y="5791200"/>
            <a:ext cx="1011712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Пробелы и переводы строки – это тоже текст, полноправные символы, которые учитываются в DOM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(w3.org)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88"/>
          <p:cNvSpPr txBox="1"/>
          <p:nvPr>
            <p:ph idx="1" type="body"/>
          </p:nvPr>
        </p:nvSpPr>
        <p:spPr>
          <a:xfrm>
            <a:off x="913774" y="1168402"/>
            <a:ext cx="10363826" cy="5689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Node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//Всевозможные значения nodeType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ELEMENT_NODE = 1;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ATTRIBUTE_NODE = 2;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TEXT_NODE = 3;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CDATA_SECTION_NODE = 4;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ENTITY_REFERENCE_NODE = 5;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ENTITY_NODE = 6;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PROCESSING_INSTRUCTION_NODE = 7;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COMMENT_NODE = 8;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DOCUMENT_NODE = 9;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DOCUMENT_TYPE_NODE = 10;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DOCUMENT_FRAGMENT_NODE = 11;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NOTATION_NODE = 12;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...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89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HTMLCollection является обобщённой коллекцией (объектом, ведущим себя подобно массиву) элементов (в порядке упоминания в документе) и предоставляет методы и свойства для получения хранящихся в нём элементов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6" name="Google Shape;556;p90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{F100D922-C2B4-483F-A5DE-03B7A4C4A01B}</a:tableStyleId>
              </a:tblPr>
              <a:tblGrid>
                <a:gridCol w="2880850"/>
                <a:gridCol w="7482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item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возвращает узел с порядковым номером index; отсчёт ведётся от нуля. Возвращает null, если index выходит за границы допустимого диапазона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namedItem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возвращает узел, идентификатор или имя которого совпадает со строкой, переданной в аргументе name. Возвращает null, если элемент отсутствует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91"/>
          <p:cNvSpPr txBox="1"/>
          <p:nvPr>
            <p:ph idx="1" type="body"/>
          </p:nvPr>
        </p:nvSpPr>
        <p:spPr>
          <a:xfrm>
            <a:off x="913775" y="971425"/>
            <a:ext cx="10363800" cy="5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- возвращает количество элементов в коллекции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1 вариант использования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images = document.images;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img = document.createElement('img');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document.body.appendChild(img);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console.log(images.length);//2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2 вариант использования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foreach(){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collections = document.body.childNodes;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[].forEach.call(collections, function(item, index){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console.log(item);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console.log(index);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Навигация по DOM-элементам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0"/>
            <a:ext cx="6158845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Function()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sum = new Function('a, b', 'return a + b;');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Sum(1, 2); // 3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4" name="Google Shape;574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812930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0" name="Google Shape;580;p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33425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document.head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95"/>
          <p:cNvSpPr txBox="1"/>
          <p:nvPr>
            <p:ph idx="1" type="body"/>
          </p:nvPr>
        </p:nvSpPr>
        <p:spPr>
          <a:xfrm>
            <a:off x="913774" y="1168401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getter, запись без сохранения результата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7" name="Google Shape;58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72783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5"/>
          <p:cNvPicPr preferRelativeResize="0"/>
          <p:nvPr/>
        </p:nvPicPr>
        <p:blipFill rotWithShape="1">
          <a:blip r:embed="rId4">
            <a:alphaModFix/>
          </a:blip>
          <a:srcRect b="0" l="0" r="44128" t="0"/>
          <a:stretch/>
        </p:blipFill>
        <p:spPr>
          <a:xfrm>
            <a:off x="913149" y="2737485"/>
            <a:ext cx="613600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document.title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96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Getter + Setter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Google Shape;59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3639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898" y="2612390"/>
            <a:ext cx="74199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document.links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97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64017"/>
            <a:ext cx="5210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97"/>
          <p:cNvPicPr preferRelativeResize="0"/>
          <p:nvPr/>
        </p:nvPicPr>
        <p:blipFill rotWithShape="1">
          <a:blip r:embed="rId4">
            <a:alphaModFix/>
          </a:blip>
          <a:srcRect b="0" l="0" r="50438" t="0"/>
          <a:stretch/>
        </p:blipFill>
        <p:spPr>
          <a:xfrm>
            <a:off x="913149" y="2799397"/>
            <a:ext cx="5358111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document.images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98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15440"/>
            <a:ext cx="5010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149" y="2877502"/>
            <a:ext cx="60483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document.documentElement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8" name="Google Shape;618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526732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4940301"/>
            <a:ext cx="63531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Элементы DOM-дерева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100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Дочерние элементы (дети) – элементы, которые лежат непосредственно внутри данного. Например, внутри &lt;HTML&gt; обычно лежат &lt;HEAD&gt; и &lt;BODY&gt;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Потомки – все элементы, которые лежат внутри данного, вместе с их детьми, детьми их детей и так далее. То есть, всё поддерево DOM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101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DOM-коллекции (HTMLCollection) не являются JavaScript-массивами. В них нет методов forEach, map, push, pop и т.д.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Нельзя перебирать коллекцию через for..in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качестве значения, обозначающего «нет такого элемента» или «узел не найден», используется не undefined, а null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//Пример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console.log(document.body.childNodes);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2" name="Google Shape;632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4114800"/>
            <a:ext cx="67341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102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Node.firstChild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первый потомок узла в древе или null, если узел является бездетным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первый узел в списке своих прямых детей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Node.lastChild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последний потомок узла в древе или null, если узел является бездетным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последний узел в списке своих прямых детей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свойств глобальной области видимости необходимо вспомнить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for, while, if … не влияют на видимость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объявление переменных разрешено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Соседние элементы и родительский элемент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103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children – только дочерние узлы-элементы, то есть соответствующие тегам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firstElementChild, lastElementChild – соответственно, первый и последний дети-элементы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previousElementSibling, nextElementSibling – соседи-элементы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parentElement – родитель-элемент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children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104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отличии от childNodes, children удаляет текстовые узлы и комментарии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564005"/>
            <a:ext cx="72390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149" y="4752022"/>
            <a:ext cx="88677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Особые ссылки для таблиц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58" name="Google Shape;658;p105"/>
          <p:cNvGraphicFramePr/>
          <p:nvPr/>
        </p:nvGraphicFramePr>
        <p:xfrm>
          <a:off x="913774" y="116840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{67B932CE-AECC-4E92-B330-A2E427A3CCB9}</a:tableStyleId>
              </a:tblPr>
              <a:tblGrid>
                <a:gridCol w="51816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table.rows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таблицы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table.caption/tHead/tFoot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ссылки на элементы таблицы CAPTION, THEAD, TFOOT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table.tBodies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элементов таблицы TBODY, по спецификации их может быть несколько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tbody.rows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секции TBODY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tr.cells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ячеек TD/TH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tr.sectionRowIndex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текущей секции THEAD/TBODY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tr.rowIndex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таблице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td.cellIndex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ячейки в строке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элементов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106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getElementById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getElementsByTagName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getElementsByClassName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querySelectorAll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closest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элементов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0" name="Google Shape;670;p107"/>
          <p:cNvGraphicFramePr/>
          <p:nvPr/>
        </p:nvGraphicFramePr>
        <p:xfrm>
          <a:off x="915025" y="1086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{67B932CE-AECC-4E92-B330-A2E427A3CCB9}</a:tableStyleId>
              </a:tblPr>
              <a:tblGrid>
                <a:gridCol w="2946675"/>
                <a:gridCol w="74165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все атрибуты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classList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псевдомассив DOMTokenList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className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атрибута class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clientHeight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CSSheight + CSSpadding - horizontalScrollHeight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clientWidth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CSSwidth + CSSpadding - horizontalScrollWidth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содержимое тестового узла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firstElementChild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первый дочерний элемент объекта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идентификатор элемента в DOM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innerHTML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HTML-содержимое в виде строки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видимость узла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 name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outerHTML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 (при записи заменяется на новый)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scroll[Height...]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высота контента, включая содержимое, невидимое из-за прокрутки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shadowRoot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внутренний DOM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tagName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HTML-тег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элемента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6" name="Google Shape;676;p108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{67B932CE-AECC-4E92-B330-A2E427A3CCB9}</a:tableStyleId>
              </a:tblPr>
              <a:tblGrid>
                <a:gridCol w="2604400"/>
                <a:gridCol w="5372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hasAttribute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проверяет наличие атрибута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getAttribute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получает значение атрибута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setAttribute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устанавливает атрибут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removeAttribute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удаляет атрибут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contains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проверка вложенности элементов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проверка соответствия указанному css-селектору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remove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удаляет узел из дерева DOM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 удаление узлов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82" name="Google Shape;682;p109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{71CC4B83-1C8B-4D94-8AB7-F46E1BFC6078}</a:tableStyleId>
              </a:tblPr>
              <a:tblGrid>
                <a:gridCol w="1951275"/>
                <a:gridCol w="7641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createElement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Создает новый элемент с указанным тегом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createTextNode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Создает новый текстовый узел с указанным текстом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appendChild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Добавляет elem в конец дочерних элементов parentElem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insertBefore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Вставляет elem в коллекцию детей parentElem, перед элементом nextSibling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cloneNode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Клонирование узлов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removeChild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Удаляет elem из списка детей parentElem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replaceChild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Среди детей parentElem удаляет elem и вставляет на его место newElem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