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0DE39F-DEE1-4EE6-A3D7-EAA62F44CF62}">
  <a:tblStyle styleId="{B00DE39F-DEE1-4EE6-A3D7-EAA62F44CF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8" name="Google Shape;728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4" name="Google Shape;734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0" name="Google Shape;740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6" name="Google Shape;746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2" name="Google Shape;752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8" name="Google Shape;758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3" name="Google Shape;763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0" name="Google Shape;770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6" name="Google Shape;776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2" name="Google Shape;782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8" name="Google Shape;788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5" name="Google Shape;795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2" name="Google Shape;802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9" name="Google Shape;809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7" name="Google Shape;817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3" name="Google Shape;823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9" name="Google Shape;829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5" name="Google Shape;835;p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0" name="Google Shape;840;p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6" name="Google Shape;846;p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2" name="Google Shape;852;p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8" name="Google Shape;858;p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4" name="Google Shape;864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0" name="Google Shape;870;p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6" name="Google Shape;876;p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3" name="Google Shape;883;p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9" name="Google Shape;889;p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5" name="Google Shape;895;p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3" name="Google Shape;47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5" name="Google Shape;535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2" name="Google Shape;542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9" name="Google Shape;549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9" name="Google Shape;569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1" name="Google Shape;581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4" name="Google Shape;594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0" name="Google Shape;600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7" name="Google Shape;607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3" name="Google Shape;613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9" name="Google Shape;619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5" name="Google Shape;625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1" name="Google Shape;631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7" name="Google Shape;637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3" name="Google Shape;643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9" name="Google Shape;649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1" name="Google Shape;661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7" name="Google Shape;667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3" name="Google Shape;673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9" name="Google Shape;679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5" name="Google Shape;685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1" name="Google Shape;691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6" name="Google Shape;696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4" name="Google Shape;704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0" name="Google Shape;710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6" name="Google Shape;716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2" name="Google Shape;722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4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9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0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</a:t>
            </a: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b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b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0" y="5124449"/>
            <a:ext cx="19620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 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0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49" y="1168401"/>
            <a:ext cx="10373118" cy="3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Итерируемые значения</a:t>
            </a:r>
            <a:endParaRPr/>
          </a:p>
        </p:txBody>
      </p:sp>
      <p:sp>
        <p:nvSpPr>
          <p:cNvPr id="731" name="Google Shape;731;p113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Arrays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Strings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DOM data structures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737" name="Google Shape;737;p114"/>
          <p:cNvSpPr txBox="1"/>
          <p:nvPr>
            <p:ph idx="1" type="body"/>
          </p:nvPr>
        </p:nvSpPr>
        <p:spPr>
          <a:xfrm>
            <a:off x="838200" y="1327445"/>
            <a:ext cx="10515600" cy="523301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makeIterator(array){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nextIndex = 0;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next: function(){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return nextIndex &lt; array.length ?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{value: array[nextIndex++], done: false} :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{done: true};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it = makeIterator(['hello', 'world']);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first = it.next();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console.log(first.value);//'hello'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console.log(first.done);//false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second = it.next();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console.log(second.value);//'world'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console.log(second.done);//false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console.log(it.next().done);//true</a:t>
            </a:r>
            <a:endParaRPr b="0" i="0" sz="196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к существующему объекту</a:t>
            </a:r>
            <a:endParaRPr/>
          </a:p>
        </p:txBody>
      </p:sp>
      <p:sp>
        <p:nvSpPr>
          <p:cNvPr id="743" name="Google Shape;743;p115"/>
          <p:cNvSpPr txBox="1"/>
          <p:nvPr>
            <p:ph idx="1" type="body"/>
          </p:nvPr>
        </p:nvSpPr>
        <p:spPr>
          <a:xfrm>
            <a:off x="838200" y="1074049"/>
            <a:ext cx="10515600" cy="5574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range =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from: 1, to: 5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range[Symbol.iterator] = function()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let current = this.from;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let last = this.to;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next()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(current &lt;= last)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{done: false, value: current++};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 else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{done: true};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num of range)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console.log(num)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2 3 4 5</a:t>
            </a:r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Бесконечный итератор</a:t>
            </a:r>
            <a:endParaRPr/>
          </a:p>
        </p:txBody>
      </p:sp>
      <p:sp>
        <p:nvSpPr>
          <p:cNvPr id="749" name="Google Shape;749;p116"/>
          <p:cNvSpPr txBox="1"/>
          <p:nvPr>
            <p:ph idx="1" type="body"/>
          </p:nvPr>
        </p:nvSpPr>
        <p:spPr>
          <a:xfrm>
            <a:off x="838200" y="1327445"/>
            <a:ext cx="10515600" cy="4899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infinity(){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index = 0;</a:t>
            </a:r>
            <a:endParaRPr b="0" i="0" sz="217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next: function(){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return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value: index++, 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done: false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it = infinity();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console.log(it.next().value);//0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console.log(it.next().value);//1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console.log(it.next().value);//2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AutoNum type="arabicPeriod"/>
            </a:pPr>
            <a:r>
              <a:rPr b="0" i="0" lang="en-US" sz="217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//.....</a:t>
            </a:r>
            <a:endParaRPr b="0" i="0" sz="217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Встроенный итератор</a:t>
            </a:r>
            <a:endParaRPr/>
          </a:p>
        </p:txBody>
      </p:sp>
      <p:sp>
        <p:nvSpPr>
          <p:cNvPr id="755" name="Google Shape;755;p11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str = "Hello";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iterator = str[Symbol.iterator]();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while(true) {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result = iterator.next();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(result.done) break;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console.log(result.value);//'H' 'e' 'l' 'l' 'o'</a:t>
            </a:r>
            <a:endParaRPr/>
          </a:p>
          <a:p>
            <a:pPr indent="-514350" lvl="0" marL="51435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1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Генераторы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Понятие генератора</a:t>
            </a:r>
            <a:endParaRPr/>
          </a:p>
        </p:txBody>
      </p:sp>
      <p:sp>
        <p:nvSpPr>
          <p:cNvPr id="766" name="Google Shape;766;p119"/>
          <p:cNvSpPr txBox="1"/>
          <p:nvPr>
            <p:ph idx="1" type="body"/>
          </p:nvPr>
        </p:nvSpPr>
        <p:spPr>
          <a:xfrm>
            <a:off x="838200" y="3143327"/>
            <a:ext cx="10515600" cy="253545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gen(i){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while(true){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yield i++;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yield* anotherGenerator(i);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5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119"/>
          <p:cNvSpPr txBox="1"/>
          <p:nvPr/>
        </p:nvSpPr>
        <p:spPr>
          <a:xfrm>
            <a:off x="838200" y="1327445"/>
            <a:ext cx="10515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Это функции с возможностью повторного входа после выхода. Их контекст исполнения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(значения переменных) сохраняется при последующих входах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работы</a:t>
            </a:r>
            <a:endParaRPr/>
          </a:p>
        </p:txBody>
      </p:sp>
      <p:sp>
        <p:nvSpPr>
          <p:cNvPr id="773" name="Google Shape;773;p12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При вызове функции-генератора (тело исполняется не сразу) возвращается объект-итератор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При вызове метода next() итератора, тело генератора исполняется до первого встреченного оператора yield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Оператор yield определяет возвращаемое значение (либо делегирует возврат другому генератору при помощи yield*)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Метод next() возвращает объект со свойством value (содержащим значение) и свойством done (указывает, что отдано последнее значение)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779" name="Google Shape;779;p121"/>
          <p:cNvSpPr txBox="1"/>
          <p:nvPr>
            <p:ph idx="1" type="body"/>
          </p:nvPr>
        </p:nvSpPr>
        <p:spPr>
          <a:xfrm>
            <a:off x="838200" y="1327451"/>
            <a:ext cx="10515600" cy="5446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idMaker(){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index = 0;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while(true)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yield index++;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gen = idMaker();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console.log(gen.next().value);//0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console.log(gen.next().value);//1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console.log(gen.next().value);//2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//...</a:t>
            </a:r>
            <a:endParaRPr b="0" i="0" sz="25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Развернутый пример</a:t>
            </a:r>
            <a:endParaRPr/>
          </a:p>
        </p:txBody>
      </p:sp>
      <p:sp>
        <p:nvSpPr>
          <p:cNvPr id="785" name="Google Shape;785;p122"/>
          <p:cNvSpPr txBox="1"/>
          <p:nvPr>
            <p:ph idx="1" type="body"/>
          </p:nvPr>
        </p:nvSpPr>
        <p:spPr>
          <a:xfrm>
            <a:off x="838200" y="1327450"/>
            <a:ext cx="10515600" cy="5079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generateSequence() {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1;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2;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3;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Деструктуризация- особый синтаксис присваивания, при котором можно присвоить массив или объект сразу нескольким переменным, разбив его на части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Деструктуризация позволяет привязывать данные при совпадении паттерна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Поддерживается для массивов и объектов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Деструктуризация устойчива к ошибкам и во многом похожа на поиск поля в объекте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Возвращает undefined, если что-то пошло не так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1: замороженный вызов функции</a:t>
            </a:r>
            <a:endParaRPr/>
          </a:p>
        </p:txBody>
      </p:sp>
      <p:sp>
        <p:nvSpPr>
          <p:cNvPr id="791" name="Google Shape;791;p123"/>
          <p:cNvSpPr txBox="1"/>
          <p:nvPr>
            <p:ph idx="1" type="body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//создаeт generator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generator = generateSequence();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2" name="Google Shape;792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76243"/>
            <a:ext cx="67246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2: yield 1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124"/>
          <p:cNvSpPr txBox="1"/>
          <p:nvPr>
            <p:ph idx="1" type="body"/>
          </p:nvPr>
        </p:nvSpPr>
        <p:spPr>
          <a:xfrm>
            <a:off x="838200" y="1327445"/>
            <a:ext cx="10515600" cy="11254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one = generator.next();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console.log(JSON.stringify(one));//{value: 1, done: false}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9" name="Google Shape;799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52914"/>
            <a:ext cx="9886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2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3: yield 2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125"/>
          <p:cNvSpPr txBox="1"/>
          <p:nvPr>
            <p:ph idx="1" type="body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two = generator.next();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console.log(JSON.stringify(two));//{value: 2, done: false}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6" name="Google Shape;806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89611"/>
            <a:ext cx="9886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2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Шаг 4: return 3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2" name="Google Shape;812;p126"/>
          <p:cNvSpPr txBox="1"/>
          <p:nvPr>
            <p:ph idx="1" type="body"/>
          </p:nvPr>
        </p:nvSpPr>
        <p:spPr>
          <a:xfrm>
            <a:off x="838200" y="1327446"/>
            <a:ext cx="10515600" cy="115449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three = generator.next();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console.log(JSON.stringify(three));//{value: 3, done: true}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3" name="Google Shape;813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81944"/>
            <a:ext cx="98869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26"/>
          <p:cNvSpPr txBox="1"/>
          <p:nvPr/>
        </p:nvSpPr>
        <p:spPr>
          <a:xfrm>
            <a:off x="838200" y="5339444"/>
            <a:ext cx="10515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Новые вызовы generator.next() не имеют смысла. Они будут возвращать один и тот же объект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2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Генератор – итератор</a:t>
            </a:r>
            <a:endParaRPr/>
          </a:p>
        </p:txBody>
      </p:sp>
      <p:sp>
        <p:nvSpPr>
          <p:cNvPr id="820" name="Google Shape;820;p127"/>
          <p:cNvSpPr txBox="1"/>
          <p:nvPr>
            <p:ph idx="1" type="body"/>
          </p:nvPr>
        </p:nvSpPr>
        <p:spPr>
          <a:xfrm>
            <a:off x="838200" y="1327451"/>
            <a:ext cx="10515600" cy="5430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generateSequence()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1;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 2;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3;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generator = generateSequence();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for(let value of generator)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console.log(value);//1, затем 2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//Cтандартный перебор итератора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//игнорирует value на последнем значении,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//при done: true</a:t>
            </a:r>
            <a:endParaRPr b="0" i="0" sz="196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2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 числами Фибоначчи</a:t>
            </a:r>
            <a:endParaRPr/>
          </a:p>
        </p:txBody>
      </p:sp>
      <p:sp>
        <p:nvSpPr>
          <p:cNvPr id="826" name="Google Shape;826;p128"/>
          <p:cNvSpPr txBox="1"/>
          <p:nvPr>
            <p:ph idx="1" type="body"/>
          </p:nvPr>
        </p:nvSpPr>
        <p:spPr>
          <a:xfrm>
            <a:off x="838200" y="1327450"/>
            <a:ext cx="10515600" cy="541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fibonacci =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*[Symbol.iterator]()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let pre = 0, cur = 1;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(;;)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[ pre, cur ] = [ cur, pre + cur ];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yield cur;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n of fibonacci)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(n &gt; 100)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break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console.log(n)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2 3 5 8 13 21 34 55 89</a:t>
            </a:r>
            <a:endParaRPr b="0" i="0" sz="133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2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Композиция генераторов</a:t>
            </a:r>
            <a:endParaRPr/>
          </a:p>
        </p:txBody>
      </p:sp>
      <p:sp>
        <p:nvSpPr>
          <p:cNvPr id="832" name="Google Shape;832;p129"/>
          <p:cNvSpPr txBox="1"/>
          <p:nvPr>
            <p:ph idx="1" type="body"/>
          </p:nvPr>
        </p:nvSpPr>
        <p:spPr>
          <a:xfrm>
            <a:off x="838200" y="1327450"/>
            <a:ext cx="10515600" cy="5530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generateSequence(start, end) {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(let i = start; i &lt;= end; i++) yield i;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function* generateAlphaNum() {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//0..9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yield* generateSequence(48, 57);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//A..Z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yield* generateSequence(65, 90);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//a..z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yield* generateSequence(97, 122);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str = '';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for(let code of generateAlphaNum()) {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 += String.fromCharCode(code);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console.log(str);</a:t>
            </a:r>
            <a:endParaRPr/>
          </a:p>
          <a:p>
            <a:pPr indent="-514350" lvl="0" marL="51435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//0123456789ABCDEFGHIJKLMNOPQRSTUVWXYZabcdefghijklmnopqrstuvwxyz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0"/>
          <p:cNvSpPr txBox="1"/>
          <p:nvPr>
            <p:ph type="title"/>
          </p:nvPr>
        </p:nvSpPr>
        <p:spPr>
          <a:xfrm>
            <a:off x="838200" y="18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Коллекции Set, Map, WeakSet и WeakMap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13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	Коллекция для хранения множества значений, причём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	каждое значение может встречаться лишь один раз 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Set([iterable]);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и методы</a:t>
            </a:r>
            <a:endParaRPr/>
          </a:p>
        </p:txBody>
      </p:sp>
      <p:graphicFrame>
        <p:nvGraphicFramePr>
          <p:cNvPr id="849" name="Google Shape;849;p132"/>
          <p:cNvGraphicFramePr/>
          <p:nvPr/>
        </p:nvGraphicFramePr>
        <p:xfrm>
          <a:off x="838200" y="13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{B00DE39F-DEE1-4EE6-A3D7-EAA62F44CF62}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add(item)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добавляет в коллекцию item, возвращает set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delete(item)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удаляет item из коллекции, возвращает true, если он там был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has(item)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возвращает true, если item есть в коллекции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clear()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очищает set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keys()/values()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возвращает объект-итератор на все значения множества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size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возвращает количество элементов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массива</a:t>
            </a:r>
            <a:endParaRPr/>
          </a:p>
        </p:txBody>
      </p:sp>
      <p:pic>
        <p:nvPicPr>
          <p:cNvPr id="160" name="Google Shape;16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3" y="1312698"/>
            <a:ext cx="10080000" cy="139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3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Обход множества</a:t>
            </a:r>
            <a:endParaRPr/>
          </a:p>
        </p:txBody>
      </p:sp>
      <p:sp>
        <p:nvSpPr>
          <p:cNvPr id="855" name="Google Shape;855;p133"/>
          <p:cNvSpPr txBox="1"/>
          <p:nvPr>
            <p:ph idx="1" type="body"/>
          </p:nvPr>
        </p:nvSpPr>
        <p:spPr>
          <a:xfrm>
            <a:off x="838200" y="1327452"/>
            <a:ext cx="105156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mySet = new Set();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mySet.add(1); mySet.add("some text");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item of mySet) console.log(item);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//1, "some text" 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item of mySet.keys()) console.log(item);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//1, "some text" 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item of mySet.values()) console.log(item);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//1, "some text"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//преобразует set в Array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myArr = [...mySet];//[1, "some text"]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//обратное преобразования 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mySet2 = new Set([1,2,3,4]);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mySet2.forEach(function(value) {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console.log(value);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/>
          </a:p>
          <a:p>
            <a:pPr indent="-514350" lvl="0" marL="514350" marR="0" rtl="0" algn="l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2 3 4</a:t>
            </a:r>
            <a:endParaRPr b="0" i="0" sz="196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3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find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Google Shape;861;p13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[ 1, 3, 4, 2 ].filter(function (x) { return x &gt; 3; })[0];//4                   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       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[ 1, 3, 4, 2 ].find(x =&gt; x &gt; 3);//4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3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isNaN,isFinite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135"/>
          <p:cNvSpPr txBox="1"/>
          <p:nvPr>
            <p:ph idx="1" type="body"/>
          </p:nvPr>
        </p:nvSpPr>
        <p:spPr>
          <a:xfrm>
            <a:off x="838200" y="1327450"/>
            <a:ext cx="10515600" cy="5848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isNaN = function (n) {return n !== n;};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isFinite = function (v)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(typeof v === "number"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&amp;&amp; !isNaN(v) &amp;&amp; v !== Infinity &amp;&amp; v !== -Infinity);};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isNaN(42);//false;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isNaN(NaN);//true;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isFinite(Infinity);//false;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Number.isNaN(42);//false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Number.isNaN(NaN) //true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Number.isFinite(-Infinity);//false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Number.isFinite(NaN);//false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Number.isFinite(123);//true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3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isSafeInteger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13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isSafeInteger (n)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(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typeof n === 'number'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&amp;&amp; Math.round(n) === n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&amp;&amp; -(Math.pow(2, 53) - 1) &lt;= n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&amp;&amp; n &lt;= (Math.pow(2, 53) - 1)	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);</a:t>
            </a:r>
            <a:endParaRPr b="0" i="0" sz="154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isSafeInteger(42) === true;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isSafeInteger(9007199254740992) === false;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Number.isSafeInteger(42) === true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Number.isSafeInteger(9007199254740992) === false</a:t>
            </a:r>
            <a:endParaRPr b="0" i="0" sz="154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3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Cвойство EPSILON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9" name="Google Shape;879;p1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372" y="1632652"/>
            <a:ext cx="28575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137"/>
          <p:cNvSpPr txBox="1"/>
          <p:nvPr/>
        </p:nvSpPr>
        <p:spPr>
          <a:xfrm>
            <a:off x="838200" y="1327450"/>
            <a:ext cx="7836300" cy="5435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console.log(0.1 + 0.2 === 0.3);//false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console.log(Math.abs((0.1 + 0.2)-0.3) &lt; 2.220446049250313e-16);//true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console.log(0.1 + 0.2 === 0.3);//false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console.log(Math.abs((0.1 + 0.2) - 0.3) &lt; Number.EPSILON);//true</a:t>
            </a:r>
            <a:endParaRPr b="0" i="0" sz="25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3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trunc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Google Shape;886;p138"/>
          <p:cNvSpPr txBox="1"/>
          <p:nvPr>
            <p:ph idx="1" type="body"/>
          </p:nvPr>
        </p:nvSpPr>
        <p:spPr>
          <a:xfrm>
            <a:off x="838200" y="1327451"/>
            <a:ext cx="10515600" cy="6159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//ES5      </a:t>
            </a:r>
            <a:endParaRPr b="0" i="0" sz="196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mathTrunc (x)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(x &lt; 0 ? Math.ceil(x) : Math.floor(x));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console.log(mathTrunc(42.7));//42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console.log(mathTrunc( 0.1));//0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console.log(mathTrunc(-0.1));//-0             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//ES6      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console.log(Math.trunc(42.7));//42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console.log(Math.trunc( 0.1));//0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Calibri"/>
              <a:buAutoNum type="arabicPeriod"/>
            </a:pPr>
            <a:r>
              <a:rPr b="0" i="0" lang="en-US" sz="196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console.log(Math.trunc(-0.1));//-0</a:t>
            </a:r>
            <a:endParaRPr b="0" i="0" sz="196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sign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13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console.log(Math.sign(7));//1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console.log(Math.sign(0));//0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console.log(Math.sign(-0));//-0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console.log(Math.sign(-7));//-1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console.log(Math.sign(NaN));//NaN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Локализация</a:t>
            </a:r>
            <a:endParaRPr/>
          </a:p>
        </p:txBody>
      </p:sp>
      <p:sp>
        <p:nvSpPr>
          <p:cNvPr id="898" name="Google Shape;898;p140"/>
          <p:cNvSpPr txBox="1"/>
          <p:nvPr>
            <p:ph idx="1" type="body"/>
          </p:nvPr>
        </p:nvSpPr>
        <p:spPr>
          <a:xfrm>
            <a:off x="838200" y="1327445"/>
            <a:ext cx="10515600" cy="521849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l10nEN = new Intl.NumberFormat("en-US");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l10nDE = new Intl.NumberFormat("de-DE");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l10nEN.format(1234567.89);//1,234,567.89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l10nDE.format(1234567.89);//1.234.567,89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l10nUSD = new Intl.NumberFormat("en-US",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style: "currency", currency: "USD" });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l10nEUR = new Intl.NumberFormat("de-DE",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 style: "currency", currency: "EUR" });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l10nUSD.format(100200300.40);//$100,200,300.40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l10nEUR.format(100200300.40);//100.200.300,40 €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l10nEN = new Intl.DateTimeFormat("en-US");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l10nDE = new Intl.DateTimeFormat("de-DE");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l10nEN.format(new Date("2015-01-02"));//1/2/2015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l10nDE.format(new Date("2015-01-02"));//2.1.2015</a:t>
            </a:r>
            <a:endParaRPr b="0" i="0" sz="154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массива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3" y="1168370"/>
            <a:ext cx="10080000" cy="166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spread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Значением rest будет массив из оставшихся элементов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Вместо rest можно использовать другое имя переменной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Оператор spread - троеточие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Spread должен стоять только перед последним элементом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массива</a:t>
            </a:r>
            <a:endParaRPr/>
          </a:p>
        </p:txBody>
      </p:sp>
      <p:pic>
        <p:nvPicPr>
          <p:cNvPr id="179" name="Google Shape;17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3" y="1168401"/>
            <a:ext cx="10180800" cy="145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Значения по умолчанию</a:t>
            </a:r>
            <a:endParaRPr/>
          </a:p>
        </p:txBody>
      </p:sp>
      <p:pic>
        <p:nvPicPr>
          <p:cNvPr id="185" name="Google Shape;18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10080000" cy="65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2060788"/>
            <a:ext cx="10080000" cy="92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774" y="3229188"/>
            <a:ext cx="10080000" cy="229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Отделение объявления от присваивания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11606" t="0"/>
          <a:stretch/>
        </p:blipFill>
        <p:spPr>
          <a:xfrm>
            <a:off x="913773" y="1168401"/>
            <a:ext cx="6364357" cy="269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5760000" cy="295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возвращающей функции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3" y="1168401"/>
            <a:ext cx="5760000" cy="315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2009 -2015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ECMA-262 5th Edition в декабре 2009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ECMA-262 5.1 Edition в июне 2011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ECMA-262 6th Edition в июне 2015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c другими коллекциями</a:t>
            </a:r>
            <a:endParaRPr/>
          </a:p>
        </p:txBody>
      </p:sp>
      <p:pic>
        <p:nvPicPr>
          <p:cNvPr id="214" name="Google Shape;214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8696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3" y="2336801"/>
            <a:ext cx="86963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объектов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Указываем, какие свойства в какие переменные должны перейти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Объект справа – существующий объект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Список слева – список переменных, в которые записываются соответствующие свойства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Деструктуризация объекта</a:t>
            </a:r>
            <a:endParaRPr/>
          </a:p>
        </p:txBody>
      </p:sp>
      <p:pic>
        <p:nvPicPr>
          <p:cNvPr id="227" name="Google Shape;22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7"/>
            <a:ext cx="10080000" cy="222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возвращающей функции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0"/>
            <a:ext cx="7200000" cy="1883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Другое имя переменной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20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 по умолчанию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200000" cy="226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Отделение объявления от присваивания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b="0" l="0" r="28709" t="0"/>
          <a:stretch/>
        </p:blipFill>
        <p:spPr>
          <a:xfrm>
            <a:off x="913773" y="1168401"/>
            <a:ext cx="7200000" cy="148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конкретного имени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3" y="1168401"/>
            <a:ext cx="7200000" cy="134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Вложенные деструктуризации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10080000" cy="53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Параметры по умолчанию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8640000" cy="115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4305476"/>
            <a:ext cx="4320000" cy="119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482665"/>
            <a:ext cx="4320000" cy="1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74" y="3899065"/>
            <a:ext cx="4320000" cy="156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3" y="1168400"/>
            <a:ext cx="7200000" cy="195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spread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914399" y="1168401"/>
            <a:ext cx="10363826" cy="895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нашем случае, rest - это массив, а значит, можно использовать методы map, forEach и т.д. </a:t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2063578"/>
            <a:ext cx="8640000" cy="228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name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8640000" cy="263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Стрелочные функции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Стрелочные функции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Выражения имеют более короткий синтаксис, всегда анонимные и лексически привязанные к значению this.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Синтаксис: (param1, param2, paramN) =&gt; expression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использования стрелочных функций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Лексическое связывание. Значения this, super и arguments определяются не тем, как стрелочные функции были вызваны, а тем, как они были созданы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Неизменяемые this, super и arguments. Значения этих переменных внутри стрелочных функций остаются неизменными на протяжении всего жизненного цикла функции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Стрелочные функции не могут быть использованы как конструктор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Недоступность «собственного» значения переменной arguments, this ...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Короткая запись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200000" cy="182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3" y="1168400"/>
            <a:ext cx="7200000" cy="359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Times New Roman"/>
              <a:buNone/>
            </a:pPr>
            <a:br>
              <a:rPr b="0" i="0" lang="en-US" sz="28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 (let и const)</a:t>
            </a:r>
            <a:br>
              <a:rPr b="0" i="0" lang="en-US" sz="28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88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let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Позволяет объявить локальную переменную с областью видимости, ограниченной текущим блоком кода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Arguments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5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200000" cy="2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запуска с new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5533"/>
            <a:ext cx="8640000" cy="117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Шаблонные строки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838200" y="1327445"/>
            <a:ext cx="10515600" cy="93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Выглядят как обычные строки, за исключением того, что обернуты символами обратных кавычек ` </a:t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838200" y="2653008"/>
            <a:ext cx="10515600" cy="25853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`строка текста`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`строка текста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строка текста 2`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`строка текста ${выражение} строка текста`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 `строка текста ${выражение} строка текста` 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Многострочные литералы</a:t>
            </a:r>
            <a:endParaRPr/>
          </a:p>
        </p:txBody>
      </p:sp>
      <p:sp>
        <p:nvSpPr>
          <p:cNvPr id="375" name="Google Shape;375;p5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console.log(`string text line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text line 2`);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//"string text line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string text line 2"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Интерполяция выражений</a:t>
            </a:r>
            <a:endParaRPr/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 строке создаётся конструкция ${...}, внутри которой вы можете поместить любую переменную или выражение.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Cтроки, созданные с помощью обычных кавычек (' и ") не поддерживают интерполяцию. Для поддержки интерполяции следует использовать обратную кавычку ` (клавиша ё на клавиатуре):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 помощью интерполяции в строку можно поместить результат выполнения любого выражения, например, вызов функции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Интерполяция выражений</a:t>
            </a:r>
            <a:endParaRPr/>
          </a:p>
        </p:txBody>
      </p:sp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59"/>
          <p:cNvSpPr txBox="1"/>
          <p:nvPr/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arg1 = 2;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arg2 = 3;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console.log(`${arg1} + ${arg2} = ${arg1 + arg2}`);//2 + 3 = 5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Интерполяция выражений</a:t>
            </a:r>
            <a:endParaRPr/>
          </a:p>
        </p:txBody>
      </p:sp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*Скорее всего, будут возникать ситуации, когда одного уровня инт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ерполяции будет недостаточно. В подобных случаях удобно пользоваться вложенностью (интерполяция внутри интерполяции). Следует помнить, что весь код, находящийся внутри ${...} интерпретируется, как отдельное выражение, то есть может содержать обратные кавычки, которые не будут восприняты, как конец строки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Улучшенная поддержка юникода</a:t>
            </a:r>
            <a:endParaRPr/>
          </a:p>
        </p:txBody>
      </p:sp>
      <p:sp>
        <p:nvSpPr>
          <p:cNvPr id="400" name="Google Shape;400;p61"/>
          <p:cNvSpPr txBox="1"/>
          <p:nvPr>
            <p:ph idx="1" type="body"/>
          </p:nvPr>
        </p:nvSpPr>
        <p:spPr>
          <a:xfrm>
            <a:off x="838200" y="1327445"/>
            <a:ext cx="10515600" cy="9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Используется кодировка UTF-16. На хранение одного символа необходимо 2 байта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61"/>
          <p:cNvSpPr txBox="1"/>
          <p:nvPr/>
        </p:nvSpPr>
        <p:spPr>
          <a:xfrm>
            <a:off x="838199" y="2264229"/>
            <a:ext cx="10515599" cy="31393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'我'.length );//1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'𩷶'.length );//2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//расширенная поддержка метасимволов, математических символов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 смайликов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'𝒳'.length );//2, MATHEMATICAL SCRIPT CAPITAL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'😂'.length );//2, FACE WITH TEARS OF JOY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includes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838200" y="1327445"/>
            <a:ext cx="10515600" cy="98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Проверяет, включает ли одна строка str в себя другую строку searchString, возвращает true/false </a:t>
            </a:r>
            <a:endParaRPr/>
          </a:p>
        </p:txBody>
      </p:sp>
      <p:sp>
        <p:nvSpPr>
          <p:cNvPr id="408" name="Google Shape;408;p62"/>
          <p:cNvSpPr txBox="1"/>
          <p:nvPr/>
        </p:nvSpPr>
        <p:spPr>
          <a:xfrm>
            <a:off x="838200" y="2307771"/>
            <a:ext cx="10515600" cy="31393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'To be, or not to be, that is the question.';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console.log(str.includes('To be'));   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console.log(str.includes('question'));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console.log(str.includes('nonexistent'));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console.log(str.includes('To be', 1));   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console.log(str.includes('TO BE'));       //false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7947436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761" y="3729038"/>
            <a:ext cx="10450373" cy="2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endsWith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63"/>
          <p:cNvSpPr txBox="1"/>
          <p:nvPr>
            <p:ph idx="1" type="body"/>
          </p:nvPr>
        </p:nvSpPr>
        <p:spPr>
          <a:xfrm>
            <a:off x="838200" y="1327445"/>
            <a:ext cx="10515600" cy="8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 true, если строка str заканчивается подстрокой searchString </a:t>
            </a:r>
            <a:endParaRPr/>
          </a:p>
        </p:txBody>
      </p:sp>
      <p:sp>
        <p:nvSpPr>
          <p:cNvPr id="415" name="Google Shape;415;p63"/>
          <p:cNvSpPr txBox="1"/>
          <p:nvPr/>
        </p:nvSpPr>
        <p:spPr>
          <a:xfrm>
            <a:off x="957942" y="2496457"/>
            <a:ext cx="10395857" cy="203132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'To be, or not to be, that is the question.';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console.log(str.endsWith('question.'));//true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console.log(str.endsWith('to be'));   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console.log(str.endsWith('to be', 19));//true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startsWith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64"/>
          <p:cNvSpPr txBox="1"/>
          <p:nvPr>
            <p:ph idx="1" type="body"/>
          </p:nvPr>
        </p:nvSpPr>
        <p:spPr>
          <a:xfrm>
            <a:off x="838200" y="1327445"/>
            <a:ext cx="10515600" cy="87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 true, если строка str начинается со строки searchString </a:t>
            </a:r>
            <a:endParaRPr/>
          </a:p>
        </p:txBody>
      </p:sp>
      <p:sp>
        <p:nvSpPr>
          <p:cNvPr id="422" name="Google Shape;422;p64"/>
          <p:cNvSpPr txBox="1"/>
          <p:nvPr/>
        </p:nvSpPr>
        <p:spPr>
          <a:xfrm>
            <a:off x="838200" y="2206171"/>
            <a:ext cx="10515600" cy="203132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'To be, or not to be, that is the question.';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console.log(str.startsWith('To be'));    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console.log(str.startsWith('not to be'));   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console.log(str.startsWith('not to be', 10));//true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repeat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65"/>
          <p:cNvSpPr txBox="1"/>
          <p:nvPr>
            <p:ph idx="1" type="body"/>
          </p:nvPr>
        </p:nvSpPr>
        <p:spPr>
          <a:xfrm>
            <a:off x="838200" y="1327445"/>
            <a:ext cx="10515600" cy="60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Повторяет строку str count раз </a:t>
            </a:r>
            <a:endParaRPr/>
          </a:p>
        </p:txBody>
      </p:sp>
      <p:sp>
        <p:nvSpPr>
          <p:cNvPr id="429" name="Google Shape;429;p65"/>
          <p:cNvSpPr txBox="1"/>
          <p:nvPr/>
        </p:nvSpPr>
        <p:spPr>
          <a:xfrm>
            <a:off x="838200" y="1930400"/>
            <a:ext cx="10515600" cy="31393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'abc'.repeat(-1);   //RangeError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'abc'.repeat(0);    //''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'abc'.repeat(1);    //'abc'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'abc'.repeat(2);    //'abcabc'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'abc'.repeat(3.5);  //'abcabcabc' (count will be converted to integer)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'abc'.repeat(1/0);  //RangeError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 шаблонизации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66"/>
          <p:cNvSpPr txBox="1"/>
          <p:nvPr>
            <p:ph idx="1" type="body"/>
          </p:nvPr>
        </p:nvSpPr>
        <p:spPr>
          <a:xfrm>
            <a:off x="838200" y="1327445"/>
            <a:ext cx="10515600" cy="60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использования своей функции шаблонизации для строк </a:t>
            </a:r>
            <a:endParaRPr/>
          </a:p>
        </p:txBody>
      </p:sp>
      <p:sp>
        <p:nvSpPr>
          <p:cNvPr id="436" name="Google Shape;436;p66"/>
          <p:cNvSpPr txBox="1"/>
          <p:nvPr/>
        </p:nvSpPr>
        <p:spPr>
          <a:xfrm>
            <a:off x="838200" y="1930400"/>
            <a:ext cx="10515600" cy="3693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str = func`моя строка`;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6"/>
          <p:cNvSpPr txBox="1"/>
          <p:nvPr/>
        </p:nvSpPr>
        <p:spPr>
          <a:xfrm>
            <a:off x="838199" y="2415844"/>
            <a:ext cx="10515599" cy="25853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 f(strings, ...values)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console.log(JSON.stringify(strings));	//["Sum of "," + "," =\n ","!"]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console.log(JSON.stringify(strings.raw));	//["Sum of "," + "," =\\n ","!"]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console.log(JSON.stringify(values));	//[3,5,8]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arg1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arg2 =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str = f`Sum of ${arg1} + ${arg2} =\n ${arg1 + arg2}!`;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Необработанные строки</a:t>
            </a:r>
            <a:endParaRPr/>
          </a:p>
        </p:txBody>
      </p:sp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Статический метод Raw является теговой функцией для шаблонных строк и используется для получения необработанной строки из шаблона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67"/>
          <p:cNvSpPr txBox="1"/>
          <p:nvPr/>
        </p:nvSpPr>
        <p:spPr>
          <a:xfrm>
            <a:off x="838200" y="2653008"/>
            <a:ext cx="10515600" cy="6463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String.raw(callSite, ...substitutions)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String.raw`templateString`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67"/>
          <p:cNvSpPr txBox="1"/>
          <p:nvPr/>
        </p:nvSpPr>
        <p:spPr>
          <a:xfrm>
            <a:off x="838199" y="3648762"/>
            <a:ext cx="10515600" cy="175432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String.raw`Привет\n Ответ = ${2+3}!`;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//"Привет\n Ответ = 5!"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//Экранирующие символы не имеют особого значения 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//обратные слеши будут присутствовать в выходной строке.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//Можно убедиться в этом, проверив свойство .length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6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69"/>
          <p:cNvSpPr txBox="1"/>
          <p:nvPr>
            <p:ph idx="1" type="body"/>
          </p:nvPr>
        </p:nvSpPr>
        <p:spPr>
          <a:xfrm>
            <a:off x="838200" y="1327445"/>
            <a:ext cx="10515600" cy="188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Уникальный и неизменяемый тип данных, который может быть использован как идентификатор для свойств объектов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Символьный объект — это объект-обертка для примитивного символьного типа </a:t>
            </a:r>
            <a:endParaRPr/>
          </a:p>
        </p:txBody>
      </p:sp>
      <p:sp>
        <p:nvSpPr>
          <p:cNvPr id="458" name="Google Shape;458;p69"/>
          <p:cNvSpPr txBox="1"/>
          <p:nvPr/>
        </p:nvSpPr>
        <p:spPr>
          <a:xfrm>
            <a:off x="838200" y="3109686"/>
            <a:ext cx="10381343" cy="25853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sym = Symbol("foo");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console.log(typeof sym);//symbol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symObj = Object(sym);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console.log(typeof symObj);//object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console.log(Symbol("name") == Symbol("name"));//false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isAdmin = Symbol("isAdmin");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name: "Вася",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[isAdmin]: true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console.log(user[isAdmin]);//true</a:t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71"/>
          <p:cNvSpPr txBox="1"/>
          <p:nvPr>
            <p:ph idx="1" type="body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Свойство, объявленное через символ, не будет видно в for-in, Object.keys, Object.getOwnPropertyNames, также не будет добавлено при использовании JSON.stringify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данных Symbol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72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name: "Вася",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age: 30,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[Symbol.for("isAdmin")]: true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//в цикле for..in не будет символа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console.log(Object.keys(user));//["name", "age"]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//доступ к свойству через глобальный символ — работает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console.log(user[Symbol.for("isAdmin")]);//true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pic>
        <p:nvPicPr>
          <p:cNvPr id="122" name="Google Shape;12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3119" t="0"/>
          <a:stretch/>
        </p:blipFill>
        <p:spPr>
          <a:xfrm>
            <a:off x="913748" y="1168401"/>
            <a:ext cx="845043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Глобальные символы</a:t>
            </a:r>
            <a:endParaRPr/>
          </a:p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838200" y="1327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Глобальный реестр символов позволяет иметь общие глобальные символы, которые можно получить из реестра по имени. Используется метод for</a:t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73"/>
          <p:cNvSpPr txBox="1"/>
          <p:nvPr/>
        </p:nvSpPr>
        <p:spPr>
          <a:xfrm>
            <a:off x="838201" y="2653008"/>
            <a:ext cx="10515599" cy="203132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//создание символа в реестре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name = Symbol.for("name");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//символ уже есть, чтение из реестра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console.log(Symbol.for("name") == name);//true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символы (Well-known)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89" name="Google Shape;489;p74"/>
          <p:cNvGraphicFramePr/>
          <p:nvPr/>
        </p:nvGraphicFramePr>
        <p:xfrm>
          <a:off x="838200" y="13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{B00DE39F-DEE1-4EE6-A3D7-EAA62F44CF62}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Symbol.iterator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возвращающий итератор для объекта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Symbol.match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сопоставление объекта со строкой (String.prototype.match)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Symbol.replace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заменяет совпавшие подстроки в строке (String.prototype.replace)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Symbol.search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возвращает индекс вхождения подстроки, соответствующей регулярному выражению (String.prototype.search)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Symbol.split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разбивает строку на части в местах, соответствующих регулярному выражению (String.prototype.split)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Symbol.for(key)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ищет существующие символы по заданному ключу и возвращает его, если он найден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Symbol.species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определяет конструктор для порожденных объектов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Symbol.iterator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75"/>
          <p:cNvSpPr txBox="1"/>
          <p:nvPr>
            <p:ph idx="1" type="body"/>
          </p:nvPr>
        </p:nvSpPr>
        <p:spPr>
          <a:xfrm>
            <a:off x="838200" y="1327445"/>
            <a:ext cx="10515600" cy="465244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str = "Hello";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iterator = str[Symbol.iterator]();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while(true)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let result = iterator.next();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if (result.done) break;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console.log(result.value);//H e l l o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iterableType = {}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iterableType[Symbol.iterator] = function* () 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yield 1;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yield 2;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yield 3;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console.log([...iterableType]);//[1, 2, 3]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Symbol.match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7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"/bar/".startsWith(/bar/);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//Uncaught TypeError: First argument to String.prototype.startsWith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//must not be a regular expression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reg = /foo/;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reg[Symbol.match] = false;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console.log("/foo/".startsWith(reg));//true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console.log("/baz/".endsWith(reg));//false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Symbol.species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77"/>
          <p:cNvSpPr txBox="1"/>
          <p:nvPr>
            <p:ph idx="1" type="body"/>
          </p:nvPr>
        </p:nvSpPr>
        <p:spPr>
          <a:xfrm>
            <a:off x="838200" y="1327445"/>
            <a:ext cx="10515600" cy="521849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Foo extends Array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static get [Symbol.species]()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this;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Bar extends Array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static get [Symbol.species]()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Array;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//new Foo().map(function(){} -&gt; Foo []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console.log(new Foo().map(function(){}) instanceof Foo);//true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console.log(new Bar().map(function(){}) instanceof Bar);//false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console.log(new Bar().map(function(){}) instanceof Array);//true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и прототипы</a:t>
            </a:r>
            <a:endParaRPr/>
          </a:p>
        </p:txBody>
      </p:sp>
      <p:sp>
        <p:nvSpPr>
          <p:cNvPr id="513" name="Google Shape;513;p7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Короткое свойство</a:t>
            </a:r>
            <a:endParaRPr/>
          </a:p>
        </p:txBody>
      </p:sp>
      <p:sp>
        <p:nvSpPr>
          <p:cNvPr id="519" name="Google Shape;519;p79"/>
          <p:cNvSpPr txBox="1"/>
          <p:nvPr>
            <p:ph idx="1" type="body"/>
          </p:nvPr>
        </p:nvSpPr>
        <p:spPr>
          <a:xfrm>
            <a:off x="838200" y="1327445"/>
            <a:ext cx="10515600" cy="90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объявлении свойства объекта достаточно указать только его имя, а значение будет взято из переменной с аналогичным именем </a:t>
            </a:r>
            <a:endParaRPr/>
          </a:p>
        </p:txBody>
      </p:sp>
      <p:sp>
        <p:nvSpPr>
          <p:cNvPr id="520" name="Google Shape;520;p79"/>
          <p:cNvSpPr txBox="1"/>
          <p:nvPr/>
        </p:nvSpPr>
        <p:spPr>
          <a:xfrm>
            <a:off x="838200" y="2235200"/>
            <a:ext cx="10784114" cy="25853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name = "Вася";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isAdmin = true;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user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name,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isAdmin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console.log(JSON.stringify(user));//{"name": "Вася", "isAdmin": true}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Вычисляемые свойства</a:t>
            </a:r>
            <a:endParaRPr/>
          </a:p>
        </p:txBody>
      </p:sp>
      <p:sp>
        <p:nvSpPr>
          <p:cNvPr id="526" name="Google Shape;526;p8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propName = "firstName";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[propName]: "Вася"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365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console.log(user.firstName);//Вася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Вычисляемые свойства</a:t>
            </a:r>
            <a:endParaRPr/>
          </a:p>
        </p:txBody>
      </p:sp>
      <p:sp>
        <p:nvSpPr>
          <p:cNvPr id="532" name="Google Shape;532;p81"/>
          <p:cNvSpPr txBox="1"/>
          <p:nvPr>
            <p:ph idx="1" type="body"/>
          </p:nvPr>
        </p:nvSpPr>
        <p:spPr>
          <a:xfrm>
            <a:off x="838200" y="1327450"/>
            <a:ext cx="10515600" cy="5346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 = "Зелёный ";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b = "Крокодил";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user = {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[(a + b).toLowerCase()]: "Петя"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 user["зелёный крокодил"] );//Петя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setPrototypeOf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82"/>
          <p:cNvSpPr txBox="1"/>
          <p:nvPr>
            <p:ph idx="1" type="body"/>
          </p:nvPr>
        </p:nvSpPr>
        <p:spPr>
          <a:xfrm>
            <a:off x="838200" y="1327445"/>
            <a:ext cx="10515600" cy="951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устанавливает прототип (внутреннее свойство [[Prototype]]) указанного объекта в другой объект или null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82"/>
          <p:cNvSpPr txBox="1"/>
          <p:nvPr/>
        </p:nvSpPr>
        <p:spPr>
          <a:xfrm>
            <a:off x="838200" y="2670629"/>
            <a:ext cx="10515600" cy="313932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dict = Object.setPrototypeOf({}, null);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person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name: 'unknown'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student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group: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p1 = Object.setPrototypeOf(student, person);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console.log(p1.group);//1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console.log(p1.name);//unknown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pic>
        <p:nvPicPr>
          <p:cNvPr id="128" name="Google Shape;12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54" y="1168401"/>
            <a:ext cx="5089419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Object.assign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83"/>
          <p:cNvSpPr txBox="1"/>
          <p:nvPr>
            <p:ph idx="1" type="body"/>
          </p:nvPr>
        </p:nvSpPr>
        <p:spPr>
          <a:xfrm>
            <a:off x="664028" y="13388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используется для копирования значений всех собственных перечисляемых свойств из одного или более объектов в целевой объект </a:t>
            </a:r>
            <a:endParaRPr/>
          </a:p>
        </p:txBody>
      </p:sp>
      <p:sp>
        <p:nvSpPr>
          <p:cNvPr id="546" name="Google Shape;546;p83"/>
          <p:cNvSpPr txBox="1"/>
          <p:nvPr/>
        </p:nvSpPr>
        <p:spPr>
          <a:xfrm>
            <a:off x="664028" y="2675824"/>
            <a:ext cx="10689772" cy="34163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Object.assign(target, src1, src2...)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o1 = { a: 1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o2 = { b: 2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o3 = { c: 3 };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obj = Object.assign(o1, o2, o3);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console.log(obj);//{ a: 1, b: 2, c: 3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console.log(o1); //{ a: 1, b: 2, c: 3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//изменился и целевой объект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Object.is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84"/>
          <p:cNvSpPr txBox="1"/>
          <p:nvPr>
            <p:ph idx="1" type="body"/>
          </p:nvPr>
        </p:nvSpPr>
        <p:spPr>
          <a:xfrm>
            <a:off x="838200" y="1327445"/>
            <a:ext cx="10515600" cy="51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определяет, являются ли два значения одинаковыми </a:t>
            </a:r>
            <a:endParaRPr/>
          </a:p>
        </p:txBody>
      </p:sp>
      <p:sp>
        <p:nvSpPr>
          <p:cNvPr id="553" name="Google Shape;553;p84"/>
          <p:cNvSpPr txBox="1"/>
          <p:nvPr/>
        </p:nvSpPr>
        <p:spPr>
          <a:xfrm flipH="1">
            <a:off x="838199" y="1843314"/>
            <a:ext cx="10515598" cy="424731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isSame = Object.is(value1, value2);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Object.is('foo', 'foo');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Object.is(window, window);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Object.is('foo', 'bar');  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Object.is([], []);        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test = { a: 1 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Object.is(test, test); 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Object.is(null, null); 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//Специальные случаи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Object.is(0, -0);          //false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Object.is(-0, -0);     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Object.is(NaN, 0/0);   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Object.is(NaN, NaN);       //true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метода</a:t>
            </a:r>
            <a:endParaRPr/>
          </a:p>
        </p:txBody>
      </p:sp>
      <p:sp>
        <p:nvSpPr>
          <p:cNvPr id="559" name="Google Shape;559;p85"/>
          <p:cNvSpPr txBox="1"/>
          <p:nvPr>
            <p:ph idx="1" type="body"/>
          </p:nvPr>
        </p:nvSpPr>
        <p:spPr>
          <a:xfrm>
            <a:off x="838200" y="1327446"/>
            <a:ext cx="10515600" cy="5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короткий и удобный синтаксис</a:t>
            </a:r>
            <a:endParaRPr/>
          </a:p>
        </p:txBody>
      </p:sp>
      <p:sp>
        <p:nvSpPr>
          <p:cNvPr id="560" name="Google Shape;560;p85"/>
          <p:cNvSpPr txBox="1"/>
          <p:nvPr/>
        </p:nvSpPr>
        <p:spPr>
          <a:xfrm>
            <a:off x="838200" y="1872344"/>
            <a:ext cx="10515600" cy="397031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name = "Вася";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user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name,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//something: function()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//console.log(this.name);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something()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console.log(this.name);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user.something();//Вася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Классы</a:t>
            </a:r>
            <a:endParaRPr/>
          </a:p>
        </p:txBody>
      </p:sp>
      <p:sp>
        <p:nvSpPr>
          <p:cNvPr id="566" name="Google Shape;566;p8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класса</a:t>
            </a:r>
            <a:endParaRPr/>
          </a:p>
        </p:txBody>
      </p:sp>
      <p:sp>
        <p:nvSpPr>
          <p:cNvPr id="572" name="Google Shape;572;p8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Название [extends Родитель] 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constructor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методы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                                  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класса</a:t>
            </a:r>
            <a:endParaRPr/>
          </a:p>
        </p:txBody>
      </p:sp>
      <p:sp>
        <p:nvSpPr>
          <p:cNvPr id="578" name="Google Shape;578;p8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Polygon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Выражение класса</a:t>
            </a:r>
            <a:endParaRPr/>
          </a:p>
        </p:txBody>
      </p:sp>
      <p:sp>
        <p:nvSpPr>
          <p:cNvPr id="584" name="Google Shape;584;p89"/>
          <p:cNvSpPr txBox="1"/>
          <p:nvPr>
            <p:ph idx="1" type="body"/>
          </p:nvPr>
        </p:nvSpPr>
        <p:spPr>
          <a:xfrm>
            <a:off x="838200" y="1327445"/>
            <a:ext cx="10515600" cy="471049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//безымянный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Polygon = class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//именованный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Polygon = class Polygon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объекта и прототип</a:t>
            </a:r>
            <a:endParaRPr/>
          </a:p>
        </p:txBody>
      </p:sp>
      <p:sp>
        <p:nvSpPr>
          <p:cNvPr id="590" name="Google Shape;590;p90"/>
          <p:cNvSpPr txBox="1"/>
          <p:nvPr>
            <p:ph idx="1" type="body"/>
          </p:nvPr>
        </p:nvSpPr>
        <p:spPr>
          <a:xfrm>
            <a:off x="838200" y="1327445"/>
            <a:ext cx="10515600" cy="8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 запускается при создании new Object, остальные методы записываются в Object.prototype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90"/>
          <p:cNvSpPr txBox="1"/>
          <p:nvPr/>
        </p:nvSpPr>
        <p:spPr>
          <a:xfrm>
            <a:off x="838200" y="2380343"/>
            <a:ext cx="10515600" cy="36933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User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constructor(name)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this.name = 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sayHi() { console.log(this.name);}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user = new User("Вася");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объекта и прототип</a:t>
            </a:r>
            <a:endParaRPr/>
          </a:p>
        </p:txBody>
      </p:sp>
      <p:sp>
        <p:nvSpPr>
          <p:cNvPr id="597" name="Google Shape;597;p9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User(name) {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this.name = name;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User.prototype.sayHi = function() {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console.log(this.name);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Всплытие (hoisting)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92"/>
          <p:cNvSpPr txBox="1"/>
          <p:nvPr>
            <p:ph idx="1" type="body"/>
          </p:nvPr>
        </p:nvSpPr>
        <p:spPr>
          <a:xfrm>
            <a:off x="838200" y="1327446"/>
            <a:ext cx="10515600" cy="147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Разница между объявлением функции (function declaration) и объявлением класса (class declaration) в том, что объявление функции совершает подъём (hoisted), в то время как объявление класса — нет </a:t>
            </a:r>
            <a:endParaRPr/>
          </a:p>
        </p:txBody>
      </p:sp>
      <p:sp>
        <p:nvSpPr>
          <p:cNvPr id="604" name="Google Shape;604;p92"/>
          <p:cNvSpPr txBox="1"/>
          <p:nvPr/>
        </p:nvSpPr>
        <p:spPr>
          <a:xfrm>
            <a:off x="838200" y="2960914"/>
            <a:ext cx="10515600" cy="147732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p = new Polygon();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Polygon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//Uncaught ReferenceError: Polygon is not defined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Замыкания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38" y="1168400"/>
            <a:ext cx="6838567" cy="4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Статические методы</a:t>
            </a:r>
            <a:endParaRPr/>
          </a:p>
        </p:txBody>
      </p:sp>
      <p:sp>
        <p:nvSpPr>
          <p:cNvPr id="610" name="Google Shape;610;p93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Point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constructor(x, y)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this.x = x;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this.y = y;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distance(a, b)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const dx = a.x - b.x;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const dy = a.y - b.y;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Math.sqrt(dx*dx + dy*dy);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p1 = new Point(5, 5);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p2 = new Point(10, 10);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console.log(Point.distance(p1, p2));//7.07....</a:t>
            </a:r>
            <a:endParaRPr b="0" i="0" sz="154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Геттеры, сеттеры</a:t>
            </a:r>
            <a:endParaRPr/>
          </a:p>
        </p:txBody>
      </p:sp>
      <p:sp>
        <p:nvSpPr>
          <p:cNvPr id="616" name="Google Shape;616;p94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User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constructor(firstName, lastName)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this.firstName = firstName;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this.lastName = lastName;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fullName()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`${this.firstName} ${this.lastName}`;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 fullName(newValue)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[this.firstName, this.lastName] = newValue.split(' ');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user = new User('Maksim', 'Hladki');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console.log(user.fullName);//Maksim Hladki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user.fullName = "Ivan Ivanov";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console.log(user.fullName);//Ivan Ivanov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622" name="Google Shape;622;p95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Rectangle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 (width, height)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this._width  = width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this._height = height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 width  (width)  { this._width = width}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width  ()       { return this._width}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set height (height) { this._height = height}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height ()       { return this._height}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area   ()       { return this._width * this._height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test = new Rectangle(50, 20);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console.log(test.area);//1000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Вычисляемые имена методов</a:t>
            </a:r>
            <a:endParaRPr/>
          </a:p>
        </p:txBody>
      </p:sp>
      <p:sp>
        <p:nvSpPr>
          <p:cNvPr id="628" name="Google Shape;628;p96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myMethod() {}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        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['my'+'Method']() {}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        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m = 'myMethod';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[m]() {}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</a:t>
            </a:r>
            <a:endParaRPr/>
          </a:p>
        </p:txBody>
      </p:sp>
      <p:sp>
        <p:nvSpPr>
          <p:cNvPr id="634" name="Google Shape;634;p97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//Только один конструктор, прототип, базовый класс!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Child extends Parent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//TODO logic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640" name="Google Shape;640;p98"/>
          <p:cNvSpPr txBox="1"/>
          <p:nvPr>
            <p:ph idx="1" type="body"/>
          </p:nvPr>
        </p:nvSpPr>
        <p:spPr>
          <a:xfrm>
            <a:off x="838200" y="1327444"/>
            <a:ext cx="10515600" cy="507335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Point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constructor(x, y)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this.x = x; this.y = y;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toString()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'(' + this.x + ', ' + this.y + ')';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ColorPoint extends Point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constructor(color)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super(0, 0);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this.color = color;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toString() {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super.toString() + ' in ' + this.color;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cPoint = new ColorPoint('red');</a:t>
            </a:r>
            <a:endParaRPr/>
          </a:p>
          <a:p>
            <a:pPr indent="-51435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console.log(cPoint.toString());//(0, 0) in red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Наследование статических методов</a:t>
            </a:r>
            <a:endParaRPr/>
          </a:p>
        </p:txBody>
      </p:sp>
      <p:sp>
        <p:nvSpPr>
          <p:cNvPr id="646" name="Google Shape;646;p9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classMethod()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'hello';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Bar extends Foo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//TODO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console.log(Bar.classMethod());//hello</a:t>
            </a:r>
            <a:endParaRPr b="0" i="0" sz="25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10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//Используется для вызова функций, принадлежащих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//родителю объекта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super([arguments]);//вызов родительского конструктора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super.functionOnParent([arguments]);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Пример: вызов конструктора</a:t>
            </a:r>
            <a:endParaRPr/>
          </a:p>
        </p:txBody>
      </p:sp>
      <p:sp>
        <p:nvSpPr>
          <p:cNvPr id="658" name="Google Shape;658;p101"/>
          <p:cNvSpPr txBox="1"/>
          <p:nvPr>
            <p:ph idx="1" type="body"/>
          </p:nvPr>
        </p:nvSpPr>
        <p:spPr>
          <a:xfrm>
            <a:off x="838200" y="1327450"/>
            <a:ext cx="10515600" cy="5530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Polygon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constructor(height, width)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this.height = height;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this.width = width;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Square extends Polygon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constructor(length)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super(length, length);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 area()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this.height * this.width;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Вызов метода </a:t>
            </a:r>
            <a:endParaRPr/>
          </a:p>
        </p:txBody>
      </p:sp>
      <p:sp>
        <p:nvSpPr>
          <p:cNvPr id="664" name="Google Shape;664;p102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Foo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classMethod()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'hello';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Bar extends Foo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classMethod()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super.classMethod() + ', too';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Bar.classMethod();//hello, too</a:t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Блочная область видимости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const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Значение констант не может быть изменено новым присваиванием и не может быть переопределено. Константы подчиняются области видимости уровня блока 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Mixins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103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Mixins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104"/>
          <p:cNvSpPr txBox="1"/>
          <p:nvPr>
            <p:ph idx="1" type="body"/>
          </p:nvPr>
        </p:nvSpPr>
        <p:spPr>
          <a:xfrm>
            <a:off x="838200" y="1327445"/>
            <a:ext cx="10515600" cy="4351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Абстрактные подклассы (mix-ins) — это шаблоны для классов.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//У класса может быть только один родительский класс, поэтому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множественное наследование невозможно.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//Функциональность должен предоставлять родительский класс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A, M {}//		Uncaught SyntaxError: Unexpected token 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//	множественного наследования нет</a:t>
            </a:r>
            <a:endParaRPr/>
          </a:p>
          <a:p>
            <a:pPr indent="-36322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mixin = base =&gt; class extends base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/* свойства и методы */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682" name="Google Shape;682;p105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 { ···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Storage = Sup =&gt; class extends Sup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save(database) { ···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Validation = Sup =&gt; class extends Sup {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validate(schema) { ··· }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Employee extends Storage(Validation(Person)) { ··· }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688" name="Google Shape;688;p106"/>
          <p:cNvSpPr txBox="1"/>
          <p:nvPr>
            <p:ph idx="1" type="body"/>
          </p:nvPr>
        </p:nvSpPr>
        <p:spPr>
          <a:xfrm>
            <a:off x="627600" y="1327450"/>
            <a:ext cx="10726200" cy="5439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MyMixin = (superclass) =&gt; class extends superclass {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test()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console.log('test from MyMixin');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MyClass extends MyMixin(MyBaseClass) {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/* ... */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c = new MyClass(); 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b="0" i="0" lang="en-US" sz="238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c.test();//test from MyMixin</a:t>
            </a:r>
            <a:endParaRPr b="0" i="0" sz="238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Итераторы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Всемогущественный for...of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108"/>
          <p:cNvSpPr txBox="1"/>
          <p:nvPr>
            <p:ph idx="1" type="body"/>
          </p:nvPr>
        </p:nvSpPr>
        <p:spPr>
          <a:xfrm>
            <a:off x="838200" y="2712440"/>
            <a:ext cx="10515600" cy="161281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885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(переменная of объект)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оператор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/>
          </a:p>
        </p:txBody>
      </p:sp>
      <p:sp>
        <p:nvSpPr>
          <p:cNvPr id="700" name="Google Shape;700;p108"/>
          <p:cNvSpPr txBox="1"/>
          <p:nvPr/>
        </p:nvSpPr>
        <p:spPr>
          <a:xfrm>
            <a:off x="838200" y="1327445"/>
            <a:ext cx="10515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Выполняет цикл обхода итерируемых объектов, вызывая на каждом шаге итерации операторы для каждого значения из различных свойств объекта.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08"/>
          <p:cNvSpPr txBox="1"/>
          <p:nvPr/>
        </p:nvSpPr>
        <p:spPr>
          <a:xfrm>
            <a:off x="838200" y="4325257"/>
            <a:ext cx="105155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итерациях используется значение, а не ключ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использовать continue и break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Используется с Array, Map, Set, Object и т.д.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/>
          </a:p>
        </p:txBody>
      </p:sp>
      <p:sp>
        <p:nvSpPr>
          <p:cNvPr id="707" name="Google Shape;707;p109"/>
          <p:cNvSpPr txBox="1"/>
          <p:nvPr>
            <p:ph idx="1" type="body"/>
          </p:nvPr>
        </p:nvSpPr>
        <p:spPr>
          <a:xfrm>
            <a:off x="838200" y="1327450"/>
            <a:ext cx="10515600" cy="5430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arr = [ 3, 5, 7 ];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arr.foo = "hello";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 in arr)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console.log(i);//"0", "1", "2", "foo"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i of arr)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console.log(i);//"3", "5", "7"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5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Различные типы данных</a:t>
            </a:r>
            <a:endParaRPr/>
          </a:p>
        </p:txBody>
      </p:sp>
      <p:sp>
        <p:nvSpPr>
          <p:cNvPr id="713" name="Google Shape;713;p11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//Строки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result = '';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chr of 'this is string')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 += chr.trim();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console.log(result);//thisisstring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//Коллекции DOM элементов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result = [];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(let link of document.links)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result.push(link.href);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console.log(result);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//['http://google.com', 'https://yandex.by/', ...]</a:t>
            </a:r>
            <a:endParaRPr b="0" i="0" sz="175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1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Понятие итератора</a:t>
            </a:r>
            <a:endParaRPr/>
          </a:p>
        </p:txBody>
      </p:sp>
      <p:sp>
        <p:nvSpPr>
          <p:cNvPr id="719" name="Google Shape;719;p111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Объект является итератором, если он умеет обращаться к элементам коллекции по одному за раз, при этом отслеживая свое текущее положение внутри этой последовательности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JS итератор - это объект, который предоставляет метод next(), возвращающий следующий элемент последовательности. Этот метод возвращает объект с двумя свойствами: done и value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Спецификация</a:t>
            </a:r>
            <a:endParaRPr/>
          </a:p>
        </p:txBody>
      </p:sp>
      <p:sp>
        <p:nvSpPr>
          <p:cNvPr id="725" name="Google Shape;725;p112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Iterable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[Symbol.iterator]() : Iterator;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Iterator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next() : IteratorResult;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IteratorResult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value: any;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done: boolean;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b="0" i="0" lang="en-US" sz="259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0" i="0" sz="25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