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F405A55-8DDD-4D28-B496-DBEEA505F50A}">
  <a:tblStyle styleId="{9F405A55-8DDD-4D28-B496-DBEEA505F50A}"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font>
          <a:latin typeface="Calibri"/>
          <a:ea typeface="Calibri"/>
          <a:cs typeface="Calibri"/>
        </a:font>
        <a:schemeClr val="lt1"/>
      </a:tcTxStyle>
      <a:tcStyle>
        <a:fill>
          <a:solidFill>
            <a:schemeClr val="dk1"/>
          </a:solidFill>
        </a:fill>
      </a:tcStyle>
    </a:lastCol>
    <a:firstCol>
      <a:tcTxStyle b="on" i="off">
        <a:font>
          <a:latin typeface="Calibri"/>
          <a:ea typeface="Calibri"/>
          <a:cs typeface="Calibri"/>
        </a:font>
        <a:schemeClr val="lt1"/>
      </a:tcTxStyle>
      <a:tcStyle>
        <a:fill>
          <a:solidFill>
            <a:schemeClr val="dk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415dae1b4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415dae1b44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415dae1b4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g415dae1b44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415dae1b4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g415dae1b44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Титульный слайд"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Рисунок с подписью" type="picTx">
  <p:cSld name="PICTURE_WITH_CAPTION_TEXT">
    <p:spTree>
      <p:nvGrpSpPr>
        <p:cNvPr id="67" name="Shape 67"/>
        <p:cNvGrpSpPr/>
        <p:nvPr/>
      </p:nvGrpSpPr>
      <p:grpSpPr>
        <a:xfrm>
          <a:off x="0" y="0"/>
          <a:ext cx="0" cy="0"/>
          <a:chOff x="0" y="0"/>
          <a:chExt cx="0" cy="0"/>
        </a:xfrm>
      </p:grpSpPr>
      <p:sp>
        <p:nvSpPr>
          <p:cNvPr id="68" name="Google Shape;68;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9" name="Google Shape;69;p1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0" name="Google Shape;70;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Заголовок и вертикальный текст" type="vertTx">
  <p:cSld name="VERTICAL_TEXT">
    <p:spTree>
      <p:nvGrpSpPr>
        <p:cNvPr id="74" name="Shape 74"/>
        <p:cNvGrpSpPr/>
        <p:nvPr/>
      </p:nvGrpSpPr>
      <p:grpSpPr>
        <a:xfrm>
          <a:off x="0" y="0"/>
          <a:ext cx="0" cy="0"/>
          <a:chOff x="0" y="0"/>
          <a:chExt cx="0" cy="0"/>
        </a:xfrm>
      </p:grpSpPr>
      <p:sp>
        <p:nvSpPr>
          <p:cNvPr id="75" name="Google Shape;75;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Google Shape;76;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Вертикальный заголовок и текст" type="vertTitleAndTx">
  <p:cSld name="VERTICAL_TITLE_AND_VERTICAL_TEXT">
    <p:spTree>
      <p:nvGrpSpPr>
        <p:cNvPr id="80" name="Shape 80"/>
        <p:cNvGrpSpPr/>
        <p:nvPr/>
      </p:nvGrpSpPr>
      <p:grpSpPr>
        <a:xfrm>
          <a:off x="0" y="0"/>
          <a:ext cx="0" cy="0"/>
          <a:chOff x="0" y="0"/>
          <a:chExt cx="0" cy="0"/>
        </a:xfrm>
      </p:grpSpPr>
      <p:sp>
        <p:nvSpPr>
          <p:cNvPr id="81" name="Google Shape;81;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3" name="Google Shape;8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Google Shape;8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Заголовок и объект"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3"/>
          <p:cNvSpPr txBox="1"/>
          <p:nvPr>
            <p:ph idx="1" type="body"/>
          </p:nvPr>
        </p:nvSpPr>
        <p:spPr>
          <a:xfrm>
            <a:off x="913774" y="2367092"/>
            <a:ext cx="10363826" cy="3424107"/>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Заголовок и объект">
  <p:cSld name="Заголовок и объект">
    <p:spTree>
      <p:nvGrpSpPr>
        <p:cNvPr id="23" name="Shape 23"/>
        <p:cNvGrpSpPr/>
        <p:nvPr/>
      </p:nvGrpSpPr>
      <p:grpSpPr>
        <a:xfrm>
          <a:off x="0" y="0"/>
          <a:ext cx="0" cy="0"/>
          <a:chOff x="0" y="0"/>
          <a:chExt cx="0" cy="0"/>
        </a:xfrm>
      </p:grpSpPr>
      <p:sp>
        <p:nvSpPr>
          <p:cNvPr id="24" name="Google Shape;24;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Заголовок раздела" type="secHead">
  <p:cSld name="SECTION_HEADER">
    <p:spTree>
      <p:nvGrpSpPr>
        <p:cNvPr id="29" name="Shape 29"/>
        <p:cNvGrpSpPr/>
        <p:nvPr/>
      </p:nvGrpSpPr>
      <p:grpSpPr>
        <a:xfrm>
          <a:off x="0" y="0"/>
          <a:ext cx="0" cy="0"/>
          <a:chOff x="0" y="0"/>
          <a:chExt cx="0" cy="0"/>
        </a:xfrm>
      </p:grpSpPr>
      <p:sp>
        <p:nvSpPr>
          <p:cNvPr id="30" name="Google Shape;30;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2" name="Google Shape;32;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Два объекта" type="twoObj">
  <p:cSld name="TWO_OBJECTS">
    <p:spTree>
      <p:nvGrpSpPr>
        <p:cNvPr id="35" name="Shape 35"/>
        <p:cNvGrpSpPr/>
        <p:nvPr/>
      </p:nvGrpSpPr>
      <p:grpSpPr>
        <a:xfrm>
          <a:off x="0" y="0"/>
          <a:ext cx="0" cy="0"/>
          <a:chOff x="0" y="0"/>
          <a:chExt cx="0" cy="0"/>
        </a:xfrm>
      </p:grpSpPr>
      <p:sp>
        <p:nvSpPr>
          <p:cNvPr id="36" name="Google Shape;3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8" name="Google Shape;38;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9" name="Google Shape;39;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 name="Google Shape;40;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Сравнение" type="twoTxTwoObj">
  <p:cSld name="TWO_OBJECTS_WITH_TEXT">
    <p:spTree>
      <p:nvGrpSpPr>
        <p:cNvPr id="42" name="Shape 42"/>
        <p:cNvGrpSpPr/>
        <p:nvPr/>
      </p:nvGrpSpPr>
      <p:grpSpPr>
        <a:xfrm>
          <a:off x="0" y="0"/>
          <a:ext cx="0" cy="0"/>
          <a:chOff x="0" y="0"/>
          <a:chExt cx="0" cy="0"/>
        </a:xfrm>
      </p:grpSpPr>
      <p:sp>
        <p:nvSpPr>
          <p:cNvPr id="43" name="Google Shape;43;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7" name="Google Shape;47;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0" name="Google Shape;5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Только заголовок" type="titleOnly">
  <p:cSld name="TITLE_ONLY">
    <p:spTree>
      <p:nvGrpSpPr>
        <p:cNvPr id="51" name="Shape 51"/>
        <p:cNvGrpSpPr/>
        <p:nvPr/>
      </p:nvGrpSpPr>
      <p:grpSpPr>
        <a:xfrm>
          <a:off x="0" y="0"/>
          <a:ext cx="0" cy="0"/>
          <a:chOff x="0" y="0"/>
          <a:chExt cx="0" cy="0"/>
        </a:xfrm>
      </p:grpSpPr>
      <p:sp>
        <p:nvSpPr>
          <p:cNvPr id="52" name="Google Shape;52;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3" name="Google Shape;53;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устой слайд" type="blank">
  <p:cSld name="BLANK">
    <p:spTree>
      <p:nvGrpSpPr>
        <p:cNvPr id="56" name="Shape 56"/>
        <p:cNvGrpSpPr/>
        <p:nvPr/>
      </p:nvGrpSpPr>
      <p:grpSpPr>
        <a:xfrm>
          <a:off x="0" y="0"/>
          <a:ext cx="0" cy="0"/>
          <a:chOff x="0" y="0"/>
          <a:chExt cx="0" cy="0"/>
        </a:xfrm>
      </p:grpSpPr>
      <p:sp>
        <p:nvSpPr>
          <p:cNvPr id="57" name="Google Shape;5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Объект с подписью" type="objTx">
  <p:cSld name="OBJECT_WITH_CAPTION_TEXT">
    <p:spTree>
      <p:nvGrpSpPr>
        <p:cNvPr id="60" name="Shape 60"/>
        <p:cNvGrpSpPr/>
        <p:nvPr/>
      </p:nvGrpSpPr>
      <p:grpSpPr>
        <a:xfrm>
          <a:off x="0" y="0"/>
          <a:ext cx="0" cy="0"/>
          <a:chOff x="0" y="0"/>
          <a:chExt cx="0" cy="0"/>
        </a:xfrm>
      </p:grpSpPr>
      <p:sp>
        <p:nvSpPr>
          <p:cNvPr id="61" name="Google Shape;61;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3" name="Google Shape;63;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4" name="Google Shape;6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Google Shape;6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www.w3.org/TR/css-backgrounds-3/#borders" TargetMode="External"/><Relationship Id="rId4" Type="http://schemas.openxmlformats.org/officeDocument/2006/relationships/hyperlink" Target="https://www.w3.org/TR/css-backgrounds-3/#border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hyperlink" Target="https://www.w3.org/TR/css-backgrounds-3/"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w3.org/TR/css3-values/#relative-length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ctrTitle"/>
          </p:nvPr>
        </p:nvSpPr>
        <p:spPr>
          <a:xfrm>
            <a:off x="1524000" y="1198563"/>
            <a:ext cx="9144000" cy="23877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Times New Roman"/>
              <a:buNone/>
            </a:pPr>
            <a:r>
              <a:rPr b="0" i="0" lang="ru-RU" sz="4000" u="none" cap="none" strike="noStrike">
                <a:solidFill>
                  <a:schemeClr val="dk1"/>
                </a:solidFill>
                <a:latin typeface="Times New Roman"/>
                <a:ea typeface="Times New Roman"/>
                <a:cs typeface="Times New Roman"/>
                <a:sym typeface="Times New Roman"/>
              </a:rPr>
              <a:t>Лекция 2:</a:t>
            </a:r>
            <a:br>
              <a:rPr b="0" i="0" lang="ru-RU" sz="4000" u="none" cap="none" strike="noStrike">
                <a:solidFill>
                  <a:schemeClr val="dk1"/>
                </a:solidFill>
                <a:latin typeface="Times New Roman"/>
                <a:ea typeface="Times New Roman"/>
                <a:cs typeface="Times New Roman"/>
                <a:sym typeface="Times New Roman"/>
              </a:rPr>
            </a:br>
            <a:r>
              <a:rPr b="0" i="0" lang="ru-RU" sz="4000" u="none" cap="none" strike="noStrike">
                <a:solidFill>
                  <a:schemeClr val="dk1"/>
                </a:solidFill>
                <a:latin typeface="Times New Roman"/>
                <a:ea typeface="Times New Roman"/>
                <a:cs typeface="Times New Roman"/>
                <a:sym typeface="Times New Roman"/>
              </a:rPr>
              <a:t>Позиционирование, вёрстка и стилизация.</a:t>
            </a:r>
            <a:endParaRPr b="0" i="0" sz="4000" u="none" cap="none" strike="noStrike">
              <a:solidFill>
                <a:schemeClr val="dk1"/>
              </a:solidFill>
              <a:latin typeface="Times New Roman"/>
              <a:ea typeface="Times New Roman"/>
              <a:cs typeface="Times New Roman"/>
              <a:sym typeface="Times New Roman"/>
            </a:endParaRPr>
          </a:p>
        </p:txBody>
      </p:sp>
      <p:sp>
        <p:nvSpPr>
          <p:cNvPr id="91" name="Google Shape;91;p14"/>
          <p:cNvSpPr txBox="1"/>
          <p:nvPr>
            <p:ph idx="1" type="subTitle"/>
          </p:nvPr>
        </p:nvSpPr>
        <p:spPr>
          <a:xfrm>
            <a:off x="0" y="5124450"/>
            <a:ext cx="1962000" cy="1733700"/>
          </a:xfrm>
          <a:prstGeom prst="rect">
            <a:avLst/>
          </a:prstGeom>
          <a:noFill/>
          <a:ln>
            <a:noFill/>
          </a:ln>
        </p:spPr>
        <p:txBody>
          <a:bodyPr anchorCtr="0" anchor="t" bIns="45700" lIns="91425" spcFirstLastPara="1" rIns="91425" wrap="square" tIns="45700">
            <a:noAutofit/>
          </a:bodyPr>
          <a:lstStyle/>
          <a:p>
            <a:pPr indent="0" lvl="0" marL="0" marR="0" rtl="0" algn="r">
              <a:lnSpc>
                <a:spcPct val="80000"/>
              </a:lnSpc>
              <a:spcBef>
                <a:spcPts val="0"/>
              </a:spcBef>
              <a:spcAft>
                <a:spcPts val="0"/>
              </a:spcAft>
              <a:buClr>
                <a:schemeClr val="dk1"/>
              </a:buClr>
              <a:buSzPts val="2040"/>
              <a:buFont typeface="Arial"/>
              <a:buNone/>
            </a:pPr>
            <a:r>
              <a:rPr b="0" i="0" lang="ru-RU" sz="2040" u="none" cap="none" strike="noStrike">
                <a:solidFill>
                  <a:schemeClr val="dk1"/>
                </a:solidFill>
                <a:latin typeface="Times New Roman"/>
                <a:ea typeface="Times New Roman"/>
                <a:cs typeface="Times New Roman"/>
                <a:sym typeface="Times New Roman"/>
              </a:rPr>
              <a:t>Matthew Levin</a:t>
            </a:r>
            <a:endParaRPr/>
          </a:p>
          <a:p>
            <a:pPr indent="0" lvl="0" marL="0" marR="0" rtl="0" algn="r">
              <a:lnSpc>
                <a:spcPct val="80000"/>
              </a:lnSpc>
              <a:spcBef>
                <a:spcPts val="1000"/>
              </a:spcBef>
              <a:spcAft>
                <a:spcPts val="0"/>
              </a:spcAft>
              <a:buClr>
                <a:schemeClr val="dk1"/>
              </a:buClr>
              <a:buSzPts val="2040"/>
              <a:buFont typeface="Arial"/>
              <a:buNone/>
            </a:pPr>
            <a:r>
              <a:rPr b="0" i="0" lang="ru-RU" sz="2040" u="none" cap="none" strike="noStrike">
                <a:solidFill>
                  <a:schemeClr val="dk1"/>
                </a:solidFill>
                <a:latin typeface="Times New Roman"/>
                <a:ea typeface="Times New Roman"/>
                <a:cs typeface="Times New Roman"/>
                <a:sym typeface="Times New Roman"/>
              </a:rPr>
              <a:t>.NET full stack /</a:t>
            </a:r>
            <a:endParaRPr/>
          </a:p>
          <a:p>
            <a:pPr indent="0" lvl="0" marL="0" marR="0" rtl="0" algn="r">
              <a:lnSpc>
                <a:spcPct val="80000"/>
              </a:lnSpc>
              <a:spcBef>
                <a:spcPts val="1000"/>
              </a:spcBef>
              <a:spcAft>
                <a:spcPts val="0"/>
              </a:spcAft>
              <a:buClr>
                <a:schemeClr val="dk1"/>
              </a:buClr>
              <a:buSzPts val="2040"/>
              <a:buFont typeface="Arial"/>
              <a:buNone/>
            </a:pPr>
            <a:r>
              <a:rPr b="0" i="0" lang="ru-RU" sz="2040" u="none" cap="none" strike="noStrike">
                <a:solidFill>
                  <a:schemeClr val="dk1"/>
                </a:solidFill>
                <a:latin typeface="Times New Roman"/>
                <a:ea typeface="Times New Roman"/>
                <a:cs typeface="Times New Roman"/>
                <a:sym typeface="Times New Roman"/>
              </a:rPr>
              <a:t> front-end </a:t>
            </a:r>
            <a:endParaRPr/>
          </a:p>
          <a:p>
            <a:pPr indent="0" lvl="0" marL="0" marR="0" rtl="0" algn="r">
              <a:lnSpc>
                <a:spcPct val="80000"/>
              </a:lnSpc>
              <a:spcBef>
                <a:spcPts val="1000"/>
              </a:spcBef>
              <a:spcAft>
                <a:spcPts val="0"/>
              </a:spcAft>
              <a:buClr>
                <a:schemeClr val="dk1"/>
              </a:buClr>
              <a:buSzPts val="2040"/>
              <a:buFont typeface="Arial"/>
              <a:buNone/>
            </a:pPr>
            <a:r>
              <a:rPr b="0" i="0" lang="ru-RU" sz="2040" u="none" cap="none" strike="noStrike">
                <a:solidFill>
                  <a:schemeClr val="dk1"/>
                </a:solidFill>
                <a:latin typeface="Times New Roman"/>
                <a:ea typeface="Times New Roman"/>
                <a:cs typeface="Times New Roman"/>
                <a:sym typeface="Times New Roman"/>
              </a:rPr>
              <a:t>developer</a:t>
            </a:r>
            <a:endParaRPr b="0" i="0" sz="204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913774" y="1"/>
            <a:ext cx="10364451" cy="1168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0" i="0" lang="ru-RU" sz="3200" u="none" cap="none" strike="noStrike">
                <a:solidFill>
                  <a:schemeClr val="dk1"/>
                </a:solidFill>
                <a:latin typeface="Times New Roman"/>
                <a:ea typeface="Times New Roman"/>
                <a:cs typeface="Times New Roman"/>
                <a:sym typeface="Times New Roman"/>
              </a:rPr>
              <a:t>Стиль начертания шрифта font-style</a:t>
            </a:r>
            <a:endParaRPr b="0" i="0" sz="3200" u="none" cap="none" strike="noStrike">
              <a:solidFill>
                <a:schemeClr val="dk1"/>
              </a:solidFill>
              <a:latin typeface="Times New Roman"/>
              <a:ea typeface="Times New Roman"/>
              <a:cs typeface="Times New Roman"/>
              <a:sym typeface="Times New Roman"/>
            </a:endParaRPr>
          </a:p>
        </p:txBody>
      </p:sp>
      <p:sp>
        <p:nvSpPr>
          <p:cNvPr id="145" name="Google Shape;145;p23"/>
          <p:cNvSpPr txBox="1"/>
          <p:nvPr>
            <p:ph idx="1" type="body"/>
          </p:nvPr>
        </p:nvSpPr>
        <p:spPr>
          <a:xfrm>
            <a:off x="914399" y="1168401"/>
            <a:ext cx="7413172" cy="42363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К стилям начертания относятся</a:t>
            </a:r>
            <a:endParaRPr/>
          </a:p>
          <a:p>
            <a:pPr indent="0" lvl="0" marL="0" marR="0" rtl="0" algn="l">
              <a:lnSpc>
                <a:spcPct val="90000"/>
              </a:lnSpc>
              <a:spcBef>
                <a:spcPts val="10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graphicFrame>
        <p:nvGraphicFramePr>
          <p:cNvPr id="146" name="Google Shape;146;p23"/>
          <p:cNvGraphicFramePr/>
          <p:nvPr/>
        </p:nvGraphicFramePr>
        <p:xfrm>
          <a:off x="913773" y="1585081"/>
          <a:ext cx="3000000" cy="3000000"/>
        </p:xfrm>
        <a:graphic>
          <a:graphicData uri="http://schemas.openxmlformats.org/drawingml/2006/table">
            <a:tbl>
              <a:tblPr bandRow="1">
                <a:noFill/>
                <a:tableStyleId>{9F405A55-8DDD-4D28-B496-DBEEA505F50A}</a:tableStyleId>
              </a:tblPr>
              <a:tblGrid>
                <a:gridCol w="1379150"/>
                <a:gridCol w="6818400"/>
              </a:tblGrid>
              <a:tr h="370850">
                <a:tc>
                  <a:txBody>
                    <a:bodyPr>
                      <a:noAutofit/>
                    </a:bodyPr>
                    <a:lstStyle/>
                    <a:p>
                      <a:pPr indent="0" lvl="0" marL="0" marR="0" rtl="0" algn="l">
                        <a:spcBef>
                          <a:spcPts val="0"/>
                        </a:spcBef>
                        <a:spcAft>
                          <a:spcPts val="0"/>
                        </a:spcAft>
                        <a:buNone/>
                      </a:pPr>
                      <a:r>
                        <a:rPr lang="ru-RU" sz="1800">
                          <a:latin typeface="Times New Roman"/>
                          <a:ea typeface="Times New Roman"/>
                          <a:cs typeface="Times New Roman"/>
                          <a:sym typeface="Times New Roman"/>
                        </a:rPr>
                        <a:t>normal</a:t>
                      </a:r>
                      <a:endParaRPr/>
                    </a:p>
                  </a:txBody>
                  <a:tcPr marT="45725" marB="45725" marR="91450" marL="91450" anchor="ctr"/>
                </a:tc>
                <a:tc>
                  <a:txBody>
                    <a:bodyPr>
                      <a:noAutofit/>
                    </a:bodyPr>
                    <a:lstStyle/>
                    <a:p>
                      <a:pPr indent="0" lvl="0" marL="0" marR="0" rtl="0" algn="l">
                        <a:spcBef>
                          <a:spcPts val="0"/>
                        </a:spcBef>
                        <a:spcAft>
                          <a:spcPts val="0"/>
                        </a:spcAft>
                        <a:buNone/>
                      </a:pPr>
                      <a:r>
                        <a:rPr lang="ru-RU" sz="1800">
                          <a:latin typeface="Times New Roman"/>
                          <a:ea typeface="Times New Roman"/>
                          <a:cs typeface="Times New Roman"/>
                          <a:sym typeface="Times New Roman"/>
                        </a:rPr>
                        <a:t>Значение по умолчанию, устанавливает для текста обычное начертание шрифта.</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ru-RU" sz="1800">
                          <a:latin typeface="Times New Roman"/>
                          <a:ea typeface="Times New Roman"/>
                          <a:cs typeface="Times New Roman"/>
                          <a:sym typeface="Times New Roman"/>
                        </a:rPr>
                        <a:t>italic</a:t>
                      </a:r>
                      <a:endParaRPr/>
                    </a:p>
                  </a:txBody>
                  <a:tcPr marT="45725" marB="45725" marR="91450" marL="91450" anchor="ctr"/>
                </a:tc>
                <a:tc>
                  <a:txBody>
                    <a:bodyPr>
                      <a:noAutofit/>
                    </a:bodyPr>
                    <a:lstStyle/>
                    <a:p>
                      <a:pPr indent="0" lvl="0" marL="0" marR="0" rtl="0" algn="l">
                        <a:spcBef>
                          <a:spcPts val="0"/>
                        </a:spcBef>
                        <a:spcAft>
                          <a:spcPts val="0"/>
                        </a:spcAft>
                        <a:buNone/>
                      </a:pPr>
                      <a:r>
                        <a:rPr lang="ru-RU" sz="1800">
                          <a:latin typeface="Times New Roman"/>
                          <a:ea typeface="Times New Roman"/>
                          <a:cs typeface="Times New Roman"/>
                          <a:sym typeface="Times New Roman"/>
                        </a:rPr>
                        <a:t>Выделяет текст курсивом.</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ru-RU" sz="1800">
                          <a:latin typeface="Times New Roman"/>
                          <a:ea typeface="Times New Roman"/>
                          <a:cs typeface="Times New Roman"/>
                          <a:sym typeface="Times New Roman"/>
                        </a:rPr>
                        <a:t>oblique</a:t>
                      </a:r>
                      <a:endParaRPr/>
                    </a:p>
                  </a:txBody>
                  <a:tcPr marT="45725" marB="45725" marR="91450" marL="91450" anchor="ctr"/>
                </a:tc>
                <a:tc>
                  <a:txBody>
                    <a:bodyPr>
                      <a:noAutofit/>
                    </a:bodyPr>
                    <a:lstStyle/>
                    <a:p>
                      <a:pPr indent="0" lvl="0" marL="0" marR="0" rtl="0" algn="l">
                        <a:spcBef>
                          <a:spcPts val="0"/>
                        </a:spcBef>
                        <a:spcAft>
                          <a:spcPts val="0"/>
                        </a:spcAft>
                        <a:buNone/>
                      </a:pPr>
                      <a:r>
                        <a:rPr lang="ru-RU" sz="1800">
                          <a:latin typeface="Times New Roman"/>
                          <a:ea typeface="Times New Roman"/>
                          <a:cs typeface="Times New Roman"/>
                          <a:sym typeface="Times New Roman"/>
                        </a:rPr>
                        <a:t>Устанавливает наклонное начертание шрифта.</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ru-RU" sz="1800">
                          <a:latin typeface="Times New Roman"/>
                          <a:ea typeface="Times New Roman"/>
                          <a:cs typeface="Times New Roman"/>
                          <a:sym typeface="Times New Roman"/>
                        </a:rPr>
                        <a:t>initial</a:t>
                      </a:r>
                      <a:endParaRPr/>
                    </a:p>
                  </a:txBody>
                  <a:tcPr marT="45725" marB="45725" marR="91450" marL="91450" anchor="ctr"/>
                </a:tc>
                <a:tc>
                  <a:txBody>
                    <a:bodyPr>
                      <a:noAutofit/>
                    </a:bodyPr>
                    <a:lstStyle/>
                    <a:p>
                      <a:pPr indent="0" lvl="0" marL="0" marR="0" rtl="0" algn="l">
                        <a:spcBef>
                          <a:spcPts val="0"/>
                        </a:spcBef>
                        <a:spcAft>
                          <a:spcPts val="0"/>
                        </a:spcAft>
                        <a:buNone/>
                      </a:pPr>
                      <a:r>
                        <a:rPr lang="ru-RU" sz="1800">
                          <a:latin typeface="Times New Roman"/>
                          <a:ea typeface="Times New Roman"/>
                          <a:cs typeface="Times New Roman"/>
                          <a:sym typeface="Times New Roman"/>
                        </a:rPr>
                        <a:t>Устанавливает значение свойства в значение по умолчанию.</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ru-RU" sz="1800">
                          <a:latin typeface="Times New Roman"/>
                          <a:ea typeface="Times New Roman"/>
                          <a:cs typeface="Times New Roman"/>
                          <a:sym typeface="Times New Roman"/>
                        </a:rPr>
                        <a:t>inherit</a:t>
                      </a:r>
                      <a:endParaRPr/>
                    </a:p>
                  </a:txBody>
                  <a:tcPr marT="45725" marB="45725" marR="91450" marL="91450" anchor="ctr"/>
                </a:tc>
                <a:tc>
                  <a:txBody>
                    <a:bodyPr>
                      <a:noAutofit/>
                    </a:bodyPr>
                    <a:lstStyle/>
                    <a:p>
                      <a:pPr indent="0" lvl="0" marL="0" marR="0" rtl="0" algn="l">
                        <a:spcBef>
                          <a:spcPts val="0"/>
                        </a:spcBef>
                        <a:spcAft>
                          <a:spcPts val="0"/>
                        </a:spcAft>
                        <a:buNone/>
                      </a:pPr>
                      <a:r>
                        <a:rPr lang="ru-RU" sz="1800">
                          <a:latin typeface="Times New Roman"/>
                          <a:ea typeface="Times New Roman"/>
                          <a:cs typeface="Times New Roman"/>
                          <a:sym typeface="Times New Roman"/>
                        </a:rPr>
                        <a:t>Наследует значение свойства от родительского элемента.</a:t>
                      </a:r>
                      <a:endParaRPr/>
                    </a:p>
                  </a:txBody>
                  <a:tcPr marT="45725" marB="45725" marR="91450" marL="91450" anchor="ctr"/>
                </a:tc>
              </a:tr>
            </a:tbl>
          </a:graphicData>
        </a:graphic>
      </p:graphicFrame>
      <p:sp>
        <p:nvSpPr>
          <p:cNvPr id="147" name="Google Shape;147;p23"/>
          <p:cNvSpPr txBox="1"/>
          <p:nvPr/>
        </p:nvSpPr>
        <p:spPr>
          <a:xfrm>
            <a:off x="914399" y="3786415"/>
            <a:ext cx="3233058" cy="123462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rial"/>
              <a:buNone/>
            </a:pPr>
            <a:r>
              <a:rPr lang="ru-RU" sz="2000">
                <a:solidFill>
                  <a:schemeClr val="dk1"/>
                </a:solidFill>
                <a:latin typeface="Times New Roman"/>
                <a:ea typeface="Times New Roman"/>
                <a:cs typeface="Times New Roman"/>
                <a:sym typeface="Times New Roman"/>
              </a:rPr>
              <a:t>h1 {font-style: normal;}</a:t>
            </a:r>
            <a:endParaRPr/>
          </a:p>
          <a:p>
            <a:pPr indent="0" lvl="0" marL="0" marR="0" rtl="0" algn="l">
              <a:lnSpc>
                <a:spcPct val="90000"/>
              </a:lnSpc>
              <a:spcBef>
                <a:spcPts val="1000"/>
              </a:spcBef>
              <a:spcAft>
                <a:spcPts val="0"/>
              </a:spcAft>
              <a:buClr>
                <a:schemeClr val="dk1"/>
              </a:buClr>
              <a:buSzPts val="2000"/>
              <a:buFont typeface="Arial"/>
              <a:buNone/>
            </a:pPr>
            <a:r>
              <a:rPr lang="ru-RU" sz="2000">
                <a:solidFill>
                  <a:schemeClr val="dk1"/>
                </a:solidFill>
                <a:latin typeface="Times New Roman"/>
                <a:ea typeface="Times New Roman"/>
                <a:cs typeface="Times New Roman"/>
                <a:sym typeface="Times New Roman"/>
              </a:rPr>
              <a:t>h1 {font-style: italic;}</a:t>
            </a:r>
            <a:endParaRPr/>
          </a:p>
          <a:p>
            <a:pPr indent="0" lvl="0" marL="0" marR="0" rtl="0" algn="l">
              <a:lnSpc>
                <a:spcPct val="90000"/>
              </a:lnSpc>
              <a:spcBef>
                <a:spcPts val="1000"/>
              </a:spcBef>
              <a:spcAft>
                <a:spcPts val="0"/>
              </a:spcAft>
              <a:buClr>
                <a:schemeClr val="dk1"/>
              </a:buClr>
              <a:buSzPts val="2000"/>
              <a:buFont typeface="Arial"/>
              <a:buNone/>
            </a:pPr>
            <a:r>
              <a:rPr lang="ru-RU" sz="2000">
                <a:solidFill>
                  <a:schemeClr val="dk1"/>
                </a:solidFill>
                <a:latin typeface="Times New Roman"/>
                <a:ea typeface="Times New Roman"/>
                <a:cs typeface="Times New Roman"/>
                <a:sym typeface="Times New Roman"/>
              </a:rPr>
              <a:t>h1 {font-style: oblique;}</a:t>
            </a:r>
            <a:endParaRPr sz="2000">
              <a:solidFill>
                <a:schemeClr val="dk1"/>
              </a:solidFill>
              <a:latin typeface="Times New Roman"/>
              <a:ea typeface="Times New Roman"/>
              <a:cs typeface="Times New Roman"/>
              <a:sym typeface="Times New Roman"/>
            </a:endParaRPr>
          </a:p>
        </p:txBody>
      </p:sp>
      <p:pic>
        <p:nvPicPr>
          <p:cNvPr id="148" name="Google Shape;148;p23"/>
          <p:cNvPicPr preferRelativeResize="0"/>
          <p:nvPr/>
        </p:nvPicPr>
        <p:blipFill rotWithShape="1">
          <a:blip r:embed="rId3">
            <a:alphaModFix/>
          </a:blip>
          <a:srcRect b="0" l="0" r="20000" t="0"/>
          <a:stretch/>
        </p:blipFill>
        <p:spPr>
          <a:xfrm>
            <a:off x="4073978" y="3899807"/>
            <a:ext cx="5029200" cy="762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913774" y="1"/>
            <a:ext cx="10364451" cy="1168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0" i="0" lang="ru-RU" sz="3200" u="none" cap="none" strike="noStrike">
                <a:solidFill>
                  <a:schemeClr val="dk1"/>
                </a:solidFill>
                <a:latin typeface="Times New Roman"/>
                <a:ea typeface="Times New Roman"/>
                <a:cs typeface="Times New Roman"/>
                <a:sym typeface="Times New Roman"/>
              </a:rPr>
              <a:t> Вариант начертания шрифта font-variant</a:t>
            </a:r>
            <a:endParaRPr b="0" i="0" sz="3200" u="none" cap="none" strike="noStrike">
              <a:solidFill>
                <a:schemeClr val="dk1"/>
              </a:solidFill>
              <a:latin typeface="Times New Roman"/>
              <a:ea typeface="Times New Roman"/>
              <a:cs typeface="Times New Roman"/>
              <a:sym typeface="Times New Roman"/>
            </a:endParaRPr>
          </a:p>
        </p:txBody>
      </p:sp>
      <p:sp>
        <p:nvSpPr>
          <p:cNvPr id="154" name="Google Shape;154;p24"/>
          <p:cNvSpPr txBox="1"/>
          <p:nvPr>
            <p:ph idx="1" type="body"/>
          </p:nvPr>
        </p:nvSpPr>
        <p:spPr>
          <a:xfrm>
            <a:off x="914399" y="1168401"/>
            <a:ext cx="10363826" cy="43179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Позволяет выводить шрифт строчными и прописными буквами. Наследуется.</a:t>
            </a:r>
            <a:endParaRPr b="0" i="0" sz="2000" u="none" cap="none" strike="noStrike">
              <a:solidFill>
                <a:schemeClr val="dk1"/>
              </a:solidFill>
              <a:latin typeface="Times New Roman"/>
              <a:ea typeface="Times New Roman"/>
              <a:cs typeface="Times New Roman"/>
              <a:sym typeface="Times New Roman"/>
            </a:endParaRPr>
          </a:p>
        </p:txBody>
      </p:sp>
      <p:graphicFrame>
        <p:nvGraphicFramePr>
          <p:cNvPr id="155" name="Google Shape;155;p24"/>
          <p:cNvGraphicFramePr/>
          <p:nvPr/>
        </p:nvGraphicFramePr>
        <p:xfrm>
          <a:off x="1003300" y="1600200"/>
          <a:ext cx="3000000" cy="3000000"/>
        </p:xfrm>
        <a:graphic>
          <a:graphicData uri="http://schemas.openxmlformats.org/drawingml/2006/table">
            <a:tbl>
              <a:tblPr bandRow="1">
                <a:noFill/>
                <a:tableStyleId>{9F405A55-8DDD-4D28-B496-DBEEA505F50A}</a:tableStyleId>
              </a:tblPr>
              <a:tblGrid>
                <a:gridCol w="1511300"/>
                <a:gridCol w="7919350"/>
              </a:tblGrid>
              <a:tr h="370850">
                <a:tc>
                  <a:txBody>
                    <a:bodyPr>
                      <a:noAutofit/>
                    </a:bodyPr>
                    <a:lstStyle/>
                    <a:p>
                      <a:pPr indent="0" lvl="0" marL="0" marR="0" rtl="0" algn="l">
                        <a:spcBef>
                          <a:spcPts val="0"/>
                        </a:spcBef>
                        <a:spcAft>
                          <a:spcPts val="0"/>
                        </a:spcAft>
                        <a:buNone/>
                      </a:pPr>
                      <a:r>
                        <a:rPr lang="ru-RU" sz="1800">
                          <a:latin typeface="Times New Roman"/>
                          <a:ea typeface="Times New Roman"/>
                          <a:cs typeface="Times New Roman"/>
                          <a:sym typeface="Times New Roman"/>
                        </a:rPr>
                        <a:t>normal</a:t>
                      </a:r>
                      <a:endParaRPr/>
                    </a:p>
                  </a:txBody>
                  <a:tcPr marT="45725" marB="45725" marR="91450" marL="91450" anchor="ctr"/>
                </a:tc>
                <a:tc>
                  <a:txBody>
                    <a:bodyPr>
                      <a:noAutofit/>
                    </a:bodyPr>
                    <a:lstStyle/>
                    <a:p>
                      <a:pPr indent="0" lvl="0" marL="0" marR="0" rtl="0" algn="l">
                        <a:spcBef>
                          <a:spcPts val="0"/>
                        </a:spcBef>
                        <a:spcAft>
                          <a:spcPts val="0"/>
                        </a:spcAft>
                        <a:buNone/>
                      </a:pPr>
                      <a:r>
                        <a:rPr lang="ru-RU" sz="1800">
                          <a:latin typeface="Times New Roman"/>
                          <a:ea typeface="Times New Roman"/>
                          <a:cs typeface="Times New Roman"/>
                          <a:sym typeface="Times New Roman"/>
                        </a:rPr>
                        <a:t>Значение по умолчанию, выводит текст обычным начертанием.</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ru-RU" sz="1800">
                          <a:latin typeface="Times New Roman"/>
                          <a:ea typeface="Times New Roman"/>
                          <a:cs typeface="Times New Roman"/>
                          <a:sym typeface="Times New Roman"/>
                        </a:rPr>
                        <a:t>small-caps</a:t>
                      </a:r>
                      <a:endParaRPr/>
                    </a:p>
                  </a:txBody>
                  <a:tcPr marT="45725" marB="45725" marR="91450" marL="91450" anchor="ctr"/>
                </a:tc>
                <a:tc>
                  <a:txBody>
                    <a:bodyPr>
                      <a:noAutofit/>
                    </a:bodyPr>
                    <a:lstStyle/>
                    <a:p>
                      <a:pPr indent="0" lvl="0" marL="0" marR="0" rtl="0" algn="l">
                        <a:spcBef>
                          <a:spcPts val="0"/>
                        </a:spcBef>
                        <a:spcAft>
                          <a:spcPts val="0"/>
                        </a:spcAft>
                        <a:buNone/>
                      </a:pPr>
                      <a:r>
                        <a:rPr lang="ru-RU" sz="1800">
                          <a:latin typeface="Times New Roman"/>
                          <a:ea typeface="Times New Roman"/>
                          <a:cs typeface="Times New Roman"/>
                          <a:sym typeface="Times New Roman"/>
                        </a:rPr>
                        <a:t>Все строчные буквы заменяются на малые прописные, которые отличаются от обычных прописных слегка измененными пропорциями и уменьшенным размером. Очень похоже на text-transform: uppercase, отличие состоит в том, что здесь прописные буквы имеют разные размеры.</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ru-RU" sz="1800">
                          <a:latin typeface="Times New Roman"/>
                          <a:ea typeface="Times New Roman"/>
                          <a:cs typeface="Times New Roman"/>
                          <a:sym typeface="Times New Roman"/>
                        </a:rPr>
                        <a:t>initial</a:t>
                      </a:r>
                      <a:endParaRPr/>
                    </a:p>
                  </a:txBody>
                  <a:tcPr marT="45725" marB="45725" marR="91450" marL="91450" anchor="ctr"/>
                </a:tc>
                <a:tc>
                  <a:txBody>
                    <a:bodyPr>
                      <a:noAutofit/>
                    </a:bodyPr>
                    <a:lstStyle/>
                    <a:p>
                      <a:pPr indent="0" lvl="0" marL="0" marR="0" rtl="0" algn="l">
                        <a:spcBef>
                          <a:spcPts val="0"/>
                        </a:spcBef>
                        <a:spcAft>
                          <a:spcPts val="0"/>
                        </a:spcAft>
                        <a:buNone/>
                      </a:pPr>
                      <a:r>
                        <a:rPr lang="ru-RU" sz="1800">
                          <a:latin typeface="Times New Roman"/>
                          <a:ea typeface="Times New Roman"/>
                          <a:cs typeface="Times New Roman"/>
                          <a:sym typeface="Times New Roman"/>
                        </a:rPr>
                        <a:t>Устанавливает значение свойства в значение по умолчанию.</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ru-RU" sz="1800">
                          <a:latin typeface="Times New Roman"/>
                          <a:ea typeface="Times New Roman"/>
                          <a:cs typeface="Times New Roman"/>
                          <a:sym typeface="Times New Roman"/>
                        </a:rPr>
                        <a:t>inherit</a:t>
                      </a:r>
                      <a:endParaRPr/>
                    </a:p>
                  </a:txBody>
                  <a:tcPr marT="45725" marB="45725" marR="91450" marL="91450" anchor="ctr"/>
                </a:tc>
                <a:tc>
                  <a:txBody>
                    <a:bodyPr>
                      <a:noAutofit/>
                    </a:bodyPr>
                    <a:lstStyle/>
                    <a:p>
                      <a:pPr indent="0" lvl="0" marL="0" marR="0" rtl="0" algn="l">
                        <a:spcBef>
                          <a:spcPts val="0"/>
                        </a:spcBef>
                        <a:spcAft>
                          <a:spcPts val="0"/>
                        </a:spcAft>
                        <a:buNone/>
                      </a:pPr>
                      <a:r>
                        <a:rPr lang="ru-RU" sz="1800">
                          <a:latin typeface="Times New Roman"/>
                          <a:ea typeface="Times New Roman"/>
                          <a:cs typeface="Times New Roman"/>
                          <a:sym typeface="Times New Roman"/>
                        </a:rPr>
                        <a:t>Наследует значение свойства от родительского элемента.</a:t>
                      </a:r>
                      <a:endParaRPr/>
                    </a:p>
                  </a:txBody>
                  <a:tcPr marT="45725" marB="45725" marR="91450" marL="91450" anchor="ctr"/>
                </a:tc>
              </a:tr>
            </a:tbl>
          </a:graphicData>
        </a:graphic>
      </p:graphicFrame>
      <p:sp>
        <p:nvSpPr>
          <p:cNvPr id="156" name="Google Shape;156;p24"/>
          <p:cNvSpPr txBox="1"/>
          <p:nvPr/>
        </p:nvSpPr>
        <p:spPr>
          <a:xfrm>
            <a:off x="913774" y="4016829"/>
            <a:ext cx="2882969"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h1 {font-variant: normal;}</a:t>
            </a:r>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h1 {font-variant: small-caps;}</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913774" y="1"/>
            <a:ext cx="10364451" cy="1168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0" i="0" lang="ru-RU" sz="3200" u="none" cap="none" strike="noStrike">
                <a:solidFill>
                  <a:schemeClr val="dk1"/>
                </a:solidFill>
                <a:latin typeface="Times New Roman"/>
                <a:ea typeface="Times New Roman"/>
                <a:cs typeface="Times New Roman"/>
                <a:sym typeface="Times New Roman"/>
              </a:rPr>
              <a:t> Насыщенность шрифта font-weight</a:t>
            </a:r>
            <a:endParaRPr b="0" i="0" sz="3200" u="none" cap="none" strike="noStrike">
              <a:solidFill>
                <a:schemeClr val="dk1"/>
              </a:solidFill>
              <a:latin typeface="Times New Roman"/>
              <a:ea typeface="Times New Roman"/>
              <a:cs typeface="Times New Roman"/>
              <a:sym typeface="Times New Roman"/>
            </a:endParaRPr>
          </a:p>
        </p:txBody>
      </p:sp>
      <p:graphicFrame>
        <p:nvGraphicFramePr>
          <p:cNvPr id="162" name="Google Shape;162;p25"/>
          <p:cNvGraphicFramePr/>
          <p:nvPr/>
        </p:nvGraphicFramePr>
        <p:xfrm>
          <a:off x="914400" y="1168400"/>
          <a:ext cx="3000000" cy="3000000"/>
        </p:xfrm>
        <a:graphic>
          <a:graphicData uri="http://schemas.openxmlformats.org/drawingml/2006/table">
            <a:tbl>
              <a:tblPr bandRow="1">
                <a:noFill/>
                <a:tableStyleId>{9F405A55-8DDD-4D28-B496-DBEEA505F50A}</a:tableStyleId>
              </a:tblPr>
              <a:tblGrid>
                <a:gridCol w="1469575"/>
                <a:gridCol w="8893625"/>
              </a:tblGrid>
              <a:tr h="370850">
                <a:tc>
                  <a:txBody>
                    <a:bodyPr>
                      <a:noAutofit/>
                    </a:bodyPr>
                    <a:lstStyle/>
                    <a:p>
                      <a:pPr indent="0" lvl="0" marL="0" marR="0" rtl="0" algn="l">
                        <a:spcBef>
                          <a:spcPts val="0"/>
                        </a:spcBef>
                        <a:spcAft>
                          <a:spcPts val="0"/>
                        </a:spcAft>
                        <a:buNone/>
                      </a:pPr>
                      <a:r>
                        <a:rPr lang="ru-RU" sz="1800"/>
                        <a:t>normal</a:t>
                      </a:r>
                      <a:endParaRPr/>
                    </a:p>
                  </a:txBody>
                  <a:tcPr marT="45725" marB="45725" marR="91450" marL="91450" anchor="ctr"/>
                </a:tc>
                <a:tc>
                  <a:txBody>
                    <a:bodyPr>
                      <a:noAutofit/>
                    </a:bodyPr>
                    <a:lstStyle/>
                    <a:p>
                      <a:pPr indent="0" lvl="0" marL="0" marR="0" rtl="0" algn="l">
                        <a:spcBef>
                          <a:spcPts val="0"/>
                        </a:spcBef>
                        <a:spcAft>
                          <a:spcPts val="0"/>
                        </a:spcAft>
                        <a:buNone/>
                      </a:pPr>
                      <a:r>
                        <a:rPr lang="ru-RU" sz="1800"/>
                        <a:t>Значение по умолчанию, устанавливает нормальную насыщенность шрифта. Эквивалентно значению насыщенности, равной 400.</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ru-RU" sz="1800"/>
                        <a:t>bold</a:t>
                      </a:r>
                      <a:endParaRPr/>
                    </a:p>
                  </a:txBody>
                  <a:tcPr marT="45725" marB="45725" marR="91450" marL="91450" anchor="ctr"/>
                </a:tc>
                <a:tc>
                  <a:txBody>
                    <a:bodyPr>
                      <a:noAutofit/>
                    </a:bodyPr>
                    <a:lstStyle/>
                    <a:p>
                      <a:pPr indent="0" lvl="0" marL="0" marR="0" rtl="0" algn="l">
                        <a:spcBef>
                          <a:spcPts val="0"/>
                        </a:spcBef>
                        <a:spcAft>
                          <a:spcPts val="0"/>
                        </a:spcAft>
                        <a:buNone/>
                      </a:pPr>
                      <a:r>
                        <a:rPr lang="ru-RU" sz="1800"/>
                        <a:t>Делает шрифт текста полужирным. Эквивалентно значению насыщенности, равной 700.</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ru-RU" sz="1800"/>
                        <a:t>bolder</a:t>
                      </a:r>
                      <a:endParaRPr/>
                    </a:p>
                  </a:txBody>
                  <a:tcPr marT="45725" marB="45725" marR="91450" marL="91450" anchor="ctr"/>
                </a:tc>
                <a:tc>
                  <a:txBody>
                    <a:bodyPr>
                      <a:noAutofit/>
                    </a:bodyPr>
                    <a:lstStyle/>
                    <a:p>
                      <a:pPr indent="0" lvl="0" marL="0" marR="0" rtl="0" algn="l">
                        <a:spcBef>
                          <a:spcPts val="0"/>
                        </a:spcBef>
                        <a:spcAft>
                          <a:spcPts val="0"/>
                        </a:spcAft>
                        <a:buNone/>
                      </a:pPr>
                      <a:r>
                        <a:rPr lang="ru-RU" sz="1800"/>
                        <a:t>Насыщенность шрифта будет больше, чем у предка.</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ru-RU" sz="1800"/>
                        <a:t>lighter</a:t>
                      </a:r>
                      <a:endParaRPr/>
                    </a:p>
                  </a:txBody>
                  <a:tcPr marT="45725" marB="45725" marR="91450" marL="91450" anchor="ctr"/>
                </a:tc>
                <a:tc>
                  <a:txBody>
                    <a:bodyPr>
                      <a:noAutofit/>
                    </a:bodyPr>
                    <a:lstStyle/>
                    <a:p>
                      <a:pPr indent="0" lvl="0" marL="0" marR="0" rtl="0" algn="l">
                        <a:spcBef>
                          <a:spcPts val="0"/>
                        </a:spcBef>
                        <a:spcAft>
                          <a:spcPts val="0"/>
                        </a:spcAft>
                        <a:buNone/>
                      </a:pPr>
                      <a:r>
                        <a:rPr lang="ru-RU" sz="1800"/>
                        <a:t>Насыщенность шрифта будет меньше, чем у предка.</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ru-RU" sz="1800"/>
                        <a:t>100, 200, 300, 400, 500, 600, 700, 800, 900</a:t>
                      </a:r>
                      <a:endParaRPr/>
                    </a:p>
                  </a:txBody>
                  <a:tcPr marT="45725" marB="45725" marR="91450" marL="91450" anchor="ctr"/>
                </a:tc>
                <a:tc>
                  <a:txBody>
                    <a:bodyPr>
                      <a:noAutofit/>
                    </a:bodyPr>
                    <a:lstStyle/>
                    <a:p>
                      <a:pPr indent="0" lvl="0" marL="0" marR="0" rtl="0" algn="l">
                        <a:spcBef>
                          <a:spcPts val="0"/>
                        </a:spcBef>
                        <a:spcAft>
                          <a:spcPts val="0"/>
                        </a:spcAft>
                        <a:buNone/>
                      </a:pPr>
                      <a:r>
                        <a:rPr lang="ru-RU" sz="1800"/>
                        <a:t>Значение 100 соответствует самому легкому варианту начертания шрифта, а 900 — самому плотному. При этом, эти числа не определяют конкретной плотности. Распределение плотности </a:t>
                      </a:r>
                      <a:r>
                        <a:rPr lang="ru-RU" sz="1800"/>
                        <a:t>также</a:t>
                      </a:r>
                      <a:r>
                        <a:rPr lang="ru-RU" sz="1800"/>
                        <a:t> зависит от количества уровней насыщенности, определенных в конкретном семействе шрифтов.</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ru-RU" sz="1800"/>
                        <a:t>initial</a:t>
                      </a:r>
                      <a:endParaRPr/>
                    </a:p>
                  </a:txBody>
                  <a:tcPr marT="45725" marB="45725" marR="91450" marL="91450" anchor="ctr"/>
                </a:tc>
                <a:tc>
                  <a:txBody>
                    <a:bodyPr>
                      <a:noAutofit/>
                    </a:bodyPr>
                    <a:lstStyle/>
                    <a:p>
                      <a:pPr indent="0" lvl="0" marL="0" marR="0" rtl="0" algn="l">
                        <a:spcBef>
                          <a:spcPts val="0"/>
                        </a:spcBef>
                        <a:spcAft>
                          <a:spcPts val="0"/>
                        </a:spcAft>
                        <a:buNone/>
                      </a:pPr>
                      <a:r>
                        <a:rPr lang="ru-RU" sz="1800"/>
                        <a:t>Устанавливает значение свойства в значение по умолчанию.</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ru-RU" sz="1800"/>
                        <a:t>inherit</a:t>
                      </a:r>
                      <a:endParaRPr/>
                    </a:p>
                  </a:txBody>
                  <a:tcPr marT="45725" marB="45725" marR="91450" marL="91450" anchor="ctr"/>
                </a:tc>
                <a:tc>
                  <a:txBody>
                    <a:bodyPr>
                      <a:noAutofit/>
                    </a:bodyPr>
                    <a:lstStyle/>
                    <a:p>
                      <a:pPr indent="0" lvl="0" marL="0" marR="0" rtl="0" algn="l">
                        <a:spcBef>
                          <a:spcPts val="0"/>
                        </a:spcBef>
                        <a:spcAft>
                          <a:spcPts val="0"/>
                        </a:spcAft>
                        <a:buNone/>
                      </a:pPr>
                      <a:r>
                        <a:rPr lang="ru-RU" sz="1800"/>
                        <a:t>Наследует значение свойства от родительского элемента.</a:t>
                      </a:r>
                      <a:endParaRPr/>
                    </a:p>
                  </a:txBody>
                  <a:tcPr marT="45725" marB="45725" marR="91450" marL="91450" anchor="ctr"/>
                </a:tc>
              </a:tr>
            </a:tbl>
          </a:graphicData>
        </a:graphic>
      </p:graphicFrame>
      <p:sp>
        <p:nvSpPr>
          <p:cNvPr id="163" name="Google Shape;163;p25"/>
          <p:cNvSpPr txBox="1"/>
          <p:nvPr/>
        </p:nvSpPr>
        <p:spPr>
          <a:xfrm>
            <a:off x="913774" y="5012872"/>
            <a:ext cx="2709460"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h1 {font-weight: normal;}</a:t>
            </a:r>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span {font-weight: bold;}</a:t>
            </a:r>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span {font-weight: bolder;}</a:t>
            </a:r>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span {font-weight: lighter;}</a:t>
            </a:r>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h1 {font-weight: 100;}</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913774" y="1"/>
            <a:ext cx="10364451" cy="1168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0" i="0" lang="ru-RU" sz="3200" u="none" cap="none" strike="noStrike">
                <a:solidFill>
                  <a:schemeClr val="dk1"/>
                </a:solidFill>
                <a:latin typeface="Times New Roman"/>
                <a:ea typeface="Times New Roman"/>
                <a:cs typeface="Times New Roman"/>
                <a:sym typeface="Times New Roman"/>
              </a:rPr>
              <a:t>Размер шрифта font-size</a:t>
            </a:r>
            <a:endParaRPr b="0" i="0" sz="3200" u="none" cap="none" strike="noStrike">
              <a:solidFill>
                <a:schemeClr val="dk1"/>
              </a:solidFill>
              <a:latin typeface="Times New Roman"/>
              <a:ea typeface="Times New Roman"/>
              <a:cs typeface="Times New Roman"/>
              <a:sym typeface="Times New Roman"/>
            </a:endParaRPr>
          </a:p>
        </p:txBody>
      </p:sp>
      <p:sp>
        <p:nvSpPr>
          <p:cNvPr id="169" name="Google Shape;169;p26"/>
          <p:cNvSpPr txBox="1"/>
          <p:nvPr>
            <p:ph idx="1" type="body"/>
          </p:nvPr>
        </p:nvSpPr>
        <p:spPr>
          <a:xfrm>
            <a:off x="914399" y="1168401"/>
            <a:ext cx="10363826" cy="491807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Определяет кегель шрифта.</a:t>
            </a:r>
            <a:endParaRPr/>
          </a:p>
          <a:p>
            <a:pPr indent="0" lvl="0" marL="0" marR="0" rtl="0" algn="l">
              <a:lnSpc>
                <a:spcPct val="90000"/>
              </a:lnSpc>
              <a:spcBef>
                <a:spcPts val="10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graphicFrame>
        <p:nvGraphicFramePr>
          <p:cNvPr id="170" name="Google Shape;170;p26"/>
          <p:cNvGraphicFramePr/>
          <p:nvPr/>
        </p:nvGraphicFramePr>
        <p:xfrm>
          <a:off x="1011746" y="1503437"/>
          <a:ext cx="3000000" cy="3000000"/>
        </p:xfrm>
        <a:graphic>
          <a:graphicData uri="http://schemas.openxmlformats.org/drawingml/2006/table">
            <a:tbl>
              <a:tblPr bandRow="1">
                <a:noFill/>
                <a:tableStyleId>{9F405A55-8DDD-4D28-B496-DBEEA505F50A}</a:tableStyleId>
              </a:tblPr>
              <a:tblGrid>
                <a:gridCol w="1649800"/>
                <a:gridCol w="8703125"/>
              </a:tblGrid>
              <a:tr h="370850">
                <a:tc>
                  <a:txBody>
                    <a:bodyPr>
                      <a:noAutofit/>
                    </a:bodyPr>
                    <a:lstStyle/>
                    <a:p>
                      <a:pPr indent="0" lvl="0" marL="0" marR="0" rtl="0" algn="l">
                        <a:spcBef>
                          <a:spcPts val="0"/>
                        </a:spcBef>
                        <a:spcAft>
                          <a:spcPts val="0"/>
                        </a:spcAft>
                        <a:buNone/>
                      </a:pPr>
                      <a:r>
                        <a:rPr lang="ru-RU" sz="1800">
                          <a:latin typeface="Times New Roman"/>
                          <a:ea typeface="Times New Roman"/>
                          <a:cs typeface="Times New Roman"/>
                          <a:sym typeface="Times New Roman"/>
                        </a:rPr>
                        <a:t>absolute-size</a:t>
                      </a:r>
                      <a:endParaRPr/>
                    </a:p>
                  </a:txBody>
                  <a:tcPr marT="45725" marB="45725" marR="91450" marL="91450" anchor="ctr"/>
                </a:tc>
                <a:tc>
                  <a:txBody>
                    <a:bodyPr>
                      <a:noAutofit/>
                    </a:bodyPr>
                    <a:lstStyle/>
                    <a:p>
                      <a:pPr indent="0" lvl="0" marL="0" marR="0" rtl="0" algn="l">
                        <a:spcBef>
                          <a:spcPts val="0"/>
                        </a:spcBef>
                        <a:spcAft>
                          <a:spcPts val="0"/>
                        </a:spcAft>
                        <a:buNone/>
                      </a:pPr>
                      <a:r>
                        <a:rPr lang="ru-RU" sz="1800">
                          <a:latin typeface="Times New Roman"/>
                          <a:ea typeface="Times New Roman"/>
                          <a:cs typeface="Times New Roman"/>
                          <a:sym typeface="Times New Roman"/>
                        </a:rPr>
                        <a:t>xx-small, x-small, small, medium, large, x-large, xx-large. Абсолютные размеры определены относительно друг друга и коэффициент масштабирования между двумя соседними абсолютными размерами составляет 1,5 при переходе от меньшего к большему и 0,66 при переходе от большего к меньшему. В качестве стандартного размера принимается medium.</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ru-RU" sz="1800">
                          <a:latin typeface="Times New Roman"/>
                          <a:ea typeface="Times New Roman"/>
                          <a:cs typeface="Times New Roman"/>
                          <a:sym typeface="Times New Roman"/>
                        </a:rPr>
                        <a:t>relative-size</a:t>
                      </a:r>
                      <a:endParaRPr/>
                    </a:p>
                  </a:txBody>
                  <a:tcPr marT="45725" marB="45725" marR="91450" marL="91450" anchor="ctr"/>
                </a:tc>
                <a:tc>
                  <a:txBody>
                    <a:bodyPr>
                      <a:noAutofit/>
                    </a:bodyPr>
                    <a:lstStyle/>
                    <a:p>
                      <a:pPr indent="0" lvl="0" marL="0" marR="0" rtl="0" algn="l">
                        <a:spcBef>
                          <a:spcPts val="0"/>
                        </a:spcBef>
                        <a:spcAft>
                          <a:spcPts val="0"/>
                        </a:spcAft>
                        <a:buNone/>
                      </a:pPr>
                      <a:r>
                        <a:rPr lang="ru-RU" sz="1800">
                          <a:latin typeface="Times New Roman"/>
                          <a:ea typeface="Times New Roman"/>
                          <a:cs typeface="Times New Roman"/>
                          <a:sym typeface="Times New Roman"/>
                        </a:rPr>
                        <a:t>smaller, larger. Относительные размеры обусловливают изменение размера шрифта элемента относительно родителя. При этом размер шрифта может выйти за рамки размеров, предполагаемых для xx-small и xx-large.</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ru-RU" sz="1800">
                          <a:latin typeface="Times New Roman"/>
                          <a:ea typeface="Times New Roman"/>
                          <a:cs typeface="Times New Roman"/>
                          <a:sym typeface="Times New Roman"/>
                        </a:rPr>
                        <a:t>длина</a:t>
                      </a:r>
                      <a:endParaRPr/>
                    </a:p>
                  </a:txBody>
                  <a:tcPr marT="45725" marB="45725" marR="91450" marL="91450" anchor="ctr"/>
                </a:tc>
                <a:tc>
                  <a:txBody>
                    <a:bodyPr>
                      <a:noAutofit/>
                    </a:bodyPr>
                    <a:lstStyle/>
                    <a:p>
                      <a:pPr indent="0" lvl="0" marL="0" marR="0" rtl="0" algn="l">
                        <a:spcBef>
                          <a:spcPts val="0"/>
                        </a:spcBef>
                        <a:spcAft>
                          <a:spcPts val="0"/>
                        </a:spcAft>
                        <a:buNone/>
                      </a:pPr>
                      <a:r>
                        <a:rPr lang="ru-RU" sz="1800">
                          <a:latin typeface="Times New Roman"/>
                          <a:ea typeface="Times New Roman"/>
                          <a:cs typeface="Times New Roman"/>
                          <a:sym typeface="Times New Roman"/>
                        </a:rPr>
                        <a:t>Размер шрифта устанавливается с помощью положительных значений единиц длины — px, как целых, так и дробных.</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ru-RU" sz="1800">
                          <a:latin typeface="Times New Roman"/>
                          <a:ea typeface="Times New Roman"/>
                          <a:cs typeface="Times New Roman"/>
                          <a:sym typeface="Times New Roman"/>
                        </a:rPr>
                        <a:t>%</a:t>
                      </a:r>
                      <a:endParaRPr/>
                    </a:p>
                  </a:txBody>
                  <a:tcPr marT="45725" marB="45725" marR="91450" marL="91450" anchor="ctr"/>
                </a:tc>
                <a:tc>
                  <a:txBody>
                    <a:bodyPr>
                      <a:noAutofit/>
                    </a:bodyPr>
                    <a:lstStyle/>
                    <a:p>
                      <a:pPr indent="0" lvl="0" marL="0" marR="0" rtl="0" algn="l">
                        <a:spcBef>
                          <a:spcPts val="0"/>
                        </a:spcBef>
                        <a:spcAft>
                          <a:spcPts val="0"/>
                        </a:spcAft>
                        <a:buNone/>
                      </a:pPr>
                      <a:r>
                        <a:rPr lang="ru-RU" sz="1800">
                          <a:latin typeface="Times New Roman"/>
                          <a:ea typeface="Times New Roman"/>
                          <a:cs typeface="Times New Roman"/>
                          <a:sym typeface="Times New Roman"/>
                        </a:rPr>
                        <a:t>Относительное значение, вычисляется на основании любого размера, унаследованного от родительского элемента. Обеспечивает более точную настройку вычисляемого размера шрифта. Задание размеров шрифта с помощью em эквивалентно процентному значению.</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ru-RU" sz="1800">
                          <a:latin typeface="Times New Roman"/>
                          <a:ea typeface="Times New Roman"/>
                          <a:cs typeface="Times New Roman"/>
                          <a:sym typeface="Times New Roman"/>
                        </a:rPr>
                        <a:t>initial</a:t>
                      </a:r>
                      <a:endParaRPr/>
                    </a:p>
                  </a:txBody>
                  <a:tcPr marT="45725" marB="45725" marR="91450" marL="91450" anchor="ctr"/>
                </a:tc>
                <a:tc>
                  <a:txBody>
                    <a:bodyPr>
                      <a:noAutofit/>
                    </a:bodyPr>
                    <a:lstStyle/>
                    <a:p>
                      <a:pPr indent="0" lvl="0" marL="0" marR="0" rtl="0" algn="l">
                        <a:spcBef>
                          <a:spcPts val="0"/>
                        </a:spcBef>
                        <a:spcAft>
                          <a:spcPts val="0"/>
                        </a:spcAft>
                        <a:buNone/>
                      </a:pPr>
                      <a:r>
                        <a:rPr lang="ru-RU" sz="1800">
                          <a:latin typeface="Times New Roman"/>
                          <a:ea typeface="Times New Roman"/>
                          <a:cs typeface="Times New Roman"/>
                          <a:sym typeface="Times New Roman"/>
                        </a:rPr>
                        <a:t>Устанавливает значение свойства в значение по умолчанию.</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ru-RU" sz="1800">
                          <a:latin typeface="Times New Roman"/>
                          <a:ea typeface="Times New Roman"/>
                          <a:cs typeface="Times New Roman"/>
                          <a:sym typeface="Times New Roman"/>
                        </a:rPr>
                        <a:t>inherit</a:t>
                      </a:r>
                      <a:endParaRPr/>
                    </a:p>
                  </a:txBody>
                  <a:tcPr marT="45725" marB="45725" marR="91450" marL="91450" anchor="ctr"/>
                </a:tc>
                <a:tc>
                  <a:txBody>
                    <a:bodyPr>
                      <a:noAutofit/>
                    </a:bodyPr>
                    <a:lstStyle/>
                    <a:p>
                      <a:pPr indent="0" lvl="0" marL="0" marR="0" rtl="0" algn="l">
                        <a:spcBef>
                          <a:spcPts val="0"/>
                        </a:spcBef>
                        <a:spcAft>
                          <a:spcPts val="0"/>
                        </a:spcAft>
                        <a:buNone/>
                      </a:pPr>
                      <a:r>
                        <a:rPr lang="ru-RU" sz="1800">
                          <a:latin typeface="Times New Roman"/>
                          <a:ea typeface="Times New Roman"/>
                          <a:cs typeface="Times New Roman"/>
                          <a:sym typeface="Times New Roman"/>
                        </a:rPr>
                        <a:t>Наследует значение свойства от родительского элемента.</a:t>
                      </a:r>
                      <a:endParaRPr/>
                    </a:p>
                  </a:txBody>
                  <a:tcPr marT="45725" marB="45725" marR="91450" marL="91450"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913774" y="1"/>
            <a:ext cx="10364451" cy="1168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0" i="0" lang="ru-RU" sz="3200" u="none" cap="none" strike="noStrike">
                <a:solidFill>
                  <a:schemeClr val="dk1"/>
                </a:solidFill>
                <a:latin typeface="Times New Roman"/>
                <a:ea typeface="Times New Roman"/>
                <a:cs typeface="Times New Roman"/>
                <a:sym typeface="Times New Roman"/>
              </a:rPr>
              <a:t> Цвет шрифта</a:t>
            </a:r>
            <a:endParaRPr b="0" i="0" sz="3200" u="none" cap="none" strike="noStrike">
              <a:solidFill>
                <a:schemeClr val="dk1"/>
              </a:solidFill>
              <a:latin typeface="Times New Roman"/>
              <a:ea typeface="Times New Roman"/>
              <a:cs typeface="Times New Roman"/>
              <a:sym typeface="Times New Roman"/>
            </a:endParaRPr>
          </a:p>
        </p:txBody>
      </p:sp>
      <p:graphicFrame>
        <p:nvGraphicFramePr>
          <p:cNvPr id="176" name="Google Shape;176;p27"/>
          <p:cNvGraphicFramePr/>
          <p:nvPr/>
        </p:nvGraphicFramePr>
        <p:xfrm>
          <a:off x="1105786" y="962010"/>
          <a:ext cx="3000000" cy="3000000"/>
        </p:xfrm>
        <a:graphic>
          <a:graphicData uri="http://schemas.openxmlformats.org/drawingml/2006/table">
            <a:tbl>
              <a:tblPr bandRow="1">
                <a:noFill/>
                <a:tableStyleId>{9F405A55-8DDD-4D28-B496-DBEEA505F50A}</a:tableStyleId>
              </a:tblPr>
              <a:tblGrid>
                <a:gridCol w="1541725"/>
                <a:gridCol w="8821475"/>
              </a:tblGrid>
              <a:tr h="370850">
                <a:tc>
                  <a:txBody>
                    <a:bodyPr>
                      <a:noAutofit/>
                    </a:bodyPr>
                    <a:lstStyle/>
                    <a:p>
                      <a:pPr indent="0" lvl="0" marL="0" marR="0" rtl="0" algn="l">
                        <a:spcBef>
                          <a:spcPts val="0"/>
                        </a:spcBef>
                        <a:spcAft>
                          <a:spcPts val="0"/>
                        </a:spcAft>
                        <a:buNone/>
                      </a:pPr>
                      <a:r>
                        <a:rPr lang="ru-RU" sz="1800"/>
                        <a:t>HEX</a:t>
                      </a:r>
                      <a:endParaRPr/>
                    </a:p>
                  </a:txBody>
                  <a:tcPr marT="45725" marB="45725" marR="91450" marL="91450" anchor="ctr"/>
                </a:tc>
                <a:tc>
                  <a:txBody>
                    <a:bodyPr>
                      <a:noAutofit/>
                    </a:bodyPr>
                    <a:lstStyle/>
                    <a:p>
                      <a:pPr indent="0" lvl="0" marL="0" marR="0" rtl="0" algn="l">
                        <a:spcBef>
                          <a:spcPts val="0"/>
                        </a:spcBef>
                        <a:spcAft>
                          <a:spcPts val="0"/>
                        </a:spcAft>
                        <a:buNone/>
                      </a:pPr>
                      <a:r>
                        <a:rPr lang="ru-RU" sz="1800"/>
                        <a:t>В данной системе используются арабские десятичные цифры от 0 до 9 и латинские буквы от A до F. </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ru-RU" sz="1800"/>
                        <a:t>RGB</a:t>
                      </a:r>
                      <a:endParaRPr/>
                    </a:p>
                  </a:txBody>
                  <a:tcPr marT="45725" marB="45725" marR="91450" marL="91450" anchor="ctr"/>
                </a:tc>
                <a:tc>
                  <a:txBody>
                    <a:bodyPr>
                      <a:noAutofit/>
                    </a:bodyPr>
                    <a:lstStyle/>
                    <a:p>
                      <a:pPr indent="0" lvl="0" marL="0" marR="0" rtl="0" algn="l">
                        <a:spcBef>
                          <a:spcPts val="0"/>
                        </a:spcBef>
                        <a:spcAft>
                          <a:spcPts val="0"/>
                        </a:spcAft>
                        <a:buNone/>
                      </a:pPr>
                      <a:r>
                        <a:rPr b="1" lang="ru-RU" sz="1800"/>
                        <a:t>RedGreenBlue</a:t>
                      </a:r>
                      <a:r>
                        <a:rPr lang="ru-RU" sz="1800"/>
                        <a:t>, обозначает количество соответствующего тона (красный,зеленый,синий) в получаемом цвете.</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ru-RU" sz="1800"/>
                        <a:t>RGBA</a:t>
                      </a:r>
                      <a:endParaRPr/>
                    </a:p>
                  </a:txBody>
                  <a:tcPr marT="45725" marB="45725" marR="91450" marL="91450" anchor="ctr"/>
                </a:tc>
                <a:tc>
                  <a:txBody>
                    <a:bodyPr>
                      <a:noAutofit/>
                    </a:bodyPr>
                    <a:lstStyle/>
                    <a:p>
                      <a:pPr indent="0" lvl="0" marL="0" marR="0" rtl="0" algn="l">
                        <a:spcBef>
                          <a:spcPts val="0"/>
                        </a:spcBef>
                        <a:spcAft>
                          <a:spcPts val="0"/>
                        </a:spcAft>
                        <a:buNone/>
                      </a:pPr>
                      <a:r>
                        <a:rPr lang="ru-RU" sz="1800"/>
                        <a:t>Система цветопередачи RGB, расширенная параметром </a:t>
                      </a:r>
                      <a:r>
                        <a:rPr b="1" lang="ru-RU" sz="1800"/>
                        <a:t>Alpha</a:t>
                      </a:r>
                      <a:r>
                        <a:rPr lang="ru-RU" sz="1800"/>
                        <a:t>, который используется для управления смешиванием цветов.</a:t>
                      </a:r>
                      <a:endParaRPr sz="1800"/>
                    </a:p>
                  </a:txBody>
                  <a:tcPr marT="45725" marB="45725" marR="91450" marL="91450" anchor="ctr"/>
                </a:tc>
              </a:tr>
              <a:tr h="370850">
                <a:tc>
                  <a:txBody>
                    <a:bodyPr>
                      <a:noAutofit/>
                    </a:bodyPr>
                    <a:lstStyle/>
                    <a:p>
                      <a:pPr indent="0" lvl="0" marL="0" marR="0" rtl="0" algn="l">
                        <a:spcBef>
                          <a:spcPts val="0"/>
                        </a:spcBef>
                        <a:spcAft>
                          <a:spcPts val="0"/>
                        </a:spcAft>
                        <a:buNone/>
                      </a:pPr>
                      <a:r>
                        <a:rPr lang="ru-RU" sz="1800"/>
                        <a:t>HSL</a:t>
                      </a:r>
                      <a:endParaRPr/>
                    </a:p>
                  </a:txBody>
                  <a:tcPr marT="45725" marB="45725" marR="91450" marL="91450" anchor="ctr"/>
                </a:tc>
                <a:tc>
                  <a:txBody>
                    <a:bodyPr>
                      <a:noAutofit/>
                    </a:bodyPr>
                    <a:lstStyle/>
                    <a:p>
                      <a:pPr indent="0" lvl="0" marL="0" marR="0" rtl="0" algn="l">
                        <a:spcBef>
                          <a:spcPts val="0"/>
                        </a:spcBef>
                        <a:spcAft>
                          <a:spcPts val="0"/>
                        </a:spcAft>
                        <a:buNone/>
                      </a:pPr>
                      <a:r>
                        <a:rPr b="1" lang="ru-RU" sz="1800"/>
                        <a:t>Hue, Saturation, Lightness (Intensity)</a:t>
                      </a:r>
                      <a:r>
                        <a:rPr lang="ru-RU" sz="1800"/>
                        <a:t> — оттенок (тон), насыщенность, светлота, цветовая модель описания цветов. Значение поддерживается IE9+, Firefox, Chrome, Safari, Opera 10+</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ru-RU" sz="1800"/>
                        <a:t>HSLA</a:t>
                      </a:r>
                      <a:endParaRPr/>
                    </a:p>
                  </a:txBody>
                  <a:tcPr marT="45725" marB="45725" marR="91450" marL="91450" anchor="ctr"/>
                </a:tc>
                <a:tc>
                  <a:txBody>
                    <a:bodyPr>
                      <a:noAutofit/>
                    </a:bodyPr>
                    <a:lstStyle/>
                    <a:p>
                      <a:pPr indent="0" lvl="0" marL="0" marR="0" rtl="0" algn="l">
                        <a:spcBef>
                          <a:spcPts val="0"/>
                        </a:spcBef>
                        <a:spcAft>
                          <a:spcPts val="0"/>
                        </a:spcAft>
                        <a:buNone/>
                      </a:pPr>
                      <a:r>
                        <a:rPr lang="ru-RU" sz="1800"/>
                        <a:t>Задает прозрачность (через Альфа-канал) элемента. Значение поддерживается</a:t>
                      </a:r>
                      <a:br>
                        <a:rPr lang="ru-RU" sz="1800"/>
                      </a:br>
                      <a:r>
                        <a:rPr lang="ru-RU" sz="1800"/>
                        <a:t>IE9+, Firefox 3+, Chrome, Safari, and in Opera 10+.</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ru-RU" sz="1800"/>
                        <a:t>имя цвета</a:t>
                      </a:r>
                      <a:endParaRPr/>
                    </a:p>
                  </a:txBody>
                  <a:tcPr marT="45725" marB="45725" marR="91450" marL="91450" anchor="ctr"/>
                </a:tc>
                <a:tc>
                  <a:txBody>
                    <a:bodyPr>
                      <a:noAutofit/>
                    </a:bodyPr>
                    <a:lstStyle/>
                    <a:p>
                      <a:pPr indent="0" lvl="0" marL="0" marR="0" rtl="0" algn="l">
                        <a:spcBef>
                          <a:spcPts val="0"/>
                        </a:spcBef>
                        <a:spcAft>
                          <a:spcPts val="0"/>
                        </a:spcAft>
                        <a:buNone/>
                      </a:pPr>
                      <a:r>
                        <a:rPr lang="ru-RU" sz="1800"/>
                        <a:t>Значение цвета задаётся кроссбраузерным названием. В настоящий момент существует 140 названий цветов.</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ru-RU" sz="1800"/>
                        <a:t>initial</a:t>
                      </a:r>
                      <a:endParaRPr/>
                    </a:p>
                  </a:txBody>
                  <a:tcPr marT="45725" marB="45725" marR="91450" marL="91450" anchor="ctr"/>
                </a:tc>
                <a:tc>
                  <a:txBody>
                    <a:bodyPr>
                      <a:noAutofit/>
                    </a:bodyPr>
                    <a:lstStyle/>
                    <a:p>
                      <a:pPr indent="0" lvl="0" marL="0" marR="0" rtl="0" algn="l">
                        <a:spcBef>
                          <a:spcPts val="0"/>
                        </a:spcBef>
                        <a:spcAft>
                          <a:spcPts val="0"/>
                        </a:spcAft>
                        <a:buNone/>
                      </a:pPr>
                      <a:r>
                        <a:rPr lang="ru-RU" sz="1800"/>
                        <a:t>Устанавливает значение свойства в значение по умолчанию.</a:t>
                      </a:r>
                      <a:endParaRPr/>
                    </a:p>
                  </a:txBody>
                  <a:tcPr marT="45725" marB="45725" marR="91450" marL="91450" anchor="ctr"/>
                </a:tc>
              </a:tr>
              <a:tr h="228600">
                <a:tc>
                  <a:txBody>
                    <a:bodyPr>
                      <a:noAutofit/>
                    </a:bodyPr>
                    <a:lstStyle/>
                    <a:p>
                      <a:pPr indent="0" lvl="0" marL="0" marR="0" rtl="0" algn="l">
                        <a:spcBef>
                          <a:spcPts val="0"/>
                        </a:spcBef>
                        <a:spcAft>
                          <a:spcPts val="0"/>
                        </a:spcAft>
                        <a:buNone/>
                      </a:pPr>
                      <a:r>
                        <a:rPr lang="ru-RU" sz="1800"/>
                        <a:t>inherit</a:t>
                      </a:r>
                      <a:endParaRPr/>
                    </a:p>
                  </a:txBody>
                  <a:tcPr marT="45725" marB="45725" marR="91450" marL="91450" anchor="ctr"/>
                </a:tc>
                <a:tc>
                  <a:txBody>
                    <a:bodyPr>
                      <a:noAutofit/>
                    </a:bodyPr>
                    <a:lstStyle/>
                    <a:p>
                      <a:pPr indent="0" lvl="0" marL="0" marR="0" rtl="0" algn="l">
                        <a:spcBef>
                          <a:spcPts val="0"/>
                        </a:spcBef>
                        <a:spcAft>
                          <a:spcPts val="0"/>
                        </a:spcAft>
                        <a:buNone/>
                      </a:pPr>
                      <a:r>
                        <a:rPr lang="ru-RU" sz="1800"/>
                        <a:t>Наследует значение свойства от родительского элемента.</a:t>
                      </a:r>
                      <a:endParaRPr/>
                    </a:p>
                  </a:txBody>
                  <a:tcPr marT="45725" marB="45725" marR="91450" marL="91450"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913774" y="1"/>
            <a:ext cx="10364451" cy="1168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0" i="0" lang="ru-RU" sz="3200" u="none" cap="none" strike="noStrike">
                <a:solidFill>
                  <a:schemeClr val="dk1"/>
                </a:solidFill>
                <a:latin typeface="Times New Roman"/>
                <a:ea typeface="Times New Roman"/>
                <a:cs typeface="Times New Roman"/>
                <a:sym typeface="Times New Roman"/>
              </a:rPr>
              <a:t>Краткая запись свойств шрифта</a:t>
            </a:r>
            <a:endParaRPr b="0" i="0" sz="3200" u="none" cap="none" strike="noStrike">
              <a:solidFill>
                <a:schemeClr val="dk1"/>
              </a:solidFill>
              <a:latin typeface="Times New Roman"/>
              <a:ea typeface="Times New Roman"/>
              <a:cs typeface="Times New Roman"/>
              <a:sym typeface="Times New Roman"/>
            </a:endParaRPr>
          </a:p>
        </p:txBody>
      </p:sp>
      <p:sp>
        <p:nvSpPr>
          <p:cNvPr id="182" name="Google Shape;182;p28"/>
          <p:cNvSpPr txBox="1"/>
          <p:nvPr>
            <p:ph idx="1" type="body"/>
          </p:nvPr>
        </p:nvSpPr>
        <p:spPr>
          <a:xfrm>
            <a:off x="914399" y="1168401"/>
            <a:ext cx="7666075" cy="69229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font: font-style font-variant font-weight font-size/line-height font-family</a:t>
            </a:r>
            <a:endParaRPr b="0" i="0" sz="2000" u="none" cap="none" strike="noStrike">
              <a:solidFill>
                <a:schemeClr val="dk1"/>
              </a:solidFill>
              <a:latin typeface="Times New Roman"/>
              <a:ea typeface="Times New Roman"/>
              <a:cs typeface="Times New Roman"/>
              <a:sym typeface="Times New Roman"/>
            </a:endParaRPr>
          </a:p>
        </p:txBody>
      </p:sp>
      <p:sp>
        <p:nvSpPr>
          <p:cNvPr id="183" name="Google Shape;183;p28"/>
          <p:cNvSpPr/>
          <p:nvPr/>
        </p:nvSpPr>
        <p:spPr>
          <a:xfrm>
            <a:off x="913774" y="2148905"/>
            <a:ext cx="6096000"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p {</a:t>
            </a:r>
            <a:endParaRPr sz="1800">
              <a:solidFill>
                <a:schemeClr val="dk1"/>
              </a:solidFill>
              <a:latin typeface="Calibri"/>
              <a:ea typeface="Calibri"/>
              <a:cs typeface="Calibri"/>
              <a:sym typeface="Calibri"/>
            </a:endParaRPr>
          </a:p>
          <a:p>
            <a:pPr indent="0" lvl="1" marL="457200" marR="0" rtl="0" algn="l">
              <a:spcBef>
                <a:spcPts val="0"/>
              </a:spcBef>
              <a:spcAft>
                <a:spcPts val="0"/>
              </a:spcAft>
              <a:buNone/>
            </a:pPr>
            <a:r>
              <a:rPr b="0" i="0" lang="ru-RU" sz="1800" u="none" cap="none" strike="noStrike">
                <a:solidFill>
                  <a:schemeClr val="dk1"/>
                </a:solidFill>
                <a:latin typeface="Calibri"/>
                <a:ea typeface="Calibri"/>
                <a:cs typeface="Calibri"/>
                <a:sym typeface="Calibri"/>
              </a:rPr>
              <a:t>font: italic bold 14px/1.5 Times,</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ru-RU" sz="1800" u="none" cap="none" strike="noStrike">
                <a:solidFill>
                  <a:schemeClr val="dk1"/>
                </a:solidFill>
                <a:latin typeface="Calibri"/>
                <a:ea typeface="Calibri"/>
                <a:cs typeface="Calibri"/>
                <a:sym typeface="Calibri"/>
              </a:rPr>
              <a:t> 'New Century Schoolbook',</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ru-RU" sz="1800" u="none" cap="none" strike="noStrike">
                <a:solidFill>
                  <a:schemeClr val="dk1"/>
                </a:solidFill>
                <a:latin typeface="Calibri"/>
                <a:ea typeface="Calibri"/>
                <a:cs typeface="Calibri"/>
                <a:sym typeface="Calibri"/>
              </a:rPr>
              <a:t> serif;</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913774" y="1"/>
            <a:ext cx="10364451" cy="1168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0" i="0" lang="ru-RU" sz="3200" u="none" cap="none" strike="noStrike">
                <a:solidFill>
                  <a:schemeClr val="dk1"/>
                </a:solidFill>
                <a:latin typeface="Times New Roman"/>
                <a:ea typeface="Times New Roman"/>
                <a:cs typeface="Times New Roman"/>
                <a:sym typeface="Times New Roman"/>
              </a:rPr>
              <a:t>Границы элемента</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913774" y="1"/>
            <a:ext cx="10364451" cy="1168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0" i="0" lang="ru-RU" sz="3200" u="none" cap="none" strike="noStrike">
                <a:solidFill>
                  <a:schemeClr val="dk1"/>
                </a:solidFill>
                <a:latin typeface="Times New Roman"/>
                <a:ea typeface="Times New Roman"/>
                <a:cs typeface="Times New Roman"/>
                <a:sym typeface="Times New Roman"/>
              </a:rPr>
              <a:t>Не всё очевидно</a:t>
            </a:r>
            <a:endParaRPr b="0" i="0" sz="3200" u="none" cap="none" strike="noStrike">
              <a:solidFill>
                <a:schemeClr val="dk1"/>
              </a:solidFill>
              <a:latin typeface="Times New Roman"/>
              <a:ea typeface="Times New Roman"/>
              <a:cs typeface="Times New Roman"/>
              <a:sym typeface="Times New Roman"/>
            </a:endParaRPr>
          </a:p>
        </p:txBody>
      </p:sp>
      <p:sp>
        <p:nvSpPr>
          <p:cNvPr id="194" name="Google Shape;194;p30"/>
          <p:cNvSpPr txBox="1"/>
          <p:nvPr>
            <p:ph idx="1" type="body"/>
          </p:nvPr>
        </p:nvSpPr>
        <p:spPr>
          <a:xfrm>
            <a:off x="914399" y="1168401"/>
            <a:ext cx="10363826" cy="491807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К оформлению границы элемента можно отнести много разных свойств.</a:t>
            </a:r>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Вот лишь некоторые из них:</a:t>
            </a:r>
            <a:endParaRPr/>
          </a:p>
          <a:p>
            <a:pPr indent="-228600" lvl="0" marL="228600" marR="0" rtl="0" algn="l">
              <a:lnSpc>
                <a:spcPct val="90000"/>
              </a:lnSpc>
              <a:spcBef>
                <a:spcPts val="1000"/>
              </a:spcBef>
              <a:spcAft>
                <a:spcPts val="0"/>
              </a:spcAft>
              <a:buClr>
                <a:schemeClr val="dk1"/>
              </a:buClr>
              <a:buSzPts val="2000"/>
              <a:buFont typeface="Arial"/>
              <a:buChar char="•"/>
            </a:pPr>
            <a:r>
              <a:rPr b="0" i="0" lang="ru-RU" sz="2000" u="none" cap="none" strike="noStrike">
                <a:solidFill>
                  <a:schemeClr val="dk1"/>
                </a:solidFill>
                <a:latin typeface="Times New Roman"/>
                <a:ea typeface="Times New Roman"/>
                <a:cs typeface="Times New Roman"/>
                <a:sym typeface="Times New Roman"/>
              </a:rPr>
              <a:t>Border</a:t>
            </a:r>
            <a:endParaRPr b="0" i="0" sz="2000" u="none" cap="none" strike="noStrike">
              <a:solidFill>
                <a:schemeClr val="dk1"/>
              </a:solidFill>
              <a:latin typeface="Times New Roman"/>
              <a:ea typeface="Times New Roman"/>
              <a:cs typeface="Times New Roman"/>
              <a:sym typeface="Times New Roman"/>
            </a:endParaRPr>
          </a:p>
          <a:p>
            <a:pPr indent="-228600" lvl="0" marL="228600" marR="0" rtl="0" algn="l">
              <a:lnSpc>
                <a:spcPct val="90000"/>
              </a:lnSpc>
              <a:spcBef>
                <a:spcPts val="1000"/>
              </a:spcBef>
              <a:spcAft>
                <a:spcPts val="0"/>
              </a:spcAft>
              <a:buClr>
                <a:schemeClr val="dk1"/>
              </a:buClr>
              <a:buSzPts val="2000"/>
              <a:buFont typeface="Arial"/>
              <a:buChar char="•"/>
            </a:pPr>
            <a:r>
              <a:rPr b="0" i="0" lang="ru-RU" sz="2000" u="none" cap="none" strike="noStrike">
                <a:solidFill>
                  <a:schemeClr val="dk1"/>
                </a:solidFill>
                <a:latin typeface="Times New Roman"/>
                <a:ea typeface="Times New Roman"/>
                <a:cs typeface="Times New Roman"/>
                <a:sym typeface="Times New Roman"/>
              </a:rPr>
              <a:t>Outline</a:t>
            </a:r>
            <a:endParaRPr b="0" i="0" sz="2000" u="none" cap="none" strike="noStrike">
              <a:solidFill>
                <a:schemeClr val="dk1"/>
              </a:solidFill>
              <a:latin typeface="Times New Roman"/>
              <a:ea typeface="Times New Roman"/>
              <a:cs typeface="Times New Roman"/>
              <a:sym typeface="Times New Roman"/>
            </a:endParaRPr>
          </a:p>
          <a:p>
            <a:pPr indent="-228600" lvl="0" marL="228600" marR="0" rtl="0" algn="l">
              <a:lnSpc>
                <a:spcPct val="90000"/>
              </a:lnSpc>
              <a:spcBef>
                <a:spcPts val="1000"/>
              </a:spcBef>
              <a:spcAft>
                <a:spcPts val="0"/>
              </a:spcAft>
              <a:buClr>
                <a:schemeClr val="dk1"/>
              </a:buClr>
              <a:buSzPts val="2000"/>
              <a:buFont typeface="Arial"/>
              <a:buChar char="•"/>
            </a:pPr>
            <a:r>
              <a:rPr b="0" i="0" lang="ru-RU" sz="2000" u="none" cap="none" strike="noStrike">
                <a:solidFill>
                  <a:schemeClr val="dk1"/>
                </a:solidFill>
                <a:latin typeface="Times New Roman"/>
                <a:ea typeface="Times New Roman"/>
                <a:cs typeface="Times New Roman"/>
                <a:sym typeface="Times New Roman"/>
              </a:rPr>
              <a:t>box-shadow</a:t>
            </a:r>
            <a:endParaRPr b="0" i="0" sz="2000" u="none" cap="none" strike="noStrike">
              <a:solidFill>
                <a:schemeClr val="dk1"/>
              </a:solidFill>
              <a:latin typeface="Times New Roman"/>
              <a:ea typeface="Times New Roman"/>
              <a:cs typeface="Times New Roman"/>
              <a:sym typeface="Times New Roman"/>
            </a:endParaRPr>
          </a:p>
          <a:p>
            <a:pPr indent="-228600" lvl="0" marL="228600" marR="0" rtl="0" algn="l">
              <a:lnSpc>
                <a:spcPct val="90000"/>
              </a:lnSpc>
              <a:spcBef>
                <a:spcPts val="1000"/>
              </a:spcBef>
              <a:spcAft>
                <a:spcPts val="0"/>
              </a:spcAft>
              <a:buClr>
                <a:schemeClr val="dk1"/>
              </a:buClr>
              <a:buSzPts val="2000"/>
              <a:buFont typeface="Arial"/>
              <a:buChar char="•"/>
            </a:pPr>
            <a:r>
              <a:rPr b="0" i="0" lang="ru-RU" sz="2000" u="none" cap="none" strike="noStrike">
                <a:solidFill>
                  <a:schemeClr val="dk1"/>
                </a:solidFill>
                <a:latin typeface="Times New Roman"/>
                <a:ea typeface="Times New Roman"/>
                <a:cs typeface="Times New Roman"/>
                <a:sym typeface="Times New Roman"/>
              </a:rPr>
              <a:t>border-radius</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913774" y="1"/>
            <a:ext cx="10364451" cy="1168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0" i="0" lang="ru-RU" sz="3200" u="none" cap="none" strike="noStrike">
                <a:solidFill>
                  <a:schemeClr val="dk1"/>
                </a:solidFill>
                <a:latin typeface="Times New Roman"/>
                <a:ea typeface="Times New Roman"/>
                <a:cs typeface="Times New Roman"/>
                <a:sym typeface="Times New Roman"/>
              </a:rPr>
              <a:t>Задание стиля для border</a:t>
            </a:r>
            <a:endParaRPr b="0" i="0" sz="3200" u="none" cap="none" strike="noStrike">
              <a:solidFill>
                <a:schemeClr val="dk1"/>
              </a:solidFill>
              <a:latin typeface="Times New Roman"/>
              <a:ea typeface="Times New Roman"/>
              <a:cs typeface="Times New Roman"/>
              <a:sym typeface="Times New Roman"/>
            </a:endParaRPr>
          </a:p>
        </p:txBody>
      </p:sp>
      <p:sp>
        <p:nvSpPr>
          <p:cNvPr id="200" name="Google Shape;200;p31"/>
          <p:cNvSpPr txBox="1"/>
          <p:nvPr>
            <p:ph idx="1" type="body"/>
          </p:nvPr>
        </p:nvSpPr>
        <p:spPr>
          <a:xfrm>
            <a:off x="914399" y="1168401"/>
            <a:ext cx="10363826" cy="491807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 Для всех (4) элементов границы за 1 раз :</a:t>
            </a:r>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	p{</a:t>
            </a:r>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	border: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	}</a:t>
            </a:r>
            <a:endParaRPr/>
          </a:p>
          <a:p>
            <a:pPr indent="-228600" lvl="0" marL="228600" marR="0" rtl="0" algn="l">
              <a:lnSpc>
                <a:spcPct val="90000"/>
              </a:lnSpc>
              <a:spcBef>
                <a:spcPts val="1000"/>
              </a:spcBef>
              <a:spcAft>
                <a:spcPts val="0"/>
              </a:spcAft>
              <a:buClr>
                <a:schemeClr val="dk1"/>
              </a:buClr>
              <a:buSzPts val="2000"/>
              <a:buFont typeface="Arial"/>
              <a:buChar char="-"/>
            </a:pPr>
            <a:r>
              <a:rPr b="0" i="0" lang="ru-RU" sz="2000" u="none" cap="none" strike="noStrike">
                <a:solidFill>
                  <a:schemeClr val="dk1"/>
                </a:solidFill>
                <a:latin typeface="Times New Roman"/>
                <a:ea typeface="Times New Roman"/>
                <a:cs typeface="Times New Roman"/>
                <a:sym typeface="Times New Roman"/>
              </a:rPr>
              <a:t>Для каждой из сторон:</a:t>
            </a:r>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	p{</a:t>
            </a:r>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	border-left: …;</a:t>
            </a:r>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	border-right: …;</a:t>
            </a:r>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	border-top: …;</a:t>
            </a:r>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	border-bottom: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	}</a:t>
            </a:r>
            <a:endParaRPr/>
          </a:p>
          <a:p>
            <a:pPr indent="0" lvl="2" marL="914400" marR="0" rtl="0" algn="l">
              <a:lnSpc>
                <a:spcPct val="90000"/>
              </a:lnSpc>
              <a:spcBef>
                <a:spcPts val="500"/>
              </a:spcBef>
              <a:spcAft>
                <a:spcPts val="0"/>
              </a:spcAft>
              <a:buClr>
                <a:schemeClr val="dk1"/>
              </a:buClr>
              <a:buSzPts val="1200"/>
              <a:buFont typeface="Arial"/>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201" name="Google Shape;201;p31">
            <a:hlinkClick r:id="rId3"/>
          </p:cNvPr>
          <p:cNvSpPr txBox="1"/>
          <p:nvPr/>
        </p:nvSpPr>
        <p:spPr>
          <a:xfrm>
            <a:off x="913774" y="5717143"/>
            <a:ext cx="161768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1800" u="sng">
                <a:solidFill>
                  <a:schemeClr val="hlink"/>
                </a:solidFill>
                <a:latin typeface="Calibri"/>
                <a:ea typeface="Calibri"/>
                <a:cs typeface="Calibri"/>
                <a:sym typeface="Calibri"/>
                <a:hlinkClick r:id="rId4"/>
              </a:rPr>
              <a:t>Документация</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913774" y="1"/>
            <a:ext cx="10364451" cy="1168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0" i="0" lang="ru-RU" sz="3200" u="none" cap="none" strike="noStrike">
                <a:solidFill>
                  <a:schemeClr val="dk1"/>
                </a:solidFill>
                <a:latin typeface="Times New Roman"/>
                <a:ea typeface="Times New Roman"/>
                <a:cs typeface="Times New Roman"/>
                <a:sym typeface="Times New Roman"/>
              </a:rPr>
              <a:t>Свойство Border Style</a:t>
            </a:r>
            <a:endParaRPr b="0" i="0" sz="3200" u="none" cap="none" strike="noStrike">
              <a:solidFill>
                <a:schemeClr val="dk1"/>
              </a:solidFill>
              <a:latin typeface="Times New Roman"/>
              <a:ea typeface="Times New Roman"/>
              <a:cs typeface="Times New Roman"/>
              <a:sym typeface="Times New Roman"/>
            </a:endParaRPr>
          </a:p>
        </p:txBody>
      </p:sp>
      <p:pic>
        <p:nvPicPr>
          <p:cNvPr id="207" name="Google Shape;207;p32"/>
          <p:cNvPicPr preferRelativeResize="0"/>
          <p:nvPr/>
        </p:nvPicPr>
        <p:blipFill rotWithShape="1">
          <a:blip r:embed="rId3">
            <a:alphaModFix/>
          </a:blip>
          <a:srcRect b="0" l="0" r="0" t="0"/>
          <a:stretch/>
        </p:blipFill>
        <p:spPr>
          <a:xfrm>
            <a:off x="7255677" y="1168401"/>
            <a:ext cx="4586994" cy="3600000"/>
          </a:xfrm>
          <a:prstGeom prst="rect">
            <a:avLst/>
          </a:prstGeom>
          <a:noFill/>
          <a:ln>
            <a:noFill/>
          </a:ln>
        </p:spPr>
      </p:pic>
      <p:sp>
        <p:nvSpPr>
          <p:cNvPr id="208" name="Google Shape;208;p32"/>
          <p:cNvSpPr txBox="1"/>
          <p:nvPr>
            <p:ph idx="1" type="body"/>
          </p:nvPr>
        </p:nvSpPr>
        <p:spPr>
          <a:xfrm>
            <a:off x="913774" y="1168401"/>
            <a:ext cx="1035861" cy="3477875"/>
          </a:xfrm>
          <a:prstGeom prst="rect">
            <a:avLst/>
          </a:prstGeom>
          <a:noFill/>
          <a:ln>
            <a:noFill/>
          </a:ln>
        </p:spPr>
        <p:txBody>
          <a:bodyPr anchorCtr="0" anchor="ctr" bIns="45700" lIns="91425" spcFirstLastPara="1" rIns="91425" wrap="square" tIns="45700">
            <a:noAutofit/>
          </a:bodyPr>
          <a:lstStyle/>
          <a:p>
            <a:pPr indent="-127000" lvl="0" marL="0" marR="0" rtl="0" algn="l">
              <a:lnSpc>
                <a:spcPct val="100000"/>
              </a:lnSpc>
              <a:spcBef>
                <a:spcPts val="0"/>
              </a:spcBef>
              <a:spcAft>
                <a:spcPts val="0"/>
              </a:spcAft>
              <a:buClr>
                <a:schemeClr val="dk1"/>
              </a:buClr>
              <a:buSzPts val="2000"/>
              <a:buFont typeface="Arial"/>
              <a:buChar char="•"/>
            </a:pPr>
            <a:r>
              <a:rPr b="0" i="0" lang="ru-RU" sz="2000" u="none" cap="none" strike="noStrike">
                <a:solidFill>
                  <a:schemeClr val="dk1"/>
                </a:solidFill>
                <a:latin typeface="Times New Roman"/>
                <a:ea typeface="Times New Roman"/>
                <a:cs typeface="Times New Roman"/>
                <a:sym typeface="Times New Roman"/>
              </a:rPr>
              <a:t>dotted</a:t>
            </a:r>
            <a:endParaRPr b="0" i="0" sz="2000" u="none" cap="none" strike="noStrike">
              <a:solidFill>
                <a:schemeClr val="dk1"/>
              </a:solidFill>
              <a:latin typeface="Times New Roman"/>
              <a:ea typeface="Times New Roman"/>
              <a:cs typeface="Times New Roman"/>
              <a:sym typeface="Times New Roman"/>
            </a:endParaRPr>
          </a:p>
          <a:p>
            <a:pPr indent="-127000" lvl="0" marL="0" marR="0" rtl="0" algn="l">
              <a:lnSpc>
                <a:spcPct val="100000"/>
              </a:lnSpc>
              <a:spcBef>
                <a:spcPts val="0"/>
              </a:spcBef>
              <a:spcAft>
                <a:spcPts val="0"/>
              </a:spcAft>
              <a:buClr>
                <a:schemeClr val="dk1"/>
              </a:buClr>
              <a:buSzPts val="2000"/>
              <a:buFont typeface="Arial"/>
              <a:buChar char="•"/>
            </a:pPr>
            <a:r>
              <a:rPr b="0" i="0" lang="ru-RU" sz="2000" u="none" cap="none" strike="noStrike">
                <a:solidFill>
                  <a:schemeClr val="dk1"/>
                </a:solidFill>
                <a:latin typeface="Times New Roman"/>
                <a:ea typeface="Times New Roman"/>
                <a:cs typeface="Times New Roman"/>
                <a:sym typeface="Times New Roman"/>
              </a:rPr>
              <a:t>dashed</a:t>
            </a:r>
            <a:endParaRPr b="0" i="0" sz="2000" u="none" cap="none" strike="noStrike">
              <a:solidFill>
                <a:schemeClr val="dk1"/>
              </a:solidFill>
              <a:latin typeface="Times New Roman"/>
              <a:ea typeface="Times New Roman"/>
              <a:cs typeface="Times New Roman"/>
              <a:sym typeface="Times New Roman"/>
            </a:endParaRPr>
          </a:p>
          <a:p>
            <a:pPr indent="-127000" lvl="0" marL="0" marR="0" rtl="0" algn="l">
              <a:lnSpc>
                <a:spcPct val="100000"/>
              </a:lnSpc>
              <a:spcBef>
                <a:spcPts val="0"/>
              </a:spcBef>
              <a:spcAft>
                <a:spcPts val="0"/>
              </a:spcAft>
              <a:buClr>
                <a:schemeClr val="dk1"/>
              </a:buClr>
              <a:buSzPts val="2000"/>
              <a:buFont typeface="Arial"/>
              <a:buChar char="•"/>
            </a:pPr>
            <a:r>
              <a:rPr b="0" i="0" lang="ru-RU" sz="2000" u="none" cap="none" strike="noStrike">
                <a:solidFill>
                  <a:schemeClr val="dk1"/>
                </a:solidFill>
                <a:latin typeface="Times New Roman"/>
                <a:ea typeface="Times New Roman"/>
                <a:cs typeface="Times New Roman"/>
                <a:sym typeface="Times New Roman"/>
              </a:rPr>
              <a:t>solid</a:t>
            </a:r>
            <a:endParaRPr b="0" i="0" sz="2000" u="none" cap="none" strike="noStrike">
              <a:solidFill>
                <a:schemeClr val="dk1"/>
              </a:solidFill>
              <a:latin typeface="Times New Roman"/>
              <a:ea typeface="Times New Roman"/>
              <a:cs typeface="Times New Roman"/>
              <a:sym typeface="Times New Roman"/>
            </a:endParaRPr>
          </a:p>
          <a:p>
            <a:pPr indent="-127000" lvl="0" marL="0" marR="0" rtl="0" algn="l">
              <a:lnSpc>
                <a:spcPct val="100000"/>
              </a:lnSpc>
              <a:spcBef>
                <a:spcPts val="0"/>
              </a:spcBef>
              <a:spcAft>
                <a:spcPts val="0"/>
              </a:spcAft>
              <a:buClr>
                <a:schemeClr val="dk1"/>
              </a:buClr>
              <a:buSzPts val="2000"/>
              <a:buFont typeface="Arial"/>
              <a:buChar char="•"/>
            </a:pPr>
            <a:r>
              <a:rPr b="0" i="0" lang="ru-RU" sz="2000" u="none" cap="none" strike="noStrike">
                <a:solidFill>
                  <a:schemeClr val="dk1"/>
                </a:solidFill>
                <a:latin typeface="Times New Roman"/>
                <a:ea typeface="Times New Roman"/>
                <a:cs typeface="Times New Roman"/>
                <a:sym typeface="Times New Roman"/>
              </a:rPr>
              <a:t>double </a:t>
            </a:r>
            <a:endParaRPr/>
          </a:p>
          <a:p>
            <a:pPr indent="-127000" lvl="0" marL="0" marR="0" rtl="0" algn="l">
              <a:lnSpc>
                <a:spcPct val="100000"/>
              </a:lnSpc>
              <a:spcBef>
                <a:spcPts val="0"/>
              </a:spcBef>
              <a:spcAft>
                <a:spcPts val="0"/>
              </a:spcAft>
              <a:buClr>
                <a:schemeClr val="dk1"/>
              </a:buClr>
              <a:buSzPts val="2000"/>
              <a:buFont typeface="Arial"/>
              <a:buChar char="•"/>
            </a:pPr>
            <a:r>
              <a:rPr b="0" i="0" lang="ru-RU" sz="2000" u="none" cap="none" strike="noStrike">
                <a:solidFill>
                  <a:schemeClr val="dk1"/>
                </a:solidFill>
                <a:latin typeface="Times New Roman"/>
                <a:ea typeface="Times New Roman"/>
                <a:cs typeface="Times New Roman"/>
                <a:sym typeface="Times New Roman"/>
              </a:rPr>
              <a:t>groove</a:t>
            </a:r>
            <a:endParaRPr b="0" i="0" sz="2000" u="none" cap="none" strike="noStrike">
              <a:solidFill>
                <a:schemeClr val="dk1"/>
              </a:solidFill>
              <a:latin typeface="Times New Roman"/>
              <a:ea typeface="Times New Roman"/>
              <a:cs typeface="Times New Roman"/>
              <a:sym typeface="Times New Roman"/>
            </a:endParaRPr>
          </a:p>
          <a:p>
            <a:pPr indent="-127000" lvl="0" marL="0" marR="0" rtl="0" algn="l">
              <a:lnSpc>
                <a:spcPct val="100000"/>
              </a:lnSpc>
              <a:spcBef>
                <a:spcPts val="0"/>
              </a:spcBef>
              <a:spcAft>
                <a:spcPts val="0"/>
              </a:spcAft>
              <a:buClr>
                <a:schemeClr val="dk1"/>
              </a:buClr>
              <a:buSzPts val="2000"/>
              <a:buFont typeface="Arial"/>
              <a:buChar char="•"/>
            </a:pPr>
            <a:r>
              <a:rPr b="0" i="0" lang="ru-RU" sz="2000" u="none" cap="none" strike="noStrike">
                <a:solidFill>
                  <a:schemeClr val="dk1"/>
                </a:solidFill>
                <a:latin typeface="Times New Roman"/>
                <a:ea typeface="Times New Roman"/>
                <a:cs typeface="Times New Roman"/>
                <a:sym typeface="Times New Roman"/>
              </a:rPr>
              <a:t>ridge </a:t>
            </a:r>
            <a:endParaRPr/>
          </a:p>
          <a:p>
            <a:pPr indent="-127000" lvl="0" marL="0" marR="0" rtl="0" algn="l">
              <a:lnSpc>
                <a:spcPct val="100000"/>
              </a:lnSpc>
              <a:spcBef>
                <a:spcPts val="0"/>
              </a:spcBef>
              <a:spcAft>
                <a:spcPts val="0"/>
              </a:spcAft>
              <a:buClr>
                <a:schemeClr val="dk1"/>
              </a:buClr>
              <a:buSzPts val="2000"/>
              <a:buFont typeface="Arial"/>
              <a:buChar char="•"/>
            </a:pPr>
            <a:r>
              <a:rPr b="0" i="0" lang="ru-RU" sz="2000" u="none" cap="none" strike="noStrike">
                <a:solidFill>
                  <a:schemeClr val="dk1"/>
                </a:solidFill>
                <a:latin typeface="Times New Roman"/>
                <a:ea typeface="Times New Roman"/>
                <a:cs typeface="Times New Roman"/>
                <a:sym typeface="Times New Roman"/>
              </a:rPr>
              <a:t>inset </a:t>
            </a:r>
            <a:endParaRPr/>
          </a:p>
          <a:p>
            <a:pPr indent="-127000" lvl="0" marL="0" marR="0" rtl="0" algn="l">
              <a:lnSpc>
                <a:spcPct val="100000"/>
              </a:lnSpc>
              <a:spcBef>
                <a:spcPts val="0"/>
              </a:spcBef>
              <a:spcAft>
                <a:spcPts val="0"/>
              </a:spcAft>
              <a:buClr>
                <a:schemeClr val="dk1"/>
              </a:buClr>
              <a:buSzPts val="2000"/>
              <a:buFont typeface="Arial"/>
              <a:buChar char="•"/>
            </a:pPr>
            <a:r>
              <a:rPr b="0" i="0" lang="ru-RU" sz="2000" u="none" cap="none" strike="noStrike">
                <a:solidFill>
                  <a:schemeClr val="dk1"/>
                </a:solidFill>
                <a:latin typeface="Times New Roman"/>
                <a:ea typeface="Times New Roman"/>
                <a:cs typeface="Times New Roman"/>
                <a:sym typeface="Times New Roman"/>
              </a:rPr>
              <a:t>outset</a:t>
            </a:r>
            <a:endParaRPr b="0" i="0" sz="2000" u="none" cap="none" strike="noStrike">
              <a:solidFill>
                <a:schemeClr val="dk1"/>
              </a:solidFill>
              <a:latin typeface="Times New Roman"/>
              <a:ea typeface="Times New Roman"/>
              <a:cs typeface="Times New Roman"/>
              <a:sym typeface="Times New Roman"/>
            </a:endParaRPr>
          </a:p>
          <a:p>
            <a:pPr indent="-127000" lvl="0" marL="0" marR="0" rtl="0" algn="l">
              <a:lnSpc>
                <a:spcPct val="100000"/>
              </a:lnSpc>
              <a:spcBef>
                <a:spcPts val="0"/>
              </a:spcBef>
              <a:spcAft>
                <a:spcPts val="0"/>
              </a:spcAft>
              <a:buClr>
                <a:schemeClr val="dk1"/>
              </a:buClr>
              <a:buSzPts val="2000"/>
              <a:buFont typeface="Arial"/>
              <a:buChar char="•"/>
            </a:pPr>
            <a:r>
              <a:rPr b="0" i="0" lang="ru-RU" sz="2000" u="none" cap="none" strike="noStrike">
                <a:solidFill>
                  <a:schemeClr val="dk1"/>
                </a:solidFill>
                <a:latin typeface="Times New Roman"/>
                <a:ea typeface="Times New Roman"/>
                <a:cs typeface="Times New Roman"/>
                <a:sym typeface="Times New Roman"/>
              </a:rPr>
              <a:t>none</a:t>
            </a:r>
            <a:endParaRPr b="0" i="0" sz="2000" u="none" cap="none" strike="noStrike">
              <a:solidFill>
                <a:schemeClr val="dk1"/>
              </a:solidFill>
              <a:latin typeface="Times New Roman"/>
              <a:ea typeface="Times New Roman"/>
              <a:cs typeface="Times New Roman"/>
              <a:sym typeface="Times New Roman"/>
            </a:endParaRPr>
          </a:p>
          <a:p>
            <a:pPr indent="-127000" lvl="0" marL="0" marR="0" rtl="0" algn="l">
              <a:lnSpc>
                <a:spcPct val="100000"/>
              </a:lnSpc>
              <a:spcBef>
                <a:spcPts val="0"/>
              </a:spcBef>
              <a:spcAft>
                <a:spcPts val="0"/>
              </a:spcAft>
              <a:buClr>
                <a:schemeClr val="dk1"/>
              </a:buClr>
              <a:buSzPts val="2000"/>
              <a:buFont typeface="Arial"/>
              <a:buChar char="•"/>
            </a:pPr>
            <a:r>
              <a:rPr b="0" i="0" lang="ru-RU" sz="2000" u="none" cap="none" strike="noStrike">
                <a:solidFill>
                  <a:schemeClr val="dk1"/>
                </a:solidFill>
                <a:latin typeface="Times New Roman"/>
                <a:ea typeface="Times New Roman"/>
                <a:cs typeface="Times New Roman"/>
                <a:sym typeface="Times New Roman"/>
              </a:rPr>
              <a:t>hidden</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pic>
        <p:nvPicPr>
          <p:cNvPr id="209" name="Google Shape;209;p32"/>
          <p:cNvPicPr preferRelativeResize="0"/>
          <p:nvPr/>
        </p:nvPicPr>
        <p:blipFill rotWithShape="1">
          <a:blip r:embed="rId4">
            <a:alphaModFix/>
          </a:blip>
          <a:srcRect b="0" l="0" r="0" t="0"/>
          <a:stretch/>
        </p:blipFill>
        <p:spPr>
          <a:xfrm>
            <a:off x="1949619" y="1168401"/>
            <a:ext cx="5131174" cy="3600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913774" y="1"/>
            <a:ext cx="10364451" cy="1168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0" i="0" lang="ru-RU" sz="3200" u="none" cap="none" strike="noStrike">
                <a:solidFill>
                  <a:schemeClr val="dk1"/>
                </a:solidFill>
                <a:latin typeface="Times New Roman"/>
                <a:ea typeface="Times New Roman"/>
                <a:cs typeface="Times New Roman"/>
                <a:sym typeface="Times New Roman"/>
              </a:rPr>
              <a:t>Размеры элементов</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913774" y="1"/>
            <a:ext cx="10364451" cy="1168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0" i="0" lang="ru-RU" sz="3200" u="none" cap="none" strike="noStrike">
                <a:solidFill>
                  <a:schemeClr val="dk1"/>
                </a:solidFill>
                <a:latin typeface="Times New Roman"/>
                <a:ea typeface="Times New Roman"/>
                <a:cs typeface="Times New Roman"/>
                <a:sym typeface="Times New Roman"/>
              </a:rPr>
              <a:t>Более редкие свойства border</a:t>
            </a:r>
            <a:endParaRPr b="0" i="0" sz="3200" u="none" cap="none" strike="noStrike">
              <a:solidFill>
                <a:schemeClr val="dk1"/>
              </a:solidFill>
              <a:latin typeface="Times New Roman"/>
              <a:ea typeface="Times New Roman"/>
              <a:cs typeface="Times New Roman"/>
              <a:sym typeface="Times New Roman"/>
            </a:endParaRPr>
          </a:p>
        </p:txBody>
      </p:sp>
      <p:sp>
        <p:nvSpPr>
          <p:cNvPr id="215" name="Google Shape;215;p33"/>
          <p:cNvSpPr txBox="1"/>
          <p:nvPr>
            <p:ph idx="1" type="body"/>
          </p:nvPr>
        </p:nvSpPr>
        <p:spPr>
          <a:xfrm>
            <a:off x="914399" y="1168401"/>
            <a:ext cx="10363826" cy="4918074"/>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000"/>
              <a:buFont typeface="Arial"/>
              <a:buChar char="•"/>
            </a:pPr>
            <a:r>
              <a:rPr b="0" i="0" lang="ru-RU" sz="2000" u="none" cap="none" strike="noStrike">
                <a:solidFill>
                  <a:schemeClr val="dk1"/>
                </a:solidFill>
                <a:latin typeface="Times New Roman"/>
                <a:ea typeface="Times New Roman"/>
                <a:cs typeface="Times New Roman"/>
                <a:sym typeface="Times New Roman"/>
              </a:rPr>
              <a:t>border-radius</a:t>
            </a:r>
            <a:endParaRPr/>
          </a:p>
          <a:p>
            <a:pPr indent="-228600" lvl="0" marL="228600" marR="0" rtl="0" algn="l">
              <a:lnSpc>
                <a:spcPct val="90000"/>
              </a:lnSpc>
              <a:spcBef>
                <a:spcPts val="1000"/>
              </a:spcBef>
              <a:spcAft>
                <a:spcPts val="0"/>
              </a:spcAft>
              <a:buClr>
                <a:schemeClr val="dk1"/>
              </a:buClr>
              <a:buSzPts val="2000"/>
              <a:buFont typeface="Arial"/>
              <a:buChar char="•"/>
            </a:pPr>
            <a:r>
              <a:rPr b="0" i="0" lang="ru-RU" sz="2000" u="none" cap="none" strike="noStrike">
                <a:solidFill>
                  <a:schemeClr val="dk1"/>
                </a:solidFill>
                <a:latin typeface="Times New Roman"/>
                <a:ea typeface="Times New Roman"/>
                <a:cs typeface="Times New Roman"/>
                <a:sym typeface="Times New Roman"/>
              </a:rPr>
              <a:t>border-image-source</a:t>
            </a:r>
            <a:endParaRPr/>
          </a:p>
          <a:p>
            <a:pPr indent="-228600" lvl="0" marL="228600" marR="0" rtl="0" algn="l">
              <a:lnSpc>
                <a:spcPct val="90000"/>
              </a:lnSpc>
              <a:spcBef>
                <a:spcPts val="1000"/>
              </a:spcBef>
              <a:spcAft>
                <a:spcPts val="0"/>
              </a:spcAft>
              <a:buClr>
                <a:schemeClr val="dk1"/>
              </a:buClr>
              <a:buSzPts val="2000"/>
              <a:buFont typeface="Arial"/>
              <a:buChar char="•"/>
            </a:pPr>
            <a:r>
              <a:rPr b="0" i="0" lang="ru-RU" sz="2000" u="none" cap="none" strike="noStrike">
                <a:solidFill>
                  <a:schemeClr val="dk1"/>
                </a:solidFill>
                <a:latin typeface="Times New Roman"/>
                <a:ea typeface="Times New Roman"/>
                <a:cs typeface="Times New Roman"/>
                <a:sym typeface="Times New Roman"/>
              </a:rPr>
              <a:t>border-image-slice</a:t>
            </a:r>
            <a:endParaRPr/>
          </a:p>
          <a:p>
            <a:pPr indent="-228600" lvl="0" marL="228600" marR="0" rtl="0" algn="l">
              <a:lnSpc>
                <a:spcPct val="90000"/>
              </a:lnSpc>
              <a:spcBef>
                <a:spcPts val="1000"/>
              </a:spcBef>
              <a:spcAft>
                <a:spcPts val="0"/>
              </a:spcAft>
              <a:buClr>
                <a:schemeClr val="dk1"/>
              </a:buClr>
              <a:buSzPts val="2000"/>
              <a:buFont typeface="Arial"/>
              <a:buChar char="•"/>
            </a:pPr>
            <a:r>
              <a:rPr b="0" i="0" lang="ru-RU" sz="2000" u="none" cap="none" strike="noStrike">
                <a:solidFill>
                  <a:schemeClr val="dk1"/>
                </a:solidFill>
                <a:latin typeface="Times New Roman"/>
                <a:ea typeface="Times New Roman"/>
                <a:cs typeface="Times New Roman"/>
                <a:sym typeface="Times New Roman"/>
              </a:rPr>
              <a:t>border-image-width</a:t>
            </a:r>
            <a:endParaRPr/>
          </a:p>
          <a:p>
            <a:pPr indent="-228600" lvl="0" marL="228600" marR="0" rtl="0" algn="l">
              <a:lnSpc>
                <a:spcPct val="90000"/>
              </a:lnSpc>
              <a:spcBef>
                <a:spcPts val="1000"/>
              </a:spcBef>
              <a:spcAft>
                <a:spcPts val="0"/>
              </a:spcAft>
              <a:buClr>
                <a:schemeClr val="dk1"/>
              </a:buClr>
              <a:buSzPts val="2000"/>
              <a:buFont typeface="Arial"/>
              <a:buChar char="•"/>
            </a:pPr>
            <a:r>
              <a:rPr b="0" i="0" lang="ru-RU" sz="2000" u="none" cap="none" strike="noStrike">
                <a:solidFill>
                  <a:schemeClr val="dk1"/>
                </a:solidFill>
                <a:latin typeface="Times New Roman"/>
                <a:ea typeface="Times New Roman"/>
                <a:cs typeface="Times New Roman"/>
                <a:sym typeface="Times New Roman"/>
              </a:rPr>
              <a:t>border-image-outset</a:t>
            </a:r>
            <a:endParaRPr/>
          </a:p>
          <a:p>
            <a:pPr indent="-228600" lvl="0" marL="228600" marR="0" rtl="0" algn="l">
              <a:lnSpc>
                <a:spcPct val="90000"/>
              </a:lnSpc>
              <a:spcBef>
                <a:spcPts val="1000"/>
              </a:spcBef>
              <a:spcAft>
                <a:spcPts val="0"/>
              </a:spcAft>
              <a:buClr>
                <a:schemeClr val="dk1"/>
              </a:buClr>
              <a:buSzPts val="2000"/>
              <a:buFont typeface="Arial"/>
              <a:buChar char="•"/>
            </a:pPr>
            <a:r>
              <a:rPr b="0" i="0" lang="ru-RU" sz="2000" u="none" cap="none" strike="noStrike">
                <a:solidFill>
                  <a:schemeClr val="dk1"/>
                </a:solidFill>
                <a:latin typeface="Times New Roman"/>
                <a:ea typeface="Times New Roman"/>
                <a:cs typeface="Times New Roman"/>
                <a:sym typeface="Times New Roman"/>
              </a:rPr>
              <a:t>border-image-repeat</a:t>
            </a:r>
            <a:endParaRPr/>
          </a:p>
          <a:p>
            <a:pPr indent="-228600" lvl="0" marL="228600" marR="0" rtl="0" algn="l">
              <a:lnSpc>
                <a:spcPct val="90000"/>
              </a:lnSpc>
              <a:spcBef>
                <a:spcPts val="1000"/>
              </a:spcBef>
              <a:spcAft>
                <a:spcPts val="0"/>
              </a:spcAft>
              <a:buClr>
                <a:schemeClr val="dk1"/>
              </a:buClr>
              <a:buSzPts val="2000"/>
              <a:buFont typeface="Arial"/>
              <a:buChar char="•"/>
            </a:pPr>
            <a:r>
              <a:rPr b="0" i="0" lang="ru-RU" sz="2000" u="none" cap="none" strike="noStrike">
                <a:solidFill>
                  <a:schemeClr val="dk1"/>
                </a:solidFill>
                <a:latin typeface="Times New Roman"/>
                <a:ea typeface="Times New Roman"/>
                <a:cs typeface="Times New Roman"/>
                <a:sym typeface="Times New Roman"/>
              </a:rPr>
              <a:t>box-shadow</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913774" y="1"/>
            <a:ext cx="10364451" cy="1168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0" i="0" lang="ru-RU" sz="3200" u="none" cap="none" strike="noStrike">
                <a:solidFill>
                  <a:schemeClr val="dk1"/>
                </a:solidFill>
                <a:latin typeface="Times New Roman"/>
                <a:ea typeface="Times New Roman"/>
                <a:cs typeface="Times New Roman"/>
                <a:sym typeface="Times New Roman"/>
              </a:rPr>
              <a:t>Примеры «сложных» border</a:t>
            </a:r>
            <a:endParaRPr b="0" i="0" sz="3200" u="none" cap="none" strike="noStrike">
              <a:solidFill>
                <a:schemeClr val="dk1"/>
              </a:solidFill>
              <a:latin typeface="Times New Roman"/>
              <a:ea typeface="Times New Roman"/>
              <a:cs typeface="Times New Roman"/>
              <a:sym typeface="Times New Roman"/>
            </a:endParaRPr>
          </a:p>
        </p:txBody>
      </p:sp>
      <p:pic>
        <p:nvPicPr>
          <p:cNvPr id="221" name="Google Shape;221;p34"/>
          <p:cNvPicPr preferRelativeResize="0"/>
          <p:nvPr/>
        </p:nvPicPr>
        <p:blipFill rotWithShape="1">
          <a:blip r:embed="rId3">
            <a:alphaModFix/>
          </a:blip>
          <a:srcRect b="0" l="0" r="0" t="0"/>
          <a:stretch/>
        </p:blipFill>
        <p:spPr>
          <a:xfrm>
            <a:off x="913774" y="802296"/>
            <a:ext cx="4711993" cy="5976000"/>
          </a:xfrm>
          <a:prstGeom prst="rect">
            <a:avLst/>
          </a:prstGeom>
          <a:noFill/>
          <a:ln>
            <a:noFill/>
          </a:ln>
        </p:spPr>
      </p:pic>
      <p:sp>
        <p:nvSpPr>
          <p:cNvPr id="222" name="Google Shape;222;p34"/>
          <p:cNvSpPr txBox="1"/>
          <p:nvPr/>
        </p:nvSpPr>
        <p:spPr>
          <a:xfrm>
            <a:off x="6808356" y="6408964"/>
            <a:ext cx="155202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1800" u="sng">
                <a:solidFill>
                  <a:schemeClr val="hlink"/>
                </a:solidFill>
                <a:latin typeface="Calibri"/>
                <a:ea typeface="Calibri"/>
                <a:cs typeface="Calibri"/>
                <a:sym typeface="Calibri"/>
                <a:hlinkClick r:id="rId4"/>
              </a:rPr>
              <a:t>Пример с w3c</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913774" y="1"/>
            <a:ext cx="10364451" cy="1168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0" i="0" lang="ru-RU" sz="3200" u="none" cap="none" strike="noStrike">
                <a:solidFill>
                  <a:schemeClr val="dk1"/>
                </a:solidFill>
                <a:latin typeface="Times New Roman"/>
                <a:ea typeface="Times New Roman"/>
                <a:cs typeface="Times New Roman"/>
                <a:sym typeface="Times New Roman"/>
              </a:rPr>
              <a:t>Отступы</a:t>
            </a:r>
            <a:endParaRPr b="0" i="0" sz="3200" u="none" cap="none" strike="noStrike">
              <a:solidFill>
                <a:schemeClr val="dk1"/>
              </a:solidFill>
              <a:latin typeface="Times New Roman"/>
              <a:ea typeface="Times New Roman"/>
              <a:cs typeface="Times New Roman"/>
              <a:sym typeface="Times New Roman"/>
            </a:endParaRPr>
          </a:p>
        </p:txBody>
      </p:sp>
      <p:pic>
        <p:nvPicPr>
          <p:cNvPr id="228" name="Google Shape;228;p35"/>
          <p:cNvPicPr preferRelativeResize="0"/>
          <p:nvPr>
            <p:ph idx="1" type="body"/>
          </p:nvPr>
        </p:nvPicPr>
        <p:blipFill rotWithShape="1">
          <a:blip r:embed="rId3">
            <a:alphaModFix/>
          </a:blip>
          <a:srcRect b="0" l="0" r="0" t="0"/>
          <a:stretch/>
        </p:blipFill>
        <p:spPr>
          <a:xfrm>
            <a:off x="913774" y="1168400"/>
            <a:ext cx="8351207" cy="5436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6"/>
          <p:cNvSpPr txBox="1"/>
          <p:nvPr>
            <p:ph type="title"/>
          </p:nvPr>
        </p:nvSpPr>
        <p:spPr>
          <a:xfrm>
            <a:off x="913774" y="1"/>
            <a:ext cx="10364451" cy="1168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0" i="0" lang="ru-RU" sz="3200" u="none" cap="none" strike="noStrike">
                <a:solidFill>
                  <a:schemeClr val="dk1"/>
                </a:solidFill>
                <a:latin typeface="Times New Roman"/>
                <a:ea typeface="Times New Roman"/>
                <a:cs typeface="Times New Roman"/>
                <a:sym typeface="Times New Roman"/>
              </a:rPr>
              <a:t>Позиционирование</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7"/>
          <p:cNvSpPr txBox="1"/>
          <p:nvPr>
            <p:ph type="title"/>
          </p:nvPr>
        </p:nvSpPr>
        <p:spPr>
          <a:xfrm>
            <a:off x="913774" y="1"/>
            <a:ext cx="10364451" cy="1168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0" i="0" lang="ru-RU" sz="3200" u="none" cap="none" strike="noStrike">
                <a:solidFill>
                  <a:schemeClr val="dk1"/>
                </a:solidFill>
                <a:latin typeface="Times New Roman"/>
                <a:ea typeface="Times New Roman"/>
                <a:cs typeface="Times New Roman"/>
                <a:sym typeface="Times New Roman"/>
              </a:rPr>
              <a:t>Значения свойства «position»</a:t>
            </a:r>
            <a:endParaRPr b="0" i="0" sz="3200" u="none" cap="none" strike="noStrike">
              <a:solidFill>
                <a:schemeClr val="dk1"/>
              </a:solidFill>
              <a:latin typeface="Times New Roman"/>
              <a:ea typeface="Times New Roman"/>
              <a:cs typeface="Times New Roman"/>
              <a:sym typeface="Times New Roman"/>
            </a:endParaRPr>
          </a:p>
        </p:txBody>
      </p:sp>
      <p:graphicFrame>
        <p:nvGraphicFramePr>
          <p:cNvPr id="239" name="Google Shape;239;p37"/>
          <p:cNvGraphicFramePr/>
          <p:nvPr/>
        </p:nvGraphicFramePr>
        <p:xfrm>
          <a:off x="914400" y="1003300"/>
          <a:ext cx="3000000" cy="3000000"/>
        </p:xfrm>
        <a:graphic>
          <a:graphicData uri="http://schemas.openxmlformats.org/drawingml/2006/table">
            <a:tbl>
              <a:tblPr bandRow="1">
                <a:noFill/>
                <a:tableStyleId>{9F405A55-8DDD-4D28-B496-DBEEA505F50A}</a:tableStyleId>
              </a:tblPr>
              <a:tblGrid>
                <a:gridCol w="876300"/>
                <a:gridCol w="9486900"/>
              </a:tblGrid>
              <a:tr h="370850">
                <a:tc>
                  <a:txBody>
                    <a:bodyPr>
                      <a:noAutofit/>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static</a:t>
                      </a:r>
                      <a:endParaRPr sz="1600">
                        <a:latin typeface="Times New Roman"/>
                        <a:ea typeface="Times New Roman"/>
                        <a:cs typeface="Times New Roman"/>
                        <a:sym typeface="Times New Roman"/>
                      </a:endParaRPr>
                    </a:p>
                  </a:txBody>
                  <a:tcPr marT="45725" marB="45725" marR="91450" marL="91450" anchor="ctr"/>
                </a:tc>
                <a:tc>
                  <a:txBody>
                    <a:bodyPr>
                      <a:noAutofit/>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Значение по умолчанию, означает отсутствие позиционирования. Элементы отображаются последовательно один за другим в том порядке, в котором они определены в HTML-документе. Используется для очистки любого другого значения позиционирования.</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relative</a:t>
                      </a:r>
                      <a:endParaRPr/>
                    </a:p>
                  </a:txBody>
                  <a:tcPr marT="45725" marB="45725" marR="91450" marL="91450" anchor="ctr"/>
                </a:tc>
                <a:tc>
                  <a:txBody>
                    <a:bodyPr>
                      <a:noAutofit/>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Относительно позиционированный элемент сдвигается со своего обычного места в разных направлениях относительно границ родительского контейнера, а пространство, которое он занимал, не исчезает. При этом такой элемент может перекрывать другое содержимое на странице. Если для относительно позиционированного элемента одновременно задать свойства top и bottom или left и right, то в первом случае сработает только top, во втором — left. Относительное позиционирование позволяет задавать z-index для элемента, а также абсолютно позиционировать дочерние элементы внутри блока.</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absolute</a:t>
                      </a:r>
                      <a:endParaRPr/>
                    </a:p>
                  </a:txBody>
                  <a:tcPr marT="45725" marB="45725" marR="91450" marL="91450" anchor="ctr"/>
                </a:tc>
                <a:tc>
                  <a:txBody>
                    <a:bodyPr>
                      <a:noAutofit/>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Абсолютно позиционированный элемент полностью удаляется из потока документа и позиционируется относительно границ его блока-контейнера (другого элемента или окна браузера). Блок-контейнер для абсолютно позиционированного элемента — ближайший элемент-предок, значение свойства position которого не равно static. Пространство, которое занимал такой элемент, схлопывается, как будто элемента не существовало на странице. Абсолютно позиционированный элемент может перекрывать другие элементы или быть перекрытым ими (за счёт свойства z-index). Любой абсолютно позиционированный элемент генерирует блок, то есть принимает значение display: block;.</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fixed</a:t>
                      </a:r>
                      <a:endParaRPr/>
                    </a:p>
                  </a:txBody>
                  <a:tcPr marT="45725" marB="45725" marR="91450" marL="91450" anchor="ctr"/>
                </a:tc>
                <a:tc>
                  <a:txBody>
                    <a:bodyPr>
                      <a:noAutofit/>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Фиксирует элемент в указанном месте страницы. Блоком-контейнером фиксированного элемента является окно просмотра, то есть элемент всегда фиксируется относительно окна браузера и не меняет своего положения во время прокрутки страницы.</a:t>
                      </a:r>
                      <a:endParaRPr sz="1600">
                        <a:latin typeface="Times New Roman"/>
                        <a:ea typeface="Times New Roman"/>
                        <a:cs typeface="Times New Roman"/>
                        <a:sym typeface="Times New Roman"/>
                      </a:endParaRPr>
                    </a:p>
                  </a:txBody>
                  <a:tcPr marT="45725" marB="45725" marR="91450" marL="91450" anchor="ctr"/>
                </a:tc>
              </a:tr>
              <a:tr h="370850">
                <a:tc>
                  <a:txBody>
                    <a:bodyPr>
                      <a:noAutofit/>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initial</a:t>
                      </a:r>
                      <a:endParaRPr/>
                    </a:p>
                  </a:txBody>
                  <a:tcPr marT="45725" marB="45725" marR="91450" marL="91450" anchor="ctr"/>
                </a:tc>
                <a:tc>
                  <a:txBody>
                    <a:bodyPr>
                      <a:noAutofit/>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Устанавливает значение свойства в значение по умолчанию.</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inherit</a:t>
                      </a:r>
                      <a:endParaRPr/>
                    </a:p>
                  </a:txBody>
                  <a:tcPr marT="45725" marB="45725" marR="91450" marL="91450" anchor="ctr"/>
                </a:tc>
                <a:tc>
                  <a:txBody>
                    <a:bodyPr>
                      <a:noAutofit/>
                    </a:bodyPr>
                    <a:lstStyle/>
                    <a:p>
                      <a:pPr indent="0" lvl="0" marL="0" marR="0" rtl="0" algn="l">
                        <a:spcBef>
                          <a:spcPts val="0"/>
                        </a:spcBef>
                        <a:spcAft>
                          <a:spcPts val="0"/>
                        </a:spcAft>
                        <a:buNone/>
                      </a:pPr>
                      <a:r>
                        <a:rPr lang="ru-RU" sz="1600">
                          <a:latin typeface="Times New Roman"/>
                          <a:ea typeface="Times New Roman"/>
                          <a:cs typeface="Times New Roman"/>
                          <a:sym typeface="Times New Roman"/>
                        </a:rPr>
                        <a:t>Наследует значение свойства от родительского элемента.</a:t>
                      </a:r>
                      <a:endParaRPr/>
                    </a:p>
                  </a:txBody>
                  <a:tcPr marT="45725" marB="45725" marR="91450" marL="91450" anchor="ct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8"/>
          <p:cNvSpPr txBox="1"/>
          <p:nvPr>
            <p:ph type="title"/>
          </p:nvPr>
        </p:nvSpPr>
        <p:spPr>
          <a:xfrm>
            <a:off x="913774" y="1"/>
            <a:ext cx="10364451" cy="1168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0" i="0" lang="ru-RU" sz="3200" u="none" cap="none" strike="noStrike">
                <a:solidFill>
                  <a:schemeClr val="dk1"/>
                </a:solidFill>
                <a:latin typeface="Times New Roman"/>
                <a:ea typeface="Times New Roman"/>
                <a:cs typeface="Times New Roman"/>
                <a:sym typeface="Times New Roman"/>
              </a:rPr>
              <a:t>Позиционирование внутри элемента</a:t>
            </a:r>
            <a:endParaRPr b="0" i="0" sz="3200" u="none" cap="none" strike="noStrike">
              <a:solidFill>
                <a:schemeClr val="dk1"/>
              </a:solidFill>
              <a:latin typeface="Times New Roman"/>
              <a:ea typeface="Times New Roman"/>
              <a:cs typeface="Times New Roman"/>
              <a:sym typeface="Times New Roman"/>
            </a:endParaRPr>
          </a:p>
        </p:txBody>
      </p:sp>
      <p:pic>
        <p:nvPicPr>
          <p:cNvPr id="245" name="Google Shape;245;p38"/>
          <p:cNvPicPr preferRelativeResize="0"/>
          <p:nvPr>
            <p:ph idx="1" type="body"/>
          </p:nvPr>
        </p:nvPicPr>
        <p:blipFill rotWithShape="1">
          <a:blip r:embed="rId3">
            <a:alphaModFix/>
          </a:blip>
          <a:srcRect b="0" l="0" r="0" t="0"/>
          <a:stretch/>
        </p:blipFill>
        <p:spPr>
          <a:xfrm>
            <a:off x="913774" y="1168401"/>
            <a:ext cx="6505575" cy="1609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9"/>
          <p:cNvSpPr txBox="1"/>
          <p:nvPr>
            <p:ph type="title"/>
          </p:nvPr>
        </p:nvSpPr>
        <p:spPr>
          <a:xfrm>
            <a:off x="913774" y="1"/>
            <a:ext cx="10364451" cy="1168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0" i="0" lang="ru-RU" sz="3200" u="none" cap="none" strike="noStrike">
                <a:solidFill>
                  <a:schemeClr val="dk1"/>
                </a:solidFill>
                <a:latin typeface="Times New Roman"/>
                <a:ea typeface="Times New Roman"/>
                <a:cs typeface="Times New Roman"/>
                <a:sym typeface="Times New Roman"/>
              </a:rPr>
              <a:t>Проблемы позиционирования</a:t>
            </a:r>
            <a:endParaRPr b="0" i="0" sz="3200" u="none" cap="none" strike="noStrike">
              <a:solidFill>
                <a:schemeClr val="dk1"/>
              </a:solidFill>
              <a:latin typeface="Times New Roman"/>
              <a:ea typeface="Times New Roman"/>
              <a:cs typeface="Times New Roman"/>
              <a:sym typeface="Times New Roman"/>
            </a:endParaRPr>
          </a:p>
        </p:txBody>
      </p:sp>
      <p:sp>
        <p:nvSpPr>
          <p:cNvPr id="251" name="Google Shape;251;p39"/>
          <p:cNvSpPr txBox="1"/>
          <p:nvPr>
            <p:ph idx="1" type="body"/>
          </p:nvPr>
        </p:nvSpPr>
        <p:spPr>
          <a:xfrm>
            <a:off x="914399" y="1168401"/>
            <a:ext cx="10363826" cy="491807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Если ширине или высоте абсолютно позиционированного элемента присвоено значение auto, то её значение будет определяться шириной или высотой содержимого элемента.</a:t>
            </a:r>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Если внутри абсолютно позиционированного блока расположен элемент с заданным обтеканием float, то высота блока будет равна высоте самого высокого из float – элементов.</a:t>
            </a:r>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Нельзя одновременно устанавливать position: absolute с float и position: fixed с float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10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0"/>
          <p:cNvSpPr txBox="1"/>
          <p:nvPr>
            <p:ph type="title"/>
          </p:nvPr>
        </p:nvSpPr>
        <p:spPr>
          <a:xfrm>
            <a:off x="913774" y="1"/>
            <a:ext cx="10364451" cy="1168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0" i="0" lang="ru-RU" sz="3200" u="none" cap="none" strike="noStrike">
                <a:solidFill>
                  <a:schemeClr val="dk1"/>
                </a:solidFill>
                <a:latin typeface="Times New Roman"/>
                <a:ea typeface="Times New Roman"/>
                <a:cs typeface="Times New Roman"/>
                <a:sym typeface="Times New Roman"/>
              </a:rPr>
              <a:t>Свойство float</a:t>
            </a:r>
            <a:endParaRPr b="0" i="0" sz="3200" u="none" cap="none" strike="noStrike">
              <a:solidFill>
                <a:schemeClr val="dk1"/>
              </a:solidFill>
              <a:latin typeface="Times New Roman"/>
              <a:ea typeface="Times New Roman"/>
              <a:cs typeface="Times New Roman"/>
              <a:sym typeface="Times New Roman"/>
            </a:endParaRPr>
          </a:p>
        </p:txBody>
      </p:sp>
      <p:sp>
        <p:nvSpPr>
          <p:cNvPr id="257" name="Google Shape;257;p40"/>
          <p:cNvSpPr txBox="1"/>
          <p:nvPr>
            <p:ph idx="1" type="body"/>
          </p:nvPr>
        </p:nvSpPr>
        <p:spPr>
          <a:xfrm>
            <a:off x="914400" y="1597025"/>
            <a:ext cx="10363800" cy="4938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1000"/>
              </a:spcBef>
              <a:spcAft>
                <a:spcPts val="0"/>
              </a:spcAft>
              <a:buClr>
                <a:schemeClr val="dk1"/>
              </a:buClr>
              <a:buSzPts val="1850"/>
              <a:buFont typeface="Arial"/>
              <a:buNone/>
            </a:pPr>
            <a:r>
              <a:rPr lang="ru-RU" sz="2000">
                <a:latin typeface="Times New Roman"/>
                <a:ea typeface="Times New Roman"/>
                <a:cs typeface="Times New Roman"/>
                <a:sym typeface="Times New Roman"/>
              </a:rPr>
              <a:t>Применение:</a:t>
            </a:r>
            <a:endParaRPr sz="2000">
              <a:latin typeface="Times New Roman"/>
              <a:ea typeface="Times New Roman"/>
              <a:cs typeface="Times New Roman"/>
              <a:sym typeface="Times New Roman"/>
            </a:endParaRPr>
          </a:p>
          <a:p>
            <a:pPr indent="-355600" lvl="0" marL="457200" marR="0" rtl="0" algn="l">
              <a:lnSpc>
                <a:spcPct val="80000"/>
              </a:lnSpc>
              <a:spcBef>
                <a:spcPts val="1000"/>
              </a:spcBef>
              <a:spcAft>
                <a:spcPts val="0"/>
              </a:spcAft>
              <a:buSzPts val="2000"/>
              <a:buFont typeface="Times New Roman"/>
              <a:buAutoNum type="arabicPeriod"/>
            </a:pPr>
            <a:r>
              <a:rPr lang="ru-RU" sz="2000">
                <a:latin typeface="Times New Roman"/>
                <a:ea typeface="Times New Roman"/>
                <a:cs typeface="Times New Roman"/>
                <a:sym typeface="Times New Roman"/>
              </a:rPr>
              <a:t>    Элемент позиционируется как обычно, а затем вынимается из документа потока и сдвигается влево (для left) или вправо (для right) до того как коснётся либо границы родителя, либо другого элемента с float.</a:t>
            </a:r>
            <a:endParaRPr sz="2000">
              <a:latin typeface="Times New Roman"/>
              <a:ea typeface="Times New Roman"/>
              <a:cs typeface="Times New Roman"/>
              <a:sym typeface="Times New Roman"/>
            </a:endParaRPr>
          </a:p>
          <a:p>
            <a:pPr indent="-355600" lvl="0" marL="457200" marR="0" rtl="0" algn="l">
              <a:lnSpc>
                <a:spcPct val="80000"/>
              </a:lnSpc>
              <a:spcBef>
                <a:spcPts val="0"/>
              </a:spcBef>
              <a:spcAft>
                <a:spcPts val="0"/>
              </a:spcAft>
              <a:buSzPts val="2000"/>
              <a:buFont typeface="Times New Roman"/>
              <a:buAutoNum type="arabicPeriod"/>
            </a:pPr>
            <a:r>
              <a:rPr lang="ru-RU" sz="2000">
                <a:latin typeface="Times New Roman"/>
                <a:ea typeface="Times New Roman"/>
                <a:cs typeface="Times New Roman"/>
                <a:sym typeface="Times New Roman"/>
              </a:rPr>
              <a:t>    Если пространства по горизонтали не хватает для того, чтобы вместить элемент, то он сдвигается вниз до тех пор, пока не начнёт помещаться.</a:t>
            </a:r>
            <a:endParaRPr sz="2000">
              <a:latin typeface="Times New Roman"/>
              <a:ea typeface="Times New Roman"/>
              <a:cs typeface="Times New Roman"/>
              <a:sym typeface="Times New Roman"/>
            </a:endParaRPr>
          </a:p>
          <a:p>
            <a:pPr indent="-355600" lvl="0" marL="457200" marR="0" rtl="0" algn="l">
              <a:lnSpc>
                <a:spcPct val="80000"/>
              </a:lnSpc>
              <a:spcBef>
                <a:spcPts val="0"/>
              </a:spcBef>
              <a:spcAft>
                <a:spcPts val="0"/>
              </a:spcAft>
              <a:buSzPts val="2000"/>
              <a:buFont typeface="Times New Roman"/>
              <a:buAutoNum type="arabicPeriod"/>
            </a:pPr>
            <a:r>
              <a:rPr lang="ru-RU" sz="2000">
                <a:latin typeface="Times New Roman"/>
                <a:ea typeface="Times New Roman"/>
                <a:cs typeface="Times New Roman"/>
                <a:sym typeface="Times New Roman"/>
              </a:rPr>
              <a:t>    Другие непозиционированные блочные элементы без float ведут себя так, как будто элемента с float нет, так как он убран из потока.</a:t>
            </a:r>
            <a:endParaRPr sz="2000">
              <a:latin typeface="Times New Roman"/>
              <a:ea typeface="Times New Roman"/>
              <a:cs typeface="Times New Roman"/>
              <a:sym typeface="Times New Roman"/>
            </a:endParaRPr>
          </a:p>
          <a:p>
            <a:pPr indent="-355600" lvl="0" marL="457200" marR="0" rtl="0" algn="l">
              <a:lnSpc>
                <a:spcPct val="80000"/>
              </a:lnSpc>
              <a:spcBef>
                <a:spcPts val="0"/>
              </a:spcBef>
              <a:spcAft>
                <a:spcPts val="0"/>
              </a:spcAft>
              <a:buSzPts val="2000"/>
              <a:buFont typeface="Times New Roman"/>
              <a:buAutoNum type="arabicPeriod"/>
            </a:pPr>
            <a:r>
              <a:rPr lang="ru-RU" sz="2000">
                <a:latin typeface="Times New Roman"/>
                <a:ea typeface="Times New Roman"/>
                <a:cs typeface="Times New Roman"/>
                <a:sym typeface="Times New Roman"/>
              </a:rPr>
              <a:t>    Строки (inline-элементы), напротив, «знают» о float и обтекают элемент по сторонам.</a:t>
            </a:r>
            <a:br>
              <a:rPr lang="ru-RU" sz="2000">
                <a:latin typeface="Times New Roman"/>
                <a:ea typeface="Times New Roman"/>
                <a:cs typeface="Times New Roman"/>
                <a:sym typeface="Times New Roman"/>
              </a:rPr>
            </a:br>
            <a:br>
              <a:rPr lang="ru-RU" sz="2000">
                <a:latin typeface="Times New Roman"/>
                <a:ea typeface="Times New Roman"/>
                <a:cs typeface="Times New Roman"/>
                <a:sym typeface="Times New Roman"/>
              </a:rPr>
            </a:br>
            <a:endParaRPr b="0" i="0" sz="2000" u="none" cap="none" strike="noStrike">
              <a:solidFill>
                <a:schemeClr val="dk1"/>
              </a:solidFill>
              <a:latin typeface="Times New Roman"/>
              <a:ea typeface="Times New Roman"/>
              <a:cs typeface="Times New Roman"/>
              <a:sym typeface="Times New Roman"/>
            </a:endParaRPr>
          </a:p>
        </p:txBody>
      </p:sp>
      <p:pic>
        <p:nvPicPr>
          <p:cNvPr id="258" name="Google Shape;258;p40"/>
          <p:cNvPicPr preferRelativeResize="0"/>
          <p:nvPr/>
        </p:nvPicPr>
        <p:blipFill>
          <a:blip r:embed="rId3">
            <a:alphaModFix/>
          </a:blip>
          <a:stretch>
            <a:fillRect/>
          </a:stretch>
        </p:blipFill>
        <p:spPr>
          <a:xfrm>
            <a:off x="914400" y="1168400"/>
            <a:ext cx="7591425" cy="4286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1"/>
          <p:cNvSpPr txBox="1"/>
          <p:nvPr>
            <p:ph type="title"/>
          </p:nvPr>
        </p:nvSpPr>
        <p:spPr>
          <a:xfrm>
            <a:off x="913774" y="1"/>
            <a:ext cx="10364400" cy="1168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0" i="0" lang="ru-RU" sz="3200" u="none" cap="none" strike="noStrike">
                <a:solidFill>
                  <a:schemeClr val="dk1"/>
                </a:solidFill>
                <a:latin typeface="Times New Roman"/>
                <a:ea typeface="Times New Roman"/>
                <a:cs typeface="Times New Roman"/>
                <a:sym typeface="Times New Roman"/>
              </a:rPr>
              <a:t>Свойство float</a:t>
            </a:r>
            <a:endParaRPr b="0" i="0" sz="3200" u="none" cap="none" strike="noStrike">
              <a:solidFill>
                <a:schemeClr val="dk1"/>
              </a:solidFill>
              <a:latin typeface="Times New Roman"/>
              <a:ea typeface="Times New Roman"/>
              <a:cs typeface="Times New Roman"/>
              <a:sym typeface="Times New Roman"/>
            </a:endParaRPr>
          </a:p>
        </p:txBody>
      </p:sp>
      <p:sp>
        <p:nvSpPr>
          <p:cNvPr id="264" name="Google Shape;264;p41"/>
          <p:cNvSpPr txBox="1"/>
          <p:nvPr>
            <p:ph idx="1" type="body"/>
          </p:nvPr>
        </p:nvSpPr>
        <p:spPr>
          <a:xfrm>
            <a:off x="914400" y="1597025"/>
            <a:ext cx="10363800" cy="4938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1000"/>
              </a:spcBef>
              <a:spcAft>
                <a:spcPts val="0"/>
              </a:spcAft>
              <a:buClr>
                <a:schemeClr val="dk1"/>
              </a:buClr>
              <a:buSzPts val="1850"/>
              <a:buFont typeface="Arial"/>
              <a:buNone/>
            </a:pPr>
            <a:r>
              <a:rPr lang="ru-RU" sz="2000">
                <a:latin typeface="Times New Roman"/>
                <a:ea typeface="Times New Roman"/>
                <a:cs typeface="Times New Roman"/>
                <a:sym typeface="Times New Roman"/>
              </a:rPr>
              <a:t>Особенности</a:t>
            </a:r>
            <a:r>
              <a:rPr lang="ru-RU"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355600" lvl="0" marL="457200" marR="0" rtl="0" algn="l">
              <a:lnSpc>
                <a:spcPct val="80000"/>
              </a:lnSpc>
              <a:spcBef>
                <a:spcPts val="1000"/>
              </a:spcBef>
              <a:spcAft>
                <a:spcPts val="0"/>
              </a:spcAft>
              <a:buSzPts val="2000"/>
              <a:buFont typeface="Times New Roman"/>
              <a:buAutoNum type="arabicPeriod"/>
            </a:pPr>
            <a:r>
              <a:rPr lang="ru-RU" sz="2000">
                <a:latin typeface="Times New Roman"/>
                <a:ea typeface="Times New Roman"/>
                <a:cs typeface="Times New Roman"/>
                <a:sym typeface="Times New Roman"/>
              </a:rPr>
              <a:t>Элемент при наличии float получает display:block. То есть, указав элементу, у которого display:inline свойство float: left/right, мы автоматически сделаем его блочным. В частности, для него будут работать width/height. Исключением являются некоторые редкие display наподобие inline-table и run-in</a:t>
            </a:r>
            <a:endParaRPr sz="2000">
              <a:latin typeface="Times New Roman"/>
              <a:ea typeface="Times New Roman"/>
              <a:cs typeface="Times New Roman"/>
              <a:sym typeface="Times New Roman"/>
            </a:endParaRPr>
          </a:p>
          <a:p>
            <a:pPr indent="-355600" lvl="0" marL="457200" marR="0" rtl="0" algn="l">
              <a:lnSpc>
                <a:spcPct val="80000"/>
              </a:lnSpc>
              <a:spcBef>
                <a:spcPts val="0"/>
              </a:spcBef>
              <a:spcAft>
                <a:spcPts val="0"/>
              </a:spcAft>
              <a:buSzPts val="2000"/>
              <a:buFont typeface="Times New Roman"/>
              <a:buAutoNum type="arabicPeriod"/>
            </a:pPr>
            <a:r>
              <a:rPr lang="ru-RU" sz="2000">
                <a:latin typeface="Times New Roman"/>
                <a:ea typeface="Times New Roman"/>
                <a:cs typeface="Times New Roman"/>
                <a:sym typeface="Times New Roman"/>
              </a:rPr>
              <a:t>Ширина float-блока определяется по содержимому. («CSS 2.1, 10.3.5»).</a:t>
            </a:r>
            <a:br>
              <a:rPr lang="ru-RU" sz="2000">
                <a:latin typeface="Times New Roman"/>
                <a:ea typeface="Times New Roman"/>
                <a:cs typeface="Times New Roman"/>
                <a:sym typeface="Times New Roman"/>
              </a:rPr>
            </a:br>
            <a:endParaRPr sz="2000">
              <a:latin typeface="Times New Roman"/>
              <a:ea typeface="Times New Roman"/>
              <a:cs typeface="Times New Roman"/>
              <a:sym typeface="Times New Roman"/>
            </a:endParaRPr>
          </a:p>
          <a:p>
            <a:pPr indent="-355600" lvl="0" marL="457200" marR="0" rtl="0" algn="l">
              <a:lnSpc>
                <a:spcPct val="80000"/>
              </a:lnSpc>
              <a:spcBef>
                <a:spcPts val="0"/>
              </a:spcBef>
              <a:spcAft>
                <a:spcPts val="0"/>
              </a:spcAft>
              <a:buSzPts val="2000"/>
              <a:buFont typeface="Times New Roman"/>
              <a:buAutoNum type="arabicPeriod"/>
            </a:pPr>
            <a:r>
              <a:rPr lang="ru-RU" sz="2000">
                <a:latin typeface="Times New Roman"/>
                <a:ea typeface="Times New Roman"/>
                <a:cs typeface="Times New Roman"/>
                <a:sym typeface="Times New Roman"/>
              </a:rPr>
              <a:t>Вертикальные отступы margin элементов с float не сливаются с отступами соседей, в отличие от обычных блочных элементов.</a:t>
            </a:r>
            <a:br>
              <a:rPr lang="ru-RU" sz="2000">
                <a:latin typeface="Times New Roman"/>
                <a:ea typeface="Times New Roman"/>
                <a:cs typeface="Times New Roman"/>
                <a:sym typeface="Times New Roman"/>
              </a:rPr>
            </a:br>
            <a:br>
              <a:rPr lang="ru-RU" sz="2000">
                <a:latin typeface="Times New Roman"/>
                <a:ea typeface="Times New Roman"/>
                <a:cs typeface="Times New Roman"/>
                <a:sym typeface="Times New Roman"/>
              </a:rPr>
            </a:br>
            <a:endParaRPr b="0" i="0" sz="2000" u="none" cap="none" strike="noStrike">
              <a:solidFill>
                <a:schemeClr val="dk1"/>
              </a:solidFill>
              <a:latin typeface="Times New Roman"/>
              <a:ea typeface="Times New Roman"/>
              <a:cs typeface="Times New Roman"/>
              <a:sym typeface="Times New Roman"/>
            </a:endParaRPr>
          </a:p>
        </p:txBody>
      </p:sp>
      <p:pic>
        <p:nvPicPr>
          <p:cNvPr id="265" name="Google Shape;265;p41"/>
          <p:cNvPicPr preferRelativeResize="0"/>
          <p:nvPr/>
        </p:nvPicPr>
        <p:blipFill>
          <a:blip r:embed="rId3">
            <a:alphaModFix/>
          </a:blip>
          <a:stretch>
            <a:fillRect/>
          </a:stretch>
        </p:blipFill>
        <p:spPr>
          <a:xfrm>
            <a:off x="914400" y="1168400"/>
            <a:ext cx="7591425" cy="4286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2"/>
          <p:cNvSpPr txBox="1"/>
          <p:nvPr>
            <p:ph type="title"/>
          </p:nvPr>
        </p:nvSpPr>
        <p:spPr>
          <a:xfrm>
            <a:off x="913774" y="1"/>
            <a:ext cx="10364451" cy="1168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0" i="0" lang="ru-RU" sz="3200" u="none" cap="none" strike="noStrike">
                <a:solidFill>
                  <a:schemeClr val="dk1"/>
                </a:solidFill>
                <a:latin typeface="Times New Roman"/>
                <a:ea typeface="Times New Roman"/>
                <a:cs typeface="Times New Roman"/>
                <a:sym typeface="Times New Roman"/>
              </a:rPr>
              <a:t>Свойство clear</a:t>
            </a:r>
            <a:endParaRPr b="0" i="0" sz="3200" u="none" cap="none" strike="noStrike">
              <a:solidFill>
                <a:schemeClr val="dk1"/>
              </a:solidFill>
              <a:latin typeface="Times New Roman"/>
              <a:ea typeface="Times New Roman"/>
              <a:cs typeface="Times New Roman"/>
              <a:sym typeface="Times New Roman"/>
            </a:endParaRPr>
          </a:p>
        </p:txBody>
      </p:sp>
      <p:sp>
        <p:nvSpPr>
          <p:cNvPr id="271" name="Google Shape;271;p42"/>
          <p:cNvSpPr txBox="1"/>
          <p:nvPr>
            <p:ph idx="1" type="body"/>
          </p:nvPr>
        </p:nvSpPr>
        <p:spPr>
          <a:xfrm>
            <a:off x="914100" y="1732850"/>
            <a:ext cx="10363800" cy="4353600"/>
          </a:xfrm>
          <a:prstGeom prst="rect">
            <a:avLst/>
          </a:prstGeom>
          <a:noFill/>
          <a:ln>
            <a:noFill/>
          </a:ln>
        </p:spPr>
        <p:txBody>
          <a:bodyPr anchorCtr="0" anchor="t" bIns="45700" lIns="91425" spcFirstLastPara="1" rIns="91425" wrap="square" tIns="45700">
            <a:noAutofit/>
          </a:bodyPr>
          <a:lstStyle/>
          <a:p>
            <a:pPr indent="-355600" lvl="0" marL="457200" marR="0" rtl="0" algn="l">
              <a:lnSpc>
                <a:spcPct val="90000"/>
              </a:lnSpc>
              <a:spcBef>
                <a:spcPts val="1000"/>
              </a:spcBef>
              <a:spcAft>
                <a:spcPts val="0"/>
              </a:spcAft>
              <a:buClr>
                <a:schemeClr val="dk1"/>
              </a:buClr>
              <a:buSzPts val="2000"/>
              <a:buFont typeface="Times New Roman"/>
              <a:buChar char="•"/>
            </a:pPr>
            <a:r>
              <a:rPr b="0" i="0" lang="ru-RU" sz="2000" u="none" cap="none" strike="noStrike">
                <a:solidFill>
                  <a:schemeClr val="dk1"/>
                </a:solidFill>
                <a:latin typeface="Times New Roman"/>
                <a:ea typeface="Times New Roman"/>
                <a:cs typeface="Times New Roman"/>
                <a:sym typeface="Times New Roman"/>
              </a:rPr>
              <a:t>Определяет, как располагается следующий за плавающим элементом.  </a:t>
            </a:r>
            <a:endParaRPr/>
          </a:p>
          <a:p>
            <a:pPr indent="-355600" lvl="0" marL="457200" marR="0" rtl="0" algn="l">
              <a:lnSpc>
                <a:spcPct val="90000"/>
              </a:lnSpc>
              <a:spcBef>
                <a:spcPts val="0"/>
              </a:spcBef>
              <a:spcAft>
                <a:spcPts val="0"/>
              </a:spcAft>
              <a:buSzPts val="2000"/>
              <a:buFont typeface="Times New Roman"/>
              <a:buChar char="•"/>
            </a:pPr>
            <a:r>
              <a:rPr lang="ru-RU" sz="2000">
                <a:latin typeface="Times New Roman"/>
                <a:ea typeface="Times New Roman"/>
                <a:cs typeface="Times New Roman"/>
                <a:sym typeface="Times New Roman"/>
              </a:rPr>
              <a:t>Применение этого свойства сдвигает элемент вниз до тех пор, пока не закончатся float'ы слева/справа/с обеих сторон.</a:t>
            </a:r>
            <a:endParaRPr b="0" i="0" sz="2000" u="none" cap="none" strike="noStrike">
              <a:solidFill>
                <a:schemeClr val="dk1"/>
              </a:solidFill>
              <a:latin typeface="Times New Roman"/>
              <a:ea typeface="Times New Roman"/>
              <a:cs typeface="Times New Roman"/>
              <a:sym typeface="Times New Roman"/>
            </a:endParaRPr>
          </a:p>
        </p:txBody>
      </p:sp>
      <p:pic>
        <p:nvPicPr>
          <p:cNvPr id="272" name="Google Shape;272;p42"/>
          <p:cNvPicPr preferRelativeResize="0"/>
          <p:nvPr/>
        </p:nvPicPr>
        <p:blipFill>
          <a:blip r:embed="rId3">
            <a:alphaModFix/>
          </a:blip>
          <a:stretch>
            <a:fillRect/>
          </a:stretch>
        </p:blipFill>
        <p:spPr>
          <a:xfrm>
            <a:off x="913775" y="1168400"/>
            <a:ext cx="7591425" cy="428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913774" y="1"/>
            <a:ext cx="10364451" cy="1168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0" i="0" lang="ru-RU" sz="3200" u="none" cap="none" strike="noStrike">
                <a:solidFill>
                  <a:schemeClr val="dk1"/>
                </a:solidFill>
                <a:latin typeface="Times New Roman"/>
                <a:ea typeface="Times New Roman"/>
                <a:cs typeface="Times New Roman"/>
                <a:sym typeface="Times New Roman"/>
              </a:rPr>
              <a:t>Способы задания размеров</a:t>
            </a:r>
            <a:endParaRPr b="0" i="0" sz="3200" u="none" cap="none" strike="noStrike">
              <a:solidFill>
                <a:schemeClr val="dk1"/>
              </a:solidFill>
              <a:latin typeface="Times New Roman"/>
              <a:ea typeface="Times New Roman"/>
              <a:cs typeface="Times New Roman"/>
              <a:sym typeface="Times New Roman"/>
            </a:endParaRPr>
          </a:p>
        </p:txBody>
      </p:sp>
      <p:sp>
        <p:nvSpPr>
          <p:cNvPr id="102" name="Google Shape;102;p16"/>
          <p:cNvSpPr txBox="1"/>
          <p:nvPr>
            <p:ph idx="1" type="body"/>
          </p:nvPr>
        </p:nvSpPr>
        <p:spPr>
          <a:xfrm>
            <a:off x="914399" y="1168401"/>
            <a:ext cx="10363826" cy="4918074"/>
          </a:xfrm>
          <a:prstGeom prst="rect">
            <a:avLst/>
          </a:prstGeom>
          <a:noFill/>
          <a:ln>
            <a:noFill/>
          </a:ln>
        </p:spPr>
        <p:txBody>
          <a:bodyPr anchorCtr="0" anchor="t" bIns="45700" lIns="91425" spcFirstLastPara="1" rIns="91425" wrap="square" tIns="45700">
            <a:noAutofit/>
          </a:bodyPr>
          <a:lstStyle/>
          <a:p>
            <a:pPr indent="-228600" lvl="0" marL="228600" marR="0" rtl="0" algn="l">
              <a:lnSpc>
                <a:spcPct val="150000"/>
              </a:lnSpc>
              <a:spcBef>
                <a:spcPts val="0"/>
              </a:spcBef>
              <a:spcAft>
                <a:spcPts val="0"/>
              </a:spcAft>
              <a:buClr>
                <a:schemeClr val="dk1"/>
              </a:buClr>
              <a:buSzPts val="2000"/>
              <a:buFont typeface="Arial"/>
              <a:buChar char="•"/>
            </a:pPr>
            <a:r>
              <a:rPr b="0" i="0" lang="ru-RU" sz="2000" u="none" cap="none" strike="noStrike">
                <a:solidFill>
                  <a:schemeClr val="dk1"/>
                </a:solidFill>
                <a:latin typeface="Times New Roman"/>
                <a:ea typeface="Times New Roman"/>
                <a:cs typeface="Times New Roman"/>
                <a:sym typeface="Times New Roman"/>
              </a:rPr>
              <a:t>Просто целые и действительные числа без единицы измерения</a:t>
            </a:r>
            <a:endParaRPr b="0" i="0" sz="2000" u="none" cap="none" strike="noStrike">
              <a:solidFill>
                <a:schemeClr val="dk1"/>
              </a:solidFill>
              <a:latin typeface="Times New Roman"/>
              <a:ea typeface="Times New Roman"/>
              <a:cs typeface="Times New Roman"/>
              <a:sym typeface="Times New Roman"/>
            </a:endParaRPr>
          </a:p>
          <a:p>
            <a:pPr indent="-228600" lvl="0" marL="228600" marR="0" rtl="0" algn="l">
              <a:lnSpc>
                <a:spcPct val="150000"/>
              </a:lnSpc>
              <a:spcBef>
                <a:spcPts val="1000"/>
              </a:spcBef>
              <a:spcAft>
                <a:spcPts val="0"/>
              </a:spcAft>
              <a:buClr>
                <a:schemeClr val="dk1"/>
              </a:buClr>
              <a:buSzPts val="2000"/>
              <a:buFont typeface="Arial"/>
              <a:buChar char="•"/>
            </a:pPr>
            <a:r>
              <a:rPr b="0" i="0" lang="ru-RU" sz="2000" u="none" cap="none" strike="noStrike">
                <a:solidFill>
                  <a:schemeClr val="dk1"/>
                </a:solidFill>
                <a:latin typeface="Times New Roman"/>
                <a:ea typeface="Times New Roman"/>
                <a:cs typeface="Times New Roman"/>
                <a:sym typeface="Times New Roman"/>
              </a:rPr>
              <a:t>Абсолютные размеры</a:t>
            </a:r>
            <a:endParaRPr b="0" i="0" sz="2000" u="none" cap="none" strike="noStrike">
              <a:solidFill>
                <a:schemeClr val="dk1"/>
              </a:solidFill>
              <a:latin typeface="Times New Roman"/>
              <a:ea typeface="Times New Roman"/>
              <a:cs typeface="Times New Roman"/>
              <a:sym typeface="Times New Roman"/>
            </a:endParaRPr>
          </a:p>
          <a:p>
            <a:pPr indent="-228600" lvl="0" marL="228600" marR="0" rtl="0" algn="l">
              <a:lnSpc>
                <a:spcPct val="150000"/>
              </a:lnSpc>
              <a:spcBef>
                <a:spcPts val="1000"/>
              </a:spcBef>
              <a:spcAft>
                <a:spcPts val="0"/>
              </a:spcAft>
              <a:buClr>
                <a:schemeClr val="dk1"/>
              </a:buClr>
              <a:buSzPts val="2000"/>
              <a:buFont typeface="Arial"/>
              <a:buChar char="•"/>
            </a:pPr>
            <a:r>
              <a:rPr b="0" i="0" lang="ru-RU" sz="2000" u="none" cap="none" strike="noStrike">
                <a:solidFill>
                  <a:schemeClr val="dk1"/>
                </a:solidFill>
                <a:latin typeface="Times New Roman"/>
                <a:ea typeface="Times New Roman"/>
                <a:cs typeface="Times New Roman"/>
                <a:sym typeface="Times New Roman"/>
              </a:rPr>
              <a:t>Относительные размеры</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3"/>
          <p:cNvSpPr txBox="1"/>
          <p:nvPr>
            <p:ph type="title"/>
          </p:nvPr>
        </p:nvSpPr>
        <p:spPr>
          <a:xfrm>
            <a:off x="913774" y="1"/>
            <a:ext cx="10364451" cy="1168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0" i="0" lang="ru-RU" sz="3200" u="none" cap="none" strike="noStrike">
                <a:solidFill>
                  <a:schemeClr val="dk1"/>
                </a:solidFill>
                <a:latin typeface="Times New Roman"/>
                <a:ea typeface="Times New Roman"/>
                <a:cs typeface="Times New Roman"/>
                <a:sym typeface="Times New Roman"/>
              </a:rPr>
              <a:t>Выравнивание элементов</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4"/>
          <p:cNvSpPr txBox="1"/>
          <p:nvPr>
            <p:ph type="title"/>
          </p:nvPr>
        </p:nvSpPr>
        <p:spPr>
          <a:xfrm>
            <a:off x="913774" y="1"/>
            <a:ext cx="10364451" cy="1168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0" i="0" lang="ru-RU" sz="3200" u="none" cap="none" strike="noStrike">
                <a:solidFill>
                  <a:schemeClr val="dk1"/>
                </a:solidFill>
                <a:latin typeface="Times New Roman"/>
                <a:ea typeface="Times New Roman"/>
                <a:cs typeface="Times New Roman"/>
                <a:sym typeface="Times New Roman"/>
              </a:rPr>
              <a:t>Выравнивание элементов</a:t>
            </a:r>
            <a:endParaRPr b="0" i="0" sz="3200" u="none" cap="none" strike="noStrike">
              <a:solidFill>
                <a:schemeClr val="dk1"/>
              </a:solidFill>
              <a:latin typeface="Times New Roman"/>
              <a:ea typeface="Times New Roman"/>
              <a:cs typeface="Times New Roman"/>
              <a:sym typeface="Times New Roman"/>
            </a:endParaRPr>
          </a:p>
        </p:txBody>
      </p:sp>
      <p:sp>
        <p:nvSpPr>
          <p:cNvPr id="283" name="Google Shape;283;p44"/>
          <p:cNvSpPr txBox="1"/>
          <p:nvPr>
            <p:ph idx="1" type="body"/>
          </p:nvPr>
        </p:nvSpPr>
        <p:spPr>
          <a:xfrm>
            <a:off x="914399" y="1168401"/>
            <a:ext cx="10344151" cy="491807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p.c1{</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    margin-left: auto;</a:t>
            </a:r>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    margin-right: auto;</a:t>
            </a:r>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    width: 6em</a:t>
            </a:r>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a:t>
            </a:r>
            <a:endParaRPr/>
          </a:p>
          <a:p>
            <a:pPr indent="0" lvl="0" marL="0" marR="0" rtl="0" algn="l">
              <a:lnSpc>
                <a:spcPct val="90000"/>
              </a:lnSpc>
              <a:spcBef>
                <a:spcPts val="10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div.c2 {</a:t>
            </a:r>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    min-height: 10em;</a:t>
            </a:r>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    display: table-cell;</a:t>
            </a:r>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    vertical-align: middle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5"/>
          <p:cNvSpPr txBox="1"/>
          <p:nvPr>
            <p:ph type="title"/>
          </p:nvPr>
        </p:nvSpPr>
        <p:spPr>
          <a:xfrm>
            <a:off x="913774" y="1"/>
            <a:ext cx="10364451" cy="1168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0" i="0" lang="ru-RU" sz="3200" u="none" cap="none" strike="noStrike">
                <a:solidFill>
                  <a:schemeClr val="dk1"/>
                </a:solidFill>
                <a:latin typeface="Times New Roman"/>
                <a:ea typeface="Times New Roman"/>
                <a:cs typeface="Times New Roman"/>
                <a:sym typeface="Times New Roman"/>
              </a:rPr>
              <a:t>Горизонтальное выравнивание элемента</a:t>
            </a:r>
            <a:endParaRPr b="0" i="0" sz="3200" u="none" cap="none" strike="noStrike">
              <a:solidFill>
                <a:schemeClr val="dk1"/>
              </a:solidFill>
              <a:latin typeface="Times New Roman"/>
              <a:ea typeface="Times New Roman"/>
              <a:cs typeface="Times New Roman"/>
              <a:sym typeface="Times New Roman"/>
            </a:endParaRPr>
          </a:p>
        </p:txBody>
      </p:sp>
      <p:sp>
        <p:nvSpPr>
          <p:cNvPr id="289" name="Google Shape;289;p45"/>
          <p:cNvSpPr txBox="1"/>
          <p:nvPr>
            <p:ph idx="1" type="body"/>
          </p:nvPr>
        </p:nvSpPr>
        <p:spPr>
          <a:xfrm>
            <a:off x="914399" y="1168401"/>
            <a:ext cx="10363826" cy="491807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{margin: 0 auto}</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10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или</a:t>
            </a:r>
            <a:endParaRPr/>
          </a:p>
          <a:p>
            <a:pPr indent="0" lvl="0" marL="0" marR="0" rtl="0" algn="l">
              <a:lnSpc>
                <a:spcPct val="90000"/>
              </a:lnSpc>
              <a:spcBef>
                <a:spcPts val="10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{margin-top: 0;</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margin-right: auto;</a:t>
            </a:r>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margin-bottom: 0;</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margin-left: auto;}</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6"/>
          <p:cNvSpPr txBox="1"/>
          <p:nvPr>
            <p:ph type="title"/>
          </p:nvPr>
        </p:nvSpPr>
        <p:spPr>
          <a:xfrm>
            <a:off x="913774" y="1"/>
            <a:ext cx="10364451" cy="1168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0" i="0" lang="ru-RU" sz="3200" u="none" cap="none" strike="noStrike">
                <a:solidFill>
                  <a:schemeClr val="dk1"/>
                </a:solidFill>
                <a:latin typeface="Times New Roman"/>
                <a:ea typeface="Times New Roman"/>
                <a:cs typeface="Times New Roman"/>
                <a:sym typeface="Times New Roman"/>
              </a:rPr>
              <a:t>Горизонтальное выравнивание потомков</a:t>
            </a:r>
            <a:endParaRPr b="0" i="0" sz="3200" u="none" cap="none" strike="noStrike">
              <a:solidFill>
                <a:schemeClr val="dk1"/>
              </a:solidFill>
              <a:latin typeface="Times New Roman"/>
              <a:ea typeface="Times New Roman"/>
              <a:cs typeface="Times New Roman"/>
              <a:sym typeface="Times New Roman"/>
            </a:endParaRPr>
          </a:p>
        </p:txBody>
      </p:sp>
      <p:sp>
        <p:nvSpPr>
          <p:cNvPr id="295" name="Google Shape;295;p46"/>
          <p:cNvSpPr txBox="1"/>
          <p:nvPr>
            <p:ph idx="1" type="body"/>
          </p:nvPr>
        </p:nvSpPr>
        <p:spPr>
          <a:xfrm>
            <a:off x="914399" y="1168401"/>
            <a:ext cx="10363826" cy="4918074"/>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000"/>
              <a:buFont typeface="Arial"/>
              <a:buChar char="•"/>
            </a:pPr>
            <a:r>
              <a:rPr b="0" i="0" lang="ru-RU" sz="2000" u="none" cap="none" strike="noStrike">
                <a:solidFill>
                  <a:schemeClr val="dk1"/>
                </a:solidFill>
                <a:latin typeface="Times New Roman"/>
                <a:ea typeface="Times New Roman"/>
                <a:cs typeface="Times New Roman"/>
                <a:sym typeface="Times New Roman"/>
              </a:rPr>
              <a:t>Свойство text-align предназначено для выравнивание встроенного элемента по горизонтали</a:t>
            </a:r>
            <a:endParaRPr/>
          </a:p>
          <a:p>
            <a:pPr indent="-228600" lvl="0" marL="228600" marR="0" rtl="0" algn="l">
              <a:lnSpc>
                <a:spcPct val="90000"/>
              </a:lnSpc>
              <a:spcBef>
                <a:spcPts val="1000"/>
              </a:spcBef>
              <a:spcAft>
                <a:spcPts val="0"/>
              </a:spcAft>
              <a:buClr>
                <a:schemeClr val="dk1"/>
              </a:buClr>
              <a:buSzPts val="2000"/>
              <a:buFont typeface="Arial"/>
              <a:buChar char="•"/>
            </a:pPr>
            <a:r>
              <a:rPr b="0" i="0" lang="ru-RU" sz="2000" u="none" cap="none" strike="noStrike">
                <a:solidFill>
                  <a:schemeClr val="dk1"/>
                </a:solidFill>
                <a:latin typeface="Times New Roman"/>
                <a:ea typeface="Times New Roman"/>
                <a:cs typeface="Times New Roman"/>
                <a:sym typeface="Times New Roman"/>
              </a:rPr>
              <a:t>Для выравнивания table или div по центру можно добавить в тег атрибут align="center".</a:t>
            </a:r>
            <a:endParaRPr b="0" i="0" sz="2000" u="none" cap="none" strike="noStrike">
              <a:solidFill>
                <a:schemeClr val="dk1"/>
              </a:solidFill>
              <a:latin typeface="Times New Roman"/>
              <a:ea typeface="Times New Roman"/>
              <a:cs typeface="Times New Roman"/>
              <a:sym typeface="Times New Roman"/>
            </a:endParaRPr>
          </a:p>
          <a:p>
            <a:pPr indent="-228600" lvl="0" marL="228600" marR="0" rtl="0" algn="l">
              <a:lnSpc>
                <a:spcPct val="90000"/>
              </a:lnSpc>
              <a:spcBef>
                <a:spcPts val="1000"/>
              </a:spcBef>
              <a:spcAft>
                <a:spcPts val="0"/>
              </a:spcAft>
              <a:buClr>
                <a:schemeClr val="dk1"/>
              </a:buClr>
              <a:buSzPts val="2000"/>
              <a:buFont typeface="Arial"/>
              <a:buChar char="•"/>
            </a:pPr>
            <a:r>
              <a:rPr b="0" i="0" lang="ru-RU" sz="2000" u="none" cap="none" strike="noStrike">
                <a:solidFill>
                  <a:schemeClr val="dk1"/>
                </a:solidFill>
                <a:latin typeface="Times New Roman"/>
                <a:ea typeface="Times New Roman"/>
                <a:cs typeface="Times New Roman"/>
                <a:sym typeface="Times New Roman"/>
              </a:rPr>
              <a:t>Так же есть тег center</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10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7"/>
          <p:cNvSpPr txBox="1"/>
          <p:nvPr>
            <p:ph type="title"/>
          </p:nvPr>
        </p:nvSpPr>
        <p:spPr>
          <a:xfrm>
            <a:off x="913774" y="1"/>
            <a:ext cx="10364451" cy="1168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0" i="0" lang="ru-RU" sz="3200" u="none" cap="none" strike="noStrike">
                <a:solidFill>
                  <a:schemeClr val="dk1"/>
                </a:solidFill>
                <a:latin typeface="Times New Roman"/>
                <a:ea typeface="Times New Roman"/>
                <a:cs typeface="Times New Roman"/>
                <a:sym typeface="Times New Roman"/>
              </a:rPr>
              <a:t>Вертикальное выравнивание</a:t>
            </a:r>
            <a:endParaRPr b="0" i="0" sz="3200" u="none" cap="none" strike="noStrike">
              <a:solidFill>
                <a:schemeClr val="dk1"/>
              </a:solidFill>
              <a:latin typeface="Times New Roman"/>
              <a:ea typeface="Times New Roman"/>
              <a:cs typeface="Times New Roman"/>
              <a:sym typeface="Times New Roman"/>
            </a:endParaRPr>
          </a:p>
        </p:txBody>
      </p:sp>
      <p:sp>
        <p:nvSpPr>
          <p:cNvPr id="301" name="Google Shape;301;p47"/>
          <p:cNvSpPr txBox="1"/>
          <p:nvPr>
            <p:ph idx="1" type="body"/>
          </p:nvPr>
        </p:nvSpPr>
        <p:spPr>
          <a:xfrm>
            <a:off x="914399" y="1168401"/>
            <a:ext cx="10363826" cy="491807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Это проблема. Особенно актуальна для блочных элементов, высота которых заранее не определена.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Когда определена - рассчитываем результативную высоту в px, выставляем margin</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Для chrome – {margin: auto;}</a:t>
            </a:r>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Когда необходимо выровнять строку текста по вертикали, можно задать высоту строки, равную высоте родительского элемента при помощи line-height. </a:t>
            </a:r>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Можно воспользоваться свойством { vertical-align: middle; }, которое будет работать только для элементов со свойством { display: inline; } или { display: inline-block;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8"/>
          <p:cNvSpPr txBox="1"/>
          <p:nvPr>
            <p:ph type="title"/>
          </p:nvPr>
        </p:nvSpPr>
        <p:spPr>
          <a:xfrm>
            <a:off x="913774" y="1"/>
            <a:ext cx="10364451" cy="1168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0" i="0" lang="ru-RU" sz="3200" u="none" cap="none" strike="noStrike">
                <a:solidFill>
                  <a:schemeClr val="dk1"/>
                </a:solidFill>
                <a:latin typeface="Times New Roman"/>
                <a:ea typeface="Times New Roman"/>
                <a:cs typeface="Times New Roman"/>
                <a:sym typeface="Times New Roman"/>
              </a:rPr>
              <a:t>Выравнивание дополнительных символов</a:t>
            </a:r>
            <a:endParaRPr b="0" i="0" sz="3200" u="none" cap="none" strike="noStrike">
              <a:solidFill>
                <a:schemeClr val="dk1"/>
              </a:solidFill>
              <a:latin typeface="Times New Roman"/>
              <a:ea typeface="Times New Roman"/>
              <a:cs typeface="Times New Roman"/>
              <a:sym typeface="Times New Roman"/>
            </a:endParaRPr>
          </a:p>
        </p:txBody>
      </p:sp>
      <p:sp>
        <p:nvSpPr>
          <p:cNvPr id="307" name="Google Shape;307;p48"/>
          <p:cNvSpPr txBox="1"/>
          <p:nvPr>
            <p:ph idx="1" type="body"/>
          </p:nvPr>
        </p:nvSpPr>
        <p:spPr>
          <a:xfrm>
            <a:off x="914399" y="1168401"/>
            <a:ext cx="10363826" cy="491807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Самйлики, иконки и другие элементы utf-16 выравниваются по средствам</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{vertical-align: middle;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9"/>
          <p:cNvSpPr txBox="1"/>
          <p:nvPr>
            <p:ph type="title"/>
          </p:nvPr>
        </p:nvSpPr>
        <p:spPr>
          <a:xfrm>
            <a:off x="913774" y="1"/>
            <a:ext cx="10364451" cy="1168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0" i="0" lang="ru-RU" sz="3200" u="none" cap="none" strike="noStrike">
                <a:solidFill>
                  <a:schemeClr val="dk1"/>
                </a:solidFill>
                <a:latin typeface="Times New Roman"/>
                <a:ea typeface="Times New Roman"/>
                <a:cs typeface="Times New Roman"/>
                <a:sym typeface="Times New Roman"/>
              </a:rPr>
              <a:t>Вёрстка</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50"/>
          <p:cNvSpPr txBox="1"/>
          <p:nvPr>
            <p:ph type="title"/>
          </p:nvPr>
        </p:nvSpPr>
        <p:spPr>
          <a:xfrm>
            <a:off x="913774" y="1"/>
            <a:ext cx="10364451" cy="1168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0" i="0" lang="ru-RU" sz="3200" u="none" cap="none" strike="noStrike">
                <a:solidFill>
                  <a:schemeClr val="dk1"/>
                </a:solidFill>
                <a:latin typeface="Times New Roman"/>
                <a:ea typeface="Times New Roman"/>
                <a:cs typeface="Times New Roman"/>
                <a:sym typeface="Times New Roman"/>
              </a:rPr>
              <a:t>Табличная вёрстка</a:t>
            </a:r>
            <a:endParaRPr b="0" i="0" sz="3200" u="none" cap="none" strike="noStrike">
              <a:solidFill>
                <a:schemeClr val="dk1"/>
              </a:solidFill>
              <a:latin typeface="Times New Roman"/>
              <a:ea typeface="Times New Roman"/>
              <a:cs typeface="Times New Roman"/>
              <a:sym typeface="Times New Roman"/>
            </a:endParaRPr>
          </a:p>
        </p:txBody>
      </p:sp>
      <p:pic>
        <p:nvPicPr>
          <p:cNvPr id="318" name="Google Shape;318;p50"/>
          <p:cNvPicPr preferRelativeResize="0"/>
          <p:nvPr>
            <p:ph idx="1" type="body"/>
          </p:nvPr>
        </p:nvPicPr>
        <p:blipFill rotWithShape="1">
          <a:blip r:embed="rId3">
            <a:alphaModFix/>
          </a:blip>
          <a:srcRect b="0" l="0" r="0" t="0"/>
          <a:stretch/>
        </p:blipFill>
        <p:spPr>
          <a:xfrm>
            <a:off x="913774" y="1168401"/>
            <a:ext cx="6810375" cy="37719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51"/>
          <p:cNvSpPr txBox="1"/>
          <p:nvPr>
            <p:ph type="title"/>
          </p:nvPr>
        </p:nvSpPr>
        <p:spPr>
          <a:xfrm>
            <a:off x="913774" y="1"/>
            <a:ext cx="10364451" cy="1168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0" i="0" lang="ru-RU" sz="3200" u="none" cap="none" strike="noStrike">
                <a:solidFill>
                  <a:schemeClr val="dk1"/>
                </a:solidFill>
                <a:latin typeface="Times New Roman"/>
                <a:ea typeface="Times New Roman"/>
                <a:cs typeface="Times New Roman"/>
                <a:sym typeface="Times New Roman"/>
              </a:rPr>
              <a:t>Табличная </a:t>
            </a:r>
            <a:r>
              <a:rPr lang="ru-RU" sz="3200">
                <a:latin typeface="Times New Roman"/>
                <a:ea typeface="Times New Roman"/>
                <a:cs typeface="Times New Roman"/>
                <a:sym typeface="Times New Roman"/>
              </a:rPr>
              <a:t>верстка</a:t>
            </a:r>
            <a:endParaRPr b="0" i="0" sz="3200" u="none" cap="none" strike="noStrike">
              <a:solidFill>
                <a:schemeClr val="dk1"/>
              </a:solidFill>
              <a:latin typeface="Times New Roman"/>
              <a:ea typeface="Times New Roman"/>
              <a:cs typeface="Times New Roman"/>
              <a:sym typeface="Times New Roman"/>
            </a:endParaRPr>
          </a:p>
        </p:txBody>
      </p:sp>
      <p:sp>
        <p:nvSpPr>
          <p:cNvPr id="324" name="Google Shape;324;p51"/>
          <p:cNvSpPr txBox="1"/>
          <p:nvPr>
            <p:ph idx="1" type="body"/>
          </p:nvPr>
        </p:nvSpPr>
        <p:spPr>
          <a:xfrm>
            <a:off x="914399" y="1168401"/>
            <a:ext cx="10363826" cy="491807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Плюсы:</a:t>
            </a:r>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Резиновый макет</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Создание декоративных эффектов</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Вертикальное выравнивание</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Кроссбраузерность</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10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Минусы:</a:t>
            </a:r>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Увеличение количества кода</a:t>
            </a:r>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Замедление загрузки</a:t>
            </a:r>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Плохая индексация</a:t>
            </a:r>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Неудобная стилизация</a:t>
            </a:r>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Несоответствие стандартам</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52"/>
          <p:cNvSpPr txBox="1"/>
          <p:nvPr>
            <p:ph type="title"/>
          </p:nvPr>
        </p:nvSpPr>
        <p:spPr>
          <a:xfrm>
            <a:off x="913774" y="1"/>
            <a:ext cx="10364451" cy="1168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0" i="0" lang="ru-RU" sz="3200" u="none" cap="none" strike="noStrike">
                <a:solidFill>
                  <a:schemeClr val="dk1"/>
                </a:solidFill>
                <a:latin typeface="Times New Roman"/>
                <a:ea typeface="Times New Roman"/>
                <a:cs typeface="Times New Roman"/>
                <a:sym typeface="Times New Roman"/>
              </a:rPr>
              <a:t>Блочная вёрстка</a:t>
            </a:r>
            <a:endParaRPr b="0" i="0" sz="3200" u="none" cap="none" strike="noStrike">
              <a:solidFill>
                <a:schemeClr val="dk1"/>
              </a:solidFill>
              <a:latin typeface="Times New Roman"/>
              <a:ea typeface="Times New Roman"/>
              <a:cs typeface="Times New Roman"/>
              <a:sym typeface="Times New Roman"/>
            </a:endParaRPr>
          </a:p>
        </p:txBody>
      </p:sp>
      <p:pic>
        <p:nvPicPr>
          <p:cNvPr id="330" name="Google Shape;330;p52"/>
          <p:cNvPicPr preferRelativeResize="0"/>
          <p:nvPr>
            <p:ph idx="1" type="body"/>
          </p:nvPr>
        </p:nvPicPr>
        <p:blipFill rotWithShape="1">
          <a:blip r:embed="rId3">
            <a:alphaModFix/>
          </a:blip>
          <a:srcRect b="0" l="0" r="0" t="0"/>
          <a:stretch/>
        </p:blipFill>
        <p:spPr>
          <a:xfrm>
            <a:off x="3884635" y="1168400"/>
            <a:ext cx="4422729" cy="4918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913774" y="1"/>
            <a:ext cx="10364451" cy="1168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0" i="0" lang="ru-RU" sz="3200" u="none" cap="none" strike="noStrike">
                <a:solidFill>
                  <a:schemeClr val="dk1"/>
                </a:solidFill>
                <a:latin typeface="Times New Roman"/>
                <a:ea typeface="Times New Roman"/>
                <a:cs typeface="Times New Roman"/>
                <a:sym typeface="Times New Roman"/>
              </a:rPr>
              <a:t>Просто целые и действительные числа</a:t>
            </a:r>
            <a:endParaRPr b="0" i="0" sz="3200" u="none" cap="none" strike="noStrike">
              <a:solidFill>
                <a:schemeClr val="dk1"/>
              </a:solidFill>
              <a:latin typeface="Times New Roman"/>
              <a:ea typeface="Times New Roman"/>
              <a:cs typeface="Times New Roman"/>
              <a:sym typeface="Times New Roman"/>
            </a:endParaRPr>
          </a:p>
        </p:txBody>
      </p:sp>
      <p:sp>
        <p:nvSpPr>
          <p:cNvPr id="108" name="Google Shape;108;p17"/>
          <p:cNvSpPr txBox="1"/>
          <p:nvPr>
            <p:ph idx="1" type="body"/>
          </p:nvPr>
        </p:nvSpPr>
        <p:spPr>
          <a:xfrm>
            <a:off x="914399" y="1168401"/>
            <a:ext cx="10363826" cy="491807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0, 1, 2, …</a:t>
            </a:r>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0.1, 0.01, 0.001, …</a:t>
            </a:r>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-0, -1, -2, …</a:t>
            </a:r>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-0.1, -0.01, -0.001, …</a:t>
            </a:r>
            <a:endParaRPr/>
          </a:p>
          <a:p>
            <a:pPr indent="0" lvl="0" marL="0" marR="0" rtl="0" algn="l">
              <a:lnSpc>
                <a:spcPct val="90000"/>
              </a:lnSpc>
              <a:spcBef>
                <a:spcPts val="10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53"/>
          <p:cNvSpPr txBox="1"/>
          <p:nvPr>
            <p:ph type="title"/>
          </p:nvPr>
        </p:nvSpPr>
        <p:spPr>
          <a:xfrm>
            <a:off x="913774" y="1"/>
            <a:ext cx="10364451" cy="1168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0" i="0" lang="ru-RU" sz="3200" u="none" cap="none" strike="noStrike">
                <a:solidFill>
                  <a:schemeClr val="dk1"/>
                </a:solidFill>
                <a:latin typeface="Times New Roman"/>
                <a:ea typeface="Times New Roman"/>
                <a:cs typeface="Times New Roman"/>
                <a:sym typeface="Times New Roman"/>
              </a:rPr>
              <a:t>Блочная вёрстка</a:t>
            </a:r>
            <a:endParaRPr b="0" i="0" sz="3200" u="none" cap="none" strike="noStrike">
              <a:solidFill>
                <a:schemeClr val="dk1"/>
              </a:solidFill>
              <a:latin typeface="Times New Roman"/>
              <a:ea typeface="Times New Roman"/>
              <a:cs typeface="Times New Roman"/>
              <a:sym typeface="Times New Roman"/>
            </a:endParaRPr>
          </a:p>
        </p:txBody>
      </p:sp>
      <p:sp>
        <p:nvSpPr>
          <p:cNvPr id="336" name="Google Shape;336;p53"/>
          <p:cNvSpPr txBox="1"/>
          <p:nvPr>
            <p:ph idx="1" type="body"/>
          </p:nvPr>
        </p:nvSpPr>
        <p:spPr>
          <a:xfrm>
            <a:off x="914399" y="1168401"/>
            <a:ext cx="10363826" cy="491807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Плюсы:</a:t>
            </a:r>
            <a:endParaRPr/>
          </a:p>
          <a:p>
            <a:pPr indent="-228600" lvl="0" marL="228600" marR="0" rtl="0" algn="l">
              <a:lnSpc>
                <a:spcPct val="90000"/>
              </a:lnSpc>
              <a:spcBef>
                <a:spcPts val="1000"/>
              </a:spcBef>
              <a:spcAft>
                <a:spcPts val="0"/>
              </a:spcAft>
              <a:buClr>
                <a:schemeClr val="dk1"/>
              </a:buClr>
              <a:buSzPts val="2000"/>
              <a:buFont typeface="Arial"/>
              <a:buChar char="•"/>
            </a:pPr>
            <a:r>
              <a:rPr b="0" i="0" lang="ru-RU" sz="2000" u="none" cap="none" strike="noStrike">
                <a:solidFill>
                  <a:schemeClr val="dk1"/>
                </a:solidFill>
                <a:latin typeface="Times New Roman"/>
                <a:ea typeface="Times New Roman"/>
                <a:cs typeface="Times New Roman"/>
                <a:sym typeface="Times New Roman"/>
              </a:rPr>
              <a:t>Отделение стиля от кода html</a:t>
            </a:r>
            <a:endParaRPr b="0" i="0" sz="2000" u="none" cap="none" strike="noStrike">
              <a:solidFill>
                <a:schemeClr val="dk1"/>
              </a:solidFill>
              <a:latin typeface="Times New Roman"/>
              <a:ea typeface="Times New Roman"/>
              <a:cs typeface="Times New Roman"/>
              <a:sym typeface="Times New Roman"/>
            </a:endParaRPr>
          </a:p>
          <a:p>
            <a:pPr indent="-228600" lvl="0" marL="228600" marR="0" rtl="0" algn="l">
              <a:lnSpc>
                <a:spcPct val="90000"/>
              </a:lnSpc>
              <a:spcBef>
                <a:spcPts val="1000"/>
              </a:spcBef>
              <a:spcAft>
                <a:spcPts val="0"/>
              </a:spcAft>
              <a:buClr>
                <a:schemeClr val="dk1"/>
              </a:buClr>
              <a:buSzPts val="2000"/>
              <a:buFont typeface="Arial"/>
              <a:buChar char="•"/>
            </a:pPr>
            <a:r>
              <a:rPr b="0" i="0" lang="ru-RU" sz="2000" u="none" cap="none" strike="noStrike">
                <a:solidFill>
                  <a:schemeClr val="dk1"/>
                </a:solidFill>
                <a:latin typeface="Times New Roman"/>
                <a:ea typeface="Times New Roman"/>
                <a:cs typeface="Times New Roman"/>
                <a:sym typeface="Times New Roman"/>
              </a:rPr>
              <a:t>Возможность наложения одного слоя на другой</a:t>
            </a:r>
            <a:endParaRPr b="0" i="0" sz="2000" u="none" cap="none" strike="noStrike">
              <a:solidFill>
                <a:schemeClr val="dk1"/>
              </a:solidFill>
              <a:latin typeface="Times New Roman"/>
              <a:ea typeface="Times New Roman"/>
              <a:cs typeface="Times New Roman"/>
              <a:sym typeface="Times New Roman"/>
            </a:endParaRPr>
          </a:p>
          <a:p>
            <a:pPr indent="-228600" lvl="0" marL="228600" marR="0" rtl="0" algn="l">
              <a:lnSpc>
                <a:spcPct val="90000"/>
              </a:lnSpc>
              <a:spcBef>
                <a:spcPts val="1000"/>
              </a:spcBef>
              <a:spcAft>
                <a:spcPts val="0"/>
              </a:spcAft>
              <a:buClr>
                <a:schemeClr val="dk1"/>
              </a:buClr>
              <a:buSzPts val="2000"/>
              <a:buFont typeface="Arial"/>
              <a:buChar char="•"/>
            </a:pPr>
            <a:r>
              <a:rPr b="0" i="0" lang="ru-RU" sz="2000" u="none" cap="none" strike="noStrike">
                <a:solidFill>
                  <a:schemeClr val="dk1"/>
                </a:solidFill>
                <a:latin typeface="Times New Roman"/>
                <a:ea typeface="Times New Roman"/>
                <a:cs typeface="Times New Roman"/>
                <a:sym typeface="Times New Roman"/>
              </a:rPr>
              <a:t>Лучшая индексация поисковиками</a:t>
            </a:r>
            <a:endParaRPr b="0" i="0" sz="2000" u="none" cap="none" strike="noStrike">
              <a:solidFill>
                <a:schemeClr val="dk1"/>
              </a:solidFill>
              <a:latin typeface="Times New Roman"/>
              <a:ea typeface="Times New Roman"/>
              <a:cs typeface="Times New Roman"/>
              <a:sym typeface="Times New Roman"/>
            </a:endParaRPr>
          </a:p>
          <a:p>
            <a:pPr indent="-228600" lvl="0" marL="228600" marR="0" rtl="0" algn="l">
              <a:lnSpc>
                <a:spcPct val="90000"/>
              </a:lnSpc>
              <a:spcBef>
                <a:spcPts val="1000"/>
              </a:spcBef>
              <a:spcAft>
                <a:spcPts val="0"/>
              </a:spcAft>
              <a:buClr>
                <a:schemeClr val="dk1"/>
              </a:buClr>
              <a:buSzPts val="2000"/>
              <a:buFont typeface="Arial"/>
              <a:buChar char="•"/>
            </a:pPr>
            <a:r>
              <a:rPr b="0" i="0" lang="ru-RU" sz="2000" u="none" cap="none" strike="noStrike">
                <a:solidFill>
                  <a:schemeClr val="dk1"/>
                </a:solidFill>
                <a:latin typeface="Times New Roman"/>
                <a:ea typeface="Times New Roman"/>
                <a:cs typeface="Times New Roman"/>
                <a:sym typeface="Times New Roman"/>
              </a:rPr>
              <a:t>Высокая скорость загрузки страницы</a:t>
            </a:r>
            <a:endParaRPr b="0" i="0" sz="2000" u="none" cap="none" strike="noStrike">
              <a:solidFill>
                <a:schemeClr val="dk1"/>
              </a:solidFill>
              <a:latin typeface="Times New Roman"/>
              <a:ea typeface="Times New Roman"/>
              <a:cs typeface="Times New Roman"/>
              <a:sym typeface="Times New Roman"/>
            </a:endParaRPr>
          </a:p>
          <a:p>
            <a:pPr indent="-228600" lvl="0" marL="228600" marR="0" rtl="0" algn="l">
              <a:lnSpc>
                <a:spcPct val="90000"/>
              </a:lnSpc>
              <a:spcBef>
                <a:spcPts val="1000"/>
              </a:spcBef>
              <a:spcAft>
                <a:spcPts val="0"/>
              </a:spcAft>
              <a:buClr>
                <a:schemeClr val="dk1"/>
              </a:buClr>
              <a:buSzPts val="2000"/>
              <a:buFont typeface="Arial"/>
              <a:buChar char="•"/>
            </a:pPr>
            <a:r>
              <a:rPr b="0" i="0" lang="ru-RU" sz="2000" u="none" cap="none" strike="noStrike">
                <a:solidFill>
                  <a:schemeClr val="dk1"/>
                </a:solidFill>
                <a:latin typeface="Times New Roman"/>
                <a:ea typeface="Times New Roman"/>
                <a:cs typeface="Times New Roman"/>
                <a:sym typeface="Times New Roman"/>
              </a:rPr>
              <a:t>Легкость создания визуальных эффектов (выпадающих меню, списков, всплывающих подсказок)</a:t>
            </a:r>
            <a:endParaRPr/>
          </a:p>
          <a:p>
            <a:pPr indent="-228600" lvl="0" marL="228600" marR="0" rtl="0" algn="l">
              <a:lnSpc>
                <a:spcPct val="90000"/>
              </a:lnSpc>
              <a:spcBef>
                <a:spcPts val="1000"/>
              </a:spcBef>
              <a:spcAft>
                <a:spcPts val="0"/>
              </a:spcAft>
              <a:buClr>
                <a:schemeClr val="dk1"/>
              </a:buClr>
              <a:buSzPts val="2000"/>
              <a:buFont typeface="Arial"/>
              <a:buChar char="•"/>
            </a:pPr>
            <a:r>
              <a:rPr b="0" i="0" lang="ru-RU" sz="2000" u="none" cap="none" strike="noStrike">
                <a:solidFill>
                  <a:schemeClr val="dk1"/>
                </a:solidFill>
                <a:latin typeface="Times New Roman"/>
                <a:ea typeface="Times New Roman"/>
                <a:cs typeface="Times New Roman"/>
                <a:sym typeface="Times New Roman"/>
              </a:rPr>
              <a:t>Возможность создания адаптивного дизайна</a:t>
            </a:r>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Минусы: </a:t>
            </a:r>
            <a:endParaRPr/>
          </a:p>
          <a:p>
            <a:pPr indent="-228600" lvl="0" marL="228600" marR="0" rtl="0" algn="l">
              <a:lnSpc>
                <a:spcPct val="90000"/>
              </a:lnSpc>
              <a:spcBef>
                <a:spcPts val="1000"/>
              </a:spcBef>
              <a:spcAft>
                <a:spcPts val="0"/>
              </a:spcAft>
              <a:buClr>
                <a:schemeClr val="dk1"/>
              </a:buClr>
              <a:buSzPts val="2000"/>
              <a:buFont typeface="Arial"/>
              <a:buChar char="•"/>
            </a:pPr>
            <a:r>
              <a:rPr b="0" i="0" lang="ru-RU" sz="2000" u="none" cap="none" strike="noStrike">
                <a:solidFill>
                  <a:schemeClr val="dk1"/>
                </a:solidFill>
                <a:latin typeface="Times New Roman"/>
                <a:ea typeface="Times New Roman"/>
                <a:cs typeface="Times New Roman"/>
                <a:sym typeface="Times New Roman"/>
              </a:rPr>
              <a:t>Сложность освоения</a:t>
            </a:r>
            <a:endParaRPr/>
          </a:p>
          <a:p>
            <a:pPr indent="-228600" lvl="0" marL="228600" marR="0" rtl="0" algn="l">
              <a:lnSpc>
                <a:spcPct val="90000"/>
              </a:lnSpc>
              <a:spcBef>
                <a:spcPts val="1000"/>
              </a:spcBef>
              <a:spcAft>
                <a:spcPts val="0"/>
              </a:spcAft>
              <a:buClr>
                <a:schemeClr val="dk1"/>
              </a:buClr>
              <a:buSzPts val="2000"/>
              <a:buFont typeface="Arial"/>
              <a:buChar char="•"/>
            </a:pPr>
            <a:r>
              <a:rPr b="0" i="0" lang="ru-RU" sz="2000" u="none" cap="none" strike="noStrike">
                <a:solidFill>
                  <a:schemeClr val="dk1"/>
                </a:solidFill>
                <a:latin typeface="Times New Roman"/>
                <a:ea typeface="Times New Roman"/>
                <a:cs typeface="Times New Roman"/>
                <a:sym typeface="Times New Roman"/>
              </a:rPr>
              <a:t>Позиционирование</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10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54"/>
          <p:cNvSpPr txBox="1"/>
          <p:nvPr>
            <p:ph type="title"/>
          </p:nvPr>
        </p:nvSpPr>
        <p:spPr>
          <a:xfrm>
            <a:off x="913774" y="1"/>
            <a:ext cx="10364451" cy="1168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0" i="0" lang="ru-RU" sz="3200" u="none" cap="none" strike="noStrike">
                <a:solidFill>
                  <a:schemeClr val="dk1"/>
                </a:solidFill>
                <a:latin typeface="Times New Roman"/>
                <a:ea typeface="Times New Roman"/>
                <a:cs typeface="Times New Roman"/>
                <a:sym typeface="Times New Roman"/>
              </a:rPr>
              <a:t>Селекторы в CSS</a:t>
            </a:r>
            <a:endParaRPr b="0" i="0" sz="3200" u="none" cap="none" strike="noStrike">
              <a:solidFill>
                <a:schemeClr val="dk1"/>
              </a:solidFill>
              <a:latin typeface="Times New Roman"/>
              <a:ea typeface="Times New Roman"/>
              <a:cs typeface="Times New Roman"/>
              <a:sym typeface="Times New Roman"/>
            </a:endParaRPr>
          </a:p>
        </p:txBody>
      </p:sp>
      <p:sp>
        <p:nvSpPr>
          <p:cNvPr id="342" name="Google Shape;342;p54"/>
          <p:cNvSpPr txBox="1"/>
          <p:nvPr>
            <p:ph idx="1" type="body"/>
          </p:nvPr>
        </p:nvSpPr>
        <p:spPr>
          <a:xfrm>
            <a:off x="914399" y="1168401"/>
            <a:ext cx="10363826" cy="491807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Селекторы CSS определяют, к каким элементам мы хотим применить стиль.</a:t>
            </a:r>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Различаются следующие селекторы:</a:t>
            </a:r>
            <a:endParaRPr/>
          </a:p>
          <a:p>
            <a:pPr indent="-228600" lvl="0" marL="228600" marR="0" rtl="0" algn="l">
              <a:lnSpc>
                <a:spcPct val="90000"/>
              </a:lnSpc>
              <a:spcBef>
                <a:spcPts val="1000"/>
              </a:spcBef>
              <a:spcAft>
                <a:spcPts val="0"/>
              </a:spcAft>
              <a:buClr>
                <a:schemeClr val="dk1"/>
              </a:buClr>
              <a:buSzPts val="2000"/>
              <a:buFont typeface="Arial"/>
              <a:buChar char="•"/>
            </a:pPr>
            <a:r>
              <a:rPr b="0" i="0" lang="ru-RU" sz="2000" u="none" cap="none" strike="noStrike">
                <a:solidFill>
                  <a:schemeClr val="dk1"/>
                </a:solidFill>
                <a:latin typeface="Times New Roman"/>
                <a:ea typeface="Times New Roman"/>
                <a:cs typeface="Times New Roman"/>
                <a:sym typeface="Times New Roman"/>
              </a:rPr>
              <a:t>селектор базового тега // название</a:t>
            </a:r>
            <a:endParaRPr b="0" i="0" sz="2000" u="none" cap="none" strike="noStrike">
              <a:solidFill>
                <a:schemeClr val="dk1"/>
              </a:solidFill>
              <a:latin typeface="Times New Roman"/>
              <a:ea typeface="Times New Roman"/>
              <a:cs typeface="Times New Roman"/>
              <a:sym typeface="Times New Roman"/>
            </a:endParaRPr>
          </a:p>
          <a:p>
            <a:pPr indent="-228600" lvl="0" marL="228600" marR="0" rtl="0" algn="l">
              <a:lnSpc>
                <a:spcPct val="90000"/>
              </a:lnSpc>
              <a:spcBef>
                <a:spcPts val="1000"/>
              </a:spcBef>
              <a:spcAft>
                <a:spcPts val="0"/>
              </a:spcAft>
              <a:buClr>
                <a:schemeClr val="dk1"/>
              </a:buClr>
              <a:buSzPts val="2000"/>
              <a:buFont typeface="Arial"/>
              <a:buChar char="•"/>
            </a:pPr>
            <a:r>
              <a:rPr b="0" i="0" lang="ru-RU" sz="2000" u="none" cap="none" strike="noStrike">
                <a:solidFill>
                  <a:schemeClr val="dk1"/>
                </a:solidFill>
                <a:latin typeface="Times New Roman"/>
                <a:ea typeface="Times New Roman"/>
                <a:cs typeface="Times New Roman"/>
                <a:sym typeface="Times New Roman"/>
              </a:rPr>
              <a:t>селектор класса //. название_класса</a:t>
            </a:r>
            <a:endParaRPr b="0" i="0" sz="2000" u="none" cap="none" strike="noStrike">
              <a:solidFill>
                <a:schemeClr val="dk1"/>
              </a:solidFill>
              <a:latin typeface="Times New Roman"/>
              <a:ea typeface="Times New Roman"/>
              <a:cs typeface="Times New Roman"/>
              <a:sym typeface="Times New Roman"/>
            </a:endParaRPr>
          </a:p>
          <a:p>
            <a:pPr indent="-228600" lvl="0" marL="228600" marR="0" rtl="0" algn="l">
              <a:lnSpc>
                <a:spcPct val="90000"/>
              </a:lnSpc>
              <a:spcBef>
                <a:spcPts val="1000"/>
              </a:spcBef>
              <a:spcAft>
                <a:spcPts val="0"/>
              </a:spcAft>
              <a:buClr>
                <a:schemeClr val="dk1"/>
              </a:buClr>
              <a:buSzPts val="2000"/>
              <a:buFont typeface="Arial"/>
              <a:buChar char="•"/>
            </a:pPr>
            <a:r>
              <a:rPr b="0" i="0" lang="ru-RU" sz="2000" u="none" cap="none" strike="noStrike">
                <a:solidFill>
                  <a:schemeClr val="dk1"/>
                </a:solidFill>
                <a:latin typeface="Times New Roman"/>
                <a:ea typeface="Times New Roman"/>
                <a:cs typeface="Times New Roman"/>
                <a:sym typeface="Times New Roman"/>
              </a:rPr>
              <a:t>селектор идентификатора //#идентификатор</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55"/>
          <p:cNvSpPr txBox="1"/>
          <p:nvPr>
            <p:ph type="title"/>
          </p:nvPr>
        </p:nvSpPr>
        <p:spPr>
          <a:xfrm>
            <a:off x="913774" y="1"/>
            <a:ext cx="10364451" cy="1168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0" i="0" lang="ru-RU" sz="3200" u="none" cap="none" strike="noStrike">
                <a:solidFill>
                  <a:schemeClr val="dk1"/>
                </a:solidFill>
                <a:latin typeface="Times New Roman"/>
                <a:ea typeface="Times New Roman"/>
                <a:cs typeface="Times New Roman"/>
                <a:sym typeface="Times New Roman"/>
              </a:rPr>
              <a:t>Псевдокласс в CSS</a:t>
            </a:r>
            <a:endParaRPr b="0" i="0" sz="3200" u="none" cap="none" strike="noStrike">
              <a:solidFill>
                <a:schemeClr val="dk1"/>
              </a:solidFill>
              <a:latin typeface="Times New Roman"/>
              <a:ea typeface="Times New Roman"/>
              <a:cs typeface="Times New Roman"/>
              <a:sym typeface="Times New Roman"/>
            </a:endParaRPr>
          </a:p>
        </p:txBody>
      </p:sp>
      <p:sp>
        <p:nvSpPr>
          <p:cNvPr id="348" name="Google Shape;348;p55"/>
          <p:cNvSpPr txBox="1"/>
          <p:nvPr>
            <p:ph idx="1" type="body"/>
          </p:nvPr>
        </p:nvSpPr>
        <p:spPr>
          <a:xfrm>
            <a:off x="914399" y="1168401"/>
            <a:ext cx="10363826" cy="491807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Псевдокласс - селектор, определяющий состояние элемента.</a:t>
            </a:r>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Не может существовать сам по себе.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Указывается вслед за селектором. // название селектора: псевдокласс {}</a:t>
            </a:r>
            <a:endParaRPr/>
          </a:p>
          <a:p>
            <a:pPr indent="0" lvl="0" marL="0" marR="0" rtl="0" algn="l">
              <a:lnSpc>
                <a:spcPct val="90000"/>
              </a:lnSpc>
              <a:spcBef>
                <a:spcPts val="10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228600" lvl="0" marL="228600" marR="0" rtl="0" algn="l">
              <a:lnSpc>
                <a:spcPct val="90000"/>
              </a:lnSpc>
              <a:spcBef>
                <a:spcPts val="1000"/>
              </a:spcBef>
              <a:spcAft>
                <a:spcPts val="0"/>
              </a:spcAft>
              <a:buClr>
                <a:schemeClr val="dk1"/>
              </a:buClr>
              <a:buSzPts val="2000"/>
              <a:buFont typeface="Arial"/>
              <a:buChar char="•"/>
            </a:pPr>
            <a:r>
              <a:rPr b="0" i="0" lang="ru-RU" sz="2000" u="none" cap="none" strike="noStrike">
                <a:solidFill>
                  <a:schemeClr val="dk1"/>
                </a:solidFill>
                <a:latin typeface="Times New Roman"/>
                <a:ea typeface="Times New Roman"/>
                <a:cs typeface="Times New Roman"/>
                <a:sym typeface="Times New Roman"/>
              </a:rPr>
              <a:t>Hover – при наведении</a:t>
            </a:r>
            <a:endParaRPr b="0" i="0" sz="2000" u="none" cap="none" strike="noStrike">
              <a:solidFill>
                <a:schemeClr val="dk1"/>
              </a:solidFill>
              <a:latin typeface="Times New Roman"/>
              <a:ea typeface="Times New Roman"/>
              <a:cs typeface="Times New Roman"/>
              <a:sym typeface="Times New Roman"/>
            </a:endParaRPr>
          </a:p>
          <a:p>
            <a:pPr indent="-228600" lvl="0" marL="228600" marR="0" rtl="0" algn="l">
              <a:lnSpc>
                <a:spcPct val="90000"/>
              </a:lnSpc>
              <a:spcBef>
                <a:spcPts val="1000"/>
              </a:spcBef>
              <a:spcAft>
                <a:spcPts val="0"/>
              </a:spcAft>
              <a:buClr>
                <a:schemeClr val="dk1"/>
              </a:buClr>
              <a:buSzPts val="2000"/>
              <a:buFont typeface="Arial"/>
              <a:buChar char="•"/>
            </a:pPr>
            <a:r>
              <a:rPr b="0" i="0" lang="ru-RU" sz="2000" u="none" cap="none" strike="noStrike">
                <a:solidFill>
                  <a:schemeClr val="dk1"/>
                </a:solidFill>
                <a:latin typeface="Times New Roman"/>
                <a:ea typeface="Times New Roman"/>
                <a:cs typeface="Times New Roman"/>
                <a:sym typeface="Times New Roman"/>
              </a:rPr>
              <a:t>Visited – для посещённых ссылок</a:t>
            </a:r>
            <a:endParaRPr b="0" i="0" sz="2000" u="none" cap="none" strike="noStrike">
              <a:solidFill>
                <a:schemeClr val="dk1"/>
              </a:solidFill>
              <a:latin typeface="Times New Roman"/>
              <a:ea typeface="Times New Roman"/>
              <a:cs typeface="Times New Roman"/>
              <a:sym typeface="Times New Roman"/>
            </a:endParaRPr>
          </a:p>
          <a:p>
            <a:pPr indent="-228600" lvl="0" marL="228600" marR="0" rtl="0" algn="l">
              <a:lnSpc>
                <a:spcPct val="90000"/>
              </a:lnSpc>
              <a:spcBef>
                <a:spcPts val="1000"/>
              </a:spcBef>
              <a:spcAft>
                <a:spcPts val="0"/>
              </a:spcAft>
              <a:buClr>
                <a:schemeClr val="dk1"/>
              </a:buClr>
              <a:buSzPts val="2000"/>
              <a:buFont typeface="Arial"/>
              <a:buChar char="•"/>
            </a:pPr>
            <a:r>
              <a:rPr b="0" i="0" lang="ru-RU" sz="2000" u="none" cap="none" strike="noStrike">
                <a:solidFill>
                  <a:schemeClr val="dk1"/>
                </a:solidFill>
                <a:latin typeface="Times New Roman"/>
                <a:ea typeface="Times New Roman"/>
                <a:cs typeface="Times New Roman"/>
                <a:sym typeface="Times New Roman"/>
              </a:rPr>
              <a:t>Focus – для видимого элемента</a:t>
            </a:r>
            <a:endParaRPr b="0" i="0" sz="2000" u="none" cap="none" strike="noStrike">
              <a:solidFill>
                <a:schemeClr val="dk1"/>
              </a:solidFill>
              <a:latin typeface="Times New Roman"/>
              <a:ea typeface="Times New Roman"/>
              <a:cs typeface="Times New Roman"/>
              <a:sym typeface="Times New Roman"/>
            </a:endParaRPr>
          </a:p>
          <a:p>
            <a:pPr indent="-228600" lvl="0" marL="228600" marR="0" rtl="0" algn="l">
              <a:lnSpc>
                <a:spcPct val="90000"/>
              </a:lnSpc>
              <a:spcBef>
                <a:spcPts val="1000"/>
              </a:spcBef>
              <a:spcAft>
                <a:spcPts val="0"/>
              </a:spcAft>
              <a:buClr>
                <a:schemeClr val="dk1"/>
              </a:buClr>
              <a:buSzPts val="2000"/>
              <a:buFont typeface="Arial"/>
              <a:buChar char="•"/>
            </a:pPr>
            <a:r>
              <a:rPr b="0" i="0" lang="ru-RU" sz="2000" u="none" cap="none" strike="noStrike">
                <a:solidFill>
                  <a:schemeClr val="dk1"/>
                </a:solidFill>
                <a:latin typeface="Times New Roman"/>
                <a:ea typeface="Times New Roman"/>
                <a:cs typeface="Times New Roman"/>
                <a:sym typeface="Times New Roman"/>
              </a:rPr>
              <a:t>First-child и Last-child для первого/ последнего потомков</a:t>
            </a:r>
            <a:endParaRPr b="0" i="0" sz="2000" u="none" cap="none" strike="noStrike">
              <a:solidFill>
                <a:schemeClr val="dk1"/>
              </a:solidFill>
              <a:latin typeface="Times New Roman"/>
              <a:ea typeface="Times New Roman"/>
              <a:cs typeface="Times New Roman"/>
              <a:sym typeface="Times New Roman"/>
            </a:endParaRPr>
          </a:p>
          <a:p>
            <a:pPr indent="-228600" lvl="0" marL="228600" marR="0" rtl="0" algn="l">
              <a:lnSpc>
                <a:spcPct val="90000"/>
              </a:lnSpc>
              <a:spcBef>
                <a:spcPts val="1000"/>
              </a:spcBef>
              <a:spcAft>
                <a:spcPts val="0"/>
              </a:spcAft>
              <a:buClr>
                <a:schemeClr val="dk1"/>
              </a:buClr>
              <a:buSzPts val="2000"/>
              <a:buFont typeface="Arial"/>
              <a:buChar char="•"/>
            </a:pPr>
            <a:r>
              <a:rPr b="0" i="0" lang="ru-RU" sz="2000" u="none" cap="none" strike="noStrike">
                <a:solidFill>
                  <a:schemeClr val="dk1"/>
                </a:solidFill>
                <a:latin typeface="Times New Roman"/>
                <a:ea typeface="Times New Roman"/>
                <a:cs typeface="Times New Roman"/>
                <a:sym typeface="Times New Roman"/>
              </a:rPr>
              <a:t>Nth-child для конкретного потомка</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10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56"/>
          <p:cNvSpPr txBox="1"/>
          <p:nvPr>
            <p:ph type="title"/>
          </p:nvPr>
        </p:nvSpPr>
        <p:spPr>
          <a:xfrm>
            <a:off x="913774" y="1"/>
            <a:ext cx="10364400" cy="1168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lang="ru-RU" sz="3200">
                <a:latin typeface="Times New Roman"/>
                <a:ea typeface="Times New Roman"/>
                <a:cs typeface="Times New Roman"/>
                <a:sym typeface="Times New Roman"/>
              </a:rPr>
              <a:t>Специфичность</a:t>
            </a:r>
            <a:endParaRPr b="0" i="0" sz="3200" u="none" cap="none" strike="noStrike">
              <a:solidFill>
                <a:schemeClr val="dk1"/>
              </a:solidFill>
              <a:latin typeface="Times New Roman"/>
              <a:ea typeface="Times New Roman"/>
              <a:cs typeface="Times New Roman"/>
              <a:sym typeface="Times New Roman"/>
            </a:endParaRPr>
          </a:p>
        </p:txBody>
      </p:sp>
      <p:sp>
        <p:nvSpPr>
          <p:cNvPr id="354" name="Google Shape;354;p56"/>
          <p:cNvSpPr txBox="1"/>
          <p:nvPr>
            <p:ph idx="1" type="body"/>
          </p:nvPr>
        </p:nvSpPr>
        <p:spPr>
          <a:xfrm>
            <a:off x="914399" y="1168401"/>
            <a:ext cx="10363800" cy="4918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Clr>
                <a:schemeClr val="dk1"/>
              </a:buClr>
              <a:buSzPts val="1100"/>
              <a:buFont typeface="Arial"/>
              <a:buNone/>
            </a:pPr>
            <a:r>
              <a:rPr lang="ru-RU" sz="2000">
                <a:latin typeface="Arial"/>
                <a:ea typeface="Arial"/>
                <a:cs typeface="Arial"/>
                <a:sym typeface="Arial"/>
              </a:rPr>
              <a:t>Существует 4 правила по которым вычисляется специфичность селекторов:</a:t>
            </a:r>
            <a:endParaRPr sz="2000">
              <a:latin typeface="Arial"/>
              <a:ea typeface="Arial"/>
              <a:cs typeface="Arial"/>
              <a:sym typeface="Arial"/>
            </a:endParaRPr>
          </a:p>
          <a:p>
            <a:pPr indent="0" lvl="0" marL="0" marR="0" rtl="0" algn="l">
              <a:lnSpc>
                <a:spcPct val="90000"/>
              </a:lnSpc>
              <a:spcBef>
                <a:spcPts val="1000"/>
              </a:spcBef>
              <a:spcAft>
                <a:spcPts val="0"/>
              </a:spcAft>
              <a:buClr>
                <a:schemeClr val="dk1"/>
              </a:buClr>
              <a:buSzPts val="1100"/>
              <a:buFont typeface="Arial"/>
              <a:buNone/>
            </a:pPr>
            <a:r>
              <a:t/>
            </a:r>
            <a:endParaRPr sz="2000">
              <a:latin typeface="Arial"/>
              <a:ea typeface="Arial"/>
              <a:cs typeface="Arial"/>
              <a:sym typeface="Arial"/>
            </a:endParaRPr>
          </a:p>
          <a:p>
            <a:pPr indent="-355600" lvl="0" marL="457200" rtl="0" algn="l">
              <a:lnSpc>
                <a:spcPct val="115000"/>
              </a:lnSpc>
              <a:spcBef>
                <a:spcPts val="0"/>
              </a:spcBef>
              <a:spcAft>
                <a:spcPts val="0"/>
              </a:spcAft>
              <a:buSzPts val="2000"/>
              <a:buAutoNum type="arabicPeriod"/>
            </a:pPr>
            <a:r>
              <a:rPr lang="ru-RU" sz="2000">
                <a:latin typeface="Arial"/>
                <a:ea typeface="Arial"/>
                <a:cs typeface="Arial"/>
                <a:sym typeface="Arial"/>
              </a:rPr>
              <a:t>Самый высокий приоритет имеет атрибут </a:t>
            </a:r>
            <a:r>
              <a:rPr b="1" lang="ru-RU" sz="2000">
                <a:latin typeface="Arial"/>
                <a:ea typeface="Arial"/>
                <a:cs typeface="Arial"/>
                <a:sym typeface="Arial"/>
              </a:rPr>
              <a:t>style</a:t>
            </a:r>
            <a:r>
              <a:rPr lang="ru-RU" sz="2000">
                <a:latin typeface="Arial"/>
                <a:ea typeface="Arial"/>
                <a:cs typeface="Arial"/>
                <a:sym typeface="Arial"/>
              </a:rPr>
              <a:t>. Это правило перекрывает все селекторы описанные в стилях.</a:t>
            </a:r>
            <a:endParaRPr sz="2000">
              <a:latin typeface="Arial"/>
              <a:ea typeface="Arial"/>
              <a:cs typeface="Arial"/>
              <a:sym typeface="Arial"/>
            </a:endParaRPr>
          </a:p>
          <a:p>
            <a:pPr indent="-355600" lvl="0" marL="457200" rtl="0" algn="l">
              <a:lnSpc>
                <a:spcPct val="115000"/>
              </a:lnSpc>
              <a:spcBef>
                <a:spcPts val="0"/>
              </a:spcBef>
              <a:spcAft>
                <a:spcPts val="0"/>
              </a:spcAft>
              <a:buSzPts val="2000"/>
              <a:buAutoNum type="arabicPeriod"/>
            </a:pPr>
            <a:r>
              <a:rPr lang="ru-RU" sz="2000">
                <a:latin typeface="Arial"/>
                <a:ea typeface="Arial"/>
                <a:cs typeface="Arial"/>
                <a:sym typeface="Arial"/>
              </a:rPr>
              <a:t>Второе место занимает присутствие </a:t>
            </a:r>
            <a:r>
              <a:rPr b="1" lang="ru-RU" sz="2000">
                <a:latin typeface="Arial"/>
                <a:ea typeface="Arial"/>
                <a:cs typeface="Arial"/>
                <a:sym typeface="Arial"/>
              </a:rPr>
              <a:t>ID</a:t>
            </a:r>
            <a:r>
              <a:rPr lang="ru-RU" sz="2000">
                <a:latin typeface="Arial"/>
                <a:ea typeface="Arial"/>
                <a:cs typeface="Arial"/>
                <a:sym typeface="Arial"/>
              </a:rPr>
              <a:t> в селекторе(#some-id).</a:t>
            </a:r>
            <a:endParaRPr sz="2000">
              <a:latin typeface="Arial"/>
              <a:ea typeface="Arial"/>
              <a:cs typeface="Arial"/>
              <a:sym typeface="Arial"/>
            </a:endParaRPr>
          </a:p>
          <a:p>
            <a:pPr indent="-355600" lvl="0" marL="457200" rtl="0" algn="l">
              <a:lnSpc>
                <a:spcPct val="115000"/>
              </a:lnSpc>
              <a:spcBef>
                <a:spcPts val="0"/>
              </a:spcBef>
              <a:spcAft>
                <a:spcPts val="0"/>
              </a:spcAft>
              <a:buSzPts val="2000"/>
              <a:buAutoNum type="arabicPeriod"/>
            </a:pPr>
            <a:r>
              <a:rPr lang="ru-RU" sz="2000">
                <a:latin typeface="Arial"/>
                <a:ea typeface="Arial"/>
                <a:cs typeface="Arial"/>
                <a:sym typeface="Arial"/>
              </a:rPr>
              <a:t>Далее идут все атрибуты(в том числе и атрибут </a:t>
            </a:r>
            <a:r>
              <a:rPr b="1" lang="ru-RU" sz="2000">
                <a:latin typeface="Arial"/>
                <a:ea typeface="Arial"/>
                <a:cs typeface="Arial"/>
                <a:sym typeface="Arial"/>
              </a:rPr>
              <a:t>class</a:t>
            </a:r>
            <a:r>
              <a:rPr lang="ru-RU" sz="2000">
                <a:latin typeface="Arial"/>
                <a:ea typeface="Arial"/>
                <a:cs typeface="Arial"/>
                <a:sym typeface="Arial"/>
              </a:rPr>
              <a:t>) и псевдоклассы(pseudo-classes) в селекторе.</a:t>
            </a:r>
            <a:endParaRPr sz="2000">
              <a:latin typeface="Arial"/>
              <a:ea typeface="Arial"/>
              <a:cs typeface="Arial"/>
              <a:sym typeface="Arial"/>
            </a:endParaRPr>
          </a:p>
          <a:p>
            <a:pPr indent="-355600" lvl="0" marL="457200" rtl="0" algn="l">
              <a:lnSpc>
                <a:spcPct val="115000"/>
              </a:lnSpc>
              <a:spcBef>
                <a:spcPts val="0"/>
              </a:spcBef>
              <a:spcAft>
                <a:spcPts val="0"/>
              </a:spcAft>
              <a:buSzPts val="2000"/>
              <a:buAutoNum type="arabicPeriod"/>
            </a:pPr>
            <a:r>
              <a:rPr lang="ru-RU" sz="2000">
                <a:latin typeface="Arial"/>
                <a:ea typeface="Arial"/>
                <a:cs typeface="Arial"/>
                <a:sym typeface="Arial"/>
              </a:rPr>
              <a:t>Самый низкий приоритет у селекторов с именами элементов и псевдоэлементами(pseudo-elements).</a:t>
            </a:r>
            <a:endParaRPr sz="2000">
              <a:latin typeface="Arial"/>
              <a:ea typeface="Arial"/>
              <a:cs typeface="Arial"/>
              <a:sym typeface="Arial"/>
            </a:endParaRPr>
          </a:p>
          <a:p>
            <a:pPr indent="0" lvl="0" marL="0" marR="0" rtl="0" algn="l">
              <a:lnSpc>
                <a:spcPct val="90000"/>
              </a:lnSpc>
              <a:spcBef>
                <a:spcPts val="1000"/>
              </a:spcBef>
              <a:spcAft>
                <a:spcPts val="0"/>
              </a:spcAft>
              <a:buClr>
                <a:schemeClr val="dk1"/>
              </a:buClr>
              <a:buSzPts val="2000"/>
              <a:buFont typeface="Arial"/>
              <a:buNone/>
            </a:pPr>
            <a:r>
              <a:t/>
            </a:r>
            <a:endParaRPr b="1" sz="2000">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57"/>
          <p:cNvSpPr txBox="1"/>
          <p:nvPr>
            <p:ph type="title"/>
          </p:nvPr>
        </p:nvSpPr>
        <p:spPr>
          <a:xfrm>
            <a:off x="913774" y="1"/>
            <a:ext cx="10364400" cy="1168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lang="ru-RU" sz="3200">
                <a:latin typeface="Times New Roman"/>
                <a:ea typeface="Times New Roman"/>
                <a:cs typeface="Times New Roman"/>
                <a:sym typeface="Times New Roman"/>
              </a:rPr>
              <a:t>Специфичность</a:t>
            </a:r>
            <a:endParaRPr b="0" i="0" sz="3200" u="none" cap="none" strike="noStrike">
              <a:solidFill>
                <a:schemeClr val="dk1"/>
              </a:solidFill>
              <a:latin typeface="Times New Roman"/>
              <a:ea typeface="Times New Roman"/>
              <a:cs typeface="Times New Roman"/>
              <a:sym typeface="Times New Roman"/>
            </a:endParaRPr>
          </a:p>
        </p:txBody>
      </p:sp>
      <p:pic>
        <p:nvPicPr>
          <p:cNvPr id="360" name="Google Shape;360;p57"/>
          <p:cNvPicPr preferRelativeResize="0"/>
          <p:nvPr/>
        </p:nvPicPr>
        <p:blipFill>
          <a:blip r:embed="rId3">
            <a:alphaModFix/>
          </a:blip>
          <a:stretch>
            <a:fillRect/>
          </a:stretch>
        </p:blipFill>
        <p:spPr>
          <a:xfrm>
            <a:off x="3325925" y="1168499"/>
            <a:ext cx="5540100" cy="5466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913774" y="1"/>
            <a:ext cx="10364451" cy="1168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0" i="0" lang="ru-RU" sz="3200" u="none" cap="none" strike="noStrike">
                <a:solidFill>
                  <a:schemeClr val="dk1"/>
                </a:solidFill>
                <a:latin typeface="Times New Roman"/>
                <a:ea typeface="Times New Roman"/>
                <a:cs typeface="Times New Roman"/>
                <a:sym typeface="Times New Roman"/>
              </a:rPr>
              <a:t>Абсолютные размеры</a:t>
            </a:r>
            <a:endParaRPr b="0" i="0" sz="3200" u="none" cap="none" strike="noStrike">
              <a:solidFill>
                <a:schemeClr val="dk1"/>
              </a:solidFill>
              <a:latin typeface="Times New Roman"/>
              <a:ea typeface="Times New Roman"/>
              <a:cs typeface="Times New Roman"/>
              <a:sym typeface="Times New Roman"/>
            </a:endParaRPr>
          </a:p>
        </p:txBody>
      </p:sp>
      <p:sp>
        <p:nvSpPr>
          <p:cNvPr id="114" name="Google Shape;114;p18"/>
          <p:cNvSpPr txBox="1"/>
          <p:nvPr>
            <p:ph idx="1" type="body"/>
          </p:nvPr>
        </p:nvSpPr>
        <p:spPr>
          <a:xfrm>
            <a:off x="914399" y="1168401"/>
            <a:ext cx="10363826" cy="491807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in: дюймы - 1 дюйм равен 2.54 сантиметра.</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cm: сантиметры</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mm: </a:t>
            </a:r>
            <a:r>
              <a:rPr lang="ru-RU" sz="2000">
                <a:latin typeface="Times New Roman"/>
                <a:ea typeface="Times New Roman"/>
                <a:cs typeface="Times New Roman"/>
                <a:sym typeface="Times New Roman"/>
              </a:rPr>
              <a:t>миллиметры</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pt: пункты - пункт = 1/72  дюйма.</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pc: пики - 1pc = 12 пунктов.</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px: пиксель - 1px = 0.75pt.</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913774" y="1"/>
            <a:ext cx="10364451" cy="1168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0" i="0" lang="ru-RU" sz="3200" u="none" cap="none" strike="noStrike">
                <a:solidFill>
                  <a:schemeClr val="dk1"/>
                </a:solidFill>
                <a:latin typeface="Times New Roman"/>
                <a:ea typeface="Times New Roman"/>
                <a:cs typeface="Times New Roman"/>
                <a:sym typeface="Times New Roman"/>
              </a:rPr>
              <a:t>Относительные размеры</a:t>
            </a:r>
            <a:endParaRPr b="0" i="0" sz="3200" u="none" cap="none" strike="noStrike">
              <a:solidFill>
                <a:schemeClr val="dk1"/>
              </a:solidFill>
              <a:latin typeface="Times New Roman"/>
              <a:ea typeface="Times New Roman"/>
              <a:cs typeface="Times New Roman"/>
              <a:sym typeface="Times New Roman"/>
            </a:endParaRPr>
          </a:p>
        </p:txBody>
      </p:sp>
      <p:sp>
        <p:nvSpPr>
          <p:cNvPr id="120" name="Google Shape;120;p19"/>
          <p:cNvSpPr txBox="1"/>
          <p:nvPr>
            <p:ph idx="1" type="body"/>
          </p:nvPr>
        </p:nvSpPr>
        <p:spPr>
          <a:xfrm>
            <a:off x="914399" y="1168401"/>
            <a:ext cx="10363826" cy="491807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rial"/>
              <a:buNone/>
            </a:pPr>
            <a:r>
              <a:rPr b="0" i="0" lang="ru-RU" sz="2000" u="none" cap="none" strike="noStrike">
                <a:solidFill>
                  <a:schemeClr val="dk1"/>
                </a:solidFill>
                <a:latin typeface="Calibri"/>
                <a:ea typeface="Calibri"/>
                <a:cs typeface="Calibri"/>
                <a:sym typeface="Calibri"/>
              </a:rPr>
              <a:t>em - </a:t>
            </a:r>
            <a:r>
              <a:rPr b="0" i="0" lang="ru-RU" sz="2000" u="none" cap="none" strike="noStrike">
                <a:solidFill>
                  <a:schemeClr val="dk1"/>
                </a:solidFill>
                <a:latin typeface="Times New Roman"/>
                <a:ea typeface="Times New Roman"/>
                <a:cs typeface="Times New Roman"/>
                <a:sym typeface="Times New Roman"/>
              </a:rPr>
              <a:t>свойство 'font-size' одного из элементов на веб-странице умноженное на определенный коэффициент.</a:t>
            </a:r>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ex -  свойство 'x-height' одного из элементов на веб-странице умноженное на определенный коэффициент.</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 - доля размера родительского элемента</a:t>
            </a:r>
            <a:endParaRPr b="0" i="0" sz="2000" u="none" cap="none" strike="noStrike">
              <a:solidFill>
                <a:schemeClr val="dk1"/>
              </a:solidFill>
              <a:latin typeface="Times New Roman"/>
              <a:ea typeface="Times New Roman"/>
              <a:cs typeface="Times New Roman"/>
              <a:sym typeface="Times New Roman"/>
            </a:endParaRPr>
          </a:p>
        </p:txBody>
      </p:sp>
      <p:sp>
        <p:nvSpPr>
          <p:cNvPr id="121" name="Google Shape;121;p19"/>
          <p:cNvSpPr txBox="1"/>
          <p:nvPr/>
        </p:nvSpPr>
        <p:spPr>
          <a:xfrm>
            <a:off x="913774" y="5717143"/>
            <a:ext cx="161768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ru-RU" sz="1800" u="sng" cap="none" strike="noStrike">
                <a:solidFill>
                  <a:schemeClr val="hlink"/>
                </a:solidFill>
                <a:latin typeface="Calibri"/>
                <a:ea typeface="Calibri"/>
                <a:cs typeface="Calibri"/>
                <a:sym typeface="Calibri"/>
                <a:hlinkClick r:id="rId3"/>
              </a:rPr>
              <a:t>Документация</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913774" y="1"/>
            <a:ext cx="10364451" cy="1168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0" i="0" lang="ru-RU" sz="3200" u="none" cap="none" strike="noStrike">
                <a:solidFill>
                  <a:schemeClr val="dk1"/>
                </a:solidFill>
                <a:latin typeface="Times New Roman"/>
                <a:ea typeface="Times New Roman"/>
                <a:cs typeface="Times New Roman"/>
                <a:sym typeface="Times New Roman"/>
              </a:rPr>
              <a:t>Шрифты</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913774" y="1"/>
            <a:ext cx="10364451" cy="1168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0" i="0" lang="ru-RU" sz="3200" u="none" cap="none" strike="noStrike">
                <a:solidFill>
                  <a:schemeClr val="dk1"/>
                </a:solidFill>
                <a:latin typeface="Times New Roman"/>
                <a:ea typeface="Times New Roman"/>
                <a:cs typeface="Times New Roman"/>
                <a:sym typeface="Times New Roman"/>
              </a:rPr>
              <a:t>Семейство шрифтов font-family</a:t>
            </a:r>
            <a:endParaRPr b="0" i="0" sz="3200" u="none" cap="none" strike="noStrike">
              <a:solidFill>
                <a:schemeClr val="dk1"/>
              </a:solidFill>
              <a:latin typeface="Times New Roman"/>
              <a:ea typeface="Times New Roman"/>
              <a:cs typeface="Times New Roman"/>
              <a:sym typeface="Times New Roman"/>
            </a:endParaRPr>
          </a:p>
        </p:txBody>
      </p:sp>
      <p:sp>
        <p:nvSpPr>
          <p:cNvPr id="132" name="Google Shape;132;p21"/>
          <p:cNvSpPr txBox="1"/>
          <p:nvPr>
            <p:ph idx="1" type="body"/>
          </p:nvPr>
        </p:nvSpPr>
        <p:spPr>
          <a:xfrm>
            <a:off x="914399" y="1168401"/>
            <a:ext cx="10363826" cy="491807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Необходим для выбора начертания;</a:t>
            </a:r>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Из- за проблем с совместимостью и наличием шрифтов, рекомендуется прописывать аналоги;</a:t>
            </a:r>
            <a:endParaRPr/>
          </a:p>
          <a:p>
            <a:pPr indent="0" lvl="0" marL="0" marR="0" rtl="0" algn="l">
              <a:lnSpc>
                <a:spcPct val="90000"/>
              </a:lnSpc>
              <a:spcBef>
                <a:spcPts val="1000"/>
              </a:spcBef>
              <a:spcAft>
                <a:spcPts val="0"/>
              </a:spcAft>
              <a:buClr>
                <a:schemeClr val="dk1"/>
              </a:buClr>
              <a:buSzPts val="2000"/>
              <a:buFont typeface="Arial"/>
              <a:buNone/>
            </a:pPr>
            <a:r>
              <a:rPr b="0" i="0" lang="ru-RU" sz="2000" u="none" cap="none" strike="noStrike">
                <a:solidFill>
                  <a:schemeClr val="dk1"/>
                </a:solidFill>
                <a:latin typeface="Times New Roman"/>
                <a:ea typeface="Times New Roman"/>
                <a:cs typeface="Times New Roman"/>
                <a:sym typeface="Times New Roman"/>
              </a:rPr>
              <a:t>Много аналогов;</a:t>
            </a:r>
            <a:endParaRPr/>
          </a:p>
          <a:p>
            <a:pPr indent="0" lvl="0" marL="0" marR="0" rtl="0" algn="l">
              <a:lnSpc>
                <a:spcPct val="90000"/>
              </a:lnSpc>
              <a:spcBef>
                <a:spcPts val="10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133" name="Google Shape;133;p21"/>
          <p:cNvSpPr/>
          <p:nvPr/>
        </p:nvSpPr>
        <p:spPr>
          <a:xfrm>
            <a:off x="1249136" y="4759779"/>
            <a:ext cx="9095014" cy="1159328"/>
          </a:xfrm>
          <a:prstGeom prst="roundRect">
            <a:avLst>
              <a:gd fmla="val 16667" name="adj"/>
            </a:avLst>
          </a:prstGeom>
          <a:solidFill>
            <a:srgbClr val="000000"/>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rgbClr val="FFFFFF"/>
                </a:solidFill>
                <a:latin typeface="Calibri"/>
                <a:ea typeface="Calibri"/>
                <a:cs typeface="Calibri"/>
                <a:sym typeface="Calibri"/>
              </a:rPr>
              <a:t>Важно! Если в названии шрифта имеются пробелы или символы (например, #, $, %), то оно заключается в кавычки.</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913774" y="1"/>
            <a:ext cx="10364451" cy="1168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0" i="0" lang="ru-RU" sz="3200" u="none" cap="none" strike="noStrike">
                <a:solidFill>
                  <a:schemeClr val="dk1"/>
                </a:solidFill>
                <a:latin typeface="Times New Roman"/>
                <a:ea typeface="Times New Roman"/>
                <a:cs typeface="Times New Roman"/>
                <a:sym typeface="Times New Roman"/>
              </a:rPr>
              <a:t>Семейство шрифтов font-family</a:t>
            </a:r>
            <a:endParaRPr b="0" i="0" sz="3200" u="none" cap="none" strike="noStrike">
              <a:solidFill>
                <a:schemeClr val="dk1"/>
              </a:solidFill>
              <a:latin typeface="Times New Roman"/>
              <a:ea typeface="Times New Roman"/>
              <a:cs typeface="Times New Roman"/>
              <a:sym typeface="Times New Roman"/>
            </a:endParaRPr>
          </a:p>
        </p:txBody>
      </p:sp>
      <p:graphicFrame>
        <p:nvGraphicFramePr>
          <p:cNvPr id="139" name="Google Shape;139;p22"/>
          <p:cNvGraphicFramePr/>
          <p:nvPr/>
        </p:nvGraphicFramePr>
        <p:xfrm>
          <a:off x="914400" y="1168400"/>
          <a:ext cx="3000000" cy="3000000"/>
        </p:xfrm>
        <a:graphic>
          <a:graphicData uri="http://schemas.openxmlformats.org/drawingml/2006/table">
            <a:tbl>
              <a:tblPr bandRow="1">
                <a:noFill/>
                <a:tableStyleId>{9F405A55-8DDD-4D28-B496-DBEEA505F50A}</a:tableStyleId>
              </a:tblPr>
              <a:tblGrid>
                <a:gridCol w="2041075"/>
                <a:gridCol w="8322125"/>
              </a:tblGrid>
              <a:tr h="370850">
                <a:tc>
                  <a:txBody>
                    <a:bodyPr>
                      <a:noAutofit/>
                    </a:bodyPr>
                    <a:lstStyle/>
                    <a:p>
                      <a:pPr indent="0" lvl="0" marL="0" marR="0" rtl="0" algn="l">
                        <a:spcBef>
                          <a:spcPts val="0"/>
                        </a:spcBef>
                        <a:spcAft>
                          <a:spcPts val="0"/>
                        </a:spcAft>
                        <a:buNone/>
                      </a:pPr>
                      <a:r>
                        <a:rPr lang="ru-RU" sz="1800" u="none" cap="none" strike="noStrike">
                          <a:latin typeface="Times New Roman"/>
                          <a:ea typeface="Times New Roman"/>
                          <a:cs typeface="Times New Roman"/>
                          <a:sym typeface="Times New Roman"/>
                        </a:rPr>
                        <a:t>family-name</a:t>
                      </a:r>
                      <a:endParaRPr/>
                    </a:p>
                  </a:txBody>
                  <a:tcPr marT="45725" marB="45725" marR="91450" marL="91450" anchor="ctr"/>
                </a:tc>
                <a:tc>
                  <a:txBody>
                    <a:bodyPr>
                      <a:noAutofit/>
                    </a:bodyPr>
                    <a:lstStyle/>
                    <a:p>
                      <a:pPr indent="0" lvl="0" marL="0" marR="0" rtl="0" algn="l">
                        <a:spcBef>
                          <a:spcPts val="0"/>
                        </a:spcBef>
                        <a:spcAft>
                          <a:spcPts val="0"/>
                        </a:spcAft>
                        <a:buNone/>
                      </a:pPr>
                      <a:r>
                        <a:rPr lang="ru-RU" sz="1800">
                          <a:latin typeface="Times New Roman"/>
                          <a:ea typeface="Times New Roman"/>
                          <a:cs typeface="Times New Roman"/>
                          <a:sym typeface="Times New Roman"/>
                        </a:rPr>
                        <a:t>Название (имя) семейства шрифтов, например, Times, Courier, Arial. Рекомендуется указывать вместе с базовым семейством.</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ru-RU" sz="1800">
                          <a:latin typeface="Times New Roman"/>
                          <a:ea typeface="Times New Roman"/>
                          <a:cs typeface="Times New Roman"/>
                          <a:sym typeface="Times New Roman"/>
                        </a:rPr>
                        <a:t>generic-family</a:t>
                      </a:r>
                      <a:endParaRPr/>
                    </a:p>
                  </a:txBody>
                  <a:tcPr marT="45725" marB="45725" marR="91450" marL="91450" anchor="ctr"/>
                </a:tc>
                <a:tc>
                  <a:txBody>
                    <a:bodyPr>
                      <a:noAutofit/>
                    </a:bodyPr>
                    <a:lstStyle/>
                    <a:p>
                      <a:pPr indent="0" lvl="0" marL="0" marR="0" rtl="0" algn="l">
                        <a:spcBef>
                          <a:spcPts val="0"/>
                        </a:spcBef>
                        <a:spcAft>
                          <a:spcPts val="0"/>
                        </a:spcAft>
                        <a:buNone/>
                      </a:pPr>
                      <a:r>
                        <a:rPr lang="ru-RU" sz="1800">
                          <a:latin typeface="Times New Roman"/>
                          <a:ea typeface="Times New Roman"/>
                          <a:cs typeface="Times New Roman"/>
                          <a:sym typeface="Times New Roman"/>
                        </a:rPr>
                        <a:t>Базовое семейство. CSS определяет пять базовых семейств шрифтов:</a:t>
                      </a:r>
                      <a:br>
                        <a:rPr lang="ru-RU" sz="1800">
                          <a:latin typeface="Times New Roman"/>
                          <a:ea typeface="Times New Roman"/>
                          <a:cs typeface="Times New Roman"/>
                          <a:sym typeface="Times New Roman"/>
                        </a:rPr>
                      </a:br>
                      <a:r>
                        <a:rPr lang="ru-RU" sz="1800">
                          <a:latin typeface="Times New Roman"/>
                          <a:ea typeface="Times New Roman"/>
                          <a:cs typeface="Times New Roman"/>
                          <a:sym typeface="Times New Roman"/>
                        </a:rPr>
                        <a:t>Шрифты с засечками — Serif (Times New Roman, Times, Garamond, Georgia)</a:t>
                      </a:r>
                      <a:br>
                        <a:rPr lang="ru-RU" sz="1800">
                          <a:latin typeface="Times New Roman"/>
                          <a:ea typeface="Times New Roman"/>
                          <a:cs typeface="Times New Roman"/>
                          <a:sym typeface="Times New Roman"/>
                        </a:rPr>
                      </a:br>
                      <a:r>
                        <a:rPr lang="ru-RU" sz="1800">
                          <a:latin typeface="Times New Roman"/>
                          <a:ea typeface="Times New Roman"/>
                          <a:cs typeface="Times New Roman"/>
                          <a:sym typeface="Times New Roman"/>
                        </a:rPr>
                        <a:t>Рубленые шрифты — Sans-serif (Helvetica, Geneva, Arial, Verdana, Trebuchet, Univers)</a:t>
                      </a:r>
                      <a:br>
                        <a:rPr lang="ru-RU" sz="1800">
                          <a:latin typeface="Times New Roman"/>
                          <a:ea typeface="Times New Roman"/>
                          <a:cs typeface="Times New Roman"/>
                          <a:sym typeface="Times New Roman"/>
                        </a:rPr>
                      </a:br>
                      <a:r>
                        <a:rPr lang="ru-RU" sz="1800">
                          <a:latin typeface="Times New Roman"/>
                          <a:ea typeface="Times New Roman"/>
                          <a:cs typeface="Times New Roman"/>
                          <a:sym typeface="Times New Roman"/>
                        </a:rPr>
                        <a:t>Моноширинные шрифты — Monospace (Courier, Courier New, Andele Mono)</a:t>
                      </a:r>
                      <a:br>
                        <a:rPr lang="ru-RU" sz="1800">
                          <a:latin typeface="Times New Roman"/>
                          <a:ea typeface="Times New Roman"/>
                          <a:cs typeface="Times New Roman"/>
                          <a:sym typeface="Times New Roman"/>
                        </a:rPr>
                      </a:br>
                      <a:r>
                        <a:rPr lang="ru-RU" sz="1800">
                          <a:latin typeface="Times New Roman"/>
                          <a:ea typeface="Times New Roman"/>
                          <a:cs typeface="Times New Roman"/>
                          <a:sym typeface="Times New Roman"/>
                        </a:rPr>
                        <a:t>Рукописные шрифты — Cursive (Comic Sans, Gabriola, Monotype Corsiva, Author, Zapf Chancery)</a:t>
                      </a:r>
                      <a:br>
                        <a:rPr lang="ru-RU" sz="1800">
                          <a:latin typeface="Times New Roman"/>
                          <a:ea typeface="Times New Roman"/>
                          <a:cs typeface="Times New Roman"/>
                          <a:sym typeface="Times New Roman"/>
                        </a:rPr>
                      </a:br>
                      <a:r>
                        <a:rPr lang="ru-RU" sz="1800">
                          <a:latin typeface="Times New Roman"/>
                          <a:ea typeface="Times New Roman"/>
                          <a:cs typeface="Times New Roman"/>
                          <a:sym typeface="Times New Roman"/>
                        </a:rPr>
                        <a:t>Аллегорические шрифты (Western, Woodblock, Klingon)</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ru-RU" sz="1800">
                          <a:latin typeface="Times New Roman"/>
                          <a:ea typeface="Times New Roman"/>
                          <a:cs typeface="Times New Roman"/>
                          <a:sym typeface="Times New Roman"/>
                        </a:rPr>
                        <a:t>initial</a:t>
                      </a:r>
                      <a:endParaRPr/>
                    </a:p>
                  </a:txBody>
                  <a:tcPr marT="45725" marB="45725" marR="91450" marL="91450" anchor="ctr"/>
                </a:tc>
                <a:tc>
                  <a:txBody>
                    <a:bodyPr>
                      <a:noAutofit/>
                    </a:bodyPr>
                    <a:lstStyle/>
                    <a:p>
                      <a:pPr indent="0" lvl="0" marL="0" marR="0" rtl="0" algn="l">
                        <a:spcBef>
                          <a:spcPts val="0"/>
                        </a:spcBef>
                        <a:spcAft>
                          <a:spcPts val="0"/>
                        </a:spcAft>
                        <a:buNone/>
                      </a:pPr>
                      <a:r>
                        <a:rPr lang="ru-RU" sz="1800">
                          <a:latin typeface="Times New Roman"/>
                          <a:ea typeface="Times New Roman"/>
                          <a:cs typeface="Times New Roman"/>
                          <a:sym typeface="Times New Roman"/>
                        </a:rPr>
                        <a:t>Устанавливает значение свойства в значение по умолчанию.</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ru-RU" sz="1800">
                          <a:latin typeface="Times New Roman"/>
                          <a:ea typeface="Times New Roman"/>
                          <a:cs typeface="Times New Roman"/>
                          <a:sym typeface="Times New Roman"/>
                        </a:rPr>
                        <a:t>inherit</a:t>
                      </a:r>
                      <a:endParaRPr/>
                    </a:p>
                  </a:txBody>
                  <a:tcPr marT="45725" marB="45725" marR="91450" marL="91450" anchor="ctr"/>
                </a:tc>
                <a:tc>
                  <a:txBody>
                    <a:bodyPr>
                      <a:noAutofit/>
                    </a:bodyPr>
                    <a:lstStyle/>
                    <a:p>
                      <a:pPr indent="0" lvl="0" marL="0" marR="0" rtl="0" algn="l">
                        <a:spcBef>
                          <a:spcPts val="0"/>
                        </a:spcBef>
                        <a:spcAft>
                          <a:spcPts val="0"/>
                        </a:spcAft>
                        <a:buNone/>
                      </a:pPr>
                      <a:r>
                        <a:rPr lang="ru-RU" sz="1800">
                          <a:latin typeface="Times New Roman"/>
                          <a:ea typeface="Times New Roman"/>
                          <a:cs typeface="Times New Roman"/>
                          <a:sym typeface="Times New Roman"/>
                        </a:rPr>
                        <a:t>Наследует значение свойства от родительского элемента.</a:t>
                      </a:r>
                      <a:endParaRPr/>
                    </a:p>
                  </a:txBody>
                  <a:tcPr marT="45725" marB="45725" marR="91450" marL="91450" anchor="ct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