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392B2CC-8F8B-4C5C-BA6D-87E4D3A20BB4}">
  <a:tblStyle styleId="{A392B2CC-8F8B-4C5C-BA6D-87E4D3A20BB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learn.javascript.ru/types-intro#type-typeof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learn.javascript.ru/types-conversion" TargetMode="External"/><Relationship Id="rId4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learn.javascript.ru/searching-elements-dom" TargetMode="External"/><Relationship Id="rId4" Type="http://schemas.openxmlformats.org/officeDocument/2006/relationships/hyperlink" Target="https://learn.javascript.ru/styles-and-classes" TargetMode="External"/><Relationship Id="rId5" Type="http://schemas.openxmlformats.org/officeDocument/2006/relationships/hyperlink" Target="https://a-panov.ru/css-using-js/" TargetMode="External"/><Relationship Id="rId6" Type="http://schemas.openxmlformats.org/officeDocument/2006/relationships/hyperlink" Target="https://habr.com/post/250143/" TargetMode="External"/><Relationship Id="rId7" Type="http://schemas.openxmlformats.org/officeDocument/2006/relationships/hyperlink" Target="https://innerhtml.ru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ru-R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Лекция 5</a:t>
            </a:r>
            <a:br>
              <a:rPr b="0" i="0" lang="ru-R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Знакомимся с JavaScript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603421" y="4445794"/>
            <a:ext cx="247958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Matthew Levin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.NET full stack /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front-end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Выполняют действия со значениями и переменными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Действия бывают следующих видов: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0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Математические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0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Логические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0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Действия присваивания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результате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 «a= b* 2;» сообщает компьютеру, что ему необходимо взять текущее значение из переменной b, умножить его на 2, и сохранить результат в другую переменную, которую называется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Выражения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Операторы состоят из одного или более выражений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Выражение —это любая ссылка на переменную или значение или набор переменных и значений, объединенных операциями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a=b*2;</a:t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 этого оператора 4 выражения: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2—это выражение литерального значения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b—это выражение переменной, которое тут означает извлечение его текущего значения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b* 2—это арифметическое выражение, в данном случае выполнение умножения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 b* 2—это выражение присваивания, в данном случае это присвоить результат выражения b* 2 переменной a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590"/>
              <a:buFont typeface="Arial"/>
              <a:buNone/>
            </a:pPr>
            <a:r>
              <a:rPr b="0" i="0" lang="ru-RU" sz="259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подробнее о выражениях далее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Оператор-выражение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Выражение, которое является законченным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a*4;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Выполнение программы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Инструменты: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знакомства с языком JavaScript понадобиться открыть консоль в средствах разработки в ближайшем браузере (Firefox, Chrome, IE и т.п.).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шагам: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Ввести в адресную строку «about:blank» для открытия пустой страницы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Нажать клавишу f12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Перейти во вкладку «консоль»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*комбинация &lt;shift&gt; + &lt;enter&gt; используется для многострочного скрипта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690688"/>
            <a:ext cx="8640000" cy="3760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console.log()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Оператор, предназначенный для вывода значения  в консоли разработчика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log( b) – функция, в которую передаётся значение, которое нужно вывести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 —это ссылка на объект, где расположена функция log(..)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Правила оформления кода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13650" y="1530975"/>
            <a:ext cx="10964700" cy="52353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отступов в начале строки есть табуляция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Никаких пробелов в конце строки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Табуляция до 5 уровней вложенности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Длина строки до 80 символов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Выравнивание при переносе, к примеру, аргументов лучше выполнять по первому аргументу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if/else/for/while/try многострочные и с фигурными скобками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Унарные операторы отделяются пробелами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Операторы «,» и «;» не выделяются запятыми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«:» после имени должны отделяться 1 пробелом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Тернарный оператор ? и : должен иметь пробелы с обеих сторон.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 использовать пробелы в пустых конструкторах, таких как {}, [], fn()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Пробел между аргументами и выражением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a</a:t>
            </a: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lert()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Еще один путь вывести информацию —запустить оператор alert(..). Например: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alert( b);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Данный оператор показывает всплывающее окно с кнопкой «OK» и содержимым переменной b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prompt()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Оператор, предназначенный для простого диалога с пользователем </a:t>
            </a:r>
            <a:r>
              <a:rPr lang="ru-RU">
                <a:solidFill>
                  <a:schemeClr val="lt1"/>
                </a:solidFill>
              </a:rPr>
              <a:t>посредством</a:t>
            </a: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модального окна. Пример: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 =prompt( "Please tell me your age:");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 age);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Сообщение, которое вы передаете в prompt(..), в данном случае «Please tell me your age:» выводится во всплывающем окне.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prompt()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7200000" cy="396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prompt()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838200" y="1714412"/>
            <a:ext cx="10515600" cy="143656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Как только вы подтвердите ввод текста щелкнув по «OK», вы заметите, что введенное значение теперь хранится в переменной age, которую мы затем </a:t>
            </a:r>
            <a:r>
              <a:rPr lang="ru-RU">
                <a:solidFill>
                  <a:schemeClr val="lt1"/>
                </a:solidFill>
              </a:rPr>
              <a:t>выведем с</a:t>
            </a: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помощью console.log(..):</a:t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150973"/>
            <a:ext cx="59531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Операции —это те действия, которые мы выполняем над переменными и значениями. Мы уже видели две операции JavaScript, = и *.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Операция * выполняет математическое умножение.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Операция = используется для присваивания—сначала мы вычисляем значение с правой стороны(исходное значение) от = , а затем записываем его в переменную, которую мы указываем с левой стороны(переменная назначения)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Хоть и не являющееся технически операцией, вам необходимо ключевое слово var в любой программе, поскольку это основной способ, с помощью которого вы объявляете (т.е. создаете) переменные (сокращение от variables).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 всегда должны объявить переменную с именем до того, как начнете </a:t>
            </a:r>
            <a:r>
              <a:rPr lang="ru-RU">
                <a:solidFill>
                  <a:schemeClr val="lt1"/>
                </a:solidFill>
              </a:rPr>
              <a:t>ее</a:t>
            </a: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использовать. Но вам достаточно объявить переменную всего раз для каждой области видимости, а затем пользоваться ею столько раз, сколько нужно.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Пример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a =20;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=a +1;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=a *2;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 a );// 42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</a:t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Присваивание: = как в «a = 2».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Математические: +(сложение), -(вычитание), *(умножение) и /(деление), как в «a* 3».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Составное присваивание: +=, -=, *=, и /= — это составные операции, которые объединяют математическую операцию с присваиванием, как в a += 2 (эквивалентно «a= a+ 2»).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Инкремент/Декремент: ++(инкремент), --(декремент), как в «a++»(эквивалентно «a=a+ 1»).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Доступ к свойству объекта: «.» как в  console.log().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Объекты —это значения, которые хранят другие значения под своими именами, называемые свойства.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obj.a означает значение из объекта obj из его свойства a. Еще один способ доступа к свойствам —obj["a"].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Равенство: ==(нестрогое), ===(строгое), !=(нестрогое неравенство), !==(строгое неравенство), как в «a == b».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Сравнение: &lt;(меньше чем), &gt;(больше чем), &lt;=(меньше или нестрого равно), &gt;=(больше или нестрого равно), как в «a&lt;= b».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Логические: &amp;&amp;(и),||(или), как в «a||b», которое выбирает или a, или(or) b. Эти операции используются для создания составных условных конструкций. Например: если либо a либо (or)b—истина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Значения и типы</a:t>
            </a:r>
            <a:endParaRPr/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 JavaScript есть встроенные типы для каждого из этих так называемых примитивных значений: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когда вам нужно работать с математикой, вам нужно число.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когда вам нужно вывести значение на экран, вам нужна строка(один или несколько символов, слов, предложений).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когда вам нужно принять решение в своей программе, вам нужно логическое значение (true (истина) или false (ложь)).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Предисловие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Дополнительные типы данных</a:t>
            </a:r>
            <a:endParaRPr/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Специальное значение «null»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Специальное значение «NAN»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Специальное значение «undefined»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Объекты «object»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определения типа переменной 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можно использовать оператор </a:t>
            </a:r>
            <a:r>
              <a:rPr b="1" i="0" lang="ru-RU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typeof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Литералы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Значения, непосредственно включаемые в исходный код, называются литералы. Строковые литералы заключаются в двойные кавычки "...« или одинарные ('...’) — единственная разница в них — это ваши стилистические предпочтения. Литералы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Числа и логического з</a:t>
            </a:r>
            <a:r>
              <a:rPr lang="ru-RU">
                <a:solidFill>
                  <a:schemeClr val="lt1"/>
                </a:solidFill>
              </a:rPr>
              <a:t>нн</a:t>
            </a: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ачения пишутся как есть.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Литералы</a:t>
            </a:r>
            <a:endParaRPr/>
          </a:p>
        </p:txBody>
      </p:sp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"Я -строка";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'Я -тоже строка';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42;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Приведение типов</a:t>
            </a:r>
            <a:endParaRPr/>
          </a:p>
        </p:txBody>
      </p:sp>
      <p:pic>
        <p:nvPicPr>
          <p:cNvPr id="274" name="Google Shape;274;p4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6762" y="1738312"/>
            <a:ext cx="30384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Преобразование между типами</a:t>
            </a:r>
            <a:endParaRPr/>
          </a:p>
        </p:txBody>
      </p:sp>
      <p:sp>
        <p:nvSpPr>
          <p:cNvPr id="280" name="Google Shape;280;p46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Преобразование 1 типа к другому в программировании называется приведением.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предоставляет несколько различных возможностей принудительного приведения между типами.  Например: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a ="42";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b =Number( a 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 a );// "42"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 b);// 42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Явное приведение</a:t>
            </a:r>
            <a:endParaRPr/>
          </a:p>
        </p:txBody>
      </p:sp>
      <p:sp>
        <p:nvSpPr>
          <p:cNvPr id="286" name="Google Shape;286;p47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Пример: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Number(..)(встроенная функция)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Неявное приведение</a:t>
            </a:r>
            <a:endParaRPr/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1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 сравнении строки "99.99" с числом 99.99 многие согласятся, что они равны. Но они ведь не совсем одно и то же, не так ли? Это одно и то же значение в двух разных представлениях, двух разных типов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1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Неявное приведение</a:t>
            </a:r>
            <a:endParaRPr/>
          </a:p>
        </p:txBody>
      </p:sp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если вы используете операцию нестрогого равенства == для сравнения "99.99" == 99.99, JavaScript преобразует с левой стороны "99.99"в его числовой эквивалент 99.99. После этого сравнение превращается в 99.99 == 99.99, которое конечно является истинным.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Комментарии в коде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Комментарии в коде</a:t>
            </a:r>
            <a:endParaRPr/>
          </a:p>
        </p:txBody>
      </p:sp>
      <p:sp>
        <p:nvSpPr>
          <p:cNvPr id="309" name="Google Shape;309;p51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Правила: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Код без комментариев не оптимален.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Слишком много комментариев (по одному на каждую строку кода, например) возможно являются признаком плохо написанного кода.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Комментарии должны объяснять почему, а не что. Они могут дополнительно объяснять как, когда код особенно сложен.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Предисловие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Код — это набор особых инструкций, сообщающих компьютеру какие задачи нужно сделать. Обычно код сохраняют в текстовый файл, хотя в случае JavaScript можно писать код прямо в консоли разработчика в браузере, чего мы кратко коснемся далее.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Комментарии в коде</a:t>
            </a:r>
            <a:endParaRPr/>
          </a:p>
        </p:txBody>
      </p:sp>
      <p:sp>
        <p:nvSpPr>
          <p:cNvPr id="315" name="Google Shape;315;p52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Это -однострочный комментарий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/* А это -многострочный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комментарий.*/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</a:t>
            </a:r>
            <a:endParaRPr/>
          </a:p>
        </p:txBody>
      </p:sp>
      <p:sp>
        <p:nvSpPr>
          <p:cNvPr id="326" name="Google Shape;326;p54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ru-RU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использует динамическую типизацию, что означает, что переменные могут хранить значения любого типа без какого-либо контроля типов.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ru-RU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Как уже упоминалось ранее, мы объявляем переменную используя оператор var, заметьте, что при этом нет больше никакой другой информации о типе в объявлении.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ru-RU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Обратите внимание на эту простую программу: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ru-RU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amount=99.99;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ru-RU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amount=amount*2;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ru-RU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 amount);// 199.98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ru-RU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преобразует `amount` в строку и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ru-RU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добавляет "$" в начало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ru-RU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amount ="$"+String( amount );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ru-RU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 amount );// "$199.98"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ru-RU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Переменная amount начинает свой жизненный цикл с хранения числа 99.99, а затем хранит числовой результат amount* 2, который равен 199.98.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</a:t>
            </a:r>
            <a:endParaRPr/>
          </a:p>
        </p:txBody>
      </p:sp>
      <p:sp>
        <p:nvSpPr>
          <p:cNvPr id="332" name="Google Shape;332;p55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Первая команда console.log(..) должна неявно привести это Числовое значение к строке, чтобы вывести его в консоль. Затем оператор amount= "$" + String(amount) явно приводит значение 199.98 к строке и добавляет символ "$« в начало. С этого момента, amount хранит строковое значение "$199.98", поэтому второму оператору console.log(..)не нужно выполнять никакого </a:t>
            </a:r>
            <a:r>
              <a:rPr lang="ru-RU">
                <a:solidFill>
                  <a:schemeClr val="lt1"/>
                </a:solidFill>
              </a:rPr>
              <a:t>привидения</a:t>
            </a: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чтобы вывести его в конс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Условные конструкции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if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57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a=1;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if(a&lt;2){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a++;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if..else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58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age=17;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if(age&lt;18){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console.log(“sorry, you are so young”);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else{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console.log(“welocome!”);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Конструкция switch ..case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59"/>
          <p:cNvSpPr txBox="1"/>
          <p:nvPr>
            <p:ph idx="1" type="body"/>
          </p:nvPr>
        </p:nvSpPr>
        <p:spPr>
          <a:xfrm>
            <a:off x="704475" y="1389525"/>
            <a:ext cx="10515600" cy="5353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switch(x)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case 'value1':  // if (x === 'value1')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...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[break]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case 'value2':  // if (x === 'value2')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...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[break]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default: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...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[break]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38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Циклы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for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61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for(var a=1</a:t>
            </a:r>
            <a:r>
              <a:rPr lang="ru-RU">
                <a:solidFill>
                  <a:schemeClr val="lt1"/>
                </a:solidFill>
              </a:rPr>
              <a:t>;</a:t>
            </a: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a&lt;18</a:t>
            </a:r>
            <a:r>
              <a:rPr lang="ru-RU">
                <a:solidFill>
                  <a:schemeClr val="lt1"/>
                </a:solidFill>
              </a:rPr>
              <a:t>;</a:t>
            </a: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a++)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console.log(“sorry, you are so young”);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</a:t>
            </a:r>
            <a:r>
              <a:rPr lang="ru-RU">
                <a:solidFill>
                  <a:schemeClr val="lt1"/>
                </a:solidFill>
              </a:rPr>
              <a:t>welcome</a:t>
            </a: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!”);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Предисловие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Правила допустимого формата и комбинаций операторов называются язык программирования, иногда их соотносят с его синтаксисом, аналогично английскому языку, где правила говорят вам как произносить слова и как составлять правильные предложения используя слова и знаки препинания.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while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62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a=1;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while(a&lt;18)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console.log(“sorry, you are so young”);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a++;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console.log(“welocome!”);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do..while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63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a=1;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console.log(“sorry, you are so young”);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a++;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while(a&lt;18);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console.log(“welocome!”);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</a:t>
            </a:r>
            <a:endParaRPr/>
          </a:p>
        </p:txBody>
      </p:sp>
      <p:sp>
        <p:nvSpPr>
          <p:cNvPr id="389" name="Google Shape;389;p65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functionName(param1,param2 ..){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…//тело функции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return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66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functionName(param1,param2 ..){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…//тело функции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a;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Область видимости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Локальные переменные</a:t>
            </a:r>
            <a:endParaRPr/>
          </a:p>
        </p:txBody>
      </p:sp>
      <p:sp>
        <p:nvSpPr>
          <p:cNvPr id="406" name="Google Shape;406;p68"/>
          <p:cNvSpPr txBox="1"/>
          <p:nvPr>
            <p:ph idx="1" type="body"/>
          </p:nvPr>
        </p:nvSpPr>
        <p:spPr>
          <a:xfrm>
            <a:off x="838200" y="1714400"/>
            <a:ext cx="10515600" cy="5143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showMessage() {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var message = 'Привет, я - Вася!'; // локальная переменная</a:t>
            </a:r>
            <a:endParaRPr/>
          </a:p>
          <a:p>
            <a:pPr indent="-349885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alert( message );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9885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showMessage(); // 'Привет, я - Вася!'</a:t>
            </a:r>
            <a:endParaRPr/>
          </a:p>
          <a:p>
            <a:pPr indent="-349885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alert( message ); // &lt;-- будет ошибка, т.к. переменная видна только внутри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Важно помнить</a:t>
            </a:r>
            <a:endParaRPr/>
          </a:p>
        </p:txBody>
      </p:sp>
      <p:sp>
        <p:nvSpPr>
          <p:cNvPr id="412" name="Google Shape;412;p69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Блоки if/else, switch, for, while, do..while не влияют на область видимости переменных.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Неважно, где именно в функции и сколько раз объявляется переменная. Любое объявление срабатывает один раз и распространяется на всю функцию.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Внешние переменные</a:t>
            </a:r>
            <a:endParaRPr/>
          </a:p>
        </p:txBody>
      </p:sp>
      <p:sp>
        <p:nvSpPr>
          <p:cNvPr id="418" name="Google Shape;418;p70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userName = 'Вася';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showMessage() {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var message = 'Привет, я ' + userName;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alert(message);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showMessage(); // Привет, я Вася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Внешние переменные</a:t>
            </a:r>
            <a:endParaRPr/>
          </a:p>
        </p:txBody>
      </p:sp>
      <p:sp>
        <p:nvSpPr>
          <p:cNvPr id="424" name="Google Shape;424;p71"/>
          <p:cNvSpPr txBox="1"/>
          <p:nvPr>
            <p:ph idx="1" type="body"/>
          </p:nvPr>
        </p:nvSpPr>
        <p:spPr>
          <a:xfrm>
            <a:off x="838200" y="1714400"/>
            <a:ext cx="10515600" cy="47901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userName = 'Вася';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showMessage() {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userName = 'Петя'; // (1) присвоение во внешнюю переменную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var message = 'Привет, я ' + userName;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alert( message );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showMessage();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alert( userName ); // Петя, значение внешней переменной изменено функцией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Операторы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События в браузере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событий</a:t>
            </a:r>
            <a:endParaRPr/>
          </a:p>
        </p:txBody>
      </p:sp>
      <p:sp>
        <p:nvSpPr>
          <p:cNvPr id="435" name="Google Shape;435;p73"/>
          <p:cNvSpPr txBox="1"/>
          <p:nvPr>
            <p:ph idx="1" type="body"/>
          </p:nvPr>
        </p:nvSpPr>
        <p:spPr>
          <a:xfrm>
            <a:off x="838200" y="1714400"/>
            <a:ext cx="10515600" cy="43986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мыши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документа Window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клавиатуры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формы и ЭУ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буфера обмена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перетаскивания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медиа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CSS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События мыши</a:t>
            </a:r>
            <a:endParaRPr/>
          </a:p>
        </p:txBody>
      </p:sp>
      <p:graphicFrame>
        <p:nvGraphicFramePr>
          <p:cNvPr id="441" name="Google Shape;441;p74"/>
          <p:cNvGraphicFramePr/>
          <p:nvPr/>
        </p:nvGraphicFramePr>
        <p:xfrm>
          <a:off x="838200" y="169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{A392B2CC-8F8B-4C5C-BA6D-87E4D3A20BB4}</a:tableStyleId>
              </a:tblPr>
              <a:tblGrid>
                <a:gridCol w="1962000"/>
                <a:gridCol w="8553600"/>
              </a:tblGrid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нажатие на элемент левой кнопкой мыши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dblclick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двойное нажатие на элемент левой кнопкой мыши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contextmenu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нажатие на элемент правой кнопкой мыши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mouseover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наведении мыши на элемент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mousedown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нажатии мышью на элемент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mouseup 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отжатии мыши на элементе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mousemove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движении мыши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onwheel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передвижении колеса мыши над элементом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События документа Window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7" name="Google Shape;447;p75"/>
          <p:cNvGraphicFramePr/>
          <p:nvPr/>
        </p:nvGraphicFramePr>
        <p:xfrm>
          <a:off x="838199" y="169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{A392B2CC-8F8B-4C5C-BA6D-87E4D3A20BB4}</a:tableStyleId>
              </a:tblPr>
              <a:tblGrid>
                <a:gridCol w="2319625"/>
                <a:gridCol w="8195975"/>
              </a:tblGrid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DOMContentLoaded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HTML загружен и обработан, DOM полностью построена и доступна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браузер загрузил все ресурсы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beforeunload/unload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уходе со страницы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resize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браузер изменил размеры окна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error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запуске/загрузке ресурса происходит ошибка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События форм и элементов управления</a:t>
            </a:r>
            <a:endParaRPr/>
          </a:p>
        </p:txBody>
      </p:sp>
      <p:graphicFrame>
        <p:nvGraphicFramePr>
          <p:cNvPr id="453" name="Google Shape;453;p76"/>
          <p:cNvGraphicFramePr/>
          <p:nvPr/>
        </p:nvGraphicFramePr>
        <p:xfrm>
          <a:off x="838200" y="169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{A392B2CC-8F8B-4C5C-BA6D-87E4D3A20BB4}</a:tableStyleId>
              </a:tblPr>
              <a:tblGrid>
                <a:gridCol w="1337675"/>
                <a:gridCol w="9177925"/>
              </a:tblGrid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blur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потере элементов фокуса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change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 окончании изменении значения элемента формы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focus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получении элементов фокуса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получении элементом статуса invalid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выборе пользователем элемента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submit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отправке формы на сервер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срабатывает тут же при изменении значения текстового элемента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7625" marB="47625" marR="95250" marL="95250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0" y="752475"/>
            <a:ext cx="9525000" cy="53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Дома:</a:t>
            </a:r>
            <a:endParaRPr/>
          </a:p>
        </p:txBody>
      </p:sp>
      <p:sp>
        <p:nvSpPr>
          <p:cNvPr id="464" name="Google Shape;464;p78"/>
          <p:cNvSpPr txBox="1"/>
          <p:nvPr>
            <p:ph idx="1" type="body"/>
          </p:nvPr>
        </p:nvSpPr>
        <p:spPr>
          <a:xfrm>
            <a:off x="748950" y="1597025"/>
            <a:ext cx="10955100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ru-RU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Самостоятельно изучить </a:t>
            </a:r>
            <a:r>
              <a:rPr b="0" i="0" lang="ru-RU" sz="259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методы получения доступа к объектам страницы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b="0" i="0" lang="ru-RU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Самостоятельно изучить методы изменения стиля по средствам JS (минимум – </a:t>
            </a:r>
            <a:r>
              <a:rPr b="0" i="0" lang="ru-RU" sz="259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1</a:t>
            </a:r>
            <a:r>
              <a:rPr b="0" i="0" lang="ru-RU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ru-RU" sz="259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2</a:t>
            </a:r>
            <a:r>
              <a:rPr b="0" i="0" lang="ru-RU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b="0" i="0" lang="ru-RU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Методы переадресация по средствам JS (к примеру </a:t>
            </a:r>
            <a:r>
              <a:rPr b="0" i="0" lang="ru-RU" sz="259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эти</a:t>
            </a:r>
            <a:r>
              <a:rPr b="0" i="0" lang="ru-RU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b="0" i="0" lang="ru-RU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Изучение методов изменения HTML – страницы по средствам JS(к примеру </a:t>
            </a:r>
            <a:r>
              <a:rPr b="0" i="0" lang="ru-RU" sz="259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этого</a:t>
            </a:r>
            <a:r>
              <a:rPr b="0" i="0" lang="ru-RU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b="0" i="0" lang="ru-RU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Разработать страницу с тремя кнопками: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ru-RU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нажатии на первую - переход на другую(любую) страницу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ru-RU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нажатии на вторую – смена стиля страницы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ru-RU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нажатии на третью – удаление содержимого со страницы и отрисовка любого из заданий по flexbox с прошлой лекции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Операторы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 языке программирования группа слов/ чисел / операций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Пример: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b * 2;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a,b – переменные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2- литеральное значение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‘=‘ и ‘*’ – операции.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Имеют название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Имеют значение 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Т.к. JS – язык без строгой типизации, конкретный тип хранимых данных в переменной не указывается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Литеральное значение / Литерал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константы, включаемые непосредственно в текст программы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 могут быть изменены в тексте программы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