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42" Type="http://schemas.openxmlformats.org/officeDocument/2006/relationships/slide" Target="slides/slide38.xml"/><Relationship Id="rId86" Type="http://schemas.openxmlformats.org/officeDocument/2006/relationships/slide" Target="slides/slide82.xml"/><Relationship Id="rId41" Type="http://schemas.openxmlformats.org/officeDocument/2006/relationships/slide" Target="slides/slide37.xml"/><Relationship Id="rId85" Type="http://schemas.openxmlformats.org/officeDocument/2006/relationships/slide" Target="slides/slide81.xml"/><Relationship Id="rId44" Type="http://schemas.openxmlformats.org/officeDocument/2006/relationships/slide" Target="slides/slide40.xml"/><Relationship Id="rId88" Type="http://schemas.openxmlformats.org/officeDocument/2006/relationships/slide" Target="slides/slide84.xml"/><Relationship Id="rId43" Type="http://schemas.openxmlformats.org/officeDocument/2006/relationships/slide" Target="slides/slide39.xml"/><Relationship Id="rId87" Type="http://schemas.openxmlformats.org/officeDocument/2006/relationships/slide" Target="slides/slide8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Relationship Id="rId5" Type="http://schemas.openxmlformats.org/officeDocument/2006/relationships/image" Target="../media/image4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5" Type="http://schemas.openxmlformats.org/officeDocument/2006/relationships/image" Target="../media/image3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5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0.png"/><Relationship Id="rId4" Type="http://schemas.openxmlformats.org/officeDocument/2006/relationships/image" Target="../media/image46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hyperlink" Target="https://habr.com/company/dataart/blog/258301/" TargetMode="Externa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4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odeply.com/go/TVQwGJrAF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Лекция </a:t>
            </a:r>
            <a:r>
              <a:rPr lang="en-US"/>
              <a:t>8</a:t>
            </a: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4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659842" y="4848033"/>
            <a:ext cx="231447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Matthew Levin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 full stack /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front-end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Строки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Отрицательные внешние отступы (правый, левый)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Внутренний отступ контейнера равен отризательному внешнемку отступу строки. Этот механизм предназначен для равномерного выравнивания по граням в шаблоне.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Строка без контейнера выползает за свои размеры и вызывает непонимание у начинающего верстальщика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Строка – оболочка для колонок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Нельзя вставлять контент напрямую в строку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Так как строка – display:flex, все колонки, содержащиеся в ней по умолчанию одинаковой высоты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строки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class="row"&gt;</a:t>
            </a:r>
            <a:endParaRPr/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class="col"&gt;Happy :-) This is the right way.&lt;/div&gt;</a:t>
            </a:r>
            <a:endParaRPr/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Колонка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Одинаковой высоты в строке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Могут расти и уменшаться по ширине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Могут содержать строки и колонки внутри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Классическая сетка имеет 12 колонок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Пространство между колонками называется «gutter»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152" y="681498"/>
            <a:ext cx="5040000" cy="611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151" y="1621132"/>
            <a:ext cx="5040000" cy="603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151" y="2552273"/>
            <a:ext cx="5040000" cy="603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3849" y="514234"/>
            <a:ext cx="5040000" cy="3612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8151" y="3429000"/>
            <a:ext cx="5040000" cy="2252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Брейкпоинты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Ширина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(xs) — ширина экрана &lt; 576px. 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sm — ширина экрана ≥ 576px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md — ширина экрана ≥ 768px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lg — ширина экрана ≥ 992px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xl — ширина экрана ≥ 1200px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*xs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Xs -  инфикс, который использовался в Bootstrap 3, больше не используется в Bootstrap 4.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Вместо col-xs-6, просто col-6.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Почему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Bootstrap использует медиа запросы CSS, что установить адаптивные точки прерываний.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Медиа запросы CSS дают вам возможность контролировать поведение колонок при разных размерах экрана.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class="container"&gt;</a:t>
            </a:r>
            <a:endParaRPr/>
          </a:p>
          <a:p>
            <a:pPr indent="-40322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&lt;!-- sm- 576px --&gt;</a:t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322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class="row"&gt;</a:t>
            </a:r>
            <a:endParaRPr/>
          </a:p>
          <a:p>
            <a:pPr indent="-40322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class="col-sm-6"&gt;Column 1&lt;/div&gt;</a:t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322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class="col-sm-6"&gt;Column 2&lt;/div&gt;</a:t>
            </a:r>
            <a:endParaRPr/>
          </a:p>
          <a:p>
            <a:pPr indent="-40322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/>
          </a:p>
          <a:p>
            <a:pPr indent="-40322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/>
          </a:p>
        </p:txBody>
      </p:sp>
      <p:pic>
        <p:nvPicPr>
          <p:cNvPr id="192" name="Google Shape;192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5004506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9011" y="1690688"/>
            <a:ext cx="4908743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теорию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Весело, легко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Вывод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Col-sm-6 означает использование 6 колонок из 12, то есть 50% ширины на типичных маленьких размерах экранов.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 экранах меньшего размера 2 колонки станут шириной 100% и встанут вертикально.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Брейкпоинты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Bootstrap разработан как mobile-first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Стандартные медиа-выражения настроены на брейк-поинты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Брейк-поинты – те самые размеры, обозначенные буквами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Запомнить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Так как (xs) это дефолтный брейк-поинт, то подразумевает col-12. Следовательно: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class="col-12 col-sm-6"&gt;Column&lt;/div&gt;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Работает так же, как и: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class="col-sm-6"&gt;Column&lt;/div&gt;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Выучить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xs(default) &gt; переписывает sm &gt; переписывает md &gt; переписывает lg &gt; переписывает xl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Или в обратном порядке… xl &gt; переписывает lg &gt; переписывает md &gt; переписывает sm &gt; переписывает (xs)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это работает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одинаковой ширины колонок на всех уровнях, просто выставите ширину для самого маленького ряда как хотите: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class="col-lg-3 col-md-3 col-sm-3"&gt;..&lt;/div&gt; тоже самое, что и: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class="col-sm-3"&gt;..&lt;/div&gt;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Следовательно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разной ширины колонки на разных уровнях, используйте подходящие прерывания для перезаписи маленьких прерываний.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Пример : 3 колоночная ширина на sm и 4 колоночная ширина на md и выше: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class="col-sm-3 col-md-4"&gt;..&lt;/div&gt;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auto-layout сетка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auto-layout сетка</a:t>
            </a:r>
            <a:endParaRPr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Если задать </a:t>
            </a:r>
            <a:r>
              <a:rPr lang="en-US">
                <a:solidFill>
                  <a:schemeClr val="lt1"/>
                </a:solidFill>
              </a:rPr>
              <a:t>к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олонкам одинаковое «измерение» без значения размера – они будут одинакового размера до следующего брейк- поинта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После следующего брейк-поинта они выстроятся вертикально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class="container"&gt;</a:t>
            </a:r>
            <a:endParaRPr/>
          </a:p>
          <a:p>
            <a:pPr indent="-40322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class="row"&gt;</a:t>
            </a:r>
            <a:endParaRPr/>
          </a:p>
          <a:p>
            <a:pPr indent="-40322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class="col"&gt;1&lt;/div&gt;</a:t>
            </a:r>
            <a:endParaRPr/>
          </a:p>
          <a:p>
            <a:pPr indent="-40322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class="col"&gt;2&lt;/div&gt;</a:t>
            </a:r>
            <a:endParaRPr/>
          </a:p>
          <a:p>
            <a:pPr indent="-40322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class="col"&gt;3&lt;/div&gt;</a:t>
            </a:r>
            <a:endParaRPr/>
          </a:p>
          <a:p>
            <a:pPr indent="-40322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/>
          </a:p>
          <a:p>
            <a:pPr indent="-40322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/>
          </a:p>
        </p:txBody>
      </p:sp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class="container"&gt;</a:t>
            </a:r>
            <a:endParaRPr/>
          </a:p>
          <a:p>
            <a:pPr indent="-774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class="row"&gt;</a:t>
            </a:r>
            <a:endParaRPr/>
          </a:p>
          <a:p>
            <a:pPr indent="-774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class="col-sm"&gt;1&lt;/div&gt;</a:t>
            </a:r>
            <a:endParaRPr/>
          </a:p>
          <a:p>
            <a:pPr indent="-774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class="col-sm"&gt;2&lt;/div&gt;</a:t>
            </a:r>
            <a:endParaRPr/>
          </a:p>
          <a:p>
            <a:pPr indent="-774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class="col-sm"&gt;3&lt;/div&gt;</a:t>
            </a:r>
            <a:endParaRPr/>
          </a:p>
          <a:p>
            <a:pPr indent="-774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b="0" i="0" sz="238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подключать?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&lt;script crossorigin src="https://unpkg.com/react@16/umd/react.production.min.js"&gt; &lt;/script&gt;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&lt;script crossorigin src="https://unpkg.com/react-dom@16/umd/react-dom.production.min.js"&gt; &lt;/script&gt;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&lt;script src="https://cdnjs.cloudflare.com/ajax/libs/babel-standalone/6.25.0/babel.min.js"&gt; &lt;/script&gt;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будет тут?</a:t>
            </a:r>
            <a:endParaRPr/>
          </a:p>
        </p:txBody>
      </p:sp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838200" y="1702055"/>
            <a:ext cx="10515600" cy="41674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 class="container"&gt;</a:t>
            </a:r>
            <a:endParaRPr/>
          </a:p>
          <a:p>
            <a:pPr indent="-38989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 class="row"&gt;</a:t>
            </a:r>
            <a:endParaRPr/>
          </a:p>
          <a:p>
            <a:pPr indent="-38989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 class="col-sm-2"&gt;sidebar&lt;/div&gt;</a:t>
            </a:r>
            <a:endParaRPr/>
          </a:p>
          <a:p>
            <a:pPr indent="-38989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 class="col"&gt;main content&lt;/div&gt;</a:t>
            </a:r>
            <a:endParaRPr/>
          </a:p>
          <a:p>
            <a:pPr indent="-38989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/>
          </a:p>
          <a:p>
            <a:pPr indent="-38989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Ответ</a:t>
            </a:r>
            <a:endParaRPr/>
          </a:p>
        </p:txBody>
      </p:sp>
      <p:sp>
        <p:nvSpPr>
          <p:cNvPr id="264" name="Google Shape;264;p43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Правая колонка будет автоматически расти, чтобы занять ширину, так как мы используем auto-layout .col. Сайдбар будет 16.6% ширины на больших экранах и затем встанет выше на sm прерывании с 576px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Волшебство</a:t>
            </a:r>
            <a:endParaRPr/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class="container"&gt;</a:t>
            </a:r>
            <a:endParaRPr/>
          </a:p>
          <a:p>
            <a:pPr indent="-40322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class="row"&gt;</a:t>
            </a:r>
            <a:endParaRPr/>
          </a:p>
          <a:p>
            <a:pPr indent="-40322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class="col-sm-2"&gt;left&lt;/div&gt;</a:t>
            </a:r>
            <a:endParaRPr/>
          </a:p>
          <a:p>
            <a:pPr indent="-40322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class="col"&gt;main content&lt;/div&gt;</a:t>
            </a:r>
            <a:endParaRPr/>
          </a:p>
          <a:p>
            <a:pPr indent="-40322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class="col-auto"&gt;right&lt;/div&gt; &lt;!-- подстраивается под содержимое --&gt;</a:t>
            </a:r>
            <a:endParaRPr/>
          </a:p>
          <a:p>
            <a:pPr indent="-40322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/>
          </a:p>
          <a:p>
            <a:pPr indent="-40322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добавить?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Используйте auto-margin или Flexbox align-item и justify-content для горизонтального или вертикального выравнивания.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Вертикальное выравнивание классами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9812" y="733425"/>
            <a:ext cx="7572375" cy="53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idx="1" type="body"/>
          </p:nvPr>
        </p:nvSpPr>
        <p:spPr>
          <a:xfrm>
            <a:off x="838200" y="988550"/>
            <a:ext cx="10515600" cy="116511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class="container"&gt;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class="row align-items-start"&gt;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class="col"&gt;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Одна из трёх колонок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class="col"&gt;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Одна из трёх колонок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class="col"&gt;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Одна из трёх колонок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class="row align-items-center"&gt;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class="col"&gt;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Одна из трёх колонок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class="col"&gt;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Одна из трёх колонок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class="col"&gt;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Одна из трёх колонок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class="row align-items-end"&gt;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class="col"&gt;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Одна из трёх колонок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class="col"&gt;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Одна из трёх колонок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class="col"&gt;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Одна из трёх колонок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b="0" i="0" sz="133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Почернее???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123" y="1359000"/>
            <a:ext cx="8943754" cy="41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/>
          <p:nvPr>
            <p:ph idx="1" type="body"/>
          </p:nvPr>
        </p:nvSpPr>
        <p:spPr>
          <a:xfrm>
            <a:off x="838200" y="568400"/>
            <a:ext cx="10515600" cy="12388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class="container"&gt;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class="row justify-content-start"&gt;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class="col-4"&gt;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Одна из двух колонок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class="col-4"&gt;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Одна из двух колонок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class="row justify-content-center"&gt;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class="col-4"&gt;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Одна из двух колонок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class="col-4"&gt;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Одна из двух колонок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class="row justify-content-end"&gt;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class="col-4"&gt;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Одна из двух колонок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class="col-4"&gt;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Одна из двух колонок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class="row justify-content-around"&gt;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class="col-4"&gt;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Одна из двух колонок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class="col-4"&gt;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Одна из двух колонок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class="row justify-content-between"&gt;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class="col-4"&gt;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Одна из двух колонок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class="col-4"&gt;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Одна из двух колонок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b="0" i="0" sz="11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746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оформления простого кода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044798"/>
            <a:ext cx="10515600" cy="536835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 lang="en"&gt;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&lt;head&gt;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&lt;!-- Required meta tags --&gt;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&lt;meta charset="utf-8"&gt;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&lt;meta name="viewport" content="width=device-width, initial-scale=1, shrink-to-fit=no"&gt;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&lt;!-- Bootstrap CSS --&gt;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&lt;link rel="stylesheet" href="https://stackpath.bootstrapcdn.com/bootstrap/4.1.3/css/bootstrap.min.css" integrity="sha384-MCw98/SFnGE8fJT3GXwEOngsV7Zt27NXFoaoApmYm81iuXoPkFOJwJ8ERdknLPMO" crossorigin="anonymous"&gt;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&lt;title&gt;Hello, world!&lt;/title&gt;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&lt;/head&gt;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&lt;body&gt;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&lt;h1&gt;Hello, world!&lt;/h1&gt;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&lt;!-- Optional JavaScript --&gt;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&lt;!-- jQuery first, then Popper.js, then Bootstrap JS --&gt;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&lt;script src="https://code.jquery.com/jquery-3.3.1.slim.min.js" integrity="sha384-q8i/X+965DzO0rT7abK41JStQIAqVgRVzpbzo5smXKp4YfRvH+8abtTE1Pi6jizo" crossorigin="anonymous"&gt;&lt;/script&gt;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&lt;script src="https://cdnjs.cloudflare.com/ajax/libs/popper.js/1.14.3/umd/popper.min.js" integrity="sha384-ZMP7rVo3mIykV+2+9J3UJ46jBk0WLaUAdn689aCwoqbBJiSnjAK/l8WvCWPIPm49" crossorigin="anonymous"&gt;&lt;/script&gt;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&lt;script src="https://stackpath.bootstrapcdn.com/bootstrap/4.1.3/js/bootstrap.min.js" integrity="sha384-ChfqqxuZUCnJSK3+MXmPNIyE6ZbWh2IMqE241rYiqJxyMiZ6OW/JmZQ5stwEULTy" crossorigin="anonymous"&gt;&lt;/script&gt;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&lt;/body&gt;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Переходы строк</a:t>
            </a:r>
            <a:endParaRPr/>
          </a:p>
        </p:txBody>
      </p:sp>
      <p:pic>
        <p:nvPicPr>
          <p:cNvPr id="312" name="Google Shape;31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9812" y="2695575"/>
            <a:ext cx="75723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это сделать?</a:t>
            </a:r>
            <a:endParaRPr/>
          </a:p>
        </p:txBody>
      </p:sp>
      <p:sp>
        <p:nvSpPr>
          <p:cNvPr id="318" name="Google Shape;318;p53"/>
          <p:cNvSpPr txBox="1"/>
          <p:nvPr>
            <p:ph idx="1" type="body"/>
          </p:nvPr>
        </p:nvSpPr>
        <p:spPr>
          <a:xfrm>
            <a:off x="838200" y="1702050"/>
            <a:ext cx="10515600" cy="52896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class="row"&gt;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class="col-6 col-sm-3"&gt;.col-6 .col-sm-3&lt;/div&gt;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class="col-6 col-sm-3"&gt;.col-6 .col-sm-3&lt;/div&gt;</a:t>
            </a:r>
            <a:endParaRPr/>
          </a:p>
          <a:p>
            <a:pPr indent="-34988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&lt;!-- Заставит следующие столбцы переходить на новую строку --&gt;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class="w-100"&gt;&lt;/div&gt;</a:t>
            </a:r>
            <a:endParaRPr/>
          </a:p>
          <a:p>
            <a:pPr indent="-34988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class="col-6 col-sm-3"&gt;.col-6 .col-sm-3&lt;/div&gt;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class="col-6 col-sm-3"&gt;.col-6 .col-sm-3&lt;/div&gt;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Упорядочивание</a:t>
            </a:r>
            <a:endParaRPr/>
          </a:p>
        </p:txBody>
      </p:sp>
      <p:pic>
        <p:nvPicPr>
          <p:cNvPr id="324" name="Google Shape;32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9812" y="2819400"/>
            <a:ext cx="75723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это сделать?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838200" y="1702050"/>
            <a:ext cx="10515600" cy="50892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class="container"&gt;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class="row"&gt;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class="col"&gt;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First, but unordered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class="col order-12"&gt;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Second, but last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class="col order-1"&gt;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Third, but first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Смещения</a:t>
            </a:r>
            <a:endParaRPr/>
          </a:p>
        </p:txBody>
      </p:sp>
      <p:pic>
        <p:nvPicPr>
          <p:cNvPr id="336" name="Google Shape;33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9812" y="2190750"/>
            <a:ext cx="75723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7"/>
          <p:cNvSpPr txBox="1"/>
          <p:nvPr>
            <p:ph type="title"/>
          </p:nvPr>
        </p:nvSpPr>
        <p:spPr>
          <a:xfrm>
            <a:off x="838200" y="3764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это сделать?</a:t>
            </a:r>
            <a:endParaRPr/>
          </a:p>
        </p:txBody>
      </p:sp>
      <p:sp>
        <p:nvSpPr>
          <p:cNvPr id="342" name="Google Shape;342;p57"/>
          <p:cNvSpPr txBox="1"/>
          <p:nvPr>
            <p:ph idx="1" type="body"/>
          </p:nvPr>
        </p:nvSpPr>
        <p:spPr>
          <a:xfrm>
            <a:off x="838200" y="1702049"/>
            <a:ext cx="10515600" cy="5364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class="row"&gt;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class="col-md-4"&gt;.col-md-4&lt;/div&gt;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class="col-md-4 offset-md-4"&gt;.col-md-4 .offset-md-4&lt;/div&gt;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class="row"&gt;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class="col-md-3 offset-md-3"&gt;.col-md-3 .offset-md-3&lt;/div&gt;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class="col-md-3 offset-md-3"&gt;.col-md-3 .offset-md-3&lt;/div&gt;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class="row"&gt;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class="col-md-6 offset-md-3"&gt;.col-md-6 .offset-md-3&lt;/div&gt;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b="0" i="0" sz="238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Сдвигание колонок</a:t>
            </a:r>
            <a:endParaRPr/>
          </a:p>
        </p:txBody>
      </p:sp>
      <p:pic>
        <p:nvPicPr>
          <p:cNvPr id="348" name="Google Shape;34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9812" y="2190750"/>
            <a:ext cx="75723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это сделать?</a:t>
            </a:r>
            <a:endParaRPr/>
          </a:p>
        </p:txBody>
      </p:sp>
      <p:sp>
        <p:nvSpPr>
          <p:cNvPr id="354" name="Google Shape;354;p59"/>
          <p:cNvSpPr txBox="1"/>
          <p:nvPr>
            <p:ph idx="1" type="body"/>
          </p:nvPr>
        </p:nvSpPr>
        <p:spPr>
          <a:xfrm>
            <a:off x="838200" y="1702050"/>
            <a:ext cx="10515600" cy="54546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class="row"&gt;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class="col-md-4"&gt;.col-md-4&lt;/div&gt;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class="col-md-4 ml-auto"&gt;.col-md-4 .ml-auto&lt;/div&gt;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class="row"&gt;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class="col-md-3 ml-md-auto"&gt;.col-md-3 .ml-md-auto&lt;/div&gt;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class="col-md-3 ml-md-auto"&gt;.col-md-3 .ml-md-auto&lt;/div&gt;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class="row"&gt;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class="col-auto mr-auto"&gt;.col-auto .mr-auto&lt;/div&gt;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class="col-auto"&gt;.col-auto&lt;/div&gt;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b="0" i="0" sz="217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Вложенность</a:t>
            </a:r>
            <a:endParaRPr/>
          </a:p>
        </p:txBody>
      </p:sp>
      <p:pic>
        <p:nvPicPr>
          <p:cNvPr id="360" name="Google Shape;36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9812" y="2695575"/>
            <a:ext cx="75723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это сделать?</a:t>
            </a:r>
            <a:endParaRPr/>
          </a:p>
        </p:txBody>
      </p:sp>
      <p:sp>
        <p:nvSpPr>
          <p:cNvPr id="366" name="Google Shape;366;p61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class="row"&gt;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class="col-sm-9"&gt;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Level 1: .col-sm-9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class="row"&gt;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&lt;div class="col-8 col-sm-6"&gt;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Level 2: .col-8 .col-sm-6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&lt;div class="col-4 col-sm-6"&gt;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Level 2: .col-4 .col-sm-6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Разметка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Всё остальное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Схема цветов</a:t>
            </a:r>
            <a:endParaRPr/>
          </a:p>
        </p:txBody>
      </p:sp>
      <p:pic>
        <p:nvPicPr>
          <p:cNvPr id="377" name="Google Shape;377;p63"/>
          <p:cNvPicPr preferRelativeResize="0"/>
          <p:nvPr/>
        </p:nvPicPr>
        <p:blipFill rotWithShape="1">
          <a:blip r:embed="rId3">
            <a:alphaModFix/>
          </a:blip>
          <a:srcRect b="3001" l="1153" r="1915" t="3329"/>
          <a:stretch/>
        </p:blipFill>
        <p:spPr>
          <a:xfrm>
            <a:off x="2426043" y="1371599"/>
            <a:ext cx="7339914" cy="512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Схема цветов фона</a:t>
            </a:r>
            <a:endParaRPr/>
          </a:p>
        </p:txBody>
      </p:sp>
      <p:pic>
        <p:nvPicPr>
          <p:cNvPr id="383" name="Google Shape;383;p64"/>
          <p:cNvPicPr preferRelativeResize="0"/>
          <p:nvPr/>
        </p:nvPicPr>
        <p:blipFill rotWithShape="1">
          <a:blip r:embed="rId3">
            <a:alphaModFix/>
          </a:blip>
          <a:srcRect b="3649" l="2460" r="1753" t="1678"/>
          <a:stretch/>
        </p:blipFill>
        <p:spPr>
          <a:xfrm>
            <a:off x="3070898" y="1272875"/>
            <a:ext cx="6050203" cy="52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Границы</a:t>
            </a:r>
            <a:endParaRPr/>
          </a:p>
        </p:txBody>
      </p:sp>
      <p:sp>
        <p:nvSpPr>
          <p:cNvPr id="389" name="Google Shape;389;p65"/>
          <p:cNvSpPr txBox="1"/>
          <p:nvPr>
            <p:ph idx="1" type="body"/>
          </p:nvPr>
        </p:nvSpPr>
        <p:spPr>
          <a:xfrm>
            <a:off x="838200" y="2919413"/>
            <a:ext cx="10515600" cy="313398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&lt;img src="..." alt="..." class="rounded"&gt;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&lt;img src="..." alt="..." class="rounded-top"&gt;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&lt;img src="..." alt="..." class="rounded-right"&gt;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&lt;img src="..." alt="..." class="rounded-bottom"&gt;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&lt;img src="..." alt="..." class="rounded-left"&gt;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&lt;img src="..." alt="..." class="rounded-circle"&gt;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&lt;img src="..." alt="..." class="rounded-0"&gt;</a:t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9812" y="1690688"/>
            <a:ext cx="757237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Тени</a:t>
            </a:r>
            <a:endParaRPr/>
          </a:p>
        </p:txBody>
      </p:sp>
      <p:pic>
        <p:nvPicPr>
          <p:cNvPr id="396" name="Google Shape;39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9812" y="1573685"/>
            <a:ext cx="757237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Тени</a:t>
            </a:r>
            <a:endParaRPr/>
          </a:p>
        </p:txBody>
      </p:sp>
      <p:sp>
        <p:nvSpPr>
          <p:cNvPr id="402" name="Google Shape;402;p67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class="shadow-none p-3 mb-5 bg-light rounded"&gt;Без теней&lt;/div&gt;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class="shadow-sm p-3 mb-5 bg-white rounded"&gt;Маленькая тень&lt;/div&gt;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class="shadow p-3 mb-5 bg-white rounded"&gt;Обычная тень&lt;/div&gt;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class="shadow-lg p-3 mb-5 bg-white rounded"&gt;Большая тень&lt;/div&gt;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Jumbotron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5467" y="1629000"/>
            <a:ext cx="5441065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Jumbotron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69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Легкий, гибкий компонент, который может дополнительно расширить экран, чтобы продемонстрировать ключевые маркетинговые сообщения на вашем сайте.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 сути – контейнер с закруглёнными углами, задником и отступами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Jumbotron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70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Подробности: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padding: 2rem 1rem;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margin-bottom: 2rem;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background-color: #e9ecef;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border-radius: .3rem;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6912" y="1690688"/>
            <a:ext cx="825817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Сетка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72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Вывод текста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class="alert alert-info"&gt;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&lt;strong&gt;Info!&lt;/strong&gt; This alert box could indicate a neutral informative change or action.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&lt;/div&gt;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73"/>
          <p:cNvSpPr txBox="1"/>
          <p:nvPr>
            <p:ph idx="1" type="body"/>
          </p:nvPr>
        </p:nvSpPr>
        <p:spPr>
          <a:xfrm>
            <a:off x="838199" y="3689179"/>
            <a:ext cx="10515600" cy="13255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9" name="Google Shape;43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81629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99" y="3355804"/>
            <a:ext cx="81629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1644" y="2019315"/>
            <a:ext cx="10528703" cy="1341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Group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74"/>
          <p:cNvSpPr txBox="1"/>
          <p:nvPr>
            <p:ph idx="1" type="body"/>
          </p:nvPr>
        </p:nvSpPr>
        <p:spPr>
          <a:xfrm>
            <a:off x="838201" y="1702055"/>
            <a:ext cx="8391448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2" marL="1428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Calibri"/>
              <a:buAutoNum type="arabicPeriod"/>
            </a:pPr>
            <a:r>
              <a:rPr b="0" i="0" lang="en-US" sz="18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&lt;div class="btn-group"&gt;</a:t>
            </a:r>
            <a:endParaRPr/>
          </a:p>
          <a:p>
            <a:pPr indent="-514350" lvl="2" marL="14287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Calibri"/>
              <a:buAutoNum type="arabicPeriod"/>
            </a:pPr>
            <a:r>
              <a:rPr b="0" i="0" lang="en-US" sz="18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&lt;button type="button" class="btn btn-primary"&gt;Apple&lt;/button&gt;</a:t>
            </a:r>
            <a:endParaRPr/>
          </a:p>
          <a:p>
            <a:pPr indent="-514350" lvl="2" marL="14287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Calibri"/>
              <a:buAutoNum type="arabicPeriod"/>
            </a:pPr>
            <a:r>
              <a:rPr b="0" i="0" lang="en-US" sz="18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&lt;button type="button" class="btn btn-primary"&gt;Samsung&lt;/button&gt;</a:t>
            </a:r>
            <a:endParaRPr/>
          </a:p>
          <a:p>
            <a:pPr indent="-514350" lvl="2" marL="14287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Calibri"/>
              <a:buAutoNum type="arabicPeriod"/>
            </a:pPr>
            <a:r>
              <a:rPr b="0" i="0" lang="en-US" sz="18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&lt;button type="button" class="btn btn-primary"&gt;Sony&lt;/button&gt;</a:t>
            </a:r>
            <a:endParaRPr/>
          </a:p>
          <a:p>
            <a:pPr indent="-514350" lvl="2" marL="14287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Calibri"/>
              <a:buAutoNum type="arabicPeriod"/>
            </a:pPr>
            <a:r>
              <a:rPr b="0" i="0" lang="en-US" sz="18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 </a:t>
            </a:r>
            <a:endParaRPr b="0" i="0" sz="18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Calibri"/>
              <a:buAutoNum type="arabicPeriod"/>
            </a:pPr>
            <a:r>
              <a:rPr b="0" i="0" lang="en-US" sz="18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&lt;div class="btn-group-vertical"&gt;</a:t>
            </a:r>
            <a:endParaRPr/>
          </a:p>
          <a:p>
            <a:pPr indent="-457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Calibri"/>
              <a:buAutoNum type="arabicPeriod"/>
            </a:pPr>
            <a:r>
              <a:rPr b="0" i="0" lang="en-US" sz="18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&lt;button type="button" class="btn btn-primary"&gt;Apple&lt;/button&gt;</a:t>
            </a:r>
            <a:endParaRPr/>
          </a:p>
          <a:p>
            <a:pPr indent="-457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Calibri"/>
              <a:buAutoNum type="arabicPeriod"/>
            </a:pPr>
            <a:r>
              <a:rPr b="0" i="0" lang="en-US" sz="18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&lt;button type="button" class="btn btn-primary"&gt;Samsung&lt;/button&gt;</a:t>
            </a:r>
            <a:endParaRPr/>
          </a:p>
          <a:p>
            <a:pPr indent="-457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Calibri"/>
              <a:buAutoNum type="arabicPeriod"/>
            </a:pPr>
            <a:r>
              <a:rPr b="0" i="0" lang="en-US" sz="18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&lt;button type="button" class="btn btn-primary"&gt;Sony&lt;/button&gt;</a:t>
            </a:r>
            <a:endParaRPr/>
          </a:p>
          <a:p>
            <a:pPr indent="-457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Calibri"/>
              <a:buAutoNum type="arabicPeriod"/>
            </a:pPr>
            <a:r>
              <a:rPr b="0" i="0" lang="en-US" sz="18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 </a:t>
            </a:r>
            <a:endParaRPr b="0" i="0" sz="18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8" name="Google Shape;448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9724" y="1703776"/>
            <a:ext cx="21240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29799" y="3683294"/>
            <a:ext cx="2124000" cy="2381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 Bar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75"/>
          <p:cNvSpPr txBox="1"/>
          <p:nvPr>
            <p:ph idx="1" type="body"/>
          </p:nvPr>
        </p:nvSpPr>
        <p:spPr>
          <a:xfrm>
            <a:off x="838200" y="2397211"/>
            <a:ext cx="10515600" cy="103178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&lt;div class="progress"&gt;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class="progress-bar" style="width:70%"&gt;70%&lt;/div&gt;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 </a:t>
            </a:r>
            <a:endParaRPr b="0" i="0" sz="196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989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None/>
            </a:pPr>
            <a:r>
              <a:t/>
            </a:r>
            <a:endParaRPr b="0" i="0" sz="196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7"/>
            <a:ext cx="10512000" cy="327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585386"/>
            <a:ext cx="10512000" cy="290654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75"/>
          <p:cNvSpPr txBox="1"/>
          <p:nvPr/>
        </p:nvSpPr>
        <p:spPr>
          <a:xfrm>
            <a:off x="834600" y="4032426"/>
            <a:ext cx="10515600" cy="226952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class="progress"&gt;</a:t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&lt;div class="progress-bar bg-success" style="width:40%"&gt;    Free Space</a:t>
            </a:r>
            <a:b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 &lt;/div&gt;</a:t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class="progress-bar bg-warning" style="width:10%"&gt;    Warning</a:t>
            </a:r>
            <a:b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 &lt;/div&gt;</a:t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&lt;div class="progress-bar bg-danger" style="width:20%"&gt;    Danger</a:t>
            </a:r>
            <a:b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 &lt;/div&gt;</a:t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 </a:t>
            </a:r>
            <a:endParaRPr/>
          </a:p>
          <a:p>
            <a:pPr indent="-40322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Pagination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76"/>
          <p:cNvSpPr txBox="1"/>
          <p:nvPr>
            <p:ph idx="1" type="body"/>
          </p:nvPr>
        </p:nvSpPr>
        <p:spPr>
          <a:xfrm>
            <a:off x="838200" y="2236573"/>
            <a:ext cx="10515600" cy="381681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&lt;ul class="pagination"&gt;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&lt;li class="page-item"&gt;&lt;a class="page-link" href="#"&gt;Previous&lt;/a&gt;&lt;/li&gt;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&lt;li class="page-item"&gt;&lt;a class="page-link" href="#"&gt;1&lt;/a&gt;&lt;/li&gt;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&lt;li class="page-item active"&gt;&lt;a class="page-link" href="#"&gt;2&lt;/a&gt;&lt;/li&gt;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&lt;li class="page-item"&gt;&lt;a class="page-link" href="#"&gt;3&lt;/a&gt;&lt;/li&gt;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&lt;li class="page-item"&gt;&lt;a class="page-link" href="#"&gt;Next&lt;/a&gt;&lt;/li&gt;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&lt;/ul&gt; </a:t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5" name="Google Shape;465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690688"/>
            <a:ext cx="10512000" cy="453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Groups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77"/>
          <p:cNvSpPr txBox="1"/>
          <p:nvPr>
            <p:ph idx="1" type="body"/>
          </p:nvPr>
        </p:nvSpPr>
        <p:spPr>
          <a:xfrm>
            <a:off x="838200" y="3473211"/>
            <a:ext cx="10515600" cy="258018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&lt;ul class="list-group"&gt;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&lt;li class="list-group-item active"&gt;Active item&lt;/li&gt;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&lt;li class="list-group-item"&gt;Second item&lt;/li&gt;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&lt;li class="list-group-item"&gt;Third item&lt;/li&gt;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&lt;/ul&gt; 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2" name="Google Shape;472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690688"/>
            <a:ext cx="10512000" cy="1782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78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NavBar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4" name="Google Shape;484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6000" y="1690688"/>
            <a:ext cx="5400000" cy="4322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NavBar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80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Оберткой меню является класс .navbar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Желательно присваивать тегу &lt;nav&gt;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Если есть необходимость указать, что содержимое &lt;div&gt; -навигация, то просто добавляем атрибут: role="navigation"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1"/>
          <p:cNvSpPr txBox="1"/>
          <p:nvPr>
            <p:ph type="title"/>
          </p:nvPr>
        </p:nvSpPr>
        <p:spPr>
          <a:xfrm>
            <a:off x="838200" y="365125"/>
            <a:ext cx="10515600" cy="1336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Group with Badges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81"/>
          <p:cNvSpPr txBox="1"/>
          <p:nvPr>
            <p:ph idx="1" type="body"/>
          </p:nvPr>
        </p:nvSpPr>
        <p:spPr>
          <a:xfrm>
            <a:off x="838200" y="3510576"/>
            <a:ext cx="10515600" cy="33057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&lt;ul class="list-group"&gt;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&lt;li class="list-group-item d-flex justify-content-between align-items-center"&gt;    Inbox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&lt;span class="badge badge-primary badge-pill"&gt;12&lt;/span&gt;  &lt;/li&gt;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&lt;li class="list-group-item d-flex justify-content-between align-items-center"&gt;    Ads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&lt;span class="badge badge-primary badge-pill"&gt;50&lt;/span&gt;  &lt;/li&gt;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&lt;li class="list-group-item d-flex justify-content-between align-items-center"&gt;    Junk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&lt;span class="badge badge-primary badge-pill"&gt;99&lt;/span&gt;  &lt;/li&gt;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&lt;/ul&gt; </a:t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7" name="Google Shape;497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02055"/>
            <a:ext cx="10512000" cy="1808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Контейнер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Базовый элемент сеточной системы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Бывают 2 видов 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 фиксированной шириной, для центорки посредине шаблона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class="container"&gt;&lt;/div&gt;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 шириной во весь экран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class="container-fluid"&gt;&lt;/div&gt;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.container масштабируется адаптивно по ширине экрана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Может  иметь встроенные контейнеры 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Рекомендуется избегать таких случаев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контейнер может использоваться для содержания любого контента, а не только строк и колонок сетки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2"/>
          <p:cNvSpPr txBox="1"/>
          <p:nvPr>
            <p:ph type="title"/>
          </p:nvPr>
        </p:nvSpPr>
        <p:spPr>
          <a:xfrm>
            <a:off x="838200" y="365125"/>
            <a:ext cx="10515600" cy="808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82"/>
          <p:cNvSpPr txBox="1"/>
          <p:nvPr>
            <p:ph idx="1" type="body"/>
          </p:nvPr>
        </p:nvSpPr>
        <p:spPr>
          <a:xfrm>
            <a:off x="838200" y="1173900"/>
            <a:ext cx="10515600" cy="6858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class="container"&gt;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&lt;h2&gt;Card Image&lt;/h2&gt;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&lt;p&gt;Image at the top (card-img-top):&lt;/p&gt;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class="card" style="width:400px"&gt;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&lt;img class="card-img-top" src="img_avatar1.png" alt="Card image" style="width:100%"&gt;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class="card-body"&gt;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&lt;h4 class="card-title"&gt;John Doe&lt;/h4&gt;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&lt;p class="card-text"&gt;Some example text some example text. John Doe is an architect and engineer&lt;/p&gt;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&lt;a href="#" class="btn btn-primary"&gt;See Profile&lt;/a&gt;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  &lt;/div&gt;  &lt;br&gt;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&lt;p&gt;Image at the bottom (card-img-bottom):&lt;/p&gt;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class="card" style="width:400px"&gt;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class="card-body"&gt;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&lt;h4 class="card-title"&gt;Jane Doe&lt;/h4&gt;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&lt;p class="card-text"&gt;Some example text some example text. Jane Doe is an architect and engineer&lt;/p&gt;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&lt;a href="#" class="btn btn-primary"&gt;See Profile&lt;/a&gt;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&lt;img class="card-img-bottom" src="img_avatar6.png" alt="Card image" style="width:100%"&gt;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&lt;/div&gt;&lt;/div&gt;</a:t>
            </a:r>
            <a:endParaRPr b="0" i="0" sz="15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9" name="Google Shape;509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2847975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5825" y="1690688"/>
            <a:ext cx="2847975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4275" y="1681163"/>
            <a:ext cx="47434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Dropdown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84"/>
          <p:cNvSpPr txBox="1"/>
          <p:nvPr>
            <p:ph idx="1" type="body"/>
          </p:nvPr>
        </p:nvSpPr>
        <p:spPr>
          <a:xfrm>
            <a:off x="838200" y="1702055"/>
            <a:ext cx="5257800" cy="47907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&lt;div class="btn-group"&gt;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&lt;button type="button" class="btn btn-primary"&gt;Apple&lt;/button&gt;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&lt;button type="button" class="btn btn-primary"&gt;Samsung&lt;/button&gt;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class="btn-group"&gt;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&lt;button type="button" class="btn btn-primary dropdown-toggle" data-toggle="dropdown"&gt;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Sony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&lt;/button&gt;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class="dropdown-menu"&gt;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&lt;a class="dropdown-item" href="#"&gt;Tablet&lt;/a&gt;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&lt;a class="dropdown-item" href="#"&gt;Smartphone&lt;/a&gt;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 </a:t>
            </a:r>
            <a:endParaRPr b="0" i="0" sz="15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8" name="Google Shape;518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1816" y="1834401"/>
            <a:ext cx="32099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1816" y="3832974"/>
            <a:ext cx="16859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85"/>
          <p:cNvSpPr txBox="1"/>
          <p:nvPr>
            <p:ph idx="1" type="body"/>
          </p:nvPr>
        </p:nvSpPr>
        <p:spPr>
          <a:xfrm>
            <a:off x="838200" y="1702055"/>
            <a:ext cx="4388700" cy="43512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&lt;button data-toggle="collapse" data-target="#demo"&gt;Collapsible&lt;/button&gt;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id="demo" class="collapse"&gt;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Lorem ipsum dolor text....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 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6" name="Google Shape;526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800" y="1702055"/>
            <a:ext cx="3600000" cy="195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3800" y="3429000"/>
            <a:ext cx="3600000" cy="2545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Accordion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86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class="container"&gt;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id="accordion"&gt;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class="card"&gt;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&lt;div class="card-header"&gt;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&lt;a class="card-link" data-toggle="collapse" href="#collapseOne"&gt;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Collapsible Group Item #1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&lt;/a&gt;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&lt;div id="collapseOne" class="collapse show" data-parent="#accordion"&gt;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&lt;div class="card-body"&gt;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1,2,3,4,5,6,7,8,9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class="card"&gt;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&lt;div class="card-header"&gt;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&lt;a class="collapsed card-link" data-toggle="collapse" href="#collapseTwo"&gt;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Collapsible Group Item #2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&lt;/a&gt;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&lt;div id="collapseTwo" class="collapse" data-parent="#accordion"&gt;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&lt;div class="card-body"&gt;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9,8,7,6,5,4,3,2,1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b="0" i="0" sz="15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Accordion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10512000" cy="99845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0" name="Google Shape;540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916592"/>
            <a:ext cx="10512000" cy="15611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1" name="Google Shape;541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4596457"/>
            <a:ext cx="10512000" cy="16041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Navbar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88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&lt;nav class="navbar navbar-expand-sm bg-dark navbar-dark"&gt;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&lt;a class="navbar-brand" href="#"&gt;Navbar&lt;/a&gt;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&lt;button class="navbar-toggler" type="button" data-toggle="collapse" data-target="#collapsibleNavbar"&gt;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&lt;span class="navbar-toggler-icon"&gt;&lt;/span&gt;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&lt;/button&gt;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class="collapse navbar-collapse" id="collapsibleNavbar"&gt;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&lt;ul class="navbar-nav"&gt;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&lt;li class="nav-item"&gt;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&lt;a class="nav-link" href="#"&gt;Link&lt;/a&gt;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&lt;/li&gt;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&lt;li class="nav-item"&gt;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&lt;a class="nav-link" href="#"&gt;Link&lt;/a&gt;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&lt;/li&gt;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&lt;li class="nav-item"&gt;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&lt;a class="nav-link" href="#"&gt;Link&lt;/a&gt;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&lt;/li&gt;    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&lt;/ul&gt;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&lt;/div&gt;  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&lt;/nav&gt;</a:t>
            </a:r>
            <a:endParaRPr b="0" i="0" sz="15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Navbar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3" name="Google Shape;553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01750"/>
            <a:ext cx="5724525" cy="519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7037" y="1301750"/>
            <a:ext cx="4362450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Navbar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0" name="Google Shape;560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01750"/>
            <a:ext cx="4362450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Карусель</a:t>
            </a:r>
            <a:endParaRPr/>
          </a:p>
        </p:txBody>
      </p:sp>
      <p:sp>
        <p:nvSpPr>
          <p:cNvPr id="566" name="Google Shape;566;p91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id="demo" class="carousel slide" data-ride="carousel"&gt;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&lt;!-- Indicators --&gt;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&lt;ul class="carousel-indicators"&gt;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&lt;li data-target="#demo" data-slide-to="0" class="active"&gt;&lt;/li&gt;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&lt;li data-target="#demo" data-slide-to="1"&gt;&lt;/li&gt;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&lt;li data-target="#demo" data-slide-to="2"&gt;&lt;/li&gt;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&lt;/ul&gt;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&lt;!-- The slideshow --&gt;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class="carousel-inner"&gt;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class="carousel-item active"&gt;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&lt;img src="https://img1.goodfon.ru/original/1920x1175/d/63/foto-kartinka-art-stil-domo.jpg" alt="Los Angeles" width="1100" height="500"&gt;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class="carousel-item"&gt;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&lt;img src="https://img2.goodfon.ru/original/2048x1365/a/f3/natyurmort-cvety-butylka-vino.jpg" alt="Chicago" width="1100" height="500"&gt;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class="carousel-item"&gt;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&lt;img src="https://img1.goodfon.ru/original/1600x1200/0/40/bumaga-tekstura-fon.jpg" alt="New York" width="1100" height="500"&gt;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&lt;/div&gt;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&lt;!-- Left and right controls --&gt;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&lt;a class="carousel-control-prev" href="#demo" data-slide="prev"&gt;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&lt;span class="carousel-control-prev-icon"&gt;&lt;/span&gt;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&lt;/a&gt;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&lt;a class="carousel-control-next" href="#demo" data-slide="next"&gt;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&lt;span class="carousel-control-next-icon"&gt;&lt;/span&gt;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&lt;/a&gt;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b="0" i="0" sz="91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838200" y="3951567"/>
            <a:ext cx="10515600" cy="210182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class="container"&gt;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&lt;!-- Content here --&gt;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800" y="804607"/>
            <a:ext cx="10512000" cy="314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Карусель</a:t>
            </a:r>
            <a:endParaRPr/>
          </a:p>
        </p:txBody>
      </p:sp>
      <p:pic>
        <p:nvPicPr>
          <p:cNvPr id="572" name="Google Shape;572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01750"/>
            <a:ext cx="5040000" cy="431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3800" y="1301750"/>
            <a:ext cx="5040000" cy="431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Centered Modal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93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class="container"&gt;</a:t>
            </a:r>
            <a:endParaRPr/>
          </a:p>
          <a:p>
            <a:pPr indent="-44323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alibri"/>
              <a:buNone/>
            </a:pPr>
            <a:r>
              <a:t/>
            </a:r>
            <a:endParaRPr b="0" i="0" sz="11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&lt;button type="button" class="btn btn-primary" data-toggle="modal" data-target="#myModal"&gt;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Open modal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&lt;/button&gt;</a:t>
            </a:r>
            <a:endParaRPr/>
          </a:p>
          <a:p>
            <a:pPr indent="-44323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alibri"/>
              <a:buNone/>
            </a:pPr>
            <a:r>
              <a:t/>
            </a:r>
            <a:endParaRPr b="0" i="0" sz="11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&lt;!-- The Modal --&gt;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&lt;div class="modal fade" id="myModal"&gt;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&lt;div class="modal-dialog modal-dialog-centered"&gt;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&lt;div class="modal-content"&gt;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&lt;!-- Modal Header --&gt;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&lt;div class="modal-header"&gt;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&lt;h4 class="modal-title"&gt;Modal Heading&lt;/h4&gt;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&lt;button type="button" class="close" data-dismiss="modal"&gt;&amp;times;&lt;/button&gt;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&lt;!-- Modal body --&gt;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&lt;div class="modal-body"&gt;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Modal body..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&lt;!-- Modal footer --&gt;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&lt;div class="modal-footer"&gt;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&lt;button type="button" class="btn btn-secondary" data-dismiss="modal"&gt;Close&lt;/button&gt;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&lt;/div&gt;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b="0" i="0" sz="11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Centered Modal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5" name="Google Shape;585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10512000" cy="21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876594"/>
            <a:ext cx="10512000" cy="2185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Дома</a:t>
            </a:r>
            <a:endParaRPr/>
          </a:p>
        </p:txBody>
      </p:sp>
      <p:sp>
        <p:nvSpPr>
          <p:cNvPr id="592" name="Google Shape;592;p95"/>
          <p:cNvSpPr txBox="1"/>
          <p:nvPr>
            <p:ph idx="1" type="body"/>
          </p:nvPr>
        </p:nvSpPr>
        <p:spPr>
          <a:xfrm>
            <a:off x="838200" y="170205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Nav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ToolTip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PopOver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Scrollspy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Полезно почитать</a:t>
            </a:r>
            <a:endParaRPr/>
          </a:p>
        </p:txBody>
      </p:sp>
      <p:sp>
        <p:nvSpPr>
          <p:cNvPr id="598" name="Google Shape;598;p96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</a:pPr>
            <a:r>
              <a:rPr b="1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50+ лучших дополнений к Bootstrap</a:t>
            </a:r>
            <a:endParaRPr b="1" i="0" sz="2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Попробуйте сделать</a:t>
            </a:r>
            <a:endParaRPr/>
          </a:p>
        </p:txBody>
      </p:sp>
      <p:pic>
        <p:nvPicPr>
          <p:cNvPr id="604" name="Google Shape;604;p97"/>
          <p:cNvPicPr preferRelativeResize="0"/>
          <p:nvPr/>
        </p:nvPicPr>
        <p:blipFill rotWithShape="1">
          <a:blip r:embed="rId3">
            <a:alphaModFix/>
          </a:blip>
          <a:srcRect b="18015" l="0" r="0" t="0"/>
          <a:stretch/>
        </p:blipFill>
        <p:spPr>
          <a:xfrm>
            <a:off x="2286000" y="1690688"/>
            <a:ext cx="7620000" cy="468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838200" y="365125"/>
            <a:ext cx="10515600" cy="56882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Демо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