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9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9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ee2828082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0ee282808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ee2828082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0ee282808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ee2828082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0ee2828082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90300" y="2487512"/>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300">
                <a:solidFill>
                  <a:schemeClr val="lt1"/>
                </a:solidFill>
                <a:latin typeface="Montserrat"/>
                <a:ea typeface="Montserrat"/>
                <a:cs typeface="Montserrat"/>
                <a:sym typeface="Montserrat"/>
              </a:rPr>
              <a:t>Bhaskar Subanji</a:t>
            </a:r>
            <a:endParaRPr b="1" sz="23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NYC Taxi Trip Time Prediction Analysis</a:t>
            </a:r>
            <a:br>
              <a:rPr b="1" lang="en-US" sz="3600">
                <a:solidFill>
                  <a:schemeClr val="lt1"/>
                </a:solidFill>
                <a:latin typeface="Montserrat"/>
                <a:ea typeface="Montserrat"/>
                <a:cs typeface="Montserrat"/>
                <a:sym typeface="Montserrat"/>
              </a:rPr>
            </a:br>
            <a:br>
              <a:rPr b="1" lang="en-US" sz="3600" u="sng">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1924535" y="7"/>
            <a:ext cx="4578600" cy="523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Analysis of passenger count</a:t>
            </a:r>
            <a:endParaRPr b="0" i="0" sz="1800" u="none" cap="none" strike="noStrike">
              <a:solidFill>
                <a:srgbClr val="000000"/>
              </a:solidFill>
              <a:latin typeface="Arial"/>
              <a:ea typeface="Arial"/>
              <a:cs typeface="Arial"/>
              <a:sym typeface="Arial"/>
            </a:endParaRPr>
          </a:p>
        </p:txBody>
      </p:sp>
      <p:pic>
        <p:nvPicPr>
          <p:cNvPr id="114" name="Google Shape;114;p22"/>
          <p:cNvPicPr preferRelativeResize="0"/>
          <p:nvPr/>
        </p:nvPicPr>
        <p:blipFill rotWithShape="1">
          <a:blip r:embed="rId3">
            <a:alphaModFix/>
          </a:blip>
          <a:srcRect b="0" l="0" r="0" t="0"/>
          <a:stretch/>
        </p:blipFill>
        <p:spPr>
          <a:xfrm>
            <a:off x="0" y="515200"/>
            <a:ext cx="8875949" cy="462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p:nvPr/>
        </p:nvSpPr>
        <p:spPr>
          <a:xfrm>
            <a:off x="110025" y="0"/>
            <a:ext cx="8326800" cy="523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Store &amp; forward flag</a:t>
            </a:r>
            <a:endParaRPr b="0" i="0" sz="1800" u="none" cap="none" strike="noStrike">
              <a:solidFill>
                <a:srgbClr val="134F5C"/>
              </a:solidFill>
              <a:latin typeface="Arial"/>
              <a:ea typeface="Arial"/>
              <a:cs typeface="Arial"/>
              <a:sym typeface="Arial"/>
            </a:endParaRPr>
          </a:p>
        </p:txBody>
      </p:sp>
      <p:pic>
        <p:nvPicPr>
          <p:cNvPr id="120" name="Google Shape;120;p23"/>
          <p:cNvPicPr preferRelativeResize="0"/>
          <p:nvPr/>
        </p:nvPicPr>
        <p:blipFill rotWithShape="1">
          <a:blip r:embed="rId3">
            <a:alphaModFix/>
          </a:blip>
          <a:srcRect b="0" l="0" r="0" t="0"/>
          <a:stretch/>
        </p:blipFill>
        <p:spPr>
          <a:xfrm>
            <a:off x="-12" y="675600"/>
            <a:ext cx="4931429" cy="4467900"/>
          </a:xfrm>
          <a:prstGeom prst="rect">
            <a:avLst/>
          </a:prstGeom>
          <a:noFill/>
          <a:ln>
            <a:noFill/>
          </a:ln>
        </p:spPr>
      </p:pic>
      <p:pic>
        <p:nvPicPr>
          <p:cNvPr id="121" name="Google Shape;121;p23"/>
          <p:cNvPicPr preferRelativeResize="0"/>
          <p:nvPr/>
        </p:nvPicPr>
        <p:blipFill rotWithShape="1">
          <a:blip r:embed="rId4">
            <a:alphaModFix/>
          </a:blip>
          <a:srcRect b="0" l="0" r="0" t="0"/>
          <a:stretch/>
        </p:blipFill>
        <p:spPr>
          <a:xfrm>
            <a:off x="4694675" y="848100"/>
            <a:ext cx="4449325" cy="42008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p:nvPr/>
        </p:nvSpPr>
        <p:spPr>
          <a:xfrm>
            <a:off x="0" y="0"/>
            <a:ext cx="5529078"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vendor id</a:t>
            </a:r>
            <a:endParaRPr b="0" i="0" sz="1800" u="none" cap="none" strike="noStrike">
              <a:solidFill>
                <a:srgbClr val="134F5C"/>
              </a:solidFill>
              <a:latin typeface="Arial"/>
              <a:ea typeface="Arial"/>
              <a:cs typeface="Arial"/>
              <a:sym typeface="Arial"/>
            </a:endParaRPr>
          </a:p>
        </p:txBody>
      </p:sp>
      <p:pic>
        <p:nvPicPr>
          <p:cNvPr id="127" name="Google Shape;127;p24"/>
          <p:cNvPicPr preferRelativeResize="0"/>
          <p:nvPr/>
        </p:nvPicPr>
        <p:blipFill rotWithShape="1">
          <a:blip r:embed="rId3">
            <a:alphaModFix/>
          </a:blip>
          <a:srcRect b="0" l="0" r="0" t="0"/>
          <a:stretch/>
        </p:blipFill>
        <p:spPr>
          <a:xfrm>
            <a:off x="1186774" y="1028700"/>
            <a:ext cx="5700409" cy="30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p:nvPr/>
        </p:nvSpPr>
        <p:spPr>
          <a:xfrm>
            <a:off x="0" y="0"/>
            <a:ext cx="5606022"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distance</a:t>
            </a:r>
            <a:endParaRPr b="0" i="0" sz="1800" u="none" cap="none" strike="noStrike">
              <a:solidFill>
                <a:srgbClr val="134F5C"/>
              </a:solidFill>
              <a:latin typeface="Arial"/>
              <a:ea typeface="Arial"/>
              <a:cs typeface="Arial"/>
              <a:sym typeface="Arial"/>
            </a:endParaRPr>
          </a:p>
        </p:txBody>
      </p:sp>
      <p:pic>
        <p:nvPicPr>
          <p:cNvPr id="133" name="Google Shape;133;p25"/>
          <p:cNvPicPr preferRelativeResize="0"/>
          <p:nvPr/>
        </p:nvPicPr>
        <p:blipFill rotWithShape="1">
          <a:blip r:embed="rId3">
            <a:alphaModFix/>
          </a:blip>
          <a:srcRect b="0" l="0" r="0" t="0"/>
          <a:stretch/>
        </p:blipFill>
        <p:spPr>
          <a:xfrm>
            <a:off x="0" y="440400"/>
            <a:ext cx="8813226" cy="470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rotWithShape="1">
          <a:blip r:embed="rId3">
            <a:alphaModFix/>
          </a:blip>
          <a:srcRect b="0" l="0" r="0" t="0"/>
          <a:stretch/>
        </p:blipFill>
        <p:spPr>
          <a:xfrm>
            <a:off x="152400" y="152400"/>
            <a:ext cx="8472650"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rotWithShape="1">
          <a:blip r:embed="rId3">
            <a:alphaModFix/>
          </a:blip>
          <a:srcRect b="0" l="0" r="0" t="0"/>
          <a:stretch/>
        </p:blipFill>
        <p:spPr>
          <a:xfrm>
            <a:off x="152400" y="152400"/>
            <a:ext cx="8441274" cy="499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rotWithShape="1">
          <a:blip r:embed="rId3">
            <a:alphaModFix/>
          </a:blip>
          <a:srcRect b="0" l="0" r="0" t="0"/>
          <a:stretch/>
        </p:blipFill>
        <p:spPr>
          <a:xfrm>
            <a:off x="152400" y="152400"/>
            <a:ext cx="8409925" cy="499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p:nvPr/>
        </p:nvSpPr>
        <p:spPr>
          <a:xfrm>
            <a:off x="0" y="0"/>
            <a:ext cx="5517857"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speed</a:t>
            </a:r>
            <a:endParaRPr b="0" i="0" sz="1800" u="none" cap="none" strike="noStrike">
              <a:solidFill>
                <a:srgbClr val="134F5C"/>
              </a:solidFill>
              <a:latin typeface="Arial"/>
              <a:ea typeface="Arial"/>
              <a:cs typeface="Arial"/>
              <a:sym typeface="Arial"/>
            </a:endParaRPr>
          </a:p>
        </p:txBody>
      </p:sp>
      <p:pic>
        <p:nvPicPr>
          <p:cNvPr id="154" name="Google Shape;154;p29"/>
          <p:cNvPicPr preferRelativeResize="0"/>
          <p:nvPr/>
        </p:nvPicPr>
        <p:blipFill rotWithShape="1">
          <a:blip r:embed="rId3">
            <a:alphaModFix/>
          </a:blip>
          <a:srcRect b="0" l="0" r="0" t="0"/>
          <a:stretch/>
        </p:blipFill>
        <p:spPr>
          <a:xfrm>
            <a:off x="403300" y="440400"/>
            <a:ext cx="8237426" cy="485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0"/>
          <p:cNvPicPr preferRelativeResize="0"/>
          <p:nvPr/>
        </p:nvPicPr>
        <p:blipFill rotWithShape="1">
          <a:blip r:embed="rId3">
            <a:alphaModFix/>
          </a:blip>
          <a:srcRect b="0" l="0" r="0" t="0"/>
          <a:stretch/>
        </p:blipFill>
        <p:spPr>
          <a:xfrm>
            <a:off x="246475" y="591475"/>
            <a:ext cx="8897525" cy="40294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p:nvPr/>
        </p:nvSpPr>
        <p:spPr>
          <a:xfrm>
            <a:off x="0" y="0"/>
            <a:ext cx="6936514"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Trip count with average speed</a:t>
            </a:r>
            <a:endParaRPr b="0" i="0" sz="1800" u="none" cap="none" strike="noStrike">
              <a:solidFill>
                <a:srgbClr val="134F5C"/>
              </a:solidFill>
              <a:latin typeface="Arial"/>
              <a:ea typeface="Arial"/>
              <a:cs typeface="Arial"/>
              <a:sym typeface="Arial"/>
            </a:endParaRPr>
          </a:p>
        </p:txBody>
      </p:sp>
      <p:pic>
        <p:nvPicPr>
          <p:cNvPr id="165" name="Google Shape;165;p31"/>
          <p:cNvPicPr preferRelativeResize="0"/>
          <p:nvPr/>
        </p:nvPicPr>
        <p:blipFill rotWithShape="1">
          <a:blip r:embed="rId3">
            <a:alphaModFix/>
          </a:blip>
          <a:srcRect b="1890" l="-342" r="2380" t="-1890"/>
          <a:stretch/>
        </p:blipFill>
        <p:spPr>
          <a:xfrm>
            <a:off x="306925" y="361700"/>
            <a:ext cx="8310675" cy="478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530390" y="342980"/>
            <a:ext cx="8512500" cy="62818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14"/>
          <p:cNvSpPr txBox="1"/>
          <p:nvPr/>
        </p:nvSpPr>
        <p:spPr>
          <a:xfrm flipH="1">
            <a:off x="248527" y="342980"/>
            <a:ext cx="703477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                       Content </a:t>
            </a:r>
            <a:endParaRPr b="0" i="0" sz="3600" u="none" cap="none" strike="noStrike">
              <a:solidFill>
                <a:schemeClr val="dk1"/>
              </a:solidFill>
              <a:latin typeface="Times New Roman"/>
              <a:ea typeface="Times New Roman"/>
              <a:cs typeface="Times New Roman"/>
              <a:sym typeface="Times New Roman"/>
            </a:endParaRPr>
          </a:p>
        </p:txBody>
      </p:sp>
      <p:sp>
        <p:nvSpPr>
          <p:cNvPr id="62" name="Google Shape;62;p14"/>
          <p:cNvSpPr txBox="1"/>
          <p:nvPr/>
        </p:nvSpPr>
        <p:spPr>
          <a:xfrm flipH="1">
            <a:off x="365458" y="1172262"/>
            <a:ext cx="7034776" cy="156966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Data Summary</a:t>
            </a:r>
            <a:endParaRPr b="0" i="0" sz="24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Analysis Of Data</a:t>
            </a:r>
            <a:endParaRPr b="0" i="0" sz="24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Challenges</a:t>
            </a:r>
            <a:endParaRPr b="0" i="0" sz="24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chemeClr val="lt1"/>
                </a:solidFill>
                <a:latin typeface="Arial"/>
                <a:ea typeface="Arial"/>
                <a:cs typeface="Arial"/>
                <a:sym typeface="Arial"/>
              </a:rPr>
              <a:t>Conclusion</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p:nvPr/>
        </p:nvSpPr>
        <p:spPr>
          <a:xfrm>
            <a:off x="0" y="0"/>
            <a:ext cx="5977919"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pickup hour</a:t>
            </a:r>
            <a:endParaRPr b="0" i="0" sz="1800" u="none" cap="none" strike="noStrike">
              <a:solidFill>
                <a:srgbClr val="134F5C"/>
              </a:solidFill>
              <a:latin typeface="Arial"/>
              <a:ea typeface="Arial"/>
              <a:cs typeface="Arial"/>
              <a:sym typeface="Arial"/>
            </a:endParaRPr>
          </a:p>
        </p:txBody>
      </p:sp>
      <p:pic>
        <p:nvPicPr>
          <p:cNvPr id="171" name="Google Shape;171;p32"/>
          <p:cNvPicPr preferRelativeResize="0"/>
          <p:nvPr/>
        </p:nvPicPr>
        <p:blipFill rotWithShape="1">
          <a:blip r:embed="rId3">
            <a:alphaModFix/>
          </a:blip>
          <a:srcRect b="0" l="0" r="0" t="0"/>
          <a:stretch/>
        </p:blipFill>
        <p:spPr>
          <a:xfrm>
            <a:off x="0" y="612600"/>
            <a:ext cx="9144000" cy="453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p:nvPr/>
        </p:nvSpPr>
        <p:spPr>
          <a:xfrm>
            <a:off x="0" y="0"/>
            <a:ext cx="6066084"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weekday </a:t>
            </a:r>
            <a:endParaRPr b="0" i="0" sz="1800" u="none" cap="none" strike="noStrike">
              <a:solidFill>
                <a:srgbClr val="134F5C"/>
              </a:solidFill>
              <a:latin typeface="Arial"/>
              <a:ea typeface="Arial"/>
              <a:cs typeface="Arial"/>
              <a:sym typeface="Arial"/>
            </a:endParaRPr>
          </a:p>
        </p:txBody>
      </p:sp>
      <p:pic>
        <p:nvPicPr>
          <p:cNvPr id="177" name="Google Shape;177;p33"/>
          <p:cNvPicPr preferRelativeResize="0"/>
          <p:nvPr/>
        </p:nvPicPr>
        <p:blipFill rotWithShape="1">
          <a:blip r:embed="rId3">
            <a:alphaModFix/>
          </a:blip>
          <a:srcRect b="0" l="0" r="0" t="0"/>
          <a:stretch/>
        </p:blipFill>
        <p:spPr>
          <a:xfrm>
            <a:off x="0" y="523225"/>
            <a:ext cx="9064125" cy="462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p:nvPr/>
        </p:nvSpPr>
        <p:spPr>
          <a:xfrm>
            <a:off x="0" y="0"/>
            <a:ext cx="5708614"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month </a:t>
            </a:r>
            <a:endParaRPr b="0" i="0" sz="1800" u="none" cap="none" strike="noStrike">
              <a:solidFill>
                <a:srgbClr val="134F5C"/>
              </a:solidFill>
              <a:latin typeface="Arial"/>
              <a:ea typeface="Arial"/>
              <a:cs typeface="Arial"/>
              <a:sym typeface="Arial"/>
            </a:endParaRPr>
          </a:p>
        </p:txBody>
      </p:sp>
      <p:pic>
        <p:nvPicPr>
          <p:cNvPr id="183" name="Google Shape;183;p34"/>
          <p:cNvPicPr preferRelativeResize="0"/>
          <p:nvPr/>
        </p:nvPicPr>
        <p:blipFill rotWithShape="1">
          <a:blip r:embed="rId3">
            <a:alphaModFix/>
          </a:blip>
          <a:srcRect b="0" l="0" r="0" t="0"/>
          <a:stretch/>
        </p:blipFill>
        <p:spPr>
          <a:xfrm>
            <a:off x="0" y="523225"/>
            <a:ext cx="9144000" cy="462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p:nvPr/>
        </p:nvSpPr>
        <p:spPr>
          <a:xfrm>
            <a:off x="0" y="0"/>
            <a:ext cx="7322838"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month with trip duration </a:t>
            </a:r>
            <a:endParaRPr b="0" i="0" sz="1800" u="none" cap="none" strike="noStrike">
              <a:solidFill>
                <a:srgbClr val="134F5C"/>
              </a:solidFill>
              <a:latin typeface="Arial"/>
              <a:ea typeface="Arial"/>
              <a:cs typeface="Arial"/>
              <a:sym typeface="Arial"/>
            </a:endParaRPr>
          </a:p>
        </p:txBody>
      </p:sp>
      <p:pic>
        <p:nvPicPr>
          <p:cNvPr id="189" name="Google Shape;189;p35"/>
          <p:cNvPicPr preferRelativeResize="0"/>
          <p:nvPr/>
        </p:nvPicPr>
        <p:blipFill rotWithShape="1">
          <a:blip r:embed="rId3">
            <a:alphaModFix/>
          </a:blip>
          <a:srcRect b="0" l="0" r="0" t="0"/>
          <a:stretch/>
        </p:blipFill>
        <p:spPr>
          <a:xfrm>
            <a:off x="152400" y="675625"/>
            <a:ext cx="8991600" cy="446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p:nvPr/>
        </p:nvSpPr>
        <p:spPr>
          <a:xfrm>
            <a:off x="1212000" y="0"/>
            <a:ext cx="6872400" cy="954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weekday with trip duration</a:t>
            </a:r>
            <a:endParaRPr b="0" i="0" sz="2800" u="none" cap="none" strike="noStrike">
              <a:solidFill>
                <a:srgbClr val="134F5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134F5C"/>
              </a:solidFill>
              <a:latin typeface="Times New Roman"/>
              <a:ea typeface="Times New Roman"/>
              <a:cs typeface="Times New Roman"/>
              <a:sym typeface="Times New Roman"/>
            </a:endParaRPr>
          </a:p>
        </p:txBody>
      </p:sp>
      <p:pic>
        <p:nvPicPr>
          <p:cNvPr id="195" name="Google Shape;195;p36"/>
          <p:cNvPicPr preferRelativeResize="0"/>
          <p:nvPr/>
        </p:nvPicPr>
        <p:blipFill rotWithShape="1">
          <a:blip r:embed="rId3">
            <a:alphaModFix/>
          </a:blip>
          <a:srcRect b="0" l="0" r="0" t="0"/>
          <a:stretch/>
        </p:blipFill>
        <p:spPr>
          <a:xfrm>
            <a:off x="152400" y="534200"/>
            <a:ext cx="8991599" cy="4609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p:nvPr/>
        </p:nvSpPr>
        <p:spPr>
          <a:xfrm>
            <a:off x="0" y="0"/>
            <a:ext cx="5293437" cy="584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                                Challenges</a:t>
            </a:r>
            <a:endParaRPr b="0" i="0" sz="3200" u="none" cap="none" strike="noStrike">
              <a:solidFill>
                <a:schemeClr val="dk1"/>
              </a:solidFill>
              <a:latin typeface="Arial"/>
              <a:ea typeface="Arial"/>
              <a:cs typeface="Arial"/>
              <a:sym typeface="Arial"/>
            </a:endParaRPr>
          </a:p>
        </p:txBody>
      </p:sp>
      <p:sp>
        <p:nvSpPr>
          <p:cNvPr id="201" name="Google Shape;201;p37"/>
          <p:cNvSpPr/>
          <p:nvPr/>
        </p:nvSpPr>
        <p:spPr>
          <a:xfrm>
            <a:off x="0" y="1400783"/>
            <a:ext cx="9144000" cy="193899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Char char="•"/>
            </a:pPr>
            <a:r>
              <a:rPr lang="en-US" sz="2400">
                <a:latin typeface="Times New Roman"/>
                <a:ea typeface="Times New Roman"/>
                <a:cs typeface="Times New Roman"/>
                <a:sym typeface="Times New Roman"/>
              </a:rPr>
              <a:t>D</a:t>
            </a:r>
            <a:r>
              <a:rPr b="0" i="0" lang="en-US" sz="2400" u="none" cap="none" strike="noStrike">
                <a:solidFill>
                  <a:srgbClr val="000000"/>
                </a:solidFill>
                <a:latin typeface="Times New Roman"/>
                <a:ea typeface="Times New Roman"/>
                <a:cs typeface="Times New Roman"/>
                <a:sym typeface="Times New Roman"/>
              </a:rPr>
              <a:t>ata set is huge </a:t>
            </a:r>
            <a:r>
              <a:rPr lang="en-US" sz="2400">
                <a:latin typeface="Times New Roman"/>
                <a:ea typeface="Times New Roman"/>
                <a:cs typeface="Times New Roman"/>
                <a:sym typeface="Times New Roman"/>
              </a:rPr>
              <a:t>with</a:t>
            </a:r>
            <a:r>
              <a:rPr b="0" i="0" lang="en-US" sz="2400" u="none" cap="none" strike="noStrike">
                <a:solidFill>
                  <a:srgbClr val="000000"/>
                </a:solidFill>
                <a:latin typeface="Times New Roman"/>
                <a:ea typeface="Times New Roman"/>
                <a:cs typeface="Times New Roman"/>
                <a:sym typeface="Times New Roman"/>
              </a:rPr>
              <a:t> around 1.5million </a:t>
            </a:r>
            <a:r>
              <a:rPr lang="en-US" sz="2400">
                <a:latin typeface="Times New Roman"/>
                <a:ea typeface="Times New Roman"/>
                <a:cs typeface="Times New Roman"/>
                <a:sym typeface="Times New Roman"/>
              </a:rPr>
              <a:t>data details.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Char char="•"/>
            </a:pPr>
            <a:r>
              <a:rPr lang="en-US" sz="2400">
                <a:latin typeface="Times New Roman"/>
                <a:ea typeface="Times New Roman"/>
                <a:cs typeface="Times New Roman"/>
                <a:sym typeface="Times New Roman"/>
              </a:rPr>
              <a:t>Challenging to identify and fit the right model for tha data</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Char char="•"/>
            </a:pPr>
            <a:r>
              <a:rPr lang="en-US" sz="2400">
                <a:latin typeface="Times New Roman"/>
                <a:ea typeface="Times New Roman"/>
                <a:cs typeface="Times New Roman"/>
                <a:sym typeface="Times New Roman"/>
              </a:rPr>
              <a:t>We were unable to do visualisation easily due to bulk and running models were taking lot of time.</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Some geo point locations were not easy to observe.</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nvSpPr>
        <p:spPr>
          <a:xfrm>
            <a:off x="3465875" y="236350"/>
            <a:ext cx="484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CONCLUSION</a:t>
            </a:r>
            <a:endParaRPr b="1" sz="2200">
              <a:solidFill>
                <a:schemeClr val="dk1"/>
              </a:solidFill>
            </a:endParaRPr>
          </a:p>
        </p:txBody>
      </p:sp>
      <p:sp>
        <p:nvSpPr>
          <p:cNvPr id="207" name="Google Shape;207;p38"/>
          <p:cNvSpPr txBox="1"/>
          <p:nvPr/>
        </p:nvSpPr>
        <p:spPr>
          <a:xfrm>
            <a:off x="266850" y="628375"/>
            <a:ext cx="8877300" cy="48378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1200"/>
              </a:spcBef>
              <a:spcAft>
                <a:spcPts val="0"/>
              </a:spcAft>
              <a:buSzPts val="2200"/>
              <a:buFont typeface="Times New Roman"/>
              <a:buAutoNum type="arabicPeriod"/>
            </a:pPr>
            <a:r>
              <a:rPr lang="en-US" sz="2200">
                <a:latin typeface="Times New Roman"/>
                <a:ea typeface="Times New Roman"/>
                <a:cs typeface="Times New Roman"/>
                <a:sym typeface="Times New Roman"/>
              </a:rPr>
              <a:t>Most of the trips durations took 10-30 mins to complete.</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Trip duration on thursday is longest among all days.</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Highest amount of trips were taken by a single passenger and large group of people travelling together is rare compared to single passenger.</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Evenings are the busiest and top among the all.</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From February, we can see trip duration rising every month. There might be some seasonal parameters like wind/rain which can be a factor of this gradual increase in trip duration over a period.</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Most of the trips are completed at a speed range of 10-20 km/h</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Trips taken by both vendors not have much difference</a:t>
            </a:r>
            <a:endParaRPr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lang="en-US" sz="2200">
                <a:latin typeface="Times New Roman"/>
                <a:ea typeface="Times New Roman"/>
                <a:cs typeface="Times New Roman"/>
                <a:sym typeface="Times New Roman"/>
              </a:rPr>
              <a:t>XGbooster is the best performing model amongst all.</a:t>
            </a:r>
            <a:endParaRPr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28575" y="705674"/>
            <a:ext cx="9144000" cy="2800800"/>
          </a:xfrm>
          <a:prstGeom prst="rect">
            <a:avLst/>
          </a:prstGeom>
          <a:noFill/>
          <a:ln>
            <a:noFill/>
          </a:ln>
        </p:spPr>
        <p:txBody>
          <a:bodyPr anchorCtr="0" anchor="ctr" bIns="45700" lIns="91425" spcFirstLastPara="1" rIns="91425" wrap="square" tIns="45700">
            <a:noAutofit/>
          </a:bodyPr>
          <a:lstStyle/>
          <a:p>
            <a:pPr indent="-514350" lvl="0" marL="514350" marR="0" rtl="0" algn="l">
              <a:lnSpc>
                <a:spcPct val="100000"/>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     Problem statement </a:t>
            </a:r>
            <a:endParaRPr b="0"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Task is to build a model that predicts the total ride duration of taxi trips in New York City. Your primary dataset is one released by the NYC Taxi and Limousine Commission, which includes pickup time, geo-coordinates, number of passengers, and several other variables.We analysis which month has more trip</a:t>
            </a:r>
            <a:endParaRPr b="0" i="0" sz="1800" u="none" cap="none" strike="noStrike">
              <a:solidFill>
                <a:srgbClr val="134F5C"/>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39517" y="538169"/>
            <a:ext cx="9144000" cy="5530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Let us begin our analysis by loading the above mentioned Python Modules/Packages/Libraries.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txBox="1"/>
          <p:nvPr/>
        </p:nvSpPr>
        <p:spPr>
          <a:xfrm>
            <a:off x="99152" y="138059"/>
            <a:ext cx="4583016" cy="3708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Python Modules/Packages/Libraries.</a:t>
            </a:r>
            <a:endParaRPr b="0" i="0" sz="2000" u="none" cap="none" strike="noStrike">
              <a:solidFill>
                <a:schemeClr val="dk1"/>
              </a:solidFill>
              <a:latin typeface="Arial"/>
              <a:ea typeface="Arial"/>
              <a:cs typeface="Arial"/>
              <a:sym typeface="Arial"/>
            </a:endParaRPr>
          </a:p>
        </p:txBody>
      </p:sp>
      <p:pic>
        <p:nvPicPr>
          <p:cNvPr id="74" name="Google Shape;74;p16"/>
          <p:cNvPicPr preferRelativeResize="0"/>
          <p:nvPr/>
        </p:nvPicPr>
        <p:blipFill rotWithShape="1">
          <a:blip r:embed="rId3">
            <a:alphaModFix/>
          </a:blip>
          <a:srcRect b="0" l="0" r="0" t="0"/>
          <a:stretch/>
        </p:blipFill>
        <p:spPr>
          <a:xfrm>
            <a:off x="99150" y="945698"/>
            <a:ext cx="7107576" cy="389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flipH="1">
            <a:off x="373043" y="310417"/>
            <a:ext cx="7034776" cy="4216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Data Summary</a:t>
            </a:r>
            <a:endParaRPr b="0" i="0" sz="2400" u="none" cap="none" strike="noStrike">
              <a:solidFill>
                <a:schemeClr val="dk1"/>
              </a:solidFill>
              <a:latin typeface="Arial"/>
              <a:ea typeface="Arial"/>
              <a:cs typeface="Arial"/>
              <a:sym typeface="Arial"/>
            </a:endParaRPr>
          </a:p>
        </p:txBody>
      </p:sp>
      <p:sp>
        <p:nvSpPr>
          <p:cNvPr id="80" name="Google Shape;80;p17"/>
          <p:cNvSpPr txBox="1"/>
          <p:nvPr/>
        </p:nvSpPr>
        <p:spPr>
          <a:xfrm>
            <a:off x="0" y="1202832"/>
            <a:ext cx="6858000" cy="3599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Data set name</a:t>
            </a:r>
            <a:r>
              <a:rPr b="0" i="0" lang="en-US" sz="1600" u="none" cap="none" strike="noStrike">
                <a:solidFill>
                  <a:srgbClr val="3A484F"/>
                </a:solidFill>
                <a:latin typeface="Arial"/>
                <a:ea typeface="Arial"/>
                <a:cs typeface="Arial"/>
                <a:sym typeface="Arial"/>
              </a:rPr>
              <a:t>:-</a:t>
            </a:r>
            <a:r>
              <a:rPr b="1" i="0" lang="en-US" sz="1800" u="none" cap="none" strike="noStrike">
                <a:solidFill>
                  <a:srgbClr val="212121"/>
                </a:solidFill>
                <a:latin typeface="Roboto"/>
                <a:ea typeface="Roboto"/>
                <a:cs typeface="Roboto"/>
                <a:sym typeface="Roboto"/>
              </a:rPr>
              <a:t>NYC Taxi Data.csv</a:t>
            </a:r>
            <a:r>
              <a:rPr b="0" i="0" lang="en-US" sz="1800" u="none" cap="none" strike="noStrike">
                <a:solidFill>
                  <a:srgbClr val="212121"/>
                </a:solidFill>
                <a:latin typeface="Roboto"/>
                <a:ea typeface="Roboto"/>
                <a:cs typeface="Roboto"/>
                <a:sym typeface="Roboto"/>
              </a:rPr>
              <a:t> - the training set (contains 1458644 trip records)</a:t>
            </a:r>
            <a:endParaRPr b="0" i="0" sz="180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12121"/>
                </a:solidFill>
                <a:latin typeface="Roboto"/>
                <a:ea typeface="Roboto"/>
                <a:cs typeface="Roboto"/>
                <a:sym typeface="Roboto"/>
              </a:rPr>
              <a:t>The dataset is based on the 2016 NYC Yellow Cab trip record data made available in Big Query on Google Cloud Platform. </a:t>
            </a:r>
            <a:endParaRPr b="0" i="0" sz="200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Shape</a:t>
            </a:r>
            <a:r>
              <a:rPr b="0" i="0" lang="en-US" sz="1600" u="none" cap="none" strike="noStrike">
                <a:solidFill>
                  <a:srgbClr val="3A484F"/>
                </a:solidFill>
                <a:latin typeface="Arial"/>
                <a:ea typeface="Arial"/>
                <a:cs typeface="Arial"/>
                <a:sym typeface="Arial"/>
              </a:rPr>
              <a:t> :</a:t>
            </a:r>
            <a:endParaRPr b="0" i="0" sz="1600" u="none" cap="none" strike="noStrike">
              <a:solidFill>
                <a:srgbClr val="3A484F"/>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3A484F"/>
                </a:solidFill>
                <a:latin typeface="Arial"/>
                <a:ea typeface="Arial"/>
                <a:cs typeface="Arial"/>
                <a:sym typeface="Arial"/>
              </a:rPr>
              <a:t>Rows: 1458644</a:t>
            </a:r>
            <a:endParaRPr b="0" i="0" sz="1600" u="none" cap="none" strike="noStrike">
              <a:solidFill>
                <a:srgbClr val="3A484F"/>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3A484F"/>
                </a:solidFill>
                <a:latin typeface="Arial"/>
                <a:ea typeface="Arial"/>
                <a:cs typeface="Arial"/>
                <a:sym typeface="Arial"/>
              </a:rPr>
              <a:t>Columns: 11</a:t>
            </a:r>
            <a:endParaRPr b="0" i="0" sz="1600" u="none" cap="none" strike="noStrike">
              <a:solidFill>
                <a:srgbClr val="3A4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A4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Important Columns</a:t>
            </a:r>
            <a:r>
              <a:rPr b="0" i="0" lang="en-US" sz="1600" u="none" cap="none" strike="noStrike">
                <a:solidFill>
                  <a:srgbClr val="3A484F"/>
                </a:solidFill>
                <a:latin typeface="Arial"/>
                <a:ea typeface="Arial"/>
                <a:cs typeface="Arial"/>
                <a:sym typeface="Arial"/>
              </a:rPr>
              <a:t>: 	[‘ </a:t>
            </a:r>
            <a:r>
              <a:rPr b="0" i="0" lang="en-US" sz="1400" u="none" cap="none" strike="noStrike">
                <a:solidFill>
                  <a:srgbClr val="212121"/>
                </a:solidFill>
                <a:latin typeface="Cambria"/>
                <a:ea typeface="Cambria"/>
                <a:cs typeface="Cambria"/>
                <a:sym typeface="Cambria"/>
              </a:rPr>
              <a:t>id	vendor_id	pickup_datetime	dropoff_datetime	passenger_count	pickup_longitude	pickup_latitude	dropoff_longitude	dropoff_latitude	store_and_fwd_flag	trip_duration </a:t>
            </a:r>
            <a:r>
              <a:rPr b="0" i="0" lang="en-US" sz="2000" u="none" cap="none" strike="noStrike">
                <a:solidFill>
                  <a:srgbClr val="212121"/>
                </a:solidFill>
                <a:latin typeface="Courier New"/>
                <a:ea typeface="Courier New"/>
                <a:cs typeface="Courier New"/>
                <a:sym typeface="Courier New"/>
              </a:rPr>
              <a:t>] </a:t>
            </a:r>
            <a:endParaRPr b="0" i="0" sz="1600" u="none" cap="none" strike="noStrike">
              <a:solidFill>
                <a:srgbClr val="3A4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3A484F"/>
                </a:solidFill>
                <a:latin typeface="Arial"/>
                <a:ea typeface="Arial"/>
                <a:cs typeface="Arial"/>
                <a:sym typeface="Arial"/>
              </a:rPr>
            </a:br>
            <a:endParaRPr b="0" i="0" sz="1600" u="none" cap="none" strike="noStrike">
              <a:solidFill>
                <a:srgbClr val="3A484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0" y="3098198"/>
            <a:ext cx="8923662"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70C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0C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6" name="Google Shape;86;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7" name="Google Shape;87;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8" name="Google Shape;88;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89" name="Google Shape;89;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YoAAAEWCAYAAAB42tAoAAAABHNCSVQICAgIfAhkiAAAAAlwSFlzAAALEgAACxIB0t1+/AAAADh0RVh0U29mdHdhcmUAbWF0cGxvdGxpYiB2ZXJzaW9uMy4yLjIsIGh0dHA6Ly9tYXRwbG90bGliLm9yZy+WH4yJAAAgAElEQVR4nO3deZwdVZn/8c8XEkiEkAjJD0MCBAUVCIjQog6LGRQnMCiOwgguEFyijoq4jYwimzouo4KCigGRXUAQjIAoI0IIe4cJEAhoJMEQIjRLmgABEnh+f5zTpPrmdvXtTlff7s73/Xr1q2s5VfVU3ar71Kmqe0oRgZmZWVfWa3YAZmY2sDlRmJlZKScKMzMr5URhZmalnCjMzKyUE4WZmZVyorCGSApJ2/bDciTpl5KelHTbWsznNElf76OYjpd0Xl/Mq8Hl7SXp/v5aXk+XL2lS3h+G9WdcZXqyf0q6TtLHqo5pKHGi6EOS9pR0k6R2SU9IulHSm9ZyntMkza4Zdpakb65dtNWoF28P7QnsC0yMiN17O/+I+GREfGMt4ug3tV9yEXFDRLyuWfHULl/SIknvaFY8A5GkN0uaXefvlGbHVoUBc0Yw2EnaBLgC+BRwMbABsBfwfDPjqkfSsIhY1ew4urA1sCginuntDCStHxEv9mFMvTbAt7X13iuBsyLijOJASZc0KZ5qRYT/+uAPaAGWdVPm48B8YDlwL7BrHn408LfC8H/Lw7cHngNeBJ4GlgHTgZXAC3nY73LZLYBLgTZgIXBkYbnHA5cA5wFPAR+rE9tZwGnANTmO64GtC+MD2DZ3jwbOyct6EDiGVDtdI94utsMWwEzgCWAB8PE8/KM1059QM13d+efYfwZcBTwDvCMP+2YePwV4CPgq8BiwCPhgyee0TV7/5Xl7nAqcV5xXTflFwDu62tbA7sDN+fNbmue3QS4/K2/bZ/I6vb92GXm9r8vT3wO8u+Zz+wlwZY73VuA1XazX2cAXc/eEvNxP5/7X5M9jveLygXOBl4AVOb7/BCblaQ8H/p636ddKtuUyYL3cfzrwaGH8ucBRhf3qF3kbLQG+CaxfKPsR0vHzJPAHut4/9wQWA1Ny/77AfUB73vbXk4+BvN7XAo/n9TgfGJPHfRm4tGZ9fgz8CJhK/ePokmZ/F1Xx1/QAhsofsEne2c4G9gNeWTP+4LzzvwkQsG3Hjp7HbZEP0vfnL43xedw0YHbNvM4ifwnm/vWAOcCxpJrMq4EHgH/J448nJZf35LIj68R/FumLZm9gw3wwzC6MLx6I5wC/BUblL42/AB/tKt46y5oF/BQYAexCSjj7NDJ9yfZoB/bI6zeCNRPFKuCHed3elrfx67pYxs2Fsnvn7dKTRNFpWwO7AW8h1eAnkb7sjqq3bWuXAQwnJdOv5s92nxzP6wrr/jgpGQ0jfdFd2MV6fYTVJxYfIJ2cXFQY99t661hcv9w/Kcd8el6/N5Bqztt3sdy/A7vl7vtJ++b2hXFvzN2XAT8HNgL+H3Ab8Ik87sC8HbbP63kMcFPtNiR9gS8Gds/Dx+btdVDelp/P+0JHotiWlEg2BMaR9s2T87jxeT/pSBzDgEfz57lOJYpBeY9C0pmSHpU0r8Hy/y7pXkn3SLqgipgi4inSmUzHAdQmaaakzXORjwHfi4jbI1kQEQ/maX8dEQ9HxEsRcRHwV9KB36g3AeMi4sSIeCEiHsgxHFIoc3NEXJ6XsaKL+VwZEbMi4nnga8BbJW1ZLCBp/Tzf/4qI5RGxCPgB8OFGAs3z2wP4SkQ8FxFzgTOAwxpf3bp+GxE35vV7rosyX4+I5yPietIZ+L/XiW8r0vbsKDsL+F0PY+m0rSNiTkTcEhGr8vb6OSlZNeItwMbAd/Jney3pEuehhTKXRcRtkS5xnU9KvvVcD+wpaT1SAvwe6bMgx3N9T1aSVONbERF3AneSEkZXy32bpFfl/kty/zakE6w783GyPymBPhMRjwInsXof/iTw7YiYn9fzv4FdJG1dWM7BpG27X0R0PAixP3BPRFwSESuBk4F/dEyQj8Nr8mfdRjpBeFset5SUOA7OxacCj0XEnB5up0FvUCYK0lnU1EYKStoO+C9gj4jYETiqqqDyTjwtIiYCk0m1hJPz6C1JZ3D1YjxM0lxJyyQty9OO7cGitwa26Jg+z+OrwOaFMosbmM/LZSLiadKliC1qyowlnZk9WBj2IOlSRiO2AJ6IiOW9nL4r3a3fk9H5vseDrLluHfHVK9vrWCS9VtIVkv4h6SnSl1yjn+8WwOKIeKkmnuL2+keh+1lSYllDRPyNdIa8C+n+2RXAw5JeR+8SRUPLzfOdQkpOs0iX0d6W/27I67Y1ab9aWtiHf06qWZDH/6gw7glSzby4HY4CLo6I4gnkFnTer6PYL2lzSRdKWpI/m/Po/NmcDXwod3+IdKlsnTMoE0U+y3uiOEzSayRdLWmOpBskvT6P+jjwk4h4Mk/7aD/FeB8poU3OgxaTrod2ks+ITgc+A2wWEWOAeaSDAFINZY3Z1/QvBhZGxJjC36iI2L9kmnperj1I2hjYFHi4psxjpEsrxTO5rUiX1RpZzsPAppJGdTF9d7qaf3fLfaWkjWqWWbtukK6P1yvb4RngFR09uYY1rptYfka6Rr5dRGxCSuKiMQ8DW+ZaQDGeRrdXretJl2E2iIgluf9w0s3ZuV1Ms7ZNTF9PSkxTcvdsUk2mmJwWky5fjS3sw5vkk7uO8Z+o2cdHRsRNheUcDLxH0ucKw5bSeb9WsZ+UtAPYKX82H6LzZ3M5sLOkycABpBrbOmdQJoouzAA+GxG7AV8iXQMHeC3w2vyo6i2SGqqJ9JSk10v6oqSJuX9L0uWBW3KRM4AvSdot/1Zg25wkNiLtqG15uiNYnVwAHgEmStqgZtirC/23AcslfUXSSEnrS5rci0dz98+P+G4AfAO4JSI6nR1HeproYuBbkkbldfgC6Uysq3iL0y8GbgK+LWmEpJ1JN7Eb/Z1C6fy7cYKkDSTtRTrof10nvgeB1kLZPYF3FYr8BRgh6V8lDSddK9+wm+WOIt3YfjqfwHyqzjq9eo2pkltJZ+v/KWm4pCk5ngu7WWZXriedlMzK/dfl/tnR9ZNiZfF1KyL+SroZ/iHg+nyZ9hHgfTmejss8fwR+IGkTSevlk7+OS3SnAf8laUcASaMlHVyzqIeBtwOfk9Sxja8EdpT0XqXffRwJvKowzSjSTfp2SRNIN7CLsT9HulR2AXBbRPy9t9thMBsSiSKf/f4T8GtJc0lV1vF59DBgO9LZzKHA6ZLGVBDGcuDNwK2SniEliHnAFyHdhwC+RdrhlpPOVDaNiHtJ1/hvJh08OwE3FuZ7LelJl39IeiwP+wWwQ66GX54P8ANIlxQWks76zyA9RdITFwDHkWpru7G6yl3rs6Qz6wdIZ4cXAGeWxFvrUNIN0YdJNzCPi4j/bTDGRuZfzz9IT8s8TDor/GSu9dXzAdJn+QRpe5zTMSIi2oH/IG3fJaTt8FA3y/5SnudyUu3xoprxxwNn58+z032TiHiBlBj2I32uPwUOK4m9O9eTvhw7EsVsUg1pVpdTwLeBY3J8X1qL5T5eOPG4nnTmfkehzGGkG/b3kj6rS8jHcURcBnwXuDBfIppH2iad5C/ytwNHS/pYRDxGqml8h3TTfzs6H18nALuSHoa4EvhNndjPJh2X6+RlJwClS3aDj6RJwBURMTn/huH+iBhfp9xpwK0R8cvc/yfg6Ii4vT/jHegknUV60uWYZsfS1/JZ+Hn53pFZj+QHHO4DXpVrQ+QrExOjzu8oIuKgJoRZqSFRo8gf3sKOqmi+tNPxBMblpNoEksaSLkU90Iw4zWxwyfeGvkB65PipmtFfVmoO5OU/el6LHxQG5S+zJf2K9OU/VtJDpMsDHwR+JukY0tMTF5Ie2fsD8E5J95J+qPXliHi8KYGb2aCRH2h4hPSUWad7mxFxNdC0Zlb626C99GRmZv1jSFx6MjOz6gy6S09jx46NSZMmNTsMM7NBZc6cOY9FRO1vfhoy6BLFpEmTaG1tbXYYZmaDiqSetjDwMl96MjOzUk4UZmZWyonCzMxKOVGYmVkpJwozMys16J56MrPqzF/aztXzHmHJshVMGDOSqZM3Z/vxQ7JVCusB1yjMDEhJYsashbSvWMn40SNoX7GSGbMWMn9pe7NDsyarLFHkdw3cJulOpVeQnlCnzDRJbUpvd5sr6WNVxWNm5a6e9wijRw5n9MjhrCe93H31vEeaHZo1WZWXnp4H9omIp/MLXmZL+n1E3FJT7qKI+EyFcZhZA5YsW8H40SM6DRs1YhhLlnX1inVbV1RWo4jk6dw7PP+5BUKzAWrCmJEsf25Vp2HLn1vFhDEjmxSRDRSV3qPIr+ScCzwKXBMRt9Yp9j5Jd0m6JL8+tN58pktqldTa1tZWZchm66ypkzenfcVK2les5KWIl7unTt682aFZk1WaKCLixYjYBZgI7J5fUF70O2BSROwMXEN65WC9+cyIiJaIaBk3rldtWplZN7YfP5rpe2/D6JHDWdr+HKNHDmf63tv4qSfrn8djI2KZpD+TXv4xrzC8+AKhM4Dv9Uc8Zlbf9uNHOzHYGqp86mmcpDG5eySwL+m9s8UyxXdcvxuYX1U8ZmbWO1XWKMYDZ0tan5SQLo6IKySdCLRGxEzgSEnvBlYBTwDTKozHzMx6YdC9CrWlpSX8Pgozs56RNCciWnozrX+ZbWZmpZwozMyslBOFmZmVcqIwM7NSThRmZlbKicLMzEo5UZiZWSknCjMzK+VEYWZmpZwozMyslBOFmZmVcqIwM7NSThRmZlbKicLMzEo5UZiZWSknCjMzK+VEYWZmpZwozMyslBOFmZmVqixRSBoh6TZJd0q6R9IJdcpsKOkiSQsk3SppUlXxmJlZ71RZo3ge2Cci3gDsAkyV9JaaMh8FnoyIbYGTgO9WGI+ZmfVCZYkikqdz7/D8FzXFDgTOzt2XAG+XpKpiMjOznqv0HoWk9SXNBR4FromIW2uKTAAWA0TEKqAd2KzOfKZLapXU2tbWVmXIZmZWo9JEEREvRsQuwERgd0mTezmfGRHREhEt48aN69sgzcysVL889RQRy4A/A1NrRi0BtgSQNAwYDTzeHzGZmVljqnzqaZykMbl7JLAvcF9NsZnA4bn7IODaiKi9j2FmZk00rMJ5jwfOlrQ+KSFdHBFXSDoRaI2ImcAvgHMlLQCeAA6pMB4zM+uFyhJFRNwFvLHO8GML3c8BB1cVg5mZrT3/MtvMzEo5UZiZWSknCjMzK+VEYWZmpZwozMyslBOFmZmVcqIwM7NSThRmZlbKicLMzEo5UZiZWSknCjMzK+VEYWZmpZwozMyslBOFmZmVcqIwM7NSThRmZlbKicLMzEo5UZiZWSknCjMzK1VZopC0paQ/S7pX0j2SPlenzBRJ7ZLm5r9j683LzMyaZ1iF814FfDEi7pA0Cpgj6ZqIuLem3A0RcUCFcZiZ2VqorEYREUsj4o7cvRyYD0yoanlmZlaNfrlHIWkS8Ebg1jqj3yrpTkm/l7RjF9NPl9QqqbWtra3CSM3MrFbliULSxsClwFER8VTN6DuArSPiDcApwOX15hERMyKiJSJaxo0bV23AZmbWSaWJQtJwUpI4PyJ+Uzs+Ip6KiKdz91XAcEljq4zJzMx6psqnngT8ApgfET/sosyrcjkk7Z7jebyqmMzMrOeqfOppD+DDwN2S5uZhXwW2AoiI04CDgE9JWgWsAA6JiKgwJjMz66HKEkVEzAbUTZlTgVOrisHMzNaef5ltZmalnCjMzKyUE4WZmZVyojAzs1JOFGZmVsqJwszMSnX7eKykDYH3AZOK5SPixOrCsnXB/KXtXD3vEZYsW8GEMSOZOnlzth8/utlhmVmNRmoUvwUOJDUb/kzhz6zX5i9tZ8ashbSvWMn40SNoX7GSGbMWMn9pe7NDM7MajfzgbmJETK08ElunXD3vEUaPHM7okcMBXv5/9bxHXKswG2AaqVHcJGmnyiOxdcqSZSsYNaLzecqoEcNYsmxFkyIys640UqPYE5gmaSHwPKlZjoiInSuNzIa0CWNG0r5i5cs1CYDlz61iwpiRTYzKzOppJFHsV3kUts6ZOnlzZsxaCKSaxPLnVtG+YiXvf9PEJkdmZrW6vfQUEQ8CY4B35b8xeZhZr20/fjTT996G0SOHs7T9OUaPHM70vbfx/QmzAaiRx2M/B3wc6Hjx0HmSZkTEKZVGZkPe9uNHOzGYDQKNXHr6KPDmiHgGQNJ3gZtJry41M7MhrpGnngS8WOh/kW7eM2FmZkNHIzWKXwK3Sros97+H9IpTMxti/Gt5q6eRm9k/BI4Ansh/R0TEyVUHZmb9y7+Wt650WaOQtElEPCVpU2BR/usYt2lEPFF9eGbWX/xreetKWY3igvx/DtBa+OvoLyVpS0l/lnSvpHvy01O1ZSTpx5IWSLpL0q69WAcz6wP+tbx1pcsaRUQckP9v08t5rwK+GBF3SBoFzJF0TUTcWyizH7Bd/nsz8LP838z6mX8tb13p9h6FpD81MqxWRCyNiDty93JgPjChptiBwDmR3AKMkTS+ocjNrE9Nnbw57StW0r5iJS9FvNw9dfLmzQ7NmqzsHsUI4BXAWEmvZPUjsZuw5hd+KUmTgDcCt9aMmgAsLvQ/lIctrZl+OjAdYKutturJom0A8xM2A0vHr+WLn8n73zTRn4mVPh77CeAoYAvSfYmORPEUcGqjC5C0MXApcFREPNWbICNiBjADoKWlJXozDxtYOp6wGT1yeKcnbNyMR3P51/JWT9k9ih8BP5L02d421yFpOClJnB8Rv6lTZAmwZaF/Yh5mQ5yfsDEbPLr9wV1EnCJpMrADMKIw/Jyy6SSJ9MO8+fm3GPXMBD4j6ULSTez2iFjaRVkbQpYsW8H40SM6DfMTNmYDUyONAh4HTCEliqtITyrNBkoTBbAH8GHgbklz87CvAlsBRMRpeX77AwuAZ0k/7LN1gJ+wMRs8GmnC4yDgDcD/RcQRkjYHzutuooiYTTdtQkVEAJ9uJFAbWvw+CrPBo5FGAVdExEvAKkmbAI/S+b6CWY/5fRRmg0cjNYpWSWOA00lPPz1NambcbK34CRuzwaE0UeQb0t+OiGXAaZKuBjaJiLv6JTozM2u60kQRESHpKmCn3L+oP4IyM7OBo5F7FHdIelPlkZiZ2YDUyD2KNwMflPQg8AzpSaaIiJ0rjczMzAaERhLFv1QehZmZDViNJAq3rWRmtg5rJFFcSUoWIjXhsQ1wP7BjhXGZmdkA0UhbTzsV+/Nb6P6jsojMzGxAaeSpp07yy4j8Fjozs3VEI40CfqHQux6wK/BwZRGZmdmA0sg9ilGF7lWkexaXVhOOmZkNNI3cozihPwIxM7OBqeyd2b+j5NHYiHh3JRGZmdmAUlaj+H7+/17gVax+B8WhwCNVBmVmZgNH2TuzrweQ9IOIaCmM+p2k1sojMzOzAaGRx2M3kvTqjh5J2wAbVReSmZkNJI089fR54DpJD5B+nb01ML3SqMzMbMBo5KmnqyVtB7w+D7ovIp7vbjpJZwIHAI9GxOQ646cAvwUW5kG/iYgTGw3czMz6RyM1CnJiuLOH8z4LOBU4p6TMDRFxQA/na2Zm/ajHTXg0KiJmAU9UNX8zM+sflSWKBr1V0p2Sfi+py9ZoJU2X1Cqpta2trT/jMzNb5zV06UnSe4E9ST/Amx0Rl/XBsu8Ato6IpyXtD1wObFevYETMAGYAtLS0+P0YZmb9qNsahaSfAp8E7gbmAZ+Q9JO1XXBEPBURT+fuq4Dhksau7XzNzKxvNVKj2AfYPiICQNLZwD1ru2BJrwIeiYiQtDspaT2+tvM1M7O+1UiiWABsBTyY+7fMw0pJ+hUwBRgr6SHgOGA4QEScBhwEfErSKmAFcEhHMjIzs4Gj0WbG50u6jXSPYnegVdJM6LpxwIg4tGymEXEq6fFZMzMbwBpJFMdWHoWZmQ1Yjfwy+/r+CMTMzAamsvdRzI6IPSUtp/N7KQRERGxSeXRmZtZ0Zc2M75n/j+qqjJmZDX2lv6OQtL6k+/orGDMzG3hKE0VEvAjcL2mrforHzMwGmEaeenolcE9+PPaZjoF+Z7aZ2bqhkUTx9cqjMDOzAauRRLF/RHylOEDSdwE/Nmtmtg5opJnxfesM26+vAzEzs4Gp7HcUnwL+A3i1pLsKo0YBN1YdmJmZDQxll54uAH4PfBs4ujB8eUT4zXVmZuuIsh/ctQPtQGnjfmZmNrQ1+1WoZmY2wDlRmJlZKScKMzMr5URhZmalnCjMzKyUE4WZmZWqLFFIOlPSo5LmdTFekn4saYGkuyTtWlUsZmbWe1XWKM4CppaM3w/YLv9NB35WYSxmZtZLlSWKiJgFlP2C+0DgnEhuAcZIGl9VPGZm1jvNvEcxAVhc6H8oD1uDpOmSWiW1trW19UtwZmaWDIqb2RExIyJaIqJl3LhxzQ7HzGyd0sxEsQTYstA/MQ8zM7MBpJmJYiZwWH766S1Ae0QsbWI8ZmZWRyNvuOsVSb8CpgBjJT0EHAcMB4iI04CrgP2BBcCzwBFVxWJmZr1XWaKIiNLmySMigE9XtXwzM+sbg+JmtpmZNY8ThZmZlXKiMDOzUk4UZmZWyonCzMxKOVGYmVkpJwozMyvlRGFmZqWcKMzMrJQThZmZlXKiMDOzUk4UZmZWyonCzMxKOVGYmVkpJwozMyvlRGFmZqWcKMzMrJQThZmZlXKiMDOzUpUmCklTJd0vaYGko+uMnyapTdLc/PexKuMxM7OeG1bVjCWtD/wE2Bd4CLhd0syIuLem6EUR8Zmq4jAzs7VTZY1id2BBRDwQES8AFwIHVrg8MzOrQJWJYgKwuND/UB5W632S7pJ0iaQt681I0nRJrZJa29raqojVzMy60Oyb2b8DJkXEzsA1wNn1CkXEjIhoiYiWcePG9WuAZmbruioTxRKgWEOYmIe9LCIej4jnc+8ZwG4VxmNmZr1QZaK4HdhO0jaSNgAOAWYWC0gaX+h9NzC/wnjMzKwXKnvqKSJWSfoM8AdgfeDMiLhH0olAa0TMBI6U9G5gFfAEMK2qeMzMrHcUEc2OoUdaWlqitbW12WGYmQ0qkuZEREtvpm32zWwzMxvgnCjMzKyUE4WZmZVyojAzs1JOFGZmVsqJwszMSjlRmJlZKScKMzMr5URhZmalnCjMzKyUE4WZmZVyojAzs1JOFGZmVsqJwszMSlX2PoqBZNLRV64xbNF3/rUJkaw9r8vANFTWZaisB3hd+tKQr1HU28Blwwcyr8vANFTWZaisB3hd+tqQTxRmZrZ2nCjMzKyUE4WZmZWqNFFImirpfkkLJB1dZ/yGki7K42+VNKnKeMzMrOcqSxSS1gd+AuwH7AAcKmmHmmIfBZ6MiG2Bk4DvVhWPmZn1TpU1it2BBRHxQES8AFwIHFhT5kDg7Nx9CfB2SaowJjMz66EqE8UEYHGh/6E8rG6ZiFgFtAOb1c5I0nRJrZJa29raKgrXzMzqGRQ3syNiRkS0RETLuHHjmh2Omdk6pcpEsQTYstA/MQ+rW0bSMGA08HiFMZmZWQ9VmShuB7aTtI2kDYBDgJk1ZWYCh+fug4BrIyL6MoiufuY+GH/K73UZmIbKugyV9QCvS19TH38vd565tD9wMrA+cGZEfEvSiUBrRMyUNAI4F3gj8ARwSEQ8UDbPlpaWaG1trSxmM7OhSNKciGjpzbSVNgoYEVcBV9UMO7bQ/RxwcJUxmJnZ2hkUN7PNzKx5nCjMzKyUE4WZmZVyojAzs1KVPvVUBUltwIO9nHws8FgfhtNMXpeBaaisy1BZD/C6dNg6Inr1i+VBlyjWhqTW3j4eNtB4XQamobIuQ2U9wOvSF3zpyczMSjlRmJlZqXUtUcxodgB9yOsyMA2VdRkq6wFel7W2Tt2jMDOznlvXahRmZtZDThRmZlZqUCQKSSHpvEL/MEltkq7oo/kfL+lLfTGvBpf3NUn3SLpL0lxJb+6DefbLOkjaLMc8V9I/JC0p9G/Qh8uZsrafr6STJB1V6P+DpDMK/T+Q9IUG5jNJ0ry1iaWBZTy9FtM2vD9JmiZpi94uqzCfRZLGru18erjMFwv72lxJk+qUuUrSmDrDm318LJN0bz8sf5qkU/t6vpW2HtuHngEmSxoZESuAfVnzJUiDgqS3AgcAu0bE8/lg67Mv2KpFxOPALpAOPuDpiPh+U4Pq2o3AvwMnS1qP9GOlTQrj/wn4fDMC6yu92J+mAfOAh3uwjGH5VcXNtiIidqk3QpJI91z37+eYOunq+MhJrdcnPs3+DAZFjSK7Cuh4U8ehwK86RkjaVNLl+YzqFkk75+HHSzpT0nWSHpB0ZGGar0n6i6TZwOsKwz8u6XZJd0q6VNIrJI2StFDS8Fxmk2J/D40HHouI5wEi4rGIeLh4hiapRdJ1A3gdOpF0lqSDCv1PF7q/nGO5S9IJedhGkq7M8c2T9P48fKqk+yTdAby3MI/dJd0s6f8k3STpdXn4LEm7FMrNlvSGQmg3AW/N3TuSviCXS3qlpA2B7YGQdL2kObnGMT7Pa7cc353ApwvLmCbpN5KulvRXSd8rjHtnjvMOSb+WtHEe/h1J9+Zt8P08bJtc9m5J3yzMY2NJf8rzuFvSgXn4iepcO/qWpM/R9f50bN7u8yTNUHIQ0AKcr3SWO7Kb/e5cSTcC5yqdKf9RqeZyBqBCLJfn7XePpOl52EcknVwo83FJJ9Xbf3pLqaZ3v6RzSJ/tljXrMyCOj4L1JZ2et9MfJY3My7pOUkvuHitpUe6eJmmmpGuBP0kan/f5uflz3SuXOyKv523AHoX1fJekW/Nx87+SNpe0Xt5vx+Uy60la0NHfpYgY8H/A08DOwCXACGAuMAW4Io8/BTgud+8DzM3dx5O+LDYknU0+DgwHdgPuBl5BOsNcAHwpT7NZYbnfBD6bu38JvCd3Twd+0Mt12TjH/xfgp8Db8vBFwNjc3QJcN1DXoTDv44EvAWcBBxU/r/z/naTH+UQ6KbkC2Bt4H3B6ofzo/LkuBrbL5S8ufL6bAMNy9zuAS3P34cDJufu1pBdi1ca4ENgK+ATwSeAbwHxtVdAAAAjkSURBVP6kA+rmvG3H5bLvJ71gC+AuYO/c/T/AvNw9DXigEPODpNf5jgVmARvlcl8BjgU2A+5n9ROGY/L/mcBhufvThW02DNgkd4/Nn6uAScAdefh6wN/yvLvanzYtbINzgXfl7uuAlsK4RXS9380BRub+HwPH5u5/BaIw3ab5/0jSF3ZHXH8DhudxNwE7reX+9mJe17nAZXmbvAS8pXZ9GEDHR+6eBKwCdsn9FwMfqv1McuyLCvvaQ4Xt+0Xga7l7fWAU6UTh78A4Uk3yRuDUXOaVrN7vPtaxPsBxwFGFY/TS7tZl0NQoIuIu0sY+lJqXIQF7kg4GIuJaYDNJHZcYroyI5yPiMeBRYHNgL+CyiHg2Ip6i8ytaJ0u6QdLdwAdJZ6IAZwBH5O4jSDtVb9bjadJOPB1oAy6SNK2byQbUOvTAO/Pf/wF3AK8nJYK7gX0lfVfSXhHRnsctjIi/RtqDzyvMZzTwa6X7BCcV1ufXwAH5rO8jpIRV6ybSJaZ/IiWGmwv9S4DJwDWS5gLHABOVrnGPiYhZeR7n1szzTxHRHunFW/cCWwNvAXYAbszzOjwPbweeA34h6b3As3kee7C6Vlycv4D/lnQX8L/ABGDziFgEPC7pjR3bNCIeL9mf/jmfTd5NOnnakZ6bGelSL6QEfx5ARFwJPFkod6RSzesWUtLcLsd1LenzeT0pYdzdixiKVkTELvnv3/KwByPiljplB+LxsTAi5ubuOaTvs+5cExFP5O7bgSOULmntFBHLgTeTkntbRLwAXFSYdiLwh7yeX2b1ep4JHJa7P0ID6zlY7lF0mAl8n1Sb2KzBaZ4vdL9I9+t8Fums4s58wE0BiIgbc1V3CrB+RPT65mZEvEg6i7guf4iHk842OhL3iIG+DjVejl3pXkDHNXIB346In9dOIGlX0pn9NyX9iTXfp170DeDPEfFvStd6rwOIiGclXQMcSLoXsVudaW8kJYWdSGe7i0lnZk/l+UyIiLcWJ1Cdm6E16n0eIh3Uh9YWlrQ78HbSe+E/Q/rihnRWXuuDpLPD3SJiZb4M0bE/nEE6y3wV6WBPM1lzf/oEqQbeEhGL8xdL7T7VoWy/e6aLaYrrNoVUy3tr/jyuq4n3q8B9VHdS0m2MdZxF/x4fHWr3m5G5u6HPICJmSdqbVKM7S9IPSftxV04BfhjptdNTSDUc8j7xiKR9gN1J+1ypQVOjyM4ETqhzZnIDeWXzBnksn0V0ZRbwnnyNdhTwrsK4UcDSfJZauwHPAS5gLXZ6Sa+TtF1h0C6kyxeLWP1F974GZtW0dahjEatjfzfp0hjAH4CPaPW1+gmS/p/SUzfPRsR5pMs6u5K+TCZJek2etviFO5rVDy9Mq1n2GaTLIrdHxJOs6SbSzd4nIuLFfHY2hnTv4lfAOKUbwkgaLmnHiFgGLJO0Z55HtwcS6Wx6D0nb5nltJOm1ed1HR3ot8OeBjnsoNwKH1Jn/aODRnCT+mVQr6XAZMBV4E2nbdrU/3Z+7H8vLP6gwfjlp/+iwiMb2u1nAB/Iy9yNd1uiI98mcJF5PqlkBEBG3kmoYH6BwT7GfDKTjozuLWP0ZHNRVIUlbA49ExOmk/X5X4FbgbUr3kIbT+dXSxePm8JrZnUGqIf46n2iUGlQ1ioh4iPSlUOt44MxcXX+WNTdK7XzukHQRcCfpUs7thdFfJ238tvy/eFCdT7qmuTY7/cbAKfmsdRXp2ul00o3VX0j6BvmMeQCvQ63Tgd/myw9Xk8+CIuKPkrYHbpYE6V7Th4Btgf+R9BKwEvhURDyndCP0SknPkpJ/R9zfA86WdAxwZXHBETFH0lN0fWDfTbrue0HNsI0j4lGlG7w/ljSadDycDNxDuvRwpqQA/tjdBoiItnx2+iulG+WQLmUtz9tmBKnW0fE47ueACyR9BfhtYVbnA7/LNYNWUgLtWMYLkv4MLCsc3F3tT8tINah/0HnfOAs4TdIKUrI8gcb2uxPyut1DSr5/z8OvBj4paT4pQdVeBrqYdF2+XhKvzAA7PrrzfeDijv2/pNwU4MuSVpKOpcMiYmmuMd5M+sznFsofT7pk+yTpMuA2hXEzScdMQwnRTXj0QP5SOTAiPtzsWHprKKxDUa6dXAe8PiJeanI4lcqX9e4ADo6IvzY7nkYo/RbmpIj4U7NjacRQOz66ovSU1UkRsVcj5QdVjaKZJJ0C7Ee6rj4oDYV1KJJ0GPAt4AvrQJLYgfTU2GWDIUnkGs5twJ2DKEkMqeOjK5KOBj5FY5dU0zSuUZiZWZnBdjPbzMz6mROFmZmVcqIwM7NSThRmvaBC+zwlZSppydOsv/mpJ7MBSNIDpOZBOuwQEa9uVjy2bnONwoY8pRZsj8zdJym1xomkfSSdn7u7avl1N9VpXbYw7/WUWs/9Zu4/Qn3TkufMiDig44/yJk7MKuVEYeuCG0iNxEFqIXXj3NzBXsAspWapjwHeERG7kn4R/YVc5hRSy7i7kZqQ+VZhvsNIv+T9a0Qck5PICaQEsSepkcAOs0mtnL4RuBD4z/zbj/NY/Tz7O0i/O2jr29U3Wzu+9GTrgjnAbkotCj9P+nVzCylRHEnnll8hNWp4M+kdBh2ty0Jq2nlpYb4/By6OiI7k8XJLngC5CYnX5nETSS27js/zX5iHn0lqwuNkGmzJ06y/uUZhQ15ErCR9MU8jtVN0A/DPpDan5rO65deOJqx3iIiP5uH3FIbvFBHvLMz6JlJz3l21zFp0Cuk9ATuRWncdkWNbDBRb8vx9H6yyWZ9yorB1xQ2klyzNyt2fJL3TIeii5VdSI3drtC5bmOcvSO9GuVjSMPqpJU+z/uZEYeuKG0hvA7s5Ih4hvUzoBkgtv5JqG7/KLRDfTGpk8AVSs8/fzS3jziW92+JlEfFD0ouZzgUeIbXYeTOpGfH5haLHk1rynAM8VhPbTFIrsL7sZAOS23oya7J6LXlKOjkijuqq36w/+Wa2WROVtOTZIunyQv/Y/ovKrDPXKMzMrJTvUZiZWSknCjMzK+VEYWZmpZwozMyslBOFmZmV+v/YUmAzi9RVAwAAAABJRU5ErkJggg==" id="90" name="Google Shape;90;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txBox="1"/>
          <p:nvPr/>
        </p:nvSpPr>
        <p:spPr>
          <a:xfrm>
            <a:off x="329575" y="207650"/>
            <a:ext cx="8154300" cy="50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DATA Description:</a:t>
            </a:r>
            <a:endParaRPr b="1" i="0" sz="1700" u="none" cap="none" strike="noStrike">
              <a:solidFill>
                <a:srgbClr val="000000"/>
              </a:solidFill>
              <a:latin typeface="Arial"/>
              <a:ea typeface="Arial"/>
              <a:cs typeface="Arial"/>
              <a:sym typeface="Arial"/>
            </a:endParaRPr>
          </a:p>
          <a:p>
            <a:pPr indent="-336550" lvl="0" marL="457200" marR="0" rtl="0" algn="l">
              <a:lnSpc>
                <a:spcPct val="115000"/>
              </a:lnSpc>
              <a:spcBef>
                <a:spcPts val="60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id - A unique id for each trip.</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vendor_id - A code specifying the provider associated with the trip record.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pickup_datetime - Pick up date and time or Time of meter started.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dropoff_datetime - Dropped off date and time or Time of meter started.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passenger_count - Passenger count as entered by the driver.</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pickup_longitude - Longitude details of Pick up or when the meter started.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pickup_latitude - latitude details of Pick up or when the meter started.</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dropoff_longitude - Longitude details of dropoff or when the meter turned off.</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dropoff_latitude - latitude details of dropoff or when the meter turned of</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store_and_fwd_flag - This flag shows us, whether the trip record was held in vehicle memory before sending to the vendor because the vehicle did not have a connection to the server - Y=store and forward; N=not a store and forward trip.</a:t>
            </a:r>
            <a:endParaRPr b="0" i="0" sz="1700" u="none" cap="none" strike="noStrike">
              <a:solidFill>
                <a:schemeClr val="accent2"/>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chemeClr val="accent2"/>
              </a:buClr>
              <a:buSzPts val="1700"/>
              <a:buFont typeface="Roboto"/>
              <a:buChar char="●"/>
            </a:pPr>
            <a:r>
              <a:rPr b="0" i="0" lang="en-US" sz="1700" u="none" cap="none" strike="noStrike">
                <a:solidFill>
                  <a:schemeClr val="accent2"/>
                </a:solidFill>
                <a:highlight>
                  <a:srgbClr val="FFFFFF"/>
                </a:highlight>
                <a:latin typeface="Roboto"/>
                <a:ea typeface="Roboto"/>
                <a:cs typeface="Roboto"/>
                <a:sym typeface="Roboto"/>
              </a:rPr>
              <a:t>trip_duration - Its our target variable and it is duration of the trip in seconds.</a:t>
            </a:r>
            <a:endParaRPr b="0" i="0" sz="170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141400" y="393050"/>
            <a:ext cx="83424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We will analyze each column label of the dataframe with respect to different variable and trip duration and try find the relation between them.</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p:nvPr/>
        </p:nvSpPr>
        <p:spPr>
          <a:xfrm>
            <a:off x="0" y="0"/>
            <a:ext cx="6396303"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trip duration </a:t>
            </a:r>
            <a:endParaRPr b="0" i="0" sz="1800" u="none" cap="none" strike="noStrike">
              <a:solidFill>
                <a:srgbClr val="134F5C"/>
              </a:solidFill>
              <a:latin typeface="Arial"/>
              <a:ea typeface="Arial"/>
              <a:cs typeface="Arial"/>
              <a:sym typeface="Arial"/>
            </a:endParaRPr>
          </a:p>
        </p:txBody>
      </p:sp>
      <p:pic>
        <p:nvPicPr>
          <p:cNvPr id="102" name="Google Shape;102;p20"/>
          <p:cNvPicPr preferRelativeResize="0"/>
          <p:nvPr/>
        </p:nvPicPr>
        <p:blipFill rotWithShape="1">
          <a:blip r:embed="rId3">
            <a:alphaModFix/>
          </a:blip>
          <a:srcRect b="0" l="0" r="0" t="0"/>
          <a:stretch/>
        </p:blipFill>
        <p:spPr>
          <a:xfrm>
            <a:off x="606125" y="523225"/>
            <a:ext cx="7767999" cy="483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p:nvPr/>
        </p:nvSpPr>
        <p:spPr>
          <a:xfrm>
            <a:off x="0" y="0"/>
            <a:ext cx="7301999" cy="5232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34F5C"/>
              </a:buClr>
              <a:buSzPts val="2800"/>
              <a:buFont typeface="Arial"/>
              <a:buNone/>
            </a:pPr>
            <a:r>
              <a:rPr b="0" i="0" lang="en-US" sz="2800" u="none" cap="none" strike="noStrike">
                <a:solidFill>
                  <a:srgbClr val="134F5C"/>
                </a:solidFill>
                <a:latin typeface="Times New Roman"/>
                <a:ea typeface="Times New Roman"/>
                <a:cs typeface="Times New Roman"/>
                <a:sym typeface="Times New Roman"/>
              </a:rPr>
              <a:t>           Analysis of trip duration with trip counts </a:t>
            </a:r>
            <a:endParaRPr b="0" i="0" sz="1800" u="none" cap="none" strike="noStrike">
              <a:solidFill>
                <a:srgbClr val="134F5C"/>
              </a:solidFill>
              <a:latin typeface="Arial"/>
              <a:ea typeface="Arial"/>
              <a:cs typeface="Arial"/>
              <a:sym typeface="Arial"/>
            </a:endParaRPr>
          </a:p>
        </p:txBody>
      </p:sp>
      <p:pic>
        <p:nvPicPr>
          <p:cNvPr id="108" name="Google Shape;108;p21"/>
          <p:cNvPicPr preferRelativeResize="0"/>
          <p:nvPr/>
        </p:nvPicPr>
        <p:blipFill rotWithShape="1">
          <a:blip r:embed="rId3">
            <a:alphaModFix/>
          </a:blip>
          <a:srcRect b="0" l="0" r="0" t="0"/>
          <a:stretch/>
        </p:blipFill>
        <p:spPr>
          <a:xfrm>
            <a:off x="-114200" y="440377"/>
            <a:ext cx="900112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