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9" r:id="rId8"/>
    <p:sldId id="261" r:id="rId9"/>
    <p:sldId id="267"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E5CCE2-CDA6-4D8B-BDC3-9055847BC2EE}">
          <p14:sldIdLst>
            <p14:sldId id="256"/>
            <p14:sldId id="257"/>
            <p14:sldId id="258"/>
            <p14:sldId id="259"/>
            <p14:sldId id="260"/>
            <p14:sldId id="262"/>
            <p14:sldId id="269"/>
            <p14:sldId id="261"/>
            <p14:sldId id="267"/>
            <p14:sldId id="268"/>
          </p14:sldIdLst>
        </p14:section>
      </p14:sectionLst>
    </p:ext>
    <p:ext uri="{EFAFB233-063F-42B5-8137-9DF3F51BA10A}">
      <p15:sldGuideLst xmlns:p15="http://schemas.microsoft.com/office/powerpoint/2012/main">
        <p15:guide id="1" orient="horz" pos="2152">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67" d="100"/>
          <a:sy n="67" d="100"/>
        </p:scale>
        <p:origin x="604" y="32"/>
      </p:cViewPr>
      <p:guideLst>
        <p:guide orient="horz" pos="2152"/>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2022/8/20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charset="0"/>
                <a:ea typeface="Calibri" panose="020F0502020204030204" charset="0"/>
                <a:cs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charset="0"/>
                <a:ea typeface="Calibri" panose="020F0502020204030204" charset="0"/>
                <a:cs typeface="Arial" panose="020B0604020202020204" pitchFamily="34" charset="0"/>
              </a:defRPr>
            </a:lvl1pPr>
          </a:lstStyle>
          <a:p>
            <a:fld id="{D2A48B96-639E-45A3-A0BA-2464DFDB1FAA}" type="datetimeFigureOut">
              <a:rPr lang="zh-CN" altLang="en-US" smtClean="0"/>
              <a:t>2022/8/20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charset="0"/>
                <a:ea typeface="Calibri" panose="020F0502020204030204" charset="0"/>
                <a:cs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charset="0"/>
                <a:ea typeface="Calibri" panose="020F0502020204030204" charset="0"/>
                <a:cs typeface="Arial" panose="020B060402020202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1pPr>
    <a:lvl2pPr marL="45720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2pPr>
    <a:lvl3pPr marL="91440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3pPr>
    <a:lvl4pPr marL="137160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4pPr>
    <a:lvl5pPr marL="1828800" algn="l" defTabSz="914400" rtl="0" eaLnBrk="1" latinLnBrk="0" hangingPunct="1">
      <a:defRPr sz="1200" kern="1200">
        <a:solidFill>
          <a:schemeClr val="tx1"/>
        </a:solidFill>
        <a:latin typeface="Calibri" panose="020F0502020204030204" charset="0"/>
        <a:ea typeface="Calibri" panose="020F0502020204030204"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37700" t="-3" r="26422" b="847"/>
          <a:stretch>
            <a:fillRect/>
          </a:stretch>
        </p:blipFill>
        <p:spPr>
          <a:xfrm>
            <a:off x="-1" y="0"/>
            <a:ext cx="4764423"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B3960-1D6E-4CF5-9CA5-4C8DE3D087E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B3960-1D6E-4CF5-9CA5-4C8DE3D087E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a:off x="1164102" y="1556941"/>
            <a:ext cx="4106224" cy="4106224"/>
            <a:chOff x="115274" y="1005334"/>
            <a:chExt cx="5107573" cy="5107573"/>
          </a:xfrm>
        </p:grpSpPr>
        <p:sp>
          <p:nvSpPr>
            <p:cNvPr id="3" name="泪滴形 2"/>
            <p:cNvSpPr/>
            <p:nvPr/>
          </p:nvSpPr>
          <p:spPr>
            <a:xfrm>
              <a:off x="115274" y="1005334"/>
              <a:ext cx="5107573" cy="5107573"/>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7923" t="5746" r="26422" b="6597"/>
            <a:stretch>
              <a:fillRect/>
            </a:stretch>
          </p:blipFill>
          <p:spPr>
            <a:xfrm>
              <a:off x="554511" y="1499087"/>
              <a:ext cx="4229100" cy="4229100"/>
            </a:xfrm>
            <a:prstGeom prst="teardrop">
              <a:avLst/>
            </a:prstGeom>
            <a:ln>
              <a:noFill/>
            </a:ln>
          </p:spPr>
        </p:pic>
      </p:grpSp>
      <p:sp>
        <p:nvSpPr>
          <p:cNvPr id="5" name="任意多边形: 形状 4"/>
          <p:cNvSpPr/>
          <p:nvPr userDrawn="1"/>
        </p:nvSpPr>
        <p:spPr>
          <a:xfrm>
            <a:off x="2062222" y="6498857"/>
            <a:ext cx="10129779" cy="359143"/>
          </a:xfrm>
          <a:custGeom>
            <a:avLst/>
            <a:gdLst>
              <a:gd name="connsiteX0" fmla="*/ 1422196 w 10129779"/>
              <a:gd name="connsiteY0" fmla="*/ 0 h 359143"/>
              <a:gd name="connsiteX1" fmla="*/ 10129779 w 10129779"/>
              <a:gd name="connsiteY1" fmla="*/ 0 h 359143"/>
              <a:gd name="connsiteX2" fmla="*/ 10129779 w 10129779"/>
              <a:gd name="connsiteY2" fmla="*/ 359143 h 359143"/>
              <a:gd name="connsiteX3" fmla="*/ 0 w 10129779"/>
              <a:gd name="connsiteY3" fmla="*/ 359143 h 359143"/>
              <a:gd name="connsiteX4" fmla="*/ 257349 w 10129779"/>
              <a:gd name="connsiteY4" fmla="*/ 235172 h 359143"/>
              <a:gd name="connsiteX5" fmla="*/ 1422196 w 10129779"/>
              <a:gd name="connsiteY5" fmla="*/ 0 h 35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29779" h="359143">
                <a:moveTo>
                  <a:pt x="1422196" y="0"/>
                </a:moveTo>
                <a:lnTo>
                  <a:pt x="10129779" y="0"/>
                </a:lnTo>
                <a:lnTo>
                  <a:pt x="10129779" y="359143"/>
                </a:lnTo>
                <a:lnTo>
                  <a:pt x="0" y="359143"/>
                </a:lnTo>
                <a:lnTo>
                  <a:pt x="257349" y="235172"/>
                </a:lnTo>
                <a:cubicBezTo>
                  <a:pt x="615376" y="83739"/>
                  <a:pt x="1009007" y="0"/>
                  <a:pt x="1422196"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B3960-1D6E-4CF5-9CA5-4C8DE3D087E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B3960-1D6E-4CF5-9CA5-4C8DE3D087E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8B3960-1D6E-4CF5-9CA5-4C8DE3D087E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8B3960-1D6E-4CF5-9CA5-4C8DE3D087E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5" name="泪滴形 4"/>
          <p:cNvSpPr/>
          <p:nvPr userDrawn="1"/>
        </p:nvSpPr>
        <p:spPr>
          <a:xfrm>
            <a:off x="525698" y="431800"/>
            <a:ext cx="567690" cy="567690"/>
          </a:xfrm>
          <a:prstGeom prst="teardrop">
            <a:avLst/>
          </a:prstGeom>
          <a:solidFill>
            <a:srgbClr val="C00000"/>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endParaRPr>
          </a:p>
        </p:txBody>
      </p:sp>
      <p:cxnSp>
        <p:nvCxnSpPr>
          <p:cNvPr id="6" name="直接连接符 5"/>
          <p:cNvCxnSpPr/>
          <p:nvPr userDrawn="1"/>
        </p:nvCxnSpPr>
        <p:spPr>
          <a:xfrm>
            <a:off x="1200609" y="999490"/>
            <a:ext cx="104790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灯片编号占位符 5"/>
          <p:cNvSpPr txBox="1"/>
          <p:nvPr userDrawn="1"/>
        </p:nvSpPr>
        <p:spPr>
          <a:xfrm>
            <a:off x="11592560" y="6438113"/>
            <a:ext cx="424475" cy="399578"/>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5F7A31D-843F-48B6-8729-41403A88BF99}" type="slidenum">
              <a:rPr lang="zh-CN" altLang="en-US" sz="1200" smtClean="0">
                <a:latin typeface="Calibri" panose="020F0502020204030204" charset="0"/>
                <a:ea typeface="Calibri" panose="020F0502020204030204" charset="0"/>
                <a:cs typeface="Arial" panose="020B0604020202020204" pitchFamily="34" charset="0"/>
              </a:rPr>
              <a:t>‹#›</a:t>
            </a:fld>
            <a:endParaRPr lang="zh-CN" altLang="en-US" sz="1200" dirty="0">
              <a:latin typeface="Calibri" panose="020F0502020204030204" charset="0"/>
              <a:ea typeface="Calibri" panose="020F050202020403020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B3960-1D6E-4CF5-9CA5-4C8DE3D087E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71B2B81-7EE9-4552-937E-9F405397F090}" type="datetimeFigureOut">
              <a:rPr lang="zh-CN" altLang="en-US" smtClean="0"/>
              <a:t>2022/8/20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B3960-1D6E-4CF5-9CA5-4C8DE3D087E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charset="0"/>
                <a:ea typeface="Calibri" panose="020F0502020204030204" charset="0"/>
                <a:cs typeface="Arial" panose="020B0604020202020204" pitchFamily="34" charset="0"/>
              </a:defRPr>
            </a:lvl1pPr>
          </a:lstStyle>
          <a:p>
            <a:fld id="{371B2B81-7EE9-4552-937E-9F405397F090}" type="datetimeFigureOut">
              <a:rPr lang="zh-CN" altLang="en-US" smtClean="0"/>
              <a:t>2022/8/20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charset="0"/>
                <a:ea typeface="Calibri" panose="020F0502020204030204" charset="0"/>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charset="0"/>
                <a:ea typeface="Calibri" panose="020F0502020204030204" charset="0"/>
                <a:cs typeface="Arial" panose="020B0604020202020204" pitchFamily="34" charset="0"/>
              </a:defRPr>
            </a:lvl1pPr>
          </a:lstStyle>
          <a:p>
            <a:fld id="{B98B3960-1D6E-4CF5-9CA5-4C8DE3D087E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Calibri" panose="020F050202020403020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Calibri" panose="020F0502020204030204"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Calibri" panose="020F0502020204030204"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hyperlink" Target="https://www.linkedin.com/in/enggar-kristian-b0aa52134/" TargetMode="External"/><Relationship Id="rId5" Type="http://schemas.openxmlformats.org/officeDocument/2006/relationships/hyperlink" Target="https://github.com/byt1998?tab=repositories" TargetMode="Externa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94910" y="2830195"/>
            <a:ext cx="6949440" cy="768350"/>
          </a:xfrm>
          <a:prstGeom prst="rect">
            <a:avLst/>
          </a:prstGeom>
          <a:noFill/>
        </p:spPr>
        <p:txBody>
          <a:bodyPr wrap="square" rtlCol="0">
            <a:spAutoFit/>
          </a:bodyPr>
          <a:lstStyle/>
          <a:p>
            <a:r>
              <a:rPr lang="en-US" sz="4400" b="1" dirty="0">
                <a:solidFill>
                  <a:srgbClr val="C00000"/>
                </a:solidFill>
                <a:latin typeface="Calibri" panose="020F0502020204030204" charset="0"/>
                <a:ea typeface="Calibri" panose="020F0502020204030204" charset="0"/>
                <a:cs typeface="Arial" panose="020B0604020202020204" pitchFamily="34" charset="0"/>
                <a:sym typeface="+mn-lt"/>
              </a:rPr>
              <a:t>Exploratory Data Analysis</a:t>
            </a:r>
          </a:p>
        </p:txBody>
      </p:sp>
      <p:sp>
        <p:nvSpPr>
          <p:cNvPr id="7" name="文本框 6"/>
          <p:cNvSpPr txBox="1"/>
          <p:nvPr/>
        </p:nvSpPr>
        <p:spPr>
          <a:xfrm>
            <a:off x="5046345" y="3666490"/>
            <a:ext cx="6146800" cy="398780"/>
          </a:xfrm>
          <a:prstGeom prst="rect">
            <a:avLst/>
          </a:prstGeom>
          <a:noFill/>
        </p:spPr>
        <p:txBody>
          <a:bodyPr wrap="square" rtlCol="0">
            <a:spAutoFit/>
          </a:bodyPr>
          <a:lstStyle/>
          <a:p>
            <a:r>
              <a:rPr lang="en-US" sz="2000" dirty="0">
                <a:latin typeface="Calibri" panose="020F0502020204030204" charset="0"/>
                <a:ea typeface="Calibri" panose="020F0502020204030204" charset="0"/>
                <a:cs typeface="Arial" panose="020B0604020202020204" pitchFamily="34" charset="0"/>
                <a:sym typeface="+mn-lt"/>
              </a:rPr>
              <a:t>Insight full data with visualization. </a:t>
            </a:r>
          </a:p>
        </p:txBody>
      </p:sp>
      <p:sp>
        <p:nvSpPr>
          <p:cNvPr id="8" name="文本框 7"/>
          <p:cNvSpPr txBox="1"/>
          <p:nvPr/>
        </p:nvSpPr>
        <p:spPr>
          <a:xfrm>
            <a:off x="5046345" y="4799965"/>
            <a:ext cx="2889250" cy="506741"/>
          </a:xfrm>
          <a:prstGeom prst="flowChartTerminator">
            <a:avLst/>
          </a:prstGeom>
          <a:solidFill>
            <a:srgbClr val="C00000"/>
          </a:solidFill>
          <a:ln w="12700">
            <a:noFill/>
          </a:ln>
        </p:spPr>
        <p:txBody>
          <a:bodyPr wrap="square" rtlCol="0">
            <a:spAutoFit/>
          </a:bodyPr>
          <a:lstStyle/>
          <a:p>
            <a:pPr algn="ctr"/>
            <a:r>
              <a:rPr lang="en-US" altLang="zh-CN" sz="1600" dirty="0">
                <a:solidFill>
                  <a:schemeClr val="bg1"/>
                </a:solidFill>
                <a:latin typeface="Calibri" panose="020F0502020204030204" charset="0"/>
                <a:ea typeface="Calibri" panose="020F0502020204030204" charset="0"/>
                <a:cs typeface="Arial" panose="020B0604020202020204" pitchFamily="34" charset="0"/>
                <a:sym typeface="+mn-lt"/>
              </a:rPr>
              <a:t>Reporter: Enggar Kristian</a:t>
            </a:r>
          </a:p>
        </p:txBody>
      </p:sp>
      <p:sp>
        <p:nvSpPr>
          <p:cNvPr id="11" name="文本框 10"/>
          <p:cNvSpPr txBox="1"/>
          <p:nvPr/>
        </p:nvSpPr>
        <p:spPr>
          <a:xfrm>
            <a:off x="4871085" y="624840"/>
            <a:ext cx="6322060" cy="2306955"/>
          </a:xfrm>
          <a:prstGeom prst="rect">
            <a:avLst/>
          </a:prstGeom>
          <a:noFill/>
        </p:spPr>
        <p:txBody>
          <a:bodyPr wrap="square" rtlCol="0">
            <a:spAutoFit/>
          </a:bodyPr>
          <a:lstStyle/>
          <a:p>
            <a:pPr algn="ctr"/>
            <a:r>
              <a:rPr lang="en-US" altLang="zh-CN" sz="7200" dirty="0">
                <a:solidFill>
                  <a:srgbClr val="C00000"/>
                </a:solidFill>
                <a:latin typeface="Calibri" panose="020F0502020204030204" charset="0"/>
                <a:ea typeface="Calibri" panose="020F0502020204030204" charset="0"/>
                <a:cs typeface="Arial" panose="020B0604020202020204" pitchFamily="34" charset="0"/>
                <a:sym typeface="+mn-lt"/>
              </a:rPr>
              <a:t>SUICIDE RATE IN 1985 - 2016</a:t>
            </a:r>
            <a:endParaRPr lang="zh-CN" altLang="en-US" sz="7200" dirty="0">
              <a:solidFill>
                <a:srgbClr val="C00000"/>
              </a:solidFill>
              <a:latin typeface="Calibri" panose="020F0502020204030204" charset="0"/>
              <a:ea typeface="Calibri" panose="020F0502020204030204" charset="0"/>
              <a:cs typeface="Arial" panose="020B0604020202020204" pitchFamily="34" charset="0"/>
              <a:sym typeface="+mn-lt"/>
            </a:endParaRPr>
          </a:p>
        </p:txBody>
      </p:sp>
      <p:cxnSp>
        <p:nvCxnSpPr>
          <p:cNvPr id="14" name="直接连接符 13"/>
          <p:cNvCxnSpPr/>
          <p:nvPr/>
        </p:nvCxnSpPr>
        <p:spPr>
          <a:xfrm>
            <a:off x="7321730" y="1882272"/>
            <a:ext cx="107405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59533" y="2333961"/>
            <a:ext cx="6563282" cy="1568450"/>
          </a:xfrm>
          <a:prstGeom prst="rect">
            <a:avLst/>
          </a:prstGeom>
          <a:noFill/>
        </p:spPr>
        <p:txBody>
          <a:bodyPr wrap="square" rtlCol="0">
            <a:spAutoFit/>
          </a:bodyPr>
          <a:lstStyle/>
          <a:p>
            <a:r>
              <a:rPr lang="en-US" altLang="zh-CN" sz="9600" b="1" dirty="0">
                <a:solidFill>
                  <a:srgbClr val="C00000"/>
                </a:solidFill>
                <a:latin typeface="Calibri" panose="020F0502020204030204" charset="0"/>
                <a:ea typeface="Calibri" panose="020F0502020204030204" charset="0"/>
                <a:cs typeface="Arial" panose="020B0604020202020204" pitchFamily="34" charset="0"/>
                <a:sym typeface="+mn-lt"/>
              </a:rPr>
              <a:t>THANK YOU</a:t>
            </a:r>
          </a:p>
        </p:txBody>
      </p:sp>
      <p:sp>
        <p:nvSpPr>
          <p:cNvPr id="7" name="文本框 6"/>
          <p:cNvSpPr txBox="1"/>
          <p:nvPr/>
        </p:nvSpPr>
        <p:spPr>
          <a:xfrm>
            <a:off x="5046345" y="4111625"/>
            <a:ext cx="6344285" cy="398780"/>
          </a:xfrm>
          <a:prstGeom prst="rect">
            <a:avLst/>
          </a:prstGeom>
          <a:noFill/>
        </p:spPr>
        <p:txBody>
          <a:bodyPr wrap="square" rtlCol="0">
            <a:spAutoFit/>
          </a:bodyPr>
          <a:lstStyle/>
          <a:p>
            <a:r>
              <a:rPr lang="en-US" sz="2000" dirty="0">
                <a:latin typeface="Calibri" panose="020F0502020204030204" charset="0"/>
                <a:ea typeface="Calibri" panose="020F0502020204030204" charset="0"/>
                <a:cs typeface="Arial" panose="020B0604020202020204" pitchFamily="34" charset="0"/>
                <a:sym typeface="+mn-lt"/>
              </a:rPr>
              <a:t>Suitable for application for becoming a Data Science staff.</a:t>
            </a:r>
            <a:endParaRPr lang="zh-CN" altLang="en-US" sz="2000" dirty="0">
              <a:latin typeface="Calibri" panose="020F0502020204030204" charset="0"/>
              <a:ea typeface="Calibri" panose="020F0502020204030204" charset="0"/>
              <a:cs typeface="Arial" panose="020B0604020202020204" pitchFamily="34" charset="0"/>
              <a:sym typeface="+mn-lt"/>
            </a:endParaRPr>
          </a:p>
        </p:txBody>
      </p:sp>
      <p:sp>
        <p:nvSpPr>
          <p:cNvPr id="8" name="文本框 7"/>
          <p:cNvSpPr txBox="1"/>
          <p:nvPr/>
        </p:nvSpPr>
        <p:spPr>
          <a:xfrm>
            <a:off x="5046617" y="5337856"/>
            <a:ext cx="2582907" cy="476071"/>
          </a:xfrm>
          <a:prstGeom prst="flowChartTerminator">
            <a:avLst/>
          </a:prstGeom>
          <a:solidFill>
            <a:srgbClr val="C00000"/>
          </a:solidFill>
          <a:ln w="12700">
            <a:noFill/>
          </a:ln>
        </p:spPr>
        <p:txBody>
          <a:bodyPr wrap="square" rtlCol="0">
            <a:spAutoFit/>
          </a:bodyPr>
          <a:lstStyle/>
          <a:p>
            <a:pPr algn="ctr"/>
            <a:r>
              <a:rPr lang="en-US" altLang="zh-CN" sz="1600" dirty="0">
                <a:solidFill>
                  <a:schemeClr val="bg1"/>
                </a:solidFill>
                <a:latin typeface="Calibri" panose="020F0502020204030204" charset="0"/>
                <a:ea typeface="Calibri" panose="020F0502020204030204" charset="0"/>
                <a:cs typeface="Arial" panose="020B0604020202020204" pitchFamily="34" charset="0"/>
                <a:sym typeface="+mn-lt"/>
              </a:rPr>
              <a:t>Reporter: </a:t>
            </a:r>
            <a:r>
              <a:rPr lang="en-US" altLang="zh-CN" sz="1600" dirty="0" err="1">
                <a:solidFill>
                  <a:schemeClr val="bg1"/>
                </a:solidFill>
                <a:latin typeface="Calibri" panose="020F0502020204030204" charset="0"/>
                <a:ea typeface="Calibri" panose="020F0502020204030204" charset="0"/>
                <a:cs typeface="Arial" panose="020B0604020202020204" pitchFamily="34" charset="0"/>
                <a:sym typeface="+mn-lt"/>
              </a:rPr>
              <a:t>Enggar</a:t>
            </a:r>
            <a:r>
              <a:rPr lang="en-US" altLang="zh-CN" sz="1600" dirty="0">
                <a:solidFill>
                  <a:schemeClr val="bg1"/>
                </a:solidFill>
                <a:latin typeface="Calibri" panose="020F0502020204030204" charset="0"/>
                <a:ea typeface="Calibri" panose="020F0502020204030204" charset="0"/>
                <a:cs typeface="Arial" panose="020B0604020202020204" pitchFamily="34" charset="0"/>
                <a:sym typeface="+mn-lt"/>
              </a:rPr>
              <a:t> Kristian</a:t>
            </a:r>
            <a:endParaRPr lang="zh-CN" altLang="en-US" sz="1600"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11" name="文本框 10"/>
          <p:cNvSpPr txBox="1"/>
          <p:nvPr/>
        </p:nvSpPr>
        <p:spPr>
          <a:xfrm>
            <a:off x="5046618" y="1282108"/>
            <a:ext cx="2256970" cy="1198880"/>
          </a:xfrm>
          <a:prstGeom prst="rect">
            <a:avLst/>
          </a:prstGeom>
          <a:noFill/>
        </p:spPr>
        <p:txBody>
          <a:bodyPr wrap="square" rtlCol="0">
            <a:spAutoFit/>
          </a:bodyPr>
          <a:lstStyle/>
          <a:p>
            <a:r>
              <a:rPr lang="en-US" altLang="zh-CN" sz="7200" dirty="0">
                <a:solidFill>
                  <a:srgbClr val="C00000"/>
                </a:solidFill>
                <a:latin typeface="Calibri" panose="020F0502020204030204" charset="0"/>
                <a:ea typeface="Calibri" panose="020F0502020204030204" charset="0"/>
                <a:cs typeface="Arial" panose="020B0604020202020204" pitchFamily="34" charset="0"/>
                <a:sym typeface="+mn-lt"/>
              </a:rPr>
              <a:t>2022</a:t>
            </a:r>
            <a:endParaRPr lang="zh-CN" altLang="en-US" sz="7200" dirty="0">
              <a:solidFill>
                <a:srgbClr val="C00000"/>
              </a:solidFill>
              <a:latin typeface="Calibri" panose="020F0502020204030204" charset="0"/>
              <a:ea typeface="Calibri" panose="020F0502020204030204" charset="0"/>
              <a:cs typeface="Arial" panose="020B0604020202020204" pitchFamily="34" charset="0"/>
              <a:sym typeface="+mn-lt"/>
            </a:endParaRPr>
          </a:p>
        </p:txBody>
      </p:sp>
      <p:cxnSp>
        <p:nvCxnSpPr>
          <p:cNvPr id="14" name="直接连接符 13"/>
          <p:cNvCxnSpPr/>
          <p:nvPr/>
        </p:nvCxnSpPr>
        <p:spPr>
          <a:xfrm>
            <a:off x="7321730" y="1882272"/>
            <a:ext cx="107405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42961" y="410154"/>
            <a:ext cx="2444900" cy="769441"/>
          </a:xfrm>
          <a:prstGeom prst="rect">
            <a:avLst/>
          </a:prstGeom>
          <a:noFill/>
        </p:spPr>
        <p:txBody>
          <a:bodyPr wrap="none" rtlCol="0">
            <a:spAutoFit/>
          </a:bodyPr>
          <a:lstStyle/>
          <a:p>
            <a:r>
              <a:rPr lang="en-US" altLang="zh-CN" sz="4400" dirty="0">
                <a:solidFill>
                  <a:srgbClr val="C00000"/>
                </a:solidFill>
                <a:latin typeface="Calibri" panose="020F0502020204030204" charset="0"/>
                <a:ea typeface="Calibri" panose="020F0502020204030204" charset="0"/>
                <a:cs typeface="Arial" panose="020B0604020202020204" pitchFamily="34" charset="0"/>
                <a:sym typeface="+mn-lt"/>
              </a:rPr>
              <a:t>Contents</a:t>
            </a:r>
            <a:endParaRPr lang="zh-CN" altLang="en-US" sz="4400" dirty="0">
              <a:solidFill>
                <a:srgbClr val="C00000"/>
              </a:solidFill>
              <a:latin typeface="Calibri" panose="020F0502020204030204" charset="0"/>
              <a:ea typeface="Calibri" panose="020F0502020204030204" charset="0"/>
              <a:cs typeface="Arial" panose="020B0604020202020204" pitchFamily="34" charset="0"/>
              <a:sym typeface="+mn-lt"/>
            </a:endParaRPr>
          </a:p>
        </p:txBody>
      </p:sp>
      <p:sp>
        <p:nvSpPr>
          <p:cNvPr id="7" name="文本框 6"/>
          <p:cNvSpPr txBox="1"/>
          <p:nvPr/>
        </p:nvSpPr>
        <p:spPr>
          <a:xfrm>
            <a:off x="2989988" y="692097"/>
            <a:ext cx="716915" cy="368300"/>
          </a:xfrm>
          <a:prstGeom prst="rect">
            <a:avLst/>
          </a:prstGeom>
          <a:noFill/>
        </p:spPr>
        <p:txBody>
          <a:bodyPr wrap="none" rtlCol="0">
            <a:spAutoFit/>
          </a:bodyPr>
          <a:lstStyle/>
          <a:p>
            <a:r>
              <a:rPr lang="en-US" altLang="zh-CN" dirty="0">
                <a:latin typeface="Calibri" panose="020F0502020204030204" charset="0"/>
                <a:ea typeface="Calibri" panose="020F0502020204030204" charset="0"/>
                <a:cs typeface="Arial" panose="020B0604020202020204" pitchFamily="34" charset="0"/>
                <a:sym typeface="+mn-lt"/>
              </a:rPr>
              <a:t>| Text</a:t>
            </a:r>
          </a:p>
        </p:txBody>
      </p:sp>
      <p:grpSp>
        <p:nvGrpSpPr>
          <p:cNvPr id="13" name="组合 12"/>
          <p:cNvGrpSpPr/>
          <p:nvPr/>
        </p:nvGrpSpPr>
        <p:grpSpPr>
          <a:xfrm>
            <a:off x="6439377" y="1991993"/>
            <a:ext cx="2210970" cy="509779"/>
            <a:chOff x="6431757" y="1969133"/>
            <a:chExt cx="2210970" cy="509779"/>
          </a:xfrm>
        </p:grpSpPr>
        <p:sp>
          <p:nvSpPr>
            <p:cNvPr id="2" name="泪滴形 1"/>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11" name="文本框 10"/>
            <p:cNvSpPr txBox="1"/>
            <p:nvPr/>
          </p:nvSpPr>
          <p:spPr>
            <a:xfrm>
              <a:off x="7084437" y="2024217"/>
              <a:ext cx="1558290" cy="39878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Data Loading</a:t>
              </a:r>
            </a:p>
          </p:txBody>
        </p:sp>
        <p:sp>
          <p:nvSpPr>
            <p:cNvPr id="12" name="文本框 11"/>
            <p:cNvSpPr txBox="1"/>
            <p:nvPr/>
          </p:nvSpPr>
          <p:spPr>
            <a:xfrm>
              <a:off x="6466073" y="2039356"/>
              <a:ext cx="414020" cy="368300"/>
            </a:xfrm>
            <a:prstGeom prst="rect">
              <a:avLst/>
            </a:prstGeom>
            <a:noFill/>
          </p:spPr>
          <p:txBody>
            <a:bodyPr wrap="none" rtlCol="0">
              <a:spAutoFit/>
            </a:bodyPr>
            <a:lstStyle/>
            <a:p>
              <a:r>
                <a:rPr lang="en-US" altLang="zh-CN" dirty="0">
                  <a:solidFill>
                    <a:schemeClr val="bg1"/>
                  </a:solidFill>
                  <a:latin typeface="Calibri" panose="020F0502020204030204" charset="0"/>
                  <a:ea typeface="Calibri" panose="020F0502020204030204" charset="0"/>
                  <a:cs typeface="Arial" panose="020B0604020202020204" pitchFamily="34" charset="0"/>
                  <a:sym typeface="+mn-lt"/>
                </a:rPr>
                <a:t>02</a:t>
              </a:r>
              <a:endParaRPr lang="zh-CN" altLang="en-US" dirty="0">
                <a:solidFill>
                  <a:schemeClr val="bg1"/>
                </a:solidFill>
                <a:latin typeface="Calibri" panose="020F0502020204030204" charset="0"/>
                <a:ea typeface="Calibri" panose="020F0502020204030204" charset="0"/>
                <a:cs typeface="Arial" panose="020B0604020202020204" pitchFamily="34" charset="0"/>
                <a:sym typeface="+mn-lt"/>
              </a:endParaRPr>
            </a:p>
          </p:txBody>
        </p:sp>
      </p:grpSp>
      <p:grpSp>
        <p:nvGrpSpPr>
          <p:cNvPr id="14" name="组合 13"/>
          <p:cNvGrpSpPr/>
          <p:nvPr/>
        </p:nvGrpSpPr>
        <p:grpSpPr>
          <a:xfrm>
            <a:off x="6439377" y="2767242"/>
            <a:ext cx="3520340" cy="509779"/>
            <a:chOff x="6431757" y="1969133"/>
            <a:chExt cx="3520340" cy="509779"/>
          </a:xfrm>
        </p:grpSpPr>
        <p:sp>
          <p:nvSpPr>
            <p:cNvPr id="15" name="泪滴形 14"/>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16" name="文本框 15"/>
            <p:cNvSpPr txBox="1"/>
            <p:nvPr/>
          </p:nvSpPr>
          <p:spPr>
            <a:xfrm>
              <a:off x="7084437" y="2024217"/>
              <a:ext cx="2867660" cy="39878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Exploratory Data Analysis</a:t>
              </a:r>
            </a:p>
          </p:txBody>
        </p:sp>
        <p:sp>
          <p:nvSpPr>
            <p:cNvPr id="17" name="文本框 16"/>
            <p:cNvSpPr txBox="1"/>
            <p:nvPr/>
          </p:nvSpPr>
          <p:spPr>
            <a:xfrm>
              <a:off x="6466073" y="2039356"/>
              <a:ext cx="414020" cy="368300"/>
            </a:xfrm>
            <a:prstGeom prst="rect">
              <a:avLst/>
            </a:prstGeom>
            <a:noFill/>
          </p:spPr>
          <p:txBody>
            <a:bodyPr wrap="none" rtlCol="0">
              <a:spAutoFit/>
            </a:bodyPr>
            <a:lstStyle/>
            <a:p>
              <a:r>
                <a:rPr lang="en-US" altLang="zh-CN" dirty="0">
                  <a:solidFill>
                    <a:schemeClr val="bg1"/>
                  </a:solidFill>
                  <a:latin typeface="Calibri" panose="020F0502020204030204" charset="0"/>
                  <a:ea typeface="Calibri" panose="020F0502020204030204" charset="0"/>
                  <a:cs typeface="Arial" panose="020B0604020202020204" pitchFamily="34" charset="0"/>
                  <a:sym typeface="+mn-lt"/>
                </a:rPr>
                <a:t>03</a:t>
              </a:r>
              <a:endParaRPr lang="zh-CN" altLang="en-US" dirty="0">
                <a:solidFill>
                  <a:schemeClr val="bg1"/>
                </a:solidFill>
                <a:latin typeface="Calibri" panose="020F0502020204030204" charset="0"/>
                <a:ea typeface="Calibri" panose="020F0502020204030204" charset="0"/>
                <a:cs typeface="Arial" panose="020B0604020202020204" pitchFamily="34" charset="0"/>
                <a:sym typeface="+mn-lt"/>
              </a:endParaRPr>
            </a:p>
          </p:txBody>
        </p:sp>
      </p:grpSp>
      <p:grpSp>
        <p:nvGrpSpPr>
          <p:cNvPr id="18" name="组合 17"/>
          <p:cNvGrpSpPr/>
          <p:nvPr/>
        </p:nvGrpSpPr>
        <p:grpSpPr>
          <a:xfrm>
            <a:off x="6949440" y="4345940"/>
            <a:ext cx="3714750" cy="376686"/>
            <a:chOff x="6431757" y="1969133"/>
            <a:chExt cx="3703067" cy="509779"/>
          </a:xfrm>
        </p:grpSpPr>
        <p:sp>
          <p:nvSpPr>
            <p:cNvPr id="19" name="泪滴形 18"/>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20" name="文本框 19"/>
            <p:cNvSpPr txBox="1"/>
            <p:nvPr/>
          </p:nvSpPr>
          <p:spPr>
            <a:xfrm>
              <a:off x="6988399" y="2024852"/>
              <a:ext cx="3146425" cy="435697"/>
            </a:xfrm>
            <a:prstGeom prst="rect">
              <a:avLst/>
            </a:prstGeom>
            <a:noFill/>
          </p:spPr>
          <p:txBody>
            <a:bodyPr wrap="square" rtlCol="0">
              <a:spAutoFit/>
            </a:bodyPr>
            <a:lstStyle/>
            <a:p>
              <a:pPr algn="l"/>
              <a:r>
                <a:rPr lang="en-US" altLang="zh-CN" sz="1500" b="1" dirty="0">
                  <a:latin typeface="Calibri" panose="020F0502020204030204" charset="0"/>
                  <a:ea typeface="Calibri" panose="020F0502020204030204" charset="0"/>
                  <a:cs typeface="Arial" panose="020B0604020202020204" pitchFamily="34" charset="0"/>
                  <a:sym typeface="+mn-lt"/>
                </a:rPr>
                <a:t>About Generations</a:t>
              </a:r>
            </a:p>
          </p:txBody>
        </p:sp>
        <p:sp>
          <p:nvSpPr>
            <p:cNvPr id="21" name="文本框 20"/>
            <p:cNvSpPr txBox="1"/>
            <p:nvPr/>
          </p:nvSpPr>
          <p:spPr>
            <a:xfrm>
              <a:off x="6466073" y="2039356"/>
              <a:ext cx="408305" cy="415072"/>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3.3</a:t>
              </a:r>
            </a:p>
          </p:txBody>
        </p:sp>
      </p:grpSp>
      <p:cxnSp>
        <p:nvCxnSpPr>
          <p:cNvPr id="27" name="直接连接符 26"/>
          <p:cNvCxnSpPr/>
          <p:nvPr/>
        </p:nvCxnSpPr>
        <p:spPr>
          <a:xfrm>
            <a:off x="3884481" y="914400"/>
            <a:ext cx="830751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 name="组合 17"/>
          <p:cNvGrpSpPr/>
          <p:nvPr/>
        </p:nvGrpSpPr>
        <p:grpSpPr>
          <a:xfrm>
            <a:off x="6949440" y="4909185"/>
            <a:ext cx="3714750" cy="376686"/>
            <a:chOff x="6431757" y="1969133"/>
            <a:chExt cx="3703067" cy="509779"/>
          </a:xfrm>
        </p:grpSpPr>
        <p:sp>
          <p:nvSpPr>
            <p:cNvPr id="5" name="泪滴形 18"/>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8" name="文本框 19"/>
            <p:cNvSpPr txBox="1"/>
            <p:nvPr/>
          </p:nvSpPr>
          <p:spPr>
            <a:xfrm>
              <a:off x="6988399" y="2024852"/>
              <a:ext cx="3146425" cy="435697"/>
            </a:xfrm>
            <a:prstGeom prst="rect">
              <a:avLst/>
            </a:prstGeom>
            <a:noFill/>
          </p:spPr>
          <p:txBody>
            <a:bodyPr wrap="square" rtlCol="0">
              <a:spAutoFit/>
            </a:bodyPr>
            <a:lstStyle/>
            <a:p>
              <a:pPr algn="l"/>
              <a:r>
                <a:rPr lang="en-US" altLang="zh-CN" sz="1500" b="1" dirty="0">
                  <a:latin typeface="Calibri" panose="020F0502020204030204" charset="0"/>
                  <a:ea typeface="Calibri" panose="020F0502020204030204" charset="0"/>
                  <a:cs typeface="Arial" panose="020B0604020202020204" pitchFamily="34" charset="0"/>
                  <a:sym typeface="+mn-lt"/>
                </a:rPr>
                <a:t>Gender</a:t>
              </a:r>
            </a:p>
          </p:txBody>
        </p:sp>
        <p:sp>
          <p:nvSpPr>
            <p:cNvPr id="9" name="文本框 20"/>
            <p:cNvSpPr txBox="1"/>
            <p:nvPr/>
          </p:nvSpPr>
          <p:spPr>
            <a:xfrm>
              <a:off x="6466073" y="2039356"/>
              <a:ext cx="408305" cy="415072"/>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3.4</a:t>
              </a:r>
            </a:p>
          </p:txBody>
        </p:sp>
      </p:grpSp>
      <p:grpSp>
        <p:nvGrpSpPr>
          <p:cNvPr id="10" name="组合 17"/>
          <p:cNvGrpSpPr/>
          <p:nvPr/>
        </p:nvGrpSpPr>
        <p:grpSpPr>
          <a:xfrm>
            <a:off x="6949440" y="5459730"/>
            <a:ext cx="3867150" cy="376752"/>
            <a:chOff x="6431757" y="1969133"/>
            <a:chExt cx="3703067" cy="509779"/>
          </a:xfrm>
        </p:grpSpPr>
        <p:sp>
          <p:nvSpPr>
            <p:cNvPr id="26" name="泪滴形 18"/>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28" name="文本框 19"/>
            <p:cNvSpPr txBox="1"/>
            <p:nvPr/>
          </p:nvSpPr>
          <p:spPr>
            <a:xfrm>
              <a:off x="6988399" y="2024852"/>
              <a:ext cx="3146425" cy="435621"/>
            </a:xfrm>
            <a:prstGeom prst="rect">
              <a:avLst/>
            </a:prstGeom>
            <a:noFill/>
          </p:spPr>
          <p:txBody>
            <a:bodyPr wrap="square" rtlCol="0">
              <a:spAutoFit/>
            </a:bodyPr>
            <a:lstStyle/>
            <a:p>
              <a:pPr algn="l"/>
              <a:r>
                <a:rPr lang="en-US" altLang="zh-CN" sz="1500" b="1" dirty="0">
                  <a:latin typeface="Calibri" panose="020F0502020204030204" charset="0"/>
                  <a:ea typeface="Calibri" panose="020F0502020204030204" charset="0"/>
                  <a:cs typeface="Arial" panose="020B0604020202020204" pitchFamily="34" charset="0"/>
                  <a:sym typeface="+mn-lt"/>
                </a:rPr>
                <a:t>Economics Data</a:t>
              </a:r>
            </a:p>
          </p:txBody>
        </p:sp>
        <p:sp>
          <p:nvSpPr>
            <p:cNvPr id="29" name="文本框 20"/>
            <p:cNvSpPr txBox="1"/>
            <p:nvPr/>
          </p:nvSpPr>
          <p:spPr>
            <a:xfrm>
              <a:off x="6466073" y="2039356"/>
              <a:ext cx="408305" cy="415000"/>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3.5</a:t>
              </a:r>
            </a:p>
          </p:txBody>
        </p:sp>
      </p:grpSp>
      <p:grpSp>
        <p:nvGrpSpPr>
          <p:cNvPr id="38" name="组合 17"/>
          <p:cNvGrpSpPr/>
          <p:nvPr/>
        </p:nvGrpSpPr>
        <p:grpSpPr>
          <a:xfrm>
            <a:off x="6949440" y="3877310"/>
            <a:ext cx="3714750" cy="376686"/>
            <a:chOff x="6431757" y="1969133"/>
            <a:chExt cx="3703067" cy="509779"/>
          </a:xfrm>
        </p:grpSpPr>
        <p:sp>
          <p:nvSpPr>
            <p:cNvPr id="39" name="泪滴形 18"/>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40" name="文本框 19"/>
            <p:cNvSpPr txBox="1"/>
            <p:nvPr/>
          </p:nvSpPr>
          <p:spPr>
            <a:xfrm>
              <a:off x="6988399" y="2024852"/>
              <a:ext cx="3146425" cy="435697"/>
            </a:xfrm>
            <a:prstGeom prst="rect">
              <a:avLst/>
            </a:prstGeom>
            <a:noFill/>
          </p:spPr>
          <p:txBody>
            <a:bodyPr wrap="square" rtlCol="0">
              <a:spAutoFit/>
            </a:bodyPr>
            <a:lstStyle/>
            <a:p>
              <a:pPr algn="l"/>
              <a:r>
                <a:rPr lang="en-US" altLang="zh-CN" sz="1500" b="1" dirty="0">
                  <a:latin typeface="Calibri" panose="020F0502020204030204" charset="0"/>
                  <a:ea typeface="Calibri" panose="020F0502020204030204" charset="0"/>
                  <a:cs typeface="Arial" panose="020B0604020202020204" pitchFamily="34" charset="0"/>
                  <a:sym typeface="+mn-lt"/>
                </a:rPr>
                <a:t>Age Group</a:t>
              </a:r>
            </a:p>
          </p:txBody>
        </p:sp>
        <p:sp>
          <p:nvSpPr>
            <p:cNvPr id="41" name="文本框 20"/>
            <p:cNvSpPr txBox="1"/>
            <p:nvPr/>
          </p:nvSpPr>
          <p:spPr>
            <a:xfrm>
              <a:off x="6466073" y="2039356"/>
              <a:ext cx="408305" cy="415072"/>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3.2</a:t>
              </a:r>
            </a:p>
          </p:txBody>
        </p:sp>
      </p:grpSp>
      <p:grpSp>
        <p:nvGrpSpPr>
          <p:cNvPr id="42" name="组合 17"/>
          <p:cNvGrpSpPr/>
          <p:nvPr/>
        </p:nvGrpSpPr>
        <p:grpSpPr>
          <a:xfrm>
            <a:off x="6983730" y="3361055"/>
            <a:ext cx="3714750" cy="376686"/>
            <a:chOff x="6431757" y="1969133"/>
            <a:chExt cx="3703067" cy="509779"/>
          </a:xfrm>
        </p:grpSpPr>
        <p:sp>
          <p:nvSpPr>
            <p:cNvPr id="43" name="泪滴形 18"/>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44" name="文本框 19"/>
            <p:cNvSpPr txBox="1"/>
            <p:nvPr/>
          </p:nvSpPr>
          <p:spPr>
            <a:xfrm>
              <a:off x="6988399" y="2024852"/>
              <a:ext cx="3146425" cy="435697"/>
            </a:xfrm>
            <a:prstGeom prst="rect">
              <a:avLst/>
            </a:prstGeom>
            <a:noFill/>
          </p:spPr>
          <p:txBody>
            <a:bodyPr wrap="square" rtlCol="0">
              <a:spAutoFit/>
            </a:bodyPr>
            <a:lstStyle/>
            <a:p>
              <a:pPr algn="l"/>
              <a:r>
                <a:rPr lang="zh-CN" altLang="en-US" sz="1500" b="1" dirty="0">
                  <a:latin typeface="Calibri" panose="020F0502020204030204" charset="0"/>
                  <a:ea typeface="Calibri" panose="020F0502020204030204" charset="0"/>
                  <a:cs typeface="Arial" panose="020B0604020202020204" pitchFamily="34" charset="0"/>
                  <a:sym typeface="+mn-lt"/>
                </a:rPr>
                <a:t>Average suicide rate for each country.</a:t>
              </a:r>
            </a:p>
          </p:txBody>
        </p:sp>
        <p:sp>
          <p:nvSpPr>
            <p:cNvPr id="45" name="文本框 20"/>
            <p:cNvSpPr txBox="1"/>
            <p:nvPr/>
          </p:nvSpPr>
          <p:spPr>
            <a:xfrm>
              <a:off x="6466073" y="2039356"/>
              <a:ext cx="408305" cy="415072"/>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3.1</a:t>
              </a:r>
            </a:p>
          </p:txBody>
        </p:sp>
      </p:grpSp>
      <p:grpSp>
        <p:nvGrpSpPr>
          <p:cNvPr id="46" name="组合 12"/>
          <p:cNvGrpSpPr/>
          <p:nvPr/>
        </p:nvGrpSpPr>
        <p:grpSpPr>
          <a:xfrm>
            <a:off x="6439377" y="1216658"/>
            <a:ext cx="2151915" cy="509779"/>
            <a:chOff x="6431757" y="1969133"/>
            <a:chExt cx="2151915" cy="509779"/>
          </a:xfrm>
        </p:grpSpPr>
        <p:sp>
          <p:nvSpPr>
            <p:cNvPr id="47" name="泪滴形 1"/>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48" name="文本框 10"/>
            <p:cNvSpPr txBox="1"/>
            <p:nvPr/>
          </p:nvSpPr>
          <p:spPr>
            <a:xfrm>
              <a:off x="7084437" y="2024217"/>
              <a:ext cx="1499235" cy="39878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Introduction</a:t>
              </a:r>
            </a:p>
          </p:txBody>
        </p:sp>
        <p:sp>
          <p:nvSpPr>
            <p:cNvPr id="49" name="文本框 11"/>
            <p:cNvSpPr txBox="1"/>
            <p:nvPr/>
          </p:nvSpPr>
          <p:spPr>
            <a:xfrm>
              <a:off x="6466073" y="2039356"/>
              <a:ext cx="441146" cy="369332"/>
            </a:xfrm>
            <a:prstGeom prst="rect">
              <a:avLst/>
            </a:prstGeom>
            <a:noFill/>
          </p:spPr>
          <p:txBody>
            <a:bodyPr wrap="none" rtlCol="0">
              <a:spAutoFit/>
            </a:bodyPr>
            <a:lstStyle/>
            <a:p>
              <a:r>
                <a:rPr lang="en-US" altLang="zh-CN" dirty="0">
                  <a:solidFill>
                    <a:schemeClr val="bg1"/>
                  </a:solidFill>
                  <a:latin typeface="Calibri" panose="020F0502020204030204" charset="0"/>
                  <a:ea typeface="Calibri" panose="020F0502020204030204" charset="0"/>
                  <a:cs typeface="Arial" panose="020B0604020202020204" pitchFamily="34" charset="0"/>
                  <a:sym typeface="+mn-lt"/>
                </a:rPr>
                <a:t>01</a:t>
              </a:r>
              <a:endParaRPr lang="zh-CN" altLang="en-US" dirty="0">
                <a:solidFill>
                  <a:schemeClr val="bg1"/>
                </a:solidFill>
                <a:latin typeface="Calibri" panose="020F0502020204030204" charset="0"/>
                <a:ea typeface="Calibri" panose="020F0502020204030204" charset="0"/>
                <a:cs typeface="Arial" panose="020B0604020202020204" pitchFamily="34" charset="0"/>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endParaRPr lang="en-US"/>
          </a:p>
        </p:txBody>
      </p:sp>
      <p:sp>
        <p:nvSpPr>
          <p:cNvPr id="4" name="泪滴形 3"/>
          <p:cNvSpPr/>
          <p:nvPr/>
        </p:nvSpPr>
        <p:spPr>
          <a:xfrm>
            <a:off x="4762499" y="960436"/>
            <a:ext cx="2590483" cy="2590483"/>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2446020" y="3711575"/>
            <a:ext cx="7559675" cy="706755"/>
          </a:xfrm>
          <a:prstGeom prst="rect">
            <a:avLst/>
          </a:prstGeom>
          <a:noFill/>
        </p:spPr>
        <p:txBody>
          <a:bodyPr wrap="square" rtlCol="0">
            <a:spAutoFit/>
          </a:bodyPr>
          <a:lstStyle/>
          <a:p>
            <a:pPr algn="ctr"/>
            <a:r>
              <a:rPr lang="en-US" altLang="zh-CN" sz="4000" b="1" dirty="0">
                <a:latin typeface="Calibri" panose="020F0502020204030204" charset="0"/>
                <a:ea typeface="Calibri" panose="020F0502020204030204" charset="0"/>
                <a:cs typeface="Arial" panose="020B0604020202020204" pitchFamily="34" charset="0"/>
                <a:sym typeface="+mn-lt"/>
              </a:rPr>
              <a:t>Enggar Kristian</a:t>
            </a:r>
          </a:p>
        </p:txBody>
      </p:sp>
      <p:sp>
        <p:nvSpPr>
          <p:cNvPr id="7" name="文本框 6"/>
          <p:cNvSpPr txBox="1"/>
          <p:nvPr/>
        </p:nvSpPr>
        <p:spPr>
          <a:xfrm>
            <a:off x="3729675" y="4434065"/>
            <a:ext cx="2057398" cy="400110"/>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en-US" altLang="zh-CN" sz="2000" dirty="0">
                <a:latin typeface="Calibri" panose="020F0502020204030204" charset="0"/>
                <a:ea typeface="Calibri" panose="020F0502020204030204" charset="0"/>
                <a:cs typeface="Arial" panose="020B0604020202020204" pitchFamily="34" charset="0"/>
                <a:sym typeface="+mn-lt"/>
              </a:rPr>
              <a:t>Data Science</a:t>
            </a:r>
            <a:endParaRPr lang="zh-CN" altLang="en-US" sz="2000" dirty="0">
              <a:latin typeface="Calibri" panose="020F0502020204030204" charset="0"/>
              <a:ea typeface="Calibri" panose="020F0502020204030204" charset="0"/>
              <a:cs typeface="Arial" panose="020B0604020202020204" pitchFamily="34" charset="0"/>
              <a:sym typeface="+mn-lt"/>
            </a:endParaRPr>
          </a:p>
        </p:txBody>
      </p:sp>
      <p:sp>
        <p:nvSpPr>
          <p:cNvPr id="8" name="文本框 7"/>
          <p:cNvSpPr txBox="1"/>
          <p:nvPr/>
        </p:nvSpPr>
        <p:spPr>
          <a:xfrm>
            <a:off x="3729675" y="4834175"/>
            <a:ext cx="2057398" cy="398780"/>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en-US" altLang="zh-CN" sz="2000" dirty="0">
                <a:latin typeface="Calibri" panose="020F0502020204030204" charset="0"/>
                <a:ea typeface="Calibri" panose="020F0502020204030204" charset="0"/>
                <a:cs typeface="Arial" panose="020B0604020202020204" pitchFamily="34" charset="0"/>
                <a:sym typeface="+mn-lt"/>
              </a:rPr>
              <a:t>Data Analytics</a:t>
            </a:r>
          </a:p>
        </p:txBody>
      </p:sp>
      <p:sp>
        <p:nvSpPr>
          <p:cNvPr id="9" name="文本框 8"/>
          <p:cNvSpPr txBox="1"/>
          <p:nvPr/>
        </p:nvSpPr>
        <p:spPr>
          <a:xfrm>
            <a:off x="6396673" y="4434065"/>
            <a:ext cx="2057398" cy="398780"/>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en-US" altLang="zh-CN" sz="2000" dirty="0">
                <a:latin typeface="Calibri" panose="020F0502020204030204" charset="0"/>
                <a:ea typeface="Calibri" panose="020F0502020204030204" charset="0"/>
                <a:cs typeface="Arial" panose="020B0604020202020204" pitchFamily="34" charset="0"/>
                <a:sym typeface="+mn-lt"/>
              </a:rPr>
              <a:t>Data Engineer</a:t>
            </a:r>
          </a:p>
        </p:txBody>
      </p:sp>
      <p:sp>
        <p:nvSpPr>
          <p:cNvPr id="10" name="文本框 9"/>
          <p:cNvSpPr txBox="1"/>
          <p:nvPr/>
        </p:nvSpPr>
        <p:spPr>
          <a:xfrm>
            <a:off x="6396990" y="4834255"/>
            <a:ext cx="3110230" cy="706755"/>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en-US" altLang="zh-CN" sz="2000" dirty="0">
                <a:latin typeface="Calibri" panose="020F0502020204030204" charset="0"/>
                <a:ea typeface="Calibri" panose="020F0502020204030204" charset="0"/>
                <a:cs typeface="Arial" panose="020B0604020202020204" pitchFamily="34" charset="0"/>
                <a:sym typeface="+mn-lt"/>
              </a:rPr>
              <a:t>Bussiness Intelligence Analysis</a:t>
            </a:r>
          </a:p>
        </p:txBody>
      </p:sp>
      <p:cxnSp>
        <p:nvCxnSpPr>
          <p:cNvPr id="12" name="直接连接符 11"/>
          <p:cNvCxnSpPr/>
          <p:nvPr/>
        </p:nvCxnSpPr>
        <p:spPr>
          <a:xfrm>
            <a:off x="1828800" y="2263140"/>
            <a:ext cx="25679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57160" y="2240280"/>
            <a:ext cx="25679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4"/>
          <p:cNvSpPr txBox="1"/>
          <p:nvPr/>
        </p:nvSpPr>
        <p:spPr>
          <a:xfrm>
            <a:off x="6613525" y="960120"/>
            <a:ext cx="739140" cy="398780"/>
          </a:xfrm>
          <a:prstGeom prst="rect">
            <a:avLst/>
          </a:prstGeom>
          <a:noFill/>
        </p:spPr>
        <p:txBody>
          <a:bodyPr wrap="square" rtlCol="0">
            <a:spAutoFit/>
          </a:bodyPr>
          <a:lstStyle/>
          <a:p>
            <a:pPr algn="ctr"/>
            <a:r>
              <a:rPr lang="en-US" altLang="zh-CN" sz="2000" b="1" spc="-150" dirty="0">
                <a:solidFill>
                  <a:schemeClr val="bg1"/>
                </a:solidFill>
                <a:latin typeface="Calibri" panose="020F0502020204030204" charset="0"/>
                <a:ea typeface="Calibri" panose="020F0502020204030204" charset="0"/>
                <a:cs typeface="Arial" panose="020B0604020202020204" pitchFamily="34" charset="0"/>
                <a:sym typeface="+mn-lt"/>
              </a:rPr>
              <a:t>01</a:t>
            </a:r>
            <a:endParaRPr lang="zh-CN" altLang="en-US" sz="2000" b="1" spc="-150"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17" name="Oval 16"/>
          <p:cNvSpPr/>
          <p:nvPr/>
        </p:nvSpPr>
        <p:spPr>
          <a:xfrm>
            <a:off x="5231130" y="1312545"/>
            <a:ext cx="1554480" cy="1917700"/>
          </a:xfrm>
          <a:prstGeom prst="ellipse">
            <a:avLst/>
          </a:prstGeom>
          <a:blipFill rotWithShape="1">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Content Placeholder 23" descr="github"/>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3299460" y="5915025"/>
            <a:ext cx="600710" cy="600710"/>
          </a:xfrm>
          <a:prstGeom prst="rect">
            <a:avLst/>
          </a:prstGeom>
        </p:spPr>
      </p:pic>
      <p:sp>
        <p:nvSpPr>
          <p:cNvPr id="25" name="文本框 7"/>
          <p:cNvSpPr txBox="1"/>
          <p:nvPr/>
        </p:nvSpPr>
        <p:spPr>
          <a:xfrm>
            <a:off x="4041140" y="6024245"/>
            <a:ext cx="927735" cy="398780"/>
          </a:xfrm>
          <a:prstGeom prst="rect">
            <a:avLst/>
          </a:prstGeom>
          <a:noFill/>
        </p:spPr>
        <p:txBody>
          <a:bodyPr wrap="square" rtlCol="0">
            <a:spAutoFit/>
          </a:bodyPr>
          <a:lstStyle/>
          <a:p>
            <a:pPr indent="0">
              <a:buClr>
                <a:srgbClr val="C00000"/>
              </a:buClr>
              <a:buFont typeface="Wingdings" panose="05000000000000000000" pitchFamily="2" charset="2"/>
              <a:buNone/>
            </a:pPr>
            <a:r>
              <a:rPr lang="en-US" altLang="zh-CN" sz="2000" dirty="0">
                <a:latin typeface="Calibri" panose="020F0502020204030204" charset="0"/>
                <a:ea typeface="Calibri" panose="020F0502020204030204" charset="0"/>
                <a:cs typeface="Arial" panose="020B0604020202020204" pitchFamily="34" charset="0"/>
                <a:sym typeface="+mn-lt"/>
                <a:hlinkClick r:id="rId5" action="ppaction://hlinkfile"/>
              </a:rPr>
              <a:t>Github</a:t>
            </a:r>
            <a:endParaRPr lang="en-US" altLang="zh-CN" sz="2000" dirty="0">
              <a:latin typeface="Calibri" panose="020F0502020204030204" charset="0"/>
              <a:ea typeface="Calibri" panose="020F0502020204030204" charset="0"/>
              <a:cs typeface="Arial" panose="020B0604020202020204" pitchFamily="34" charset="0"/>
              <a:sym typeface="+mn-lt"/>
            </a:endParaRPr>
          </a:p>
        </p:txBody>
      </p:sp>
      <p:sp>
        <p:nvSpPr>
          <p:cNvPr id="26" name="文本框 7"/>
          <p:cNvSpPr txBox="1"/>
          <p:nvPr/>
        </p:nvSpPr>
        <p:spPr>
          <a:xfrm>
            <a:off x="7639685" y="6036945"/>
            <a:ext cx="1130935" cy="398780"/>
          </a:xfrm>
          <a:prstGeom prst="rect">
            <a:avLst/>
          </a:prstGeom>
          <a:noFill/>
        </p:spPr>
        <p:txBody>
          <a:bodyPr wrap="square" rtlCol="0">
            <a:spAutoFit/>
          </a:bodyPr>
          <a:lstStyle/>
          <a:p>
            <a:pPr indent="0" algn="r">
              <a:buClr>
                <a:srgbClr val="C00000"/>
              </a:buClr>
              <a:buFont typeface="Wingdings" panose="05000000000000000000" pitchFamily="2" charset="2"/>
              <a:buNone/>
            </a:pPr>
            <a:r>
              <a:rPr lang="en-US" altLang="zh-CN" sz="2000" dirty="0">
                <a:latin typeface="Calibri" panose="020F0502020204030204" charset="0"/>
                <a:ea typeface="Calibri" panose="020F0502020204030204" charset="0"/>
                <a:cs typeface="Arial" panose="020B0604020202020204" pitchFamily="34" charset="0"/>
                <a:sym typeface="+mn-lt"/>
                <a:hlinkClick r:id="rId6" action="ppaction://hlinkfile"/>
              </a:rPr>
              <a:t>LinkedIn</a:t>
            </a:r>
            <a:endParaRPr lang="en-US" altLang="zh-CN" sz="2000" dirty="0">
              <a:latin typeface="Calibri" panose="020F0502020204030204" charset="0"/>
              <a:ea typeface="Calibri" panose="020F0502020204030204" charset="0"/>
              <a:cs typeface="Arial" panose="020B0604020202020204" pitchFamily="34" charset="0"/>
              <a:sym typeface="+mn-lt"/>
            </a:endParaRPr>
          </a:p>
        </p:txBody>
      </p:sp>
      <p:pic>
        <p:nvPicPr>
          <p:cNvPr id="29" name="Content Placeholder 28" descr="icons8-linkedin"/>
          <p:cNvPicPr>
            <a:picLocks noGrp="1" noChangeAspect="1"/>
          </p:cNvPicPr>
          <p:nvPr>
            <p:ph sz="half" idx="2"/>
          </p:nvPr>
        </p:nvPicPr>
        <p:blipFill>
          <a:blip r:embed="rId7"/>
          <a:stretch>
            <a:fillRect/>
          </a:stretch>
        </p:blipFill>
        <p:spPr>
          <a:xfrm>
            <a:off x="8770620" y="5905500"/>
            <a:ext cx="648335" cy="6483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9198" y="515590"/>
            <a:ext cx="440690" cy="398780"/>
          </a:xfrm>
          <a:prstGeom prst="rect">
            <a:avLst/>
          </a:prstGeom>
          <a:noFill/>
        </p:spPr>
        <p:txBody>
          <a:bodyPr wrap="none" rtlCol="0">
            <a:spAutoFit/>
          </a:bodyPr>
          <a:lstStyle/>
          <a:p>
            <a:pPr algn="ctr"/>
            <a:r>
              <a:rPr lang="en-US" altLang="zh-CN" sz="2000" dirty="0">
                <a:solidFill>
                  <a:schemeClr val="bg1"/>
                </a:solidFill>
                <a:latin typeface="Calibri" panose="020F0502020204030204" charset="0"/>
                <a:ea typeface="Calibri" panose="020F0502020204030204" charset="0"/>
                <a:cs typeface="Arial" panose="020B0604020202020204" pitchFamily="34" charset="0"/>
                <a:sym typeface="+mn-lt"/>
              </a:rPr>
              <a:t>02</a:t>
            </a:r>
            <a:endParaRPr lang="zh-CN" altLang="en-US" sz="2000"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200609" y="515590"/>
            <a:ext cx="1558290" cy="39878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Data Loading</a:t>
            </a:r>
          </a:p>
        </p:txBody>
      </p:sp>
      <p:sp>
        <p:nvSpPr>
          <p:cNvPr id="7" name="矩形 6"/>
          <p:cNvSpPr/>
          <p:nvPr/>
        </p:nvSpPr>
        <p:spPr>
          <a:xfrm>
            <a:off x="0" y="5516880"/>
            <a:ext cx="12192000" cy="13411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sym typeface="+mn-lt"/>
            </a:endParaRPr>
          </a:p>
        </p:txBody>
      </p:sp>
      <p:cxnSp>
        <p:nvCxnSpPr>
          <p:cNvPr id="8" name="直接连接符 7"/>
          <p:cNvCxnSpPr/>
          <p:nvPr/>
        </p:nvCxnSpPr>
        <p:spPr>
          <a:xfrm>
            <a:off x="1207770" y="3429000"/>
            <a:ext cx="977646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28800" y="3120390"/>
            <a:ext cx="617220" cy="6172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sym typeface="+mn-lt"/>
            </a:endParaRPr>
          </a:p>
        </p:txBody>
      </p:sp>
      <p:sp>
        <p:nvSpPr>
          <p:cNvPr id="10" name="椭圆 9"/>
          <p:cNvSpPr/>
          <p:nvPr/>
        </p:nvSpPr>
        <p:spPr>
          <a:xfrm>
            <a:off x="3825240" y="3120390"/>
            <a:ext cx="617220" cy="6172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sym typeface="+mn-lt"/>
            </a:endParaRPr>
          </a:p>
        </p:txBody>
      </p:sp>
      <p:sp>
        <p:nvSpPr>
          <p:cNvPr id="11" name="椭圆 10"/>
          <p:cNvSpPr/>
          <p:nvPr/>
        </p:nvSpPr>
        <p:spPr>
          <a:xfrm>
            <a:off x="5821680" y="3120390"/>
            <a:ext cx="617220" cy="6172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sym typeface="+mn-lt"/>
            </a:endParaRPr>
          </a:p>
        </p:txBody>
      </p:sp>
      <p:sp>
        <p:nvSpPr>
          <p:cNvPr id="12" name="椭圆 11"/>
          <p:cNvSpPr/>
          <p:nvPr/>
        </p:nvSpPr>
        <p:spPr>
          <a:xfrm>
            <a:off x="7818120" y="3120390"/>
            <a:ext cx="617220" cy="6172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sym typeface="+mn-lt"/>
            </a:endParaRPr>
          </a:p>
        </p:txBody>
      </p:sp>
      <p:sp>
        <p:nvSpPr>
          <p:cNvPr id="13" name="椭圆 12"/>
          <p:cNvSpPr/>
          <p:nvPr/>
        </p:nvSpPr>
        <p:spPr>
          <a:xfrm>
            <a:off x="9814560" y="3120390"/>
            <a:ext cx="617220" cy="6172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Arial" panose="020B0604020202020204" pitchFamily="34" charset="0"/>
              <a:sym typeface="+mn-lt"/>
            </a:endParaRPr>
          </a:p>
        </p:txBody>
      </p:sp>
      <p:cxnSp>
        <p:nvCxnSpPr>
          <p:cNvPr id="14" name="直接连接符 13"/>
          <p:cNvCxnSpPr/>
          <p:nvPr/>
        </p:nvCxnSpPr>
        <p:spPr>
          <a:xfrm flipV="1">
            <a:off x="2137409" y="2506980"/>
            <a:ext cx="0" cy="52578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87048" y="1613176"/>
            <a:ext cx="2700721" cy="641841"/>
            <a:chOff x="1294807" y="4408556"/>
            <a:chExt cx="2700721" cy="641841"/>
          </a:xfrm>
        </p:grpSpPr>
        <p:sp>
          <p:nvSpPr>
            <p:cNvPr id="16" name="文本框 15"/>
            <p:cNvSpPr txBox="1"/>
            <p:nvPr/>
          </p:nvSpPr>
          <p:spPr>
            <a:xfrm>
              <a:off x="2213985" y="4408556"/>
              <a:ext cx="862965" cy="368300"/>
            </a:xfrm>
            <a:prstGeom prst="rect">
              <a:avLst/>
            </a:prstGeom>
            <a:noFill/>
          </p:spPr>
          <p:txBody>
            <a:bodyPr wrap="none" rtlCol="0">
              <a:spAutoFit/>
            </a:bodyPr>
            <a:lstStyle/>
            <a:p>
              <a:pPr algn="ctr"/>
              <a:r>
                <a:rPr lang="en-US" altLang="zh-CN"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Python</a:t>
              </a:r>
            </a:p>
          </p:txBody>
        </p:sp>
        <p:sp>
          <p:nvSpPr>
            <p:cNvPr id="17" name="文本框 16"/>
            <p:cNvSpPr txBox="1"/>
            <p:nvPr/>
          </p:nvSpPr>
          <p:spPr>
            <a:xfrm>
              <a:off x="1294807" y="4701147"/>
              <a:ext cx="2700721" cy="349250"/>
            </a:xfrm>
            <a:prstGeom prst="rect">
              <a:avLst/>
            </a:prstGeom>
            <a:noFill/>
          </p:spPr>
          <p:txBody>
            <a:bodyPr wrap="square" rtlCol="0">
              <a:spAutoFit/>
            </a:bodyPr>
            <a:lstStyle/>
            <a:p>
              <a:pPr algn="ctr">
                <a:lnSpc>
                  <a:spcPct val="120000"/>
                </a:lnSpc>
              </a:pP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Matplotlib and Seaborn Libraries</a:t>
              </a:r>
            </a:p>
          </p:txBody>
        </p:sp>
      </p:grpSp>
      <p:cxnSp>
        <p:nvCxnSpPr>
          <p:cNvPr id="18" name="直接连接符 17"/>
          <p:cNvCxnSpPr/>
          <p:nvPr/>
        </p:nvCxnSpPr>
        <p:spPr>
          <a:xfrm flipV="1">
            <a:off x="4099559" y="3848100"/>
            <a:ext cx="0" cy="52578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8126730" y="3817620"/>
            <a:ext cx="0" cy="52578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096000" y="2530544"/>
            <a:ext cx="0" cy="52578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4745639" y="1611340"/>
            <a:ext cx="2700721" cy="902191"/>
            <a:chOff x="1294807" y="4406651"/>
            <a:chExt cx="2700721" cy="902191"/>
          </a:xfrm>
        </p:grpSpPr>
        <p:sp>
          <p:nvSpPr>
            <p:cNvPr id="22" name="文本框 21"/>
            <p:cNvSpPr txBox="1"/>
            <p:nvPr/>
          </p:nvSpPr>
          <p:spPr>
            <a:xfrm>
              <a:off x="1613577" y="4406651"/>
              <a:ext cx="2059305" cy="368300"/>
            </a:xfrm>
            <a:prstGeom prst="rect">
              <a:avLst/>
            </a:prstGeom>
            <a:noFill/>
          </p:spPr>
          <p:txBody>
            <a:bodyPr wrap="none" rtlCol="0">
              <a:spAutoFit/>
            </a:bodyPr>
            <a:lstStyle/>
            <a:p>
              <a:pPr algn="l"/>
              <a:r>
                <a:rPr lang="en-US" altLang="zh-CN"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Infromation of Data</a:t>
              </a:r>
            </a:p>
          </p:txBody>
        </p:sp>
        <p:sp>
          <p:nvSpPr>
            <p:cNvPr id="23" name="文本框 22"/>
            <p:cNvSpPr txBox="1"/>
            <p:nvPr/>
          </p:nvSpPr>
          <p:spPr>
            <a:xfrm>
              <a:off x="1294807" y="4701147"/>
              <a:ext cx="2700721" cy="607695"/>
            </a:xfrm>
            <a:prstGeom prst="rect">
              <a:avLst/>
            </a:prstGeom>
            <a:noFill/>
          </p:spPr>
          <p:txBody>
            <a:bodyPr wrap="square" rtlCol="0">
              <a:spAutoFit/>
            </a:bodyPr>
            <a:lstStyle/>
            <a:p>
              <a:pPr algn="ctr">
                <a:lnSpc>
                  <a:spcPct val="120000"/>
                </a:lnSpc>
              </a:pP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We want to know what the inside of dataset with data.info()</a:t>
              </a:r>
            </a:p>
          </p:txBody>
        </p:sp>
      </p:grpSp>
      <p:cxnSp>
        <p:nvCxnSpPr>
          <p:cNvPr id="24" name="直接连接符 23"/>
          <p:cNvCxnSpPr/>
          <p:nvPr/>
        </p:nvCxnSpPr>
        <p:spPr>
          <a:xfrm flipV="1">
            <a:off x="10165497" y="2530544"/>
            <a:ext cx="0" cy="52578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8815136" y="1611340"/>
            <a:ext cx="2700721" cy="902191"/>
            <a:chOff x="1294807" y="4406651"/>
            <a:chExt cx="2700721" cy="902191"/>
          </a:xfrm>
        </p:grpSpPr>
        <p:sp>
          <p:nvSpPr>
            <p:cNvPr id="26" name="文本框 25"/>
            <p:cNvSpPr txBox="1"/>
            <p:nvPr/>
          </p:nvSpPr>
          <p:spPr>
            <a:xfrm>
              <a:off x="2082842" y="4406651"/>
              <a:ext cx="958215" cy="368300"/>
            </a:xfrm>
            <a:prstGeom prst="rect">
              <a:avLst/>
            </a:prstGeom>
            <a:noFill/>
          </p:spPr>
          <p:txBody>
            <a:bodyPr wrap="none" rtlCol="0">
              <a:spAutoFit/>
            </a:bodyPr>
            <a:lstStyle/>
            <a:p>
              <a:pPr algn="l"/>
              <a:r>
                <a:rPr lang="en-US" altLang="zh-CN"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Analysis</a:t>
              </a:r>
            </a:p>
          </p:txBody>
        </p:sp>
        <p:sp>
          <p:nvSpPr>
            <p:cNvPr id="27" name="文本框 26"/>
            <p:cNvSpPr txBox="1"/>
            <p:nvPr/>
          </p:nvSpPr>
          <p:spPr>
            <a:xfrm>
              <a:off x="1294807" y="4701147"/>
              <a:ext cx="2700721" cy="607695"/>
            </a:xfrm>
            <a:prstGeom prst="rect">
              <a:avLst/>
            </a:prstGeom>
            <a:noFill/>
          </p:spPr>
          <p:txBody>
            <a:bodyPr wrap="square" rtlCol="0">
              <a:spAutoFit/>
            </a:bodyPr>
            <a:lstStyle/>
            <a:p>
              <a:pPr algn="ctr">
                <a:lnSpc>
                  <a:spcPct val="120000"/>
                </a:lnSpc>
              </a:pP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Dataset has been ready for Exploratory Data Analyisis</a:t>
              </a:r>
            </a:p>
          </p:txBody>
        </p:sp>
      </p:grpSp>
      <p:grpSp>
        <p:nvGrpSpPr>
          <p:cNvPr id="31" name="组合 30"/>
          <p:cNvGrpSpPr/>
          <p:nvPr/>
        </p:nvGrpSpPr>
        <p:grpSpPr>
          <a:xfrm>
            <a:off x="6776369" y="4359535"/>
            <a:ext cx="2700721" cy="919971"/>
            <a:chOff x="1294807" y="4399666"/>
            <a:chExt cx="2700721" cy="919971"/>
          </a:xfrm>
        </p:grpSpPr>
        <p:sp>
          <p:nvSpPr>
            <p:cNvPr id="32" name="文本框 31"/>
            <p:cNvSpPr txBox="1"/>
            <p:nvPr/>
          </p:nvSpPr>
          <p:spPr>
            <a:xfrm>
              <a:off x="1727877" y="4399666"/>
              <a:ext cx="1858645" cy="368300"/>
            </a:xfrm>
            <a:prstGeom prst="rect">
              <a:avLst/>
            </a:prstGeom>
            <a:noFill/>
          </p:spPr>
          <p:txBody>
            <a:bodyPr wrap="none" rtlCol="0">
              <a:spAutoFit/>
            </a:bodyPr>
            <a:lstStyle/>
            <a:p>
              <a:pPr algn="l"/>
              <a:r>
                <a:rPr lang="en-US" altLang="zh-CN"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Clean the Dataset</a:t>
              </a:r>
            </a:p>
          </p:txBody>
        </p:sp>
        <p:sp>
          <p:nvSpPr>
            <p:cNvPr id="33" name="文本框 32"/>
            <p:cNvSpPr txBox="1"/>
            <p:nvPr/>
          </p:nvSpPr>
          <p:spPr>
            <a:xfrm>
              <a:off x="1294807" y="4711942"/>
              <a:ext cx="2700721" cy="607695"/>
            </a:xfrm>
            <a:prstGeom prst="rect">
              <a:avLst/>
            </a:prstGeom>
            <a:noFill/>
          </p:spPr>
          <p:txBody>
            <a:bodyPr wrap="square" rtlCol="0">
              <a:spAutoFit/>
            </a:bodyPr>
            <a:lstStyle/>
            <a:p>
              <a:pPr algn="ctr">
                <a:lnSpc>
                  <a:spcPct val="120000"/>
                </a:lnSpc>
              </a:pP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There is a missing values in </a:t>
              </a:r>
              <a:r>
                <a:rPr lang="en-US" altLang="zh-CN" sz="1400" i="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HDI for year</a:t>
              </a: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 column contains 69.9%</a:t>
              </a:r>
            </a:p>
          </p:txBody>
        </p:sp>
      </p:grpSp>
      <p:sp>
        <p:nvSpPr>
          <p:cNvPr id="35" name="idea_115886"/>
          <p:cNvSpPr>
            <a:spLocks noChangeAspect="1"/>
          </p:cNvSpPr>
          <p:nvPr/>
        </p:nvSpPr>
        <p:spPr bwMode="auto">
          <a:xfrm>
            <a:off x="6012903" y="3255681"/>
            <a:ext cx="299593" cy="279682"/>
          </a:xfrm>
          <a:custGeom>
            <a:avLst/>
            <a:gdLst>
              <a:gd name="connsiteX0" fmla="*/ 11523 w 608415"/>
              <a:gd name="connsiteY0" fmla="*/ 502143 h 567981"/>
              <a:gd name="connsiteX1" fmla="*/ 596892 w 608415"/>
              <a:gd name="connsiteY1" fmla="*/ 502143 h 567981"/>
              <a:gd name="connsiteX2" fmla="*/ 608415 w 608415"/>
              <a:gd name="connsiteY2" fmla="*/ 513653 h 567981"/>
              <a:gd name="connsiteX3" fmla="*/ 608415 w 608415"/>
              <a:gd name="connsiteY3" fmla="*/ 556471 h 567981"/>
              <a:gd name="connsiteX4" fmla="*/ 596892 w 608415"/>
              <a:gd name="connsiteY4" fmla="*/ 567981 h 567981"/>
              <a:gd name="connsiteX5" fmla="*/ 11523 w 608415"/>
              <a:gd name="connsiteY5" fmla="*/ 567981 h 567981"/>
              <a:gd name="connsiteX6" fmla="*/ 0 w 608415"/>
              <a:gd name="connsiteY6" fmla="*/ 556471 h 567981"/>
              <a:gd name="connsiteX7" fmla="*/ 0 w 608415"/>
              <a:gd name="connsiteY7" fmla="*/ 513653 h 567981"/>
              <a:gd name="connsiteX8" fmla="*/ 11523 w 608415"/>
              <a:gd name="connsiteY8" fmla="*/ 502143 h 567981"/>
              <a:gd name="connsiteX9" fmla="*/ 155667 w 608415"/>
              <a:gd name="connsiteY9" fmla="*/ 347676 h 567981"/>
              <a:gd name="connsiteX10" fmla="*/ 241545 w 608415"/>
              <a:gd name="connsiteY10" fmla="*/ 347676 h 567981"/>
              <a:gd name="connsiteX11" fmla="*/ 198683 w 608415"/>
              <a:gd name="connsiteY11" fmla="*/ 370045 h 567981"/>
              <a:gd name="connsiteX12" fmla="*/ 155667 w 608415"/>
              <a:gd name="connsiteY12" fmla="*/ 347676 h 567981"/>
              <a:gd name="connsiteX13" fmla="*/ 427886 w 608415"/>
              <a:gd name="connsiteY13" fmla="*/ 332483 h 567981"/>
              <a:gd name="connsiteX14" fmla="*/ 433263 w 608415"/>
              <a:gd name="connsiteY14" fmla="*/ 336166 h 567981"/>
              <a:gd name="connsiteX15" fmla="*/ 471522 w 608415"/>
              <a:gd name="connsiteY15" fmla="*/ 441136 h 567981"/>
              <a:gd name="connsiteX16" fmla="*/ 484428 w 608415"/>
              <a:gd name="connsiteY16" fmla="*/ 441136 h 567981"/>
              <a:gd name="connsiteX17" fmla="*/ 522840 w 608415"/>
              <a:gd name="connsiteY17" fmla="*/ 336166 h 567981"/>
              <a:gd name="connsiteX18" fmla="*/ 529755 w 608415"/>
              <a:gd name="connsiteY18" fmla="*/ 332637 h 567981"/>
              <a:gd name="connsiteX19" fmla="*/ 563557 w 608415"/>
              <a:gd name="connsiteY19" fmla="*/ 338315 h 567981"/>
              <a:gd name="connsiteX20" fmla="*/ 602276 w 608415"/>
              <a:gd name="connsiteY20" fmla="*/ 391721 h 567981"/>
              <a:gd name="connsiteX21" fmla="*/ 602276 w 608415"/>
              <a:gd name="connsiteY21" fmla="*/ 468607 h 567981"/>
              <a:gd name="connsiteX22" fmla="*/ 594133 w 608415"/>
              <a:gd name="connsiteY22" fmla="*/ 476740 h 567981"/>
              <a:gd name="connsiteX23" fmla="*/ 361663 w 608415"/>
              <a:gd name="connsiteY23" fmla="*/ 476740 h 567981"/>
              <a:gd name="connsiteX24" fmla="*/ 353674 w 608415"/>
              <a:gd name="connsiteY24" fmla="*/ 468607 h 567981"/>
              <a:gd name="connsiteX25" fmla="*/ 353674 w 608415"/>
              <a:gd name="connsiteY25" fmla="*/ 391874 h 567981"/>
              <a:gd name="connsiteX26" fmla="*/ 392393 w 608415"/>
              <a:gd name="connsiteY26" fmla="*/ 338315 h 567981"/>
              <a:gd name="connsiteX27" fmla="*/ 427886 w 608415"/>
              <a:gd name="connsiteY27" fmla="*/ 332483 h 567981"/>
              <a:gd name="connsiteX28" fmla="*/ 469555 w 608415"/>
              <a:gd name="connsiteY28" fmla="*/ 327706 h 567981"/>
              <a:gd name="connsiteX29" fmla="*/ 486466 w 608415"/>
              <a:gd name="connsiteY29" fmla="*/ 327706 h 567981"/>
              <a:gd name="connsiteX30" fmla="*/ 492461 w 608415"/>
              <a:gd name="connsiteY30" fmla="*/ 330161 h 567981"/>
              <a:gd name="connsiteX31" fmla="*/ 493537 w 608415"/>
              <a:gd name="connsiteY31" fmla="*/ 339368 h 567981"/>
              <a:gd name="connsiteX32" fmla="*/ 484467 w 608415"/>
              <a:gd name="connsiteY32" fmla="*/ 353024 h 567981"/>
              <a:gd name="connsiteX33" fmla="*/ 488771 w 608415"/>
              <a:gd name="connsiteY33" fmla="*/ 388623 h 567981"/>
              <a:gd name="connsiteX34" fmla="*/ 480470 w 608415"/>
              <a:gd name="connsiteY34" fmla="*/ 410719 h 567981"/>
              <a:gd name="connsiteX35" fmla="*/ 475551 w 608415"/>
              <a:gd name="connsiteY35" fmla="*/ 410719 h 567981"/>
              <a:gd name="connsiteX36" fmla="*/ 467249 w 608415"/>
              <a:gd name="connsiteY36" fmla="*/ 388623 h 567981"/>
              <a:gd name="connsiteX37" fmla="*/ 471553 w 608415"/>
              <a:gd name="connsiteY37" fmla="*/ 353024 h 567981"/>
              <a:gd name="connsiteX38" fmla="*/ 462483 w 608415"/>
              <a:gd name="connsiteY38" fmla="*/ 339368 h 567981"/>
              <a:gd name="connsiteX39" fmla="*/ 463559 w 608415"/>
              <a:gd name="connsiteY39" fmla="*/ 330161 h 567981"/>
              <a:gd name="connsiteX40" fmla="*/ 469555 w 608415"/>
              <a:gd name="connsiteY40" fmla="*/ 327706 h 567981"/>
              <a:gd name="connsiteX41" fmla="*/ 145224 w 608415"/>
              <a:gd name="connsiteY41" fmla="*/ 307453 h 567981"/>
              <a:gd name="connsiteX42" fmla="*/ 252131 w 608415"/>
              <a:gd name="connsiteY42" fmla="*/ 307453 h 567981"/>
              <a:gd name="connsiteX43" fmla="*/ 251209 w 608415"/>
              <a:gd name="connsiteY43" fmla="*/ 316832 h 567981"/>
              <a:gd name="connsiteX44" fmla="*/ 250748 w 608415"/>
              <a:gd name="connsiteY44" fmla="*/ 322060 h 567981"/>
              <a:gd name="connsiteX45" fmla="*/ 146606 w 608415"/>
              <a:gd name="connsiteY45" fmla="*/ 322060 h 567981"/>
              <a:gd name="connsiteX46" fmla="*/ 145992 w 608415"/>
              <a:gd name="connsiteY46" fmla="*/ 316832 h 567981"/>
              <a:gd name="connsiteX47" fmla="*/ 145224 w 608415"/>
              <a:gd name="connsiteY47" fmla="*/ 307453 h 567981"/>
              <a:gd name="connsiteX48" fmla="*/ 191162 w 608415"/>
              <a:gd name="connsiteY48" fmla="*/ 221999 h 567981"/>
              <a:gd name="connsiteX49" fmla="*/ 206192 w 608415"/>
              <a:gd name="connsiteY49" fmla="*/ 221999 h 567981"/>
              <a:gd name="connsiteX50" fmla="*/ 198677 w 608415"/>
              <a:gd name="connsiteY50" fmla="*/ 260881 h 567981"/>
              <a:gd name="connsiteX51" fmla="*/ 477975 w 608415"/>
              <a:gd name="connsiteY51" fmla="*/ 180012 h 567981"/>
              <a:gd name="connsiteX52" fmla="*/ 541731 w 608415"/>
              <a:gd name="connsiteY52" fmla="*/ 243733 h 567981"/>
              <a:gd name="connsiteX53" fmla="*/ 477975 w 608415"/>
              <a:gd name="connsiteY53" fmla="*/ 307454 h 567981"/>
              <a:gd name="connsiteX54" fmla="*/ 414219 w 608415"/>
              <a:gd name="connsiteY54" fmla="*/ 243733 h 567981"/>
              <a:gd name="connsiteX55" fmla="*/ 477975 w 608415"/>
              <a:gd name="connsiteY55" fmla="*/ 180012 h 567981"/>
              <a:gd name="connsiteX56" fmla="*/ 330328 w 608415"/>
              <a:gd name="connsiteY56" fmla="*/ 157714 h 567981"/>
              <a:gd name="connsiteX57" fmla="*/ 356626 w 608415"/>
              <a:gd name="connsiteY57" fmla="*/ 157714 h 567981"/>
              <a:gd name="connsiteX58" fmla="*/ 374773 w 608415"/>
              <a:gd name="connsiteY58" fmla="*/ 175667 h 567981"/>
              <a:gd name="connsiteX59" fmla="*/ 356626 w 608415"/>
              <a:gd name="connsiteY59" fmla="*/ 193773 h 567981"/>
              <a:gd name="connsiteX60" fmla="*/ 330328 w 608415"/>
              <a:gd name="connsiteY60" fmla="*/ 193773 h 567981"/>
              <a:gd name="connsiteX61" fmla="*/ 312181 w 608415"/>
              <a:gd name="connsiteY61" fmla="*/ 175667 h 567981"/>
              <a:gd name="connsiteX62" fmla="*/ 330328 w 608415"/>
              <a:gd name="connsiteY62" fmla="*/ 157714 h 567981"/>
              <a:gd name="connsiteX63" fmla="*/ 40707 w 608415"/>
              <a:gd name="connsiteY63" fmla="*/ 157714 h 567981"/>
              <a:gd name="connsiteX64" fmla="*/ 66975 w 608415"/>
              <a:gd name="connsiteY64" fmla="*/ 157714 h 567981"/>
              <a:gd name="connsiteX65" fmla="*/ 85102 w 608415"/>
              <a:gd name="connsiteY65" fmla="*/ 175667 h 567981"/>
              <a:gd name="connsiteX66" fmla="*/ 66975 w 608415"/>
              <a:gd name="connsiteY66" fmla="*/ 193773 h 567981"/>
              <a:gd name="connsiteX67" fmla="*/ 40707 w 608415"/>
              <a:gd name="connsiteY67" fmla="*/ 193773 h 567981"/>
              <a:gd name="connsiteX68" fmla="*/ 22581 w 608415"/>
              <a:gd name="connsiteY68" fmla="*/ 175667 h 567981"/>
              <a:gd name="connsiteX69" fmla="*/ 40707 w 608415"/>
              <a:gd name="connsiteY69" fmla="*/ 157714 h 567981"/>
              <a:gd name="connsiteX70" fmla="*/ 198642 w 608415"/>
              <a:gd name="connsiteY70" fmla="*/ 71059 h 567981"/>
              <a:gd name="connsiteX71" fmla="*/ 304490 w 608415"/>
              <a:gd name="connsiteY71" fmla="*/ 176784 h 567981"/>
              <a:gd name="connsiteX72" fmla="*/ 257634 w 608415"/>
              <a:gd name="connsiteY72" fmla="*/ 264557 h 567981"/>
              <a:gd name="connsiteX73" fmla="*/ 255176 w 608415"/>
              <a:gd name="connsiteY73" fmla="*/ 282050 h 567981"/>
              <a:gd name="connsiteX74" fmla="*/ 220457 w 608415"/>
              <a:gd name="connsiteY74" fmla="*/ 282050 h 567981"/>
              <a:gd name="connsiteX75" fmla="*/ 234129 w 608415"/>
              <a:gd name="connsiteY75" fmla="*/ 211771 h 567981"/>
              <a:gd name="connsiteX76" fmla="*/ 231518 w 608415"/>
              <a:gd name="connsiteY76" fmla="*/ 201336 h 567981"/>
              <a:gd name="connsiteX77" fmla="*/ 221686 w 608415"/>
              <a:gd name="connsiteY77" fmla="*/ 196579 h 567981"/>
              <a:gd name="connsiteX78" fmla="*/ 175598 w 608415"/>
              <a:gd name="connsiteY78" fmla="*/ 196579 h 567981"/>
              <a:gd name="connsiteX79" fmla="*/ 165766 w 608415"/>
              <a:gd name="connsiteY79" fmla="*/ 201336 h 567981"/>
              <a:gd name="connsiteX80" fmla="*/ 163001 w 608415"/>
              <a:gd name="connsiteY80" fmla="*/ 211771 h 567981"/>
              <a:gd name="connsiteX81" fmla="*/ 176673 w 608415"/>
              <a:gd name="connsiteY81" fmla="*/ 282050 h 567981"/>
              <a:gd name="connsiteX82" fmla="*/ 141954 w 608415"/>
              <a:gd name="connsiteY82" fmla="*/ 282050 h 567981"/>
              <a:gd name="connsiteX83" fmla="*/ 139650 w 608415"/>
              <a:gd name="connsiteY83" fmla="*/ 264557 h 567981"/>
              <a:gd name="connsiteX84" fmla="*/ 92794 w 608415"/>
              <a:gd name="connsiteY84" fmla="*/ 176784 h 567981"/>
              <a:gd name="connsiteX85" fmla="*/ 198642 w 608415"/>
              <a:gd name="connsiteY85" fmla="*/ 71059 h 567981"/>
              <a:gd name="connsiteX86" fmla="*/ 318052 w 608415"/>
              <a:gd name="connsiteY86" fmla="*/ 41704 h 567981"/>
              <a:gd name="connsiteX87" fmla="*/ 330801 w 608415"/>
              <a:gd name="connsiteY87" fmla="*/ 46996 h 567981"/>
              <a:gd name="connsiteX88" fmla="*/ 330801 w 608415"/>
              <a:gd name="connsiteY88" fmla="*/ 72461 h 567981"/>
              <a:gd name="connsiteX89" fmla="*/ 312215 w 608415"/>
              <a:gd name="connsiteY89" fmla="*/ 91023 h 567981"/>
              <a:gd name="connsiteX90" fmla="*/ 299466 w 608415"/>
              <a:gd name="connsiteY90" fmla="*/ 96392 h 567981"/>
              <a:gd name="connsiteX91" fmla="*/ 286717 w 608415"/>
              <a:gd name="connsiteY91" fmla="*/ 91023 h 567981"/>
              <a:gd name="connsiteX92" fmla="*/ 286717 w 608415"/>
              <a:gd name="connsiteY92" fmla="*/ 65558 h 567981"/>
              <a:gd name="connsiteX93" fmla="*/ 305303 w 608415"/>
              <a:gd name="connsiteY93" fmla="*/ 46996 h 567981"/>
              <a:gd name="connsiteX94" fmla="*/ 318052 w 608415"/>
              <a:gd name="connsiteY94" fmla="*/ 41704 h 567981"/>
              <a:gd name="connsiteX95" fmla="*/ 79186 w 608415"/>
              <a:gd name="connsiteY95" fmla="*/ 41704 h 567981"/>
              <a:gd name="connsiteX96" fmla="*/ 92025 w 608415"/>
              <a:gd name="connsiteY96" fmla="*/ 46996 h 567981"/>
              <a:gd name="connsiteX97" fmla="*/ 110630 w 608415"/>
              <a:gd name="connsiteY97" fmla="*/ 65558 h 567981"/>
              <a:gd name="connsiteX98" fmla="*/ 110630 w 608415"/>
              <a:gd name="connsiteY98" fmla="*/ 91023 h 567981"/>
              <a:gd name="connsiteX99" fmla="*/ 97868 w 608415"/>
              <a:gd name="connsiteY99" fmla="*/ 96392 h 567981"/>
              <a:gd name="connsiteX100" fmla="*/ 85106 w 608415"/>
              <a:gd name="connsiteY100" fmla="*/ 91023 h 567981"/>
              <a:gd name="connsiteX101" fmla="*/ 66348 w 608415"/>
              <a:gd name="connsiteY101" fmla="*/ 72461 h 567981"/>
              <a:gd name="connsiteX102" fmla="*/ 66348 w 608415"/>
              <a:gd name="connsiteY102" fmla="*/ 46996 h 567981"/>
              <a:gd name="connsiteX103" fmla="*/ 79186 w 608415"/>
              <a:gd name="connsiteY103" fmla="*/ 41704 h 567981"/>
              <a:gd name="connsiteX104" fmla="*/ 198647 w 608415"/>
              <a:gd name="connsiteY104" fmla="*/ 0 h 567981"/>
              <a:gd name="connsiteX105" fmla="*/ 216635 w 608415"/>
              <a:gd name="connsiteY105" fmla="*/ 17956 h 567981"/>
              <a:gd name="connsiteX106" fmla="*/ 216635 w 608415"/>
              <a:gd name="connsiteY106" fmla="*/ 44353 h 567981"/>
              <a:gd name="connsiteX107" fmla="*/ 198647 w 608415"/>
              <a:gd name="connsiteY107" fmla="*/ 62309 h 567981"/>
              <a:gd name="connsiteX108" fmla="*/ 180506 w 608415"/>
              <a:gd name="connsiteY108" fmla="*/ 44353 h 567981"/>
              <a:gd name="connsiteX109" fmla="*/ 180506 w 608415"/>
              <a:gd name="connsiteY109" fmla="*/ 17956 h 567981"/>
              <a:gd name="connsiteX110" fmla="*/ 198647 w 608415"/>
              <a:gd name="connsiteY110" fmla="*/ 0 h 56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8415" h="567981">
                <a:moveTo>
                  <a:pt x="11523" y="502143"/>
                </a:moveTo>
                <a:lnTo>
                  <a:pt x="596892" y="502143"/>
                </a:lnTo>
                <a:cubicBezTo>
                  <a:pt x="603191" y="502143"/>
                  <a:pt x="608415" y="507361"/>
                  <a:pt x="608415" y="513653"/>
                </a:cubicBezTo>
                <a:lnTo>
                  <a:pt x="608415" y="556471"/>
                </a:lnTo>
                <a:cubicBezTo>
                  <a:pt x="608415" y="562917"/>
                  <a:pt x="603191" y="567981"/>
                  <a:pt x="596892" y="567981"/>
                </a:cubicBezTo>
                <a:lnTo>
                  <a:pt x="11523" y="567981"/>
                </a:lnTo>
                <a:cubicBezTo>
                  <a:pt x="5224" y="567981"/>
                  <a:pt x="0" y="562917"/>
                  <a:pt x="0" y="556471"/>
                </a:cubicBezTo>
                <a:lnTo>
                  <a:pt x="0" y="513653"/>
                </a:lnTo>
                <a:cubicBezTo>
                  <a:pt x="0" y="507361"/>
                  <a:pt x="5224" y="502143"/>
                  <a:pt x="11523" y="502143"/>
                </a:cubicBezTo>
                <a:close/>
                <a:moveTo>
                  <a:pt x="155667" y="347676"/>
                </a:moveTo>
                <a:lnTo>
                  <a:pt x="241545" y="347676"/>
                </a:lnTo>
                <a:cubicBezTo>
                  <a:pt x="232327" y="361619"/>
                  <a:pt x="217118" y="370045"/>
                  <a:pt x="198683" y="370045"/>
                </a:cubicBezTo>
                <a:cubicBezTo>
                  <a:pt x="180247" y="370045"/>
                  <a:pt x="165038" y="361619"/>
                  <a:pt x="155667" y="347676"/>
                </a:cubicBezTo>
                <a:close/>
                <a:moveTo>
                  <a:pt x="427886" y="332483"/>
                </a:moveTo>
                <a:cubicBezTo>
                  <a:pt x="430190" y="332483"/>
                  <a:pt x="432341" y="333864"/>
                  <a:pt x="433263" y="336166"/>
                </a:cubicBezTo>
                <a:lnTo>
                  <a:pt x="471522" y="441136"/>
                </a:lnTo>
                <a:cubicBezTo>
                  <a:pt x="473673" y="447121"/>
                  <a:pt x="482277" y="447121"/>
                  <a:pt x="484428" y="441136"/>
                </a:cubicBezTo>
                <a:lnTo>
                  <a:pt x="522840" y="336166"/>
                </a:lnTo>
                <a:cubicBezTo>
                  <a:pt x="523762" y="333250"/>
                  <a:pt x="526835" y="331869"/>
                  <a:pt x="529755" y="332637"/>
                </a:cubicBezTo>
                <a:lnTo>
                  <a:pt x="563557" y="338315"/>
                </a:lnTo>
                <a:cubicBezTo>
                  <a:pt x="586758" y="345835"/>
                  <a:pt x="602276" y="367473"/>
                  <a:pt x="602276" y="391721"/>
                </a:cubicBezTo>
                <a:lnTo>
                  <a:pt x="602276" y="468607"/>
                </a:lnTo>
                <a:cubicBezTo>
                  <a:pt x="602276" y="473057"/>
                  <a:pt x="598742" y="476740"/>
                  <a:pt x="594133" y="476740"/>
                </a:cubicBezTo>
                <a:lnTo>
                  <a:pt x="361663" y="476740"/>
                </a:lnTo>
                <a:cubicBezTo>
                  <a:pt x="357208" y="476740"/>
                  <a:pt x="353674" y="473057"/>
                  <a:pt x="353674" y="468607"/>
                </a:cubicBezTo>
                <a:lnTo>
                  <a:pt x="353674" y="391874"/>
                </a:lnTo>
                <a:cubicBezTo>
                  <a:pt x="353674" y="367473"/>
                  <a:pt x="369192" y="345988"/>
                  <a:pt x="392393" y="338315"/>
                </a:cubicBezTo>
                <a:cubicBezTo>
                  <a:pt x="392393" y="338315"/>
                  <a:pt x="427271" y="332483"/>
                  <a:pt x="427886" y="332483"/>
                </a:cubicBezTo>
                <a:close/>
                <a:moveTo>
                  <a:pt x="469555" y="327706"/>
                </a:moveTo>
                <a:lnTo>
                  <a:pt x="486466" y="327706"/>
                </a:lnTo>
                <a:cubicBezTo>
                  <a:pt x="488771" y="327706"/>
                  <a:pt x="490924" y="328627"/>
                  <a:pt x="492461" y="330161"/>
                </a:cubicBezTo>
                <a:cubicBezTo>
                  <a:pt x="494921" y="332770"/>
                  <a:pt x="495228" y="336452"/>
                  <a:pt x="493537" y="339368"/>
                </a:cubicBezTo>
                <a:lnTo>
                  <a:pt x="484467" y="353024"/>
                </a:lnTo>
                <a:lnTo>
                  <a:pt x="488771" y="388623"/>
                </a:lnTo>
                <a:lnTo>
                  <a:pt x="480470" y="410719"/>
                </a:lnTo>
                <a:cubicBezTo>
                  <a:pt x="479548" y="413020"/>
                  <a:pt x="476473" y="413020"/>
                  <a:pt x="475551" y="410719"/>
                </a:cubicBezTo>
                <a:lnTo>
                  <a:pt x="467249" y="388623"/>
                </a:lnTo>
                <a:lnTo>
                  <a:pt x="471553" y="353024"/>
                </a:lnTo>
                <a:lnTo>
                  <a:pt x="462483" y="339368"/>
                </a:lnTo>
                <a:cubicBezTo>
                  <a:pt x="460792" y="336452"/>
                  <a:pt x="461100" y="332770"/>
                  <a:pt x="463559" y="330161"/>
                </a:cubicBezTo>
                <a:cubicBezTo>
                  <a:pt x="465097" y="328627"/>
                  <a:pt x="467249" y="327706"/>
                  <a:pt x="469555" y="327706"/>
                </a:cubicBezTo>
                <a:close/>
                <a:moveTo>
                  <a:pt x="145224" y="307453"/>
                </a:moveTo>
                <a:lnTo>
                  <a:pt x="252131" y="307453"/>
                </a:lnTo>
                <a:cubicBezTo>
                  <a:pt x="251670" y="311297"/>
                  <a:pt x="251363" y="314526"/>
                  <a:pt x="251209" y="316832"/>
                </a:cubicBezTo>
                <a:cubicBezTo>
                  <a:pt x="251209" y="318677"/>
                  <a:pt x="250902" y="320368"/>
                  <a:pt x="250748" y="322060"/>
                </a:cubicBezTo>
                <a:lnTo>
                  <a:pt x="146606" y="322060"/>
                </a:lnTo>
                <a:cubicBezTo>
                  <a:pt x="146299" y="320368"/>
                  <a:pt x="146145" y="318677"/>
                  <a:pt x="145992" y="316832"/>
                </a:cubicBezTo>
                <a:cubicBezTo>
                  <a:pt x="145838" y="314526"/>
                  <a:pt x="145531" y="311297"/>
                  <a:pt x="145224" y="307453"/>
                </a:cubicBezTo>
                <a:close/>
                <a:moveTo>
                  <a:pt x="191162" y="221999"/>
                </a:moveTo>
                <a:lnTo>
                  <a:pt x="206192" y="221999"/>
                </a:lnTo>
                <a:lnTo>
                  <a:pt x="198677" y="260881"/>
                </a:lnTo>
                <a:close/>
                <a:moveTo>
                  <a:pt x="477975" y="180012"/>
                </a:moveTo>
                <a:cubicBezTo>
                  <a:pt x="513186" y="180012"/>
                  <a:pt x="541731" y="208541"/>
                  <a:pt x="541731" y="243733"/>
                </a:cubicBezTo>
                <a:cubicBezTo>
                  <a:pt x="541731" y="278925"/>
                  <a:pt x="513186" y="307454"/>
                  <a:pt x="477975" y="307454"/>
                </a:cubicBezTo>
                <a:cubicBezTo>
                  <a:pt x="442764" y="307454"/>
                  <a:pt x="414219" y="278925"/>
                  <a:pt x="414219" y="243733"/>
                </a:cubicBezTo>
                <a:cubicBezTo>
                  <a:pt x="414219" y="208541"/>
                  <a:pt x="442764" y="180012"/>
                  <a:pt x="477975" y="180012"/>
                </a:cubicBezTo>
                <a:close/>
                <a:moveTo>
                  <a:pt x="330328" y="157714"/>
                </a:moveTo>
                <a:lnTo>
                  <a:pt x="356626" y="157714"/>
                </a:lnTo>
                <a:cubicBezTo>
                  <a:pt x="366622" y="157714"/>
                  <a:pt x="374773" y="165693"/>
                  <a:pt x="374773" y="175667"/>
                </a:cubicBezTo>
                <a:cubicBezTo>
                  <a:pt x="374773" y="185640"/>
                  <a:pt x="366622" y="193773"/>
                  <a:pt x="356626" y="193773"/>
                </a:cubicBezTo>
                <a:lnTo>
                  <a:pt x="330328" y="193773"/>
                </a:lnTo>
                <a:cubicBezTo>
                  <a:pt x="320332" y="193773"/>
                  <a:pt x="312181" y="185640"/>
                  <a:pt x="312181" y="175667"/>
                </a:cubicBezTo>
                <a:cubicBezTo>
                  <a:pt x="312181" y="165693"/>
                  <a:pt x="320332" y="157714"/>
                  <a:pt x="330328" y="157714"/>
                </a:cubicBezTo>
                <a:close/>
                <a:moveTo>
                  <a:pt x="40707" y="157714"/>
                </a:moveTo>
                <a:lnTo>
                  <a:pt x="66975" y="157714"/>
                </a:lnTo>
                <a:cubicBezTo>
                  <a:pt x="76960" y="157714"/>
                  <a:pt x="85102" y="165693"/>
                  <a:pt x="85102" y="175667"/>
                </a:cubicBezTo>
                <a:cubicBezTo>
                  <a:pt x="85102" y="185640"/>
                  <a:pt x="76960" y="193773"/>
                  <a:pt x="66975" y="193773"/>
                </a:cubicBezTo>
                <a:lnTo>
                  <a:pt x="40707" y="193773"/>
                </a:lnTo>
                <a:cubicBezTo>
                  <a:pt x="30722" y="193773"/>
                  <a:pt x="22581" y="185640"/>
                  <a:pt x="22581" y="175667"/>
                </a:cubicBezTo>
                <a:cubicBezTo>
                  <a:pt x="22581" y="165693"/>
                  <a:pt x="30722" y="157714"/>
                  <a:pt x="40707" y="157714"/>
                </a:cubicBezTo>
                <a:close/>
                <a:moveTo>
                  <a:pt x="198642" y="71059"/>
                </a:moveTo>
                <a:cubicBezTo>
                  <a:pt x="257019" y="71059"/>
                  <a:pt x="304490" y="118474"/>
                  <a:pt x="304490" y="176784"/>
                </a:cubicBezTo>
                <a:cubicBezTo>
                  <a:pt x="304490" y="212231"/>
                  <a:pt x="286669" y="245069"/>
                  <a:pt x="257634" y="264557"/>
                </a:cubicBezTo>
                <a:cubicBezTo>
                  <a:pt x="256712" y="270848"/>
                  <a:pt x="255944" y="276679"/>
                  <a:pt x="255176" y="282050"/>
                </a:cubicBezTo>
                <a:lnTo>
                  <a:pt x="220457" y="282050"/>
                </a:lnTo>
                <a:lnTo>
                  <a:pt x="234129" y="211771"/>
                </a:lnTo>
                <a:cubicBezTo>
                  <a:pt x="234897" y="208088"/>
                  <a:pt x="233976" y="204252"/>
                  <a:pt x="231518" y="201336"/>
                </a:cubicBezTo>
                <a:cubicBezTo>
                  <a:pt x="229060" y="198267"/>
                  <a:pt x="225526" y="196579"/>
                  <a:pt x="221686" y="196579"/>
                </a:cubicBezTo>
                <a:lnTo>
                  <a:pt x="175598" y="196579"/>
                </a:lnTo>
                <a:cubicBezTo>
                  <a:pt x="171757" y="196579"/>
                  <a:pt x="168224" y="198267"/>
                  <a:pt x="165766" y="201336"/>
                </a:cubicBezTo>
                <a:cubicBezTo>
                  <a:pt x="163308" y="204252"/>
                  <a:pt x="162386" y="208088"/>
                  <a:pt x="163001" y="211771"/>
                </a:cubicBezTo>
                <a:lnTo>
                  <a:pt x="176673" y="282050"/>
                </a:lnTo>
                <a:lnTo>
                  <a:pt x="141954" y="282050"/>
                </a:lnTo>
                <a:cubicBezTo>
                  <a:pt x="141339" y="276679"/>
                  <a:pt x="140571" y="270848"/>
                  <a:pt x="139650" y="264557"/>
                </a:cubicBezTo>
                <a:cubicBezTo>
                  <a:pt x="110461" y="245069"/>
                  <a:pt x="92794" y="212231"/>
                  <a:pt x="92794" y="176784"/>
                </a:cubicBezTo>
                <a:cubicBezTo>
                  <a:pt x="92794" y="118474"/>
                  <a:pt x="140264" y="71059"/>
                  <a:pt x="198642" y="71059"/>
                </a:cubicBezTo>
                <a:close/>
                <a:moveTo>
                  <a:pt x="318052" y="41704"/>
                </a:moveTo>
                <a:cubicBezTo>
                  <a:pt x="322660" y="41704"/>
                  <a:pt x="327268" y="43468"/>
                  <a:pt x="330801" y="46996"/>
                </a:cubicBezTo>
                <a:cubicBezTo>
                  <a:pt x="337867" y="54053"/>
                  <a:pt x="337867" y="65405"/>
                  <a:pt x="330801" y="72461"/>
                </a:cubicBezTo>
                <a:lnTo>
                  <a:pt x="312215" y="91023"/>
                </a:lnTo>
                <a:cubicBezTo>
                  <a:pt x="308682" y="94551"/>
                  <a:pt x="304074" y="96392"/>
                  <a:pt x="299466" y="96392"/>
                </a:cubicBezTo>
                <a:cubicBezTo>
                  <a:pt x="294858" y="96392"/>
                  <a:pt x="290249" y="94551"/>
                  <a:pt x="286717" y="91023"/>
                </a:cubicBezTo>
                <a:cubicBezTo>
                  <a:pt x="279651" y="83966"/>
                  <a:pt x="279651" y="72614"/>
                  <a:pt x="286717" y="65558"/>
                </a:cubicBezTo>
                <a:lnTo>
                  <a:pt x="305303" y="46996"/>
                </a:lnTo>
                <a:cubicBezTo>
                  <a:pt x="308836" y="43468"/>
                  <a:pt x="313444" y="41704"/>
                  <a:pt x="318052" y="41704"/>
                </a:cubicBezTo>
                <a:close/>
                <a:moveTo>
                  <a:pt x="79186" y="41704"/>
                </a:moveTo>
                <a:cubicBezTo>
                  <a:pt x="83838" y="41704"/>
                  <a:pt x="88489" y="43468"/>
                  <a:pt x="92025" y="46996"/>
                </a:cubicBezTo>
                <a:lnTo>
                  <a:pt x="110630" y="65558"/>
                </a:lnTo>
                <a:cubicBezTo>
                  <a:pt x="117703" y="72614"/>
                  <a:pt x="117703" y="83966"/>
                  <a:pt x="110630" y="91023"/>
                </a:cubicBezTo>
                <a:cubicBezTo>
                  <a:pt x="107093" y="94551"/>
                  <a:pt x="102481" y="96392"/>
                  <a:pt x="97868" y="96392"/>
                </a:cubicBezTo>
                <a:cubicBezTo>
                  <a:pt x="93255" y="96392"/>
                  <a:pt x="88643" y="94551"/>
                  <a:pt x="85106" y="91023"/>
                </a:cubicBezTo>
                <a:lnTo>
                  <a:pt x="66348" y="72461"/>
                </a:lnTo>
                <a:cubicBezTo>
                  <a:pt x="59275" y="65405"/>
                  <a:pt x="59275" y="54053"/>
                  <a:pt x="66348" y="46996"/>
                </a:cubicBezTo>
                <a:cubicBezTo>
                  <a:pt x="69884" y="43468"/>
                  <a:pt x="74535" y="41704"/>
                  <a:pt x="79186" y="41704"/>
                </a:cubicBezTo>
                <a:close/>
                <a:moveTo>
                  <a:pt x="198647" y="0"/>
                </a:moveTo>
                <a:cubicBezTo>
                  <a:pt x="208640" y="0"/>
                  <a:pt x="216635" y="7980"/>
                  <a:pt x="216635" y="17956"/>
                </a:cubicBezTo>
                <a:lnTo>
                  <a:pt x="216635" y="44353"/>
                </a:lnTo>
                <a:cubicBezTo>
                  <a:pt x="216635" y="54328"/>
                  <a:pt x="208640" y="62309"/>
                  <a:pt x="198647" y="62309"/>
                </a:cubicBezTo>
                <a:cubicBezTo>
                  <a:pt x="188654" y="62309"/>
                  <a:pt x="180506" y="54328"/>
                  <a:pt x="180506" y="44353"/>
                </a:cubicBezTo>
                <a:lnTo>
                  <a:pt x="180506" y="17956"/>
                </a:lnTo>
                <a:cubicBezTo>
                  <a:pt x="180506" y="7980"/>
                  <a:pt x="188654" y="0"/>
                  <a:pt x="198647" y="0"/>
                </a:cubicBezTo>
                <a:close/>
              </a:path>
            </a:pathLst>
          </a:custGeom>
          <a:solidFill>
            <a:schemeClr val="bg1"/>
          </a:solidFill>
          <a:ln>
            <a:noFill/>
          </a:ln>
        </p:spPr>
      </p:sp>
      <p:pic>
        <p:nvPicPr>
          <p:cNvPr id="4" name="Picture 3" descr="open-file-folder_1f4c2"/>
          <p:cNvPicPr>
            <a:picLocks noChangeAspect="1"/>
          </p:cNvPicPr>
          <p:nvPr/>
        </p:nvPicPr>
        <p:blipFill>
          <a:blip r:embed="rId2"/>
          <a:stretch>
            <a:fillRect/>
          </a:stretch>
        </p:blipFill>
        <p:spPr>
          <a:xfrm>
            <a:off x="3978910" y="3284855"/>
            <a:ext cx="309880" cy="309880"/>
          </a:xfrm>
          <a:prstGeom prst="rect">
            <a:avLst/>
          </a:prstGeom>
        </p:spPr>
      </p:pic>
      <p:grpSp>
        <p:nvGrpSpPr>
          <p:cNvPr id="40" name="组合 14"/>
          <p:cNvGrpSpPr/>
          <p:nvPr/>
        </p:nvGrpSpPr>
        <p:grpSpPr>
          <a:xfrm>
            <a:off x="2783488" y="4572276"/>
            <a:ext cx="2700721" cy="641841"/>
            <a:chOff x="1294807" y="4408556"/>
            <a:chExt cx="2700721" cy="641841"/>
          </a:xfrm>
        </p:grpSpPr>
        <p:sp>
          <p:nvSpPr>
            <p:cNvPr id="41" name="文本框 15"/>
            <p:cNvSpPr txBox="1"/>
            <p:nvPr/>
          </p:nvSpPr>
          <p:spPr>
            <a:xfrm>
              <a:off x="1752338" y="4408556"/>
              <a:ext cx="1786255" cy="368300"/>
            </a:xfrm>
            <a:prstGeom prst="rect">
              <a:avLst/>
            </a:prstGeom>
            <a:noFill/>
          </p:spPr>
          <p:txBody>
            <a:bodyPr wrap="none" rtlCol="0">
              <a:spAutoFit/>
            </a:bodyPr>
            <a:lstStyle/>
            <a:p>
              <a:pPr algn="ctr"/>
              <a:r>
                <a:rPr lang="en-US" altLang="zh-CN"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Load the Dataset</a:t>
              </a:r>
            </a:p>
          </p:txBody>
        </p:sp>
        <p:sp>
          <p:nvSpPr>
            <p:cNvPr id="42" name="文本框 16"/>
            <p:cNvSpPr txBox="1"/>
            <p:nvPr/>
          </p:nvSpPr>
          <p:spPr>
            <a:xfrm>
              <a:off x="1294807" y="4701147"/>
              <a:ext cx="2700721" cy="349250"/>
            </a:xfrm>
            <a:prstGeom prst="rect">
              <a:avLst/>
            </a:prstGeom>
            <a:noFill/>
          </p:spPr>
          <p:txBody>
            <a:bodyPr wrap="square" rtlCol="0">
              <a:spAutoFit/>
            </a:bodyPr>
            <a:lstStyle/>
            <a:p>
              <a:pPr algn="ctr">
                <a:lnSpc>
                  <a:spcPct val="120000"/>
                </a:lnSpc>
              </a:pP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Suicide.csv</a:t>
              </a:r>
            </a:p>
          </p:txBody>
        </p:sp>
      </p:grpSp>
      <p:pic>
        <p:nvPicPr>
          <p:cNvPr id="43" name="Picture 42" descr="919852"/>
          <p:cNvPicPr>
            <a:picLocks noChangeAspect="1"/>
          </p:cNvPicPr>
          <p:nvPr/>
        </p:nvPicPr>
        <p:blipFill>
          <a:blip r:embed="rId3"/>
          <a:stretch>
            <a:fillRect/>
          </a:stretch>
        </p:blipFill>
        <p:spPr>
          <a:xfrm>
            <a:off x="1926590" y="3208655"/>
            <a:ext cx="417830" cy="417830"/>
          </a:xfrm>
          <a:prstGeom prst="rect">
            <a:avLst/>
          </a:prstGeom>
        </p:spPr>
      </p:pic>
      <p:pic>
        <p:nvPicPr>
          <p:cNvPr id="44" name="Picture 43" descr="6679617"/>
          <p:cNvPicPr>
            <a:picLocks noChangeAspect="1"/>
          </p:cNvPicPr>
          <p:nvPr/>
        </p:nvPicPr>
        <p:blipFill>
          <a:blip r:embed="rId4"/>
          <a:stretch>
            <a:fillRect/>
          </a:stretch>
        </p:blipFill>
        <p:spPr>
          <a:xfrm>
            <a:off x="7929245" y="3235325"/>
            <a:ext cx="394970" cy="394970"/>
          </a:xfrm>
          <a:prstGeom prst="rect">
            <a:avLst/>
          </a:prstGeom>
        </p:spPr>
      </p:pic>
      <p:pic>
        <p:nvPicPr>
          <p:cNvPr id="45" name="Picture 44" descr="2316065"/>
          <p:cNvPicPr>
            <a:picLocks noChangeAspect="1"/>
          </p:cNvPicPr>
          <p:nvPr/>
        </p:nvPicPr>
        <p:blipFill>
          <a:blip r:embed="rId5"/>
          <a:stretch>
            <a:fillRect/>
          </a:stretch>
        </p:blipFill>
        <p:spPr>
          <a:xfrm>
            <a:off x="9940925" y="3246755"/>
            <a:ext cx="355600" cy="355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7367" y="515590"/>
            <a:ext cx="444352" cy="400110"/>
          </a:xfrm>
          <a:prstGeom prst="rect">
            <a:avLst/>
          </a:prstGeom>
          <a:noFill/>
        </p:spPr>
        <p:txBody>
          <a:bodyPr wrap="none" rtlCol="0">
            <a:spAutoFit/>
          </a:bodyPr>
          <a:lstStyle/>
          <a:p>
            <a:pPr algn="ctr"/>
            <a:r>
              <a:rPr lang="en-US" altLang="zh-CN" sz="2000" dirty="0">
                <a:solidFill>
                  <a:schemeClr val="bg1"/>
                </a:solidFill>
                <a:latin typeface="Calibri" panose="020F0502020204030204" charset="0"/>
                <a:ea typeface="Calibri" panose="020F0502020204030204" charset="0"/>
                <a:cs typeface="Arial" panose="020B0604020202020204" pitchFamily="34" charset="0"/>
                <a:sym typeface="+mn-lt"/>
              </a:rPr>
              <a:t>03</a:t>
            </a:r>
            <a:endParaRPr lang="zh-CN" altLang="en-US" sz="2000"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200609" y="515590"/>
            <a:ext cx="2898742" cy="40011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Exploratory Data Analysis</a:t>
            </a:r>
            <a:endParaRPr lang="zh-CN" altLang="en-US" sz="2000" dirty="0">
              <a:latin typeface="Calibri" panose="020F0502020204030204" charset="0"/>
              <a:ea typeface="Calibri" panose="020F0502020204030204" charset="0"/>
              <a:cs typeface="Arial" panose="020B0604020202020204" pitchFamily="34" charset="0"/>
              <a:sym typeface="+mn-lt"/>
            </a:endParaRPr>
          </a:p>
        </p:txBody>
      </p:sp>
      <p:pic>
        <p:nvPicPr>
          <p:cNvPr id="3" name="Picture 2">
            <a:extLst>
              <a:ext uri="{FF2B5EF4-FFF2-40B4-BE49-F238E27FC236}">
                <a16:creationId xmlns:a16="http://schemas.microsoft.com/office/drawing/2014/main" id="{1CB423F2-F993-843C-E4FB-649963926468}"/>
              </a:ext>
            </a:extLst>
          </p:cNvPr>
          <p:cNvPicPr>
            <a:picLocks noChangeAspect="1"/>
          </p:cNvPicPr>
          <p:nvPr/>
        </p:nvPicPr>
        <p:blipFill rotWithShape="1">
          <a:blip r:embed="rId2">
            <a:extLst>
              <a:ext uri="{28A0092B-C50C-407E-A947-70E740481C1C}">
                <a14:useLocalDpi xmlns:a14="http://schemas.microsoft.com/office/drawing/2010/main" val="0"/>
              </a:ext>
            </a:extLst>
          </a:blip>
          <a:srcRect l="23593" t="10941" r="35025" b="23456"/>
          <a:stretch/>
        </p:blipFill>
        <p:spPr>
          <a:xfrm>
            <a:off x="1076871" y="1226659"/>
            <a:ext cx="4476750" cy="3133726"/>
          </a:xfrm>
          <a:prstGeom prst="rect">
            <a:avLst/>
          </a:prstGeom>
        </p:spPr>
      </p:pic>
      <p:pic>
        <p:nvPicPr>
          <p:cNvPr id="7" name="Picture 6">
            <a:extLst>
              <a:ext uri="{FF2B5EF4-FFF2-40B4-BE49-F238E27FC236}">
                <a16:creationId xmlns:a16="http://schemas.microsoft.com/office/drawing/2014/main" id="{D6342AF9-4F09-36CA-2F2F-9B2EB40BD9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975" y="1072194"/>
            <a:ext cx="4602879" cy="3288191"/>
          </a:xfrm>
          <a:prstGeom prst="rect">
            <a:avLst/>
          </a:prstGeom>
        </p:spPr>
      </p:pic>
      <p:sp>
        <p:nvSpPr>
          <p:cNvPr id="10" name="TextBox 9">
            <a:extLst>
              <a:ext uri="{FF2B5EF4-FFF2-40B4-BE49-F238E27FC236}">
                <a16:creationId xmlns:a16="http://schemas.microsoft.com/office/drawing/2014/main" id="{FDD048C5-C2A8-012B-49CB-23B2126EE2BA}"/>
              </a:ext>
            </a:extLst>
          </p:cNvPr>
          <p:cNvSpPr txBox="1"/>
          <p:nvPr/>
        </p:nvSpPr>
        <p:spPr>
          <a:xfrm>
            <a:off x="6330429" y="4360385"/>
            <a:ext cx="5419980" cy="2677656"/>
          </a:xfrm>
          <a:prstGeom prst="rect">
            <a:avLst/>
          </a:prstGeom>
          <a:noFill/>
        </p:spPr>
        <p:txBody>
          <a:bodyPr wrap="square" rtlCol="0">
            <a:spAutoFit/>
          </a:bodyPr>
          <a:lstStyle/>
          <a:p>
            <a:pPr algn="just"/>
            <a:r>
              <a:rPr lang="en-US" sz="1050" b="0" i="0" dirty="0">
                <a:effectLst/>
                <a:latin typeface="+mj-lt"/>
                <a:cs typeface="Arial" panose="020B0604020202020204" pitchFamily="34" charset="0"/>
              </a:rPr>
              <a:t>As we can see from map output that Russian Federation,   USA, Japan has highest number of suicide rates of more  than 2k and Russian Federation. They are indeed known as  developed countries, but they are comparable to the occurs  in these countries where the results they produces are also  of high quality.</a:t>
            </a:r>
          </a:p>
          <a:p>
            <a:pPr algn="l"/>
            <a:r>
              <a:rPr lang="en-US" sz="1050" dirty="0">
                <a:latin typeface="+mj-lt"/>
                <a:cs typeface="Arial" panose="020B0604020202020204" pitchFamily="34" charset="0"/>
              </a:rPr>
              <a:t> </a:t>
            </a:r>
          </a:p>
          <a:p>
            <a:pPr algn="l"/>
            <a:r>
              <a:rPr lang="en-US" sz="1050" b="0" i="0" dirty="0">
                <a:effectLst/>
                <a:latin typeface="+mj-lt"/>
              </a:rPr>
              <a:t>Let's look at the graph of the average suicide rate worldwide  from 1985 - 2016 which was the highest in 1999. Rate was  59.18 per 100,000 inhabitants in 1985 to 77.45 per 100,000  inhabitants in 2015, growing by approximately 30.87%, an  approximate average of 1.03% per year.</a:t>
            </a:r>
          </a:p>
          <a:p>
            <a:pPr algn="l"/>
            <a:endParaRPr lang="en-US" sz="1050" b="0" i="0" dirty="0">
              <a:effectLst/>
              <a:latin typeface="+mj-lt"/>
            </a:endParaRPr>
          </a:p>
          <a:p>
            <a:pPr algn="l"/>
            <a:r>
              <a:rPr lang="en-US" sz="1050" b="0" i="0" dirty="0">
                <a:effectLst/>
                <a:latin typeface="+mj-lt"/>
              </a:rPr>
              <a:t>On the other hand, the global suicide rate has been decreasing over time, but it has not always been so. From 1985 to 1995 the number of suicides per 100 thousand inhabitants grew by about 115%, but this soon changed, reaching a reduction of approximately 85.35% in the numbers between 1995 to 2015, approximately 4.26% per year. Over the 30 years analyzed, the reduction rate was 68.47%, approximately 2.30% per year.</a:t>
            </a:r>
          </a:p>
          <a:p>
            <a:pPr algn="just"/>
            <a:endParaRPr lang="en-US" sz="1050" dirty="0">
              <a:latin typeface="+mj-lt"/>
              <a:cs typeface="Arial" panose="020B0604020202020204" pitchFamily="34" charset="0"/>
            </a:endParaRPr>
          </a:p>
        </p:txBody>
      </p:sp>
      <p:grpSp>
        <p:nvGrpSpPr>
          <p:cNvPr id="15" name="组合 17">
            <a:extLst>
              <a:ext uri="{FF2B5EF4-FFF2-40B4-BE49-F238E27FC236}">
                <a16:creationId xmlns:a16="http://schemas.microsoft.com/office/drawing/2014/main" id="{8ACC29D7-005E-46B8-1E1C-096C6939D321}"/>
              </a:ext>
            </a:extLst>
          </p:cNvPr>
          <p:cNvGrpSpPr/>
          <p:nvPr/>
        </p:nvGrpSpPr>
        <p:grpSpPr>
          <a:xfrm>
            <a:off x="116205" y="6457604"/>
            <a:ext cx="3714750" cy="376686"/>
            <a:chOff x="6431757" y="1969133"/>
            <a:chExt cx="3703067" cy="509779"/>
          </a:xfrm>
        </p:grpSpPr>
        <p:sp>
          <p:nvSpPr>
            <p:cNvPr id="16" name="泪滴形 18">
              <a:extLst>
                <a:ext uri="{FF2B5EF4-FFF2-40B4-BE49-F238E27FC236}">
                  <a16:creationId xmlns:a16="http://schemas.microsoft.com/office/drawing/2014/main" id="{B0EF7DA6-9660-CDDB-9091-9A63E3717EDA}"/>
                </a:ext>
              </a:extLst>
            </p:cNvPr>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17" name="文本框 19">
              <a:extLst>
                <a:ext uri="{FF2B5EF4-FFF2-40B4-BE49-F238E27FC236}">
                  <a16:creationId xmlns:a16="http://schemas.microsoft.com/office/drawing/2014/main" id="{B3A336B9-8F5E-CAE8-2D3F-4EA68F45605A}"/>
                </a:ext>
              </a:extLst>
            </p:cNvPr>
            <p:cNvSpPr txBox="1"/>
            <p:nvPr/>
          </p:nvSpPr>
          <p:spPr>
            <a:xfrm>
              <a:off x="6988399" y="2024852"/>
              <a:ext cx="3146425" cy="435697"/>
            </a:xfrm>
            <a:prstGeom prst="rect">
              <a:avLst/>
            </a:prstGeom>
            <a:noFill/>
          </p:spPr>
          <p:txBody>
            <a:bodyPr wrap="square" rtlCol="0">
              <a:spAutoFit/>
            </a:bodyPr>
            <a:lstStyle/>
            <a:p>
              <a:pPr algn="l"/>
              <a:r>
                <a:rPr lang="zh-CN" altLang="en-US" sz="1500" b="1" dirty="0">
                  <a:latin typeface="Calibri" panose="020F0502020204030204" charset="0"/>
                  <a:ea typeface="Calibri" panose="020F0502020204030204" charset="0"/>
                  <a:cs typeface="Arial" panose="020B0604020202020204" pitchFamily="34" charset="0"/>
                  <a:sym typeface="+mn-lt"/>
                </a:rPr>
                <a:t>Average suicide rate for each country.</a:t>
              </a:r>
            </a:p>
          </p:txBody>
        </p:sp>
        <p:sp>
          <p:nvSpPr>
            <p:cNvPr id="18" name="文本框 20">
              <a:extLst>
                <a:ext uri="{FF2B5EF4-FFF2-40B4-BE49-F238E27FC236}">
                  <a16:creationId xmlns:a16="http://schemas.microsoft.com/office/drawing/2014/main" id="{DD3E6520-0A85-6745-1530-E74750C3CAC8}"/>
                </a:ext>
              </a:extLst>
            </p:cNvPr>
            <p:cNvSpPr txBox="1"/>
            <p:nvPr/>
          </p:nvSpPr>
          <p:spPr>
            <a:xfrm>
              <a:off x="6466073" y="2039356"/>
              <a:ext cx="408305" cy="415072"/>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3.1</a:t>
              </a:r>
            </a:p>
          </p:txBody>
        </p:sp>
      </p:grpSp>
      <p:pic>
        <p:nvPicPr>
          <p:cNvPr id="20" name="Picture 19">
            <a:extLst>
              <a:ext uri="{FF2B5EF4-FFF2-40B4-BE49-F238E27FC236}">
                <a16:creationId xmlns:a16="http://schemas.microsoft.com/office/drawing/2014/main" id="{358D9763-C27A-C937-F156-A0CB0EAB53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591" y="4279238"/>
            <a:ext cx="5635905" cy="2056344"/>
          </a:xfrm>
          <a:prstGeom prst="rect">
            <a:avLst/>
          </a:prstGeom>
        </p:spPr>
      </p:pic>
      <p:sp>
        <p:nvSpPr>
          <p:cNvPr id="22" name="TextBox 21">
            <a:extLst>
              <a:ext uri="{FF2B5EF4-FFF2-40B4-BE49-F238E27FC236}">
                <a16:creationId xmlns:a16="http://schemas.microsoft.com/office/drawing/2014/main" id="{E3C58AB7-D7C9-110F-233B-EED5C92447E0}"/>
              </a:ext>
            </a:extLst>
          </p:cNvPr>
          <p:cNvSpPr txBox="1"/>
          <p:nvPr/>
        </p:nvSpPr>
        <p:spPr>
          <a:xfrm>
            <a:off x="9576801" y="788742"/>
            <a:ext cx="2300874" cy="253916"/>
          </a:xfrm>
          <a:prstGeom prst="rect">
            <a:avLst/>
          </a:prstGeom>
          <a:noFill/>
        </p:spPr>
        <p:txBody>
          <a:bodyPr wrap="square" rtlCol="0">
            <a:spAutoFit/>
          </a:bodyPr>
          <a:lstStyle/>
          <a:p>
            <a:pPr algn="just"/>
            <a:r>
              <a:rPr lang="en-US" sz="1050" b="1" i="0" dirty="0">
                <a:effectLst/>
                <a:latin typeface="+mj-lt"/>
                <a:cs typeface="Arial" panose="020B0604020202020204" pitchFamily="34" charset="0"/>
              </a:rPr>
              <a:t>Note: Better you zoom of the graphs</a:t>
            </a:r>
            <a:endParaRPr lang="en-US" sz="1050" b="1" dirty="0">
              <a:latin typeface="+mj-lt"/>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7367" y="515590"/>
            <a:ext cx="444352" cy="400110"/>
          </a:xfrm>
          <a:prstGeom prst="rect">
            <a:avLst/>
          </a:prstGeom>
          <a:noFill/>
        </p:spPr>
        <p:txBody>
          <a:bodyPr wrap="none" rtlCol="0">
            <a:spAutoFit/>
          </a:bodyPr>
          <a:lstStyle/>
          <a:p>
            <a:pPr algn="ctr"/>
            <a:r>
              <a:rPr lang="en-US" altLang="zh-CN" sz="2000" dirty="0">
                <a:solidFill>
                  <a:schemeClr val="bg1"/>
                </a:solidFill>
                <a:latin typeface="Calibri" panose="020F0502020204030204" charset="0"/>
                <a:ea typeface="Calibri" panose="020F0502020204030204" charset="0"/>
                <a:cs typeface="Arial" panose="020B0604020202020204" pitchFamily="34" charset="0"/>
                <a:sym typeface="+mn-lt"/>
              </a:rPr>
              <a:t>03</a:t>
            </a:r>
            <a:endParaRPr lang="zh-CN" altLang="en-US" sz="2000"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200609" y="515590"/>
            <a:ext cx="2898742" cy="40011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Exploratory Data Analysis</a:t>
            </a:r>
            <a:endParaRPr lang="zh-CN" altLang="en-US" sz="2000" dirty="0">
              <a:latin typeface="Calibri" panose="020F0502020204030204" charset="0"/>
              <a:ea typeface="Calibri" panose="020F0502020204030204" charset="0"/>
              <a:cs typeface="Arial" panose="020B0604020202020204" pitchFamily="34" charset="0"/>
              <a:sym typeface="+mn-lt"/>
            </a:endParaRPr>
          </a:p>
        </p:txBody>
      </p:sp>
      <p:pic>
        <p:nvPicPr>
          <p:cNvPr id="4" name="Picture 3">
            <a:extLst>
              <a:ext uri="{FF2B5EF4-FFF2-40B4-BE49-F238E27FC236}">
                <a16:creationId xmlns:a16="http://schemas.microsoft.com/office/drawing/2014/main" id="{18BB073B-4D49-C239-641B-BB7AE7651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609" y="1009620"/>
            <a:ext cx="6305550" cy="4203700"/>
          </a:xfrm>
          <a:prstGeom prst="rect">
            <a:avLst/>
          </a:prstGeom>
        </p:spPr>
      </p:pic>
      <p:sp>
        <p:nvSpPr>
          <p:cNvPr id="8" name="文本框 82">
            <a:extLst>
              <a:ext uri="{FF2B5EF4-FFF2-40B4-BE49-F238E27FC236}">
                <a16:creationId xmlns:a16="http://schemas.microsoft.com/office/drawing/2014/main" id="{4A314223-BCFF-A543-2010-FEB36C1BB862}"/>
              </a:ext>
            </a:extLst>
          </p:cNvPr>
          <p:cNvSpPr txBox="1"/>
          <p:nvPr/>
        </p:nvSpPr>
        <p:spPr>
          <a:xfrm>
            <a:off x="8113448" y="1174471"/>
            <a:ext cx="2757617" cy="2918941"/>
          </a:xfrm>
          <a:prstGeom prst="rect">
            <a:avLst/>
          </a:prstGeom>
          <a:noFill/>
        </p:spPr>
        <p:txBody>
          <a:bodyPr wrap="square" rtlCol="0">
            <a:spAutoFit/>
          </a:bodyPr>
          <a:lstStyle/>
          <a:p>
            <a:pPr>
              <a:lnSpc>
                <a:spcPct val="120000"/>
              </a:lnSpc>
            </a:pP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The average suicide rate every year from 1985 - 2016 is among the highest among humans aged 55 - 74 years because that age still plays an important role in work or demands a lot and is followed by the second 35 - 54 years old and the lowest rate is the community. who are +75 years old and 5 -14 years old because that's the age they are free from demands.</a:t>
            </a:r>
            <a:endParaRPr lang="zh-CN" altLang="en-US"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endParaRPr>
          </a:p>
        </p:txBody>
      </p:sp>
      <p:grpSp>
        <p:nvGrpSpPr>
          <p:cNvPr id="9" name="组合 17">
            <a:extLst>
              <a:ext uri="{FF2B5EF4-FFF2-40B4-BE49-F238E27FC236}">
                <a16:creationId xmlns:a16="http://schemas.microsoft.com/office/drawing/2014/main" id="{2C7A88B9-C503-9880-9CA6-6F8C45819384}"/>
              </a:ext>
            </a:extLst>
          </p:cNvPr>
          <p:cNvGrpSpPr/>
          <p:nvPr/>
        </p:nvGrpSpPr>
        <p:grpSpPr>
          <a:xfrm>
            <a:off x="148590" y="6342410"/>
            <a:ext cx="3714750" cy="376686"/>
            <a:chOff x="6431757" y="1969133"/>
            <a:chExt cx="3703067" cy="509779"/>
          </a:xfrm>
        </p:grpSpPr>
        <p:sp>
          <p:nvSpPr>
            <p:cNvPr id="10" name="泪滴形 18">
              <a:extLst>
                <a:ext uri="{FF2B5EF4-FFF2-40B4-BE49-F238E27FC236}">
                  <a16:creationId xmlns:a16="http://schemas.microsoft.com/office/drawing/2014/main" id="{5C641B42-2592-B868-822F-6147BE55B750}"/>
                </a:ext>
              </a:extLst>
            </p:cNvPr>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11" name="文本框 19">
              <a:extLst>
                <a:ext uri="{FF2B5EF4-FFF2-40B4-BE49-F238E27FC236}">
                  <a16:creationId xmlns:a16="http://schemas.microsoft.com/office/drawing/2014/main" id="{87972394-ABBD-D687-43BB-1C1B3141F617}"/>
                </a:ext>
              </a:extLst>
            </p:cNvPr>
            <p:cNvSpPr txBox="1"/>
            <p:nvPr/>
          </p:nvSpPr>
          <p:spPr>
            <a:xfrm>
              <a:off x="6988399" y="2024852"/>
              <a:ext cx="3146425" cy="435697"/>
            </a:xfrm>
            <a:prstGeom prst="rect">
              <a:avLst/>
            </a:prstGeom>
            <a:noFill/>
          </p:spPr>
          <p:txBody>
            <a:bodyPr wrap="square" rtlCol="0">
              <a:spAutoFit/>
            </a:bodyPr>
            <a:lstStyle/>
            <a:p>
              <a:pPr algn="l"/>
              <a:r>
                <a:rPr lang="en-US" altLang="zh-CN" sz="1500" b="1" dirty="0">
                  <a:latin typeface="Calibri" panose="020F0502020204030204" charset="0"/>
                  <a:ea typeface="Calibri" panose="020F0502020204030204" charset="0"/>
                  <a:cs typeface="Arial" panose="020B0604020202020204" pitchFamily="34" charset="0"/>
                  <a:sym typeface="+mn-lt"/>
                </a:rPr>
                <a:t>Age Group</a:t>
              </a:r>
            </a:p>
          </p:txBody>
        </p:sp>
        <p:sp>
          <p:nvSpPr>
            <p:cNvPr id="12" name="文本框 20">
              <a:extLst>
                <a:ext uri="{FF2B5EF4-FFF2-40B4-BE49-F238E27FC236}">
                  <a16:creationId xmlns:a16="http://schemas.microsoft.com/office/drawing/2014/main" id="{4A8FABEF-DCA8-E755-C2DF-2E5AC9125364}"/>
                </a:ext>
              </a:extLst>
            </p:cNvPr>
            <p:cNvSpPr txBox="1"/>
            <p:nvPr/>
          </p:nvSpPr>
          <p:spPr>
            <a:xfrm>
              <a:off x="6466073" y="2039356"/>
              <a:ext cx="408305" cy="415072"/>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3.2</a:t>
              </a:r>
            </a:p>
          </p:txBody>
        </p:sp>
      </p:grpSp>
      <p:sp>
        <p:nvSpPr>
          <p:cNvPr id="13" name="TextBox 12">
            <a:extLst>
              <a:ext uri="{FF2B5EF4-FFF2-40B4-BE49-F238E27FC236}">
                <a16:creationId xmlns:a16="http://schemas.microsoft.com/office/drawing/2014/main" id="{CA652149-D9FE-8BBC-1002-6AD8572226B4}"/>
              </a:ext>
            </a:extLst>
          </p:cNvPr>
          <p:cNvSpPr txBox="1"/>
          <p:nvPr/>
        </p:nvSpPr>
        <p:spPr>
          <a:xfrm>
            <a:off x="9576801" y="788742"/>
            <a:ext cx="2300874" cy="253916"/>
          </a:xfrm>
          <a:prstGeom prst="rect">
            <a:avLst/>
          </a:prstGeom>
          <a:noFill/>
        </p:spPr>
        <p:txBody>
          <a:bodyPr wrap="square" rtlCol="0">
            <a:spAutoFit/>
          </a:bodyPr>
          <a:lstStyle/>
          <a:p>
            <a:pPr algn="just"/>
            <a:r>
              <a:rPr lang="en-US" sz="1050" b="1" i="0" dirty="0">
                <a:effectLst/>
                <a:latin typeface="+mj-lt"/>
                <a:cs typeface="Arial" panose="020B0604020202020204" pitchFamily="34" charset="0"/>
              </a:rPr>
              <a:t>Note: Better you zoom of the graphs</a:t>
            </a:r>
            <a:endParaRPr lang="en-US" sz="1050" b="1" dirty="0">
              <a:latin typeface="+mj-lt"/>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7367" y="515590"/>
            <a:ext cx="444352" cy="400110"/>
          </a:xfrm>
          <a:prstGeom prst="rect">
            <a:avLst/>
          </a:prstGeom>
          <a:noFill/>
        </p:spPr>
        <p:txBody>
          <a:bodyPr wrap="none" rtlCol="0">
            <a:spAutoFit/>
          </a:bodyPr>
          <a:lstStyle/>
          <a:p>
            <a:pPr algn="ctr"/>
            <a:r>
              <a:rPr lang="en-US" altLang="zh-CN" sz="2000" dirty="0">
                <a:solidFill>
                  <a:schemeClr val="bg1"/>
                </a:solidFill>
                <a:latin typeface="Calibri" panose="020F0502020204030204" charset="0"/>
                <a:ea typeface="Calibri" panose="020F0502020204030204" charset="0"/>
                <a:cs typeface="Arial" panose="020B0604020202020204" pitchFamily="34" charset="0"/>
                <a:sym typeface="+mn-lt"/>
              </a:rPr>
              <a:t>03</a:t>
            </a:r>
            <a:endParaRPr lang="zh-CN" altLang="en-US" sz="2000"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200609" y="515590"/>
            <a:ext cx="2898742" cy="40011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Exploratory Data Analysis</a:t>
            </a:r>
            <a:endParaRPr lang="zh-CN" altLang="en-US" sz="2000" dirty="0">
              <a:latin typeface="Calibri" panose="020F0502020204030204" charset="0"/>
              <a:ea typeface="Calibri" panose="020F0502020204030204" charset="0"/>
              <a:cs typeface="Arial" panose="020B0604020202020204" pitchFamily="34" charset="0"/>
              <a:sym typeface="+mn-lt"/>
            </a:endParaRPr>
          </a:p>
        </p:txBody>
      </p:sp>
      <p:sp>
        <p:nvSpPr>
          <p:cNvPr id="8" name="文本框 82">
            <a:extLst>
              <a:ext uri="{FF2B5EF4-FFF2-40B4-BE49-F238E27FC236}">
                <a16:creationId xmlns:a16="http://schemas.microsoft.com/office/drawing/2014/main" id="{4A314223-BCFF-A543-2010-FEB36C1BB862}"/>
              </a:ext>
            </a:extLst>
          </p:cNvPr>
          <p:cNvSpPr txBox="1"/>
          <p:nvPr/>
        </p:nvSpPr>
        <p:spPr>
          <a:xfrm>
            <a:off x="1200609" y="1010950"/>
            <a:ext cx="4389411" cy="3108543"/>
          </a:xfrm>
          <a:prstGeom prst="rect">
            <a:avLst/>
          </a:prstGeom>
          <a:noFill/>
        </p:spPr>
        <p:txBody>
          <a:bodyPr wrap="square" rtlCol="0">
            <a:spAutoFit/>
          </a:bodyPr>
          <a:lstStyle/>
          <a:p>
            <a:pPr algn="just"/>
            <a:r>
              <a:rPr lang="en-US" sz="1400" b="0" i="0" dirty="0">
                <a:effectLst/>
                <a:latin typeface="+mj-lt"/>
              </a:rPr>
              <a:t>The age group with the highest number of suicides was 35 to 54 years old, with 39,930 (36.70%), followed by 25 to 34 years old 26267 from 25 to 34 years old (24.14%).</a:t>
            </a:r>
          </a:p>
          <a:p>
            <a:pPr algn="just"/>
            <a:r>
              <a:rPr lang="en-US" sz="1400" b="0" i="0" dirty="0">
                <a:effectLst/>
                <a:latin typeface="+mj-lt"/>
              </a:rPr>
              <a:t>The Generation with the highest number of suicides recorded was Generation X (23.65%), followed by the Silent Generation (22.04%).</a:t>
            </a:r>
          </a:p>
          <a:p>
            <a:pPr algn="just"/>
            <a:r>
              <a:rPr lang="en-US" sz="1400" b="0" i="0" dirty="0">
                <a:effectLst/>
                <a:latin typeface="+mj-lt"/>
              </a:rPr>
              <a:t>By understanding the age group, we can direct our message more efficiently, as we will focus on those most affected. How to do this? Intensifying campaigns and debates in the places where these people usually go.</a:t>
            </a:r>
          </a:p>
          <a:p>
            <a:pPr algn="just"/>
            <a:r>
              <a:rPr lang="en-US" sz="1400" b="0" i="0" dirty="0">
                <a:effectLst/>
                <a:latin typeface="+mj-lt"/>
              </a:rPr>
              <a:t>By understanding the age group, we can direct our message more efficiently, as we will focus on those most affected. How to do this? Intensifying campaigns and debates in the places where these people usually go.</a:t>
            </a:r>
          </a:p>
        </p:txBody>
      </p:sp>
      <p:grpSp>
        <p:nvGrpSpPr>
          <p:cNvPr id="9" name="组合 17">
            <a:extLst>
              <a:ext uri="{FF2B5EF4-FFF2-40B4-BE49-F238E27FC236}">
                <a16:creationId xmlns:a16="http://schemas.microsoft.com/office/drawing/2014/main" id="{2C7A88B9-C503-9880-9CA6-6F8C45819384}"/>
              </a:ext>
            </a:extLst>
          </p:cNvPr>
          <p:cNvGrpSpPr/>
          <p:nvPr/>
        </p:nvGrpSpPr>
        <p:grpSpPr>
          <a:xfrm>
            <a:off x="148590" y="6342410"/>
            <a:ext cx="3714750" cy="376686"/>
            <a:chOff x="6431757" y="1969133"/>
            <a:chExt cx="3703067" cy="509779"/>
          </a:xfrm>
        </p:grpSpPr>
        <p:sp>
          <p:nvSpPr>
            <p:cNvPr id="10" name="泪滴形 18">
              <a:extLst>
                <a:ext uri="{FF2B5EF4-FFF2-40B4-BE49-F238E27FC236}">
                  <a16:creationId xmlns:a16="http://schemas.microsoft.com/office/drawing/2014/main" id="{5C641B42-2592-B868-822F-6147BE55B750}"/>
                </a:ext>
              </a:extLst>
            </p:cNvPr>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11" name="文本框 19">
              <a:extLst>
                <a:ext uri="{FF2B5EF4-FFF2-40B4-BE49-F238E27FC236}">
                  <a16:creationId xmlns:a16="http://schemas.microsoft.com/office/drawing/2014/main" id="{87972394-ABBD-D687-43BB-1C1B3141F617}"/>
                </a:ext>
              </a:extLst>
            </p:cNvPr>
            <p:cNvSpPr txBox="1"/>
            <p:nvPr/>
          </p:nvSpPr>
          <p:spPr>
            <a:xfrm>
              <a:off x="6988399" y="2024852"/>
              <a:ext cx="3146425" cy="374870"/>
            </a:xfrm>
            <a:prstGeom prst="rect">
              <a:avLst/>
            </a:prstGeom>
            <a:noFill/>
          </p:spPr>
          <p:txBody>
            <a:bodyPr wrap="square" rtlCol="0">
              <a:spAutoFit/>
            </a:bodyPr>
            <a:lstStyle/>
            <a:p>
              <a:pPr algn="l"/>
              <a:r>
                <a:rPr lang="en-US" altLang="zh-CN" sz="1200" b="1" dirty="0">
                  <a:latin typeface="Calibri" panose="020F0502020204030204" charset="0"/>
                  <a:ea typeface="Calibri" panose="020F0502020204030204" charset="0"/>
                  <a:cs typeface="Arial" panose="020B0604020202020204" pitchFamily="34" charset="0"/>
                  <a:sym typeface="+mn-lt"/>
                </a:rPr>
                <a:t>About Generations</a:t>
              </a:r>
            </a:p>
          </p:txBody>
        </p:sp>
        <p:sp>
          <p:nvSpPr>
            <p:cNvPr id="12" name="文本框 20">
              <a:extLst>
                <a:ext uri="{FF2B5EF4-FFF2-40B4-BE49-F238E27FC236}">
                  <a16:creationId xmlns:a16="http://schemas.microsoft.com/office/drawing/2014/main" id="{4A8FABEF-DCA8-E755-C2DF-2E5AC9125364}"/>
                </a:ext>
              </a:extLst>
            </p:cNvPr>
            <p:cNvSpPr txBox="1"/>
            <p:nvPr/>
          </p:nvSpPr>
          <p:spPr>
            <a:xfrm>
              <a:off x="6466073" y="2039356"/>
              <a:ext cx="408305" cy="415072"/>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3.3</a:t>
              </a:r>
            </a:p>
          </p:txBody>
        </p:sp>
      </p:grpSp>
      <p:pic>
        <p:nvPicPr>
          <p:cNvPr id="3" name="Picture 2">
            <a:extLst>
              <a:ext uri="{FF2B5EF4-FFF2-40B4-BE49-F238E27FC236}">
                <a16:creationId xmlns:a16="http://schemas.microsoft.com/office/drawing/2014/main" id="{9825EDAB-AA77-AB4D-88E6-5074510AC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299" y="1010949"/>
            <a:ext cx="6290811" cy="3108543"/>
          </a:xfrm>
          <a:prstGeom prst="rect">
            <a:avLst/>
          </a:prstGeom>
        </p:spPr>
      </p:pic>
      <p:sp>
        <p:nvSpPr>
          <p:cNvPr id="7" name="文本框 82">
            <a:extLst>
              <a:ext uri="{FF2B5EF4-FFF2-40B4-BE49-F238E27FC236}">
                <a16:creationId xmlns:a16="http://schemas.microsoft.com/office/drawing/2014/main" id="{FA6C8B18-F95E-F6F2-8548-F065D30F866F}"/>
              </a:ext>
            </a:extLst>
          </p:cNvPr>
          <p:cNvSpPr txBox="1"/>
          <p:nvPr/>
        </p:nvSpPr>
        <p:spPr>
          <a:xfrm>
            <a:off x="2105024" y="4214742"/>
            <a:ext cx="9638475" cy="2631490"/>
          </a:xfrm>
          <a:prstGeom prst="rect">
            <a:avLst/>
          </a:prstGeom>
          <a:noFill/>
        </p:spPr>
        <p:txBody>
          <a:bodyPr wrap="square" rtlCol="0">
            <a:spAutoFit/>
          </a:bodyPr>
          <a:lstStyle/>
          <a:p>
            <a:pPr algn="l"/>
            <a:r>
              <a:rPr lang="en-US" sz="1100" b="1" i="0" dirty="0">
                <a:effectLst/>
                <a:latin typeface="+mj-lt"/>
              </a:rPr>
              <a:t>Generation X</a:t>
            </a:r>
            <a:r>
              <a:rPr lang="en-US" sz="1100" b="0" i="0" dirty="0">
                <a:effectLst/>
                <a:latin typeface="+mj-lt"/>
              </a:rPr>
              <a:t>: Generation X is an expression that refers to the generation born after the post-World War II baby boom. Although there is no agreement on the period it covers, it generally includes people born from the 1960s to the end of the 1970s. [2]</a:t>
            </a:r>
          </a:p>
          <a:p>
            <a:pPr algn="l"/>
            <a:r>
              <a:rPr lang="en-US" sz="1100" b="1" i="0" dirty="0">
                <a:effectLst/>
                <a:latin typeface="+mj-lt"/>
              </a:rPr>
              <a:t>Silent</a:t>
            </a:r>
            <a:r>
              <a:rPr lang="en-US" sz="1100" b="0" i="0" dirty="0">
                <a:effectLst/>
                <a:latin typeface="+mj-lt"/>
              </a:rPr>
              <a:t>: Silent Generation is a term used to refer to the population born between 1925 and 1942, namely during the Great Depression and World War II. [3]</a:t>
            </a:r>
          </a:p>
          <a:p>
            <a:pPr algn="l"/>
            <a:r>
              <a:rPr lang="en-US" sz="1100" b="1" i="0" dirty="0" err="1">
                <a:effectLst/>
                <a:latin typeface="+mj-lt"/>
              </a:rPr>
              <a:t>Millenials</a:t>
            </a:r>
            <a:r>
              <a:rPr lang="en-US" sz="1100" b="0" i="0" dirty="0">
                <a:effectLst/>
                <a:latin typeface="+mj-lt"/>
              </a:rPr>
              <a:t>: Generation Y, also called millennial generation, internet generation, or millennials is a concept in Sociology that refers to the court of those born after the early 1980s until, approximately, the end of the century. Some authors consider until 2005. [4]</a:t>
            </a:r>
          </a:p>
          <a:p>
            <a:pPr algn="l"/>
            <a:r>
              <a:rPr lang="en-US" sz="1100" b="1" i="0" dirty="0">
                <a:effectLst/>
                <a:latin typeface="+mj-lt"/>
              </a:rPr>
              <a:t>Boomers</a:t>
            </a:r>
            <a:r>
              <a:rPr lang="en-US" sz="1100" b="0" i="0" dirty="0">
                <a:effectLst/>
                <a:latin typeface="+mj-lt"/>
              </a:rPr>
              <a:t>: Baby boomers gives name to the generation of people born between the years 1946 and 1964. The expression can be freely translated as "baby boom". The term “explosion” is used here in the sense of “unbridled growth”, which has caused a demographic boom on the planet, especially in the United States. [5]</a:t>
            </a:r>
          </a:p>
          <a:p>
            <a:pPr algn="l"/>
            <a:r>
              <a:rPr lang="en-US" sz="1100" b="1" i="0" dirty="0">
                <a:effectLst/>
                <a:latin typeface="+mj-lt"/>
              </a:rPr>
              <a:t>GI Generation</a:t>
            </a:r>
            <a:r>
              <a:rPr lang="en-US" sz="1100" b="0" i="0" dirty="0">
                <a:effectLst/>
                <a:latin typeface="+mj-lt"/>
              </a:rPr>
              <a:t>: Greatest generation (in English, Greatest generation) is an expression coined by journalist and writer Tom Brokaw, in his book The Greatest Generation, to refer to the generation formed by individuals who grew up during the Great Depression (1929–39) in United States and later participated in the fighting of the Second World War (1939–45, with participation of the USA between 1941 and 1945), as well as by those who, remaining in the country, participated in the war effort in the so-called home front. [6]</a:t>
            </a:r>
          </a:p>
          <a:p>
            <a:pPr algn="l"/>
            <a:r>
              <a:rPr lang="en-US" sz="1100" b="1" i="0" dirty="0">
                <a:effectLst/>
                <a:latin typeface="+mj-lt"/>
              </a:rPr>
              <a:t>Generation Z</a:t>
            </a:r>
            <a:r>
              <a:rPr lang="en-US" sz="1100" b="0" i="0" dirty="0">
                <a:effectLst/>
                <a:latin typeface="+mj-lt"/>
              </a:rPr>
              <a:t>: Generation Z is the sociological definition for the generation of people born, on average, between the second half of the 1990s until the beginning of 2010. The theory most accepted by scholars is that it emerged as a succession to Generation Y, from end of 1982 (beginning of Echo Boom). Therefore, it is the generation that corresponds to the idealization and birth of the World Wide Web, created in 1990 by Tim Berners-Lee, and in the "boom" of the creation of modern technological devices. The great nuance of this generation is to zap, having several options, among television channels, internet, video games and smartphones. [7]</a:t>
            </a:r>
          </a:p>
        </p:txBody>
      </p:sp>
      <p:sp>
        <p:nvSpPr>
          <p:cNvPr id="13" name="TextBox 12">
            <a:extLst>
              <a:ext uri="{FF2B5EF4-FFF2-40B4-BE49-F238E27FC236}">
                <a16:creationId xmlns:a16="http://schemas.microsoft.com/office/drawing/2014/main" id="{648008F4-0EC8-3C81-A663-68359DCB7B0C}"/>
              </a:ext>
            </a:extLst>
          </p:cNvPr>
          <p:cNvSpPr txBox="1"/>
          <p:nvPr/>
        </p:nvSpPr>
        <p:spPr>
          <a:xfrm>
            <a:off x="9576801" y="788742"/>
            <a:ext cx="2300874" cy="253916"/>
          </a:xfrm>
          <a:prstGeom prst="rect">
            <a:avLst/>
          </a:prstGeom>
          <a:noFill/>
        </p:spPr>
        <p:txBody>
          <a:bodyPr wrap="square" rtlCol="0">
            <a:spAutoFit/>
          </a:bodyPr>
          <a:lstStyle/>
          <a:p>
            <a:pPr algn="just"/>
            <a:r>
              <a:rPr lang="en-US" sz="1050" b="1" i="0" dirty="0">
                <a:effectLst/>
                <a:latin typeface="+mj-lt"/>
                <a:cs typeface="Arial" panose="020B0604020202020204" pitchFamily="34" charset="0"/>
              </a:rPr>
              <a:t>Note: Better you zoom of the graphs</a:t>
            </a:r>
            <a:endParaRPr lang="en-US" sz="1050" b="1" dirty="0">
              <a:latin typeface="+mj-lt"/>
              <a:cs typeface="Arial" panose="020B0604020202020204" pitchFamily="34" charset="0"/>
            </a:endParaRPr>
          </a:p>
        </p:txBody>
      </p:sp>
    </p:spTree>
    <p:extLst>
      <p:ext uri="{BB962C8B-B14F-4D97-AF65-F5344CB8AC3E}">
        <p14:creationId xmlns:p14="http://schemas.microsoft.com/office/powerpoint/2010/main" val="137544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7367" y="515590"/>
            <a:ext cx="444352" cy="400110"/>
          </a:xfrm>
          <a:prstGeom prst="rect">
            <a:avLst/>
          </a:prstGeom>
          <a:noFill/>
        </p:spPr>
        <p:txBody>
          <a:bodyPr wrap="none" rtlCol="0">
            <a:spAutoFit/>
          </a:bodyPr>
          <a:lstStyle/>
          <a:p>
            <a:pPr algn="ctr"/>
            <a:r>
              <a:rPr lang="en-US" altLang="zh-CN" sz="2000" dirty="0">
                <a:solidFill>
                  <a:schemeClr val="bg1"/>
                </a:solidFill>
                <a:latin typeface="Calibri" panose="020F0502020204030204" charset="0"/>
                <a:ea typeface="Calibri" panose="020F0502020204030204" charset="0"/>
                <a:cs typeface="Arial" panose="020B0604020202020204" pitchFamily="34" charset="0"/>
                <a:sym typeface="+mn-lt"/>
              </a:rPr>
              <a:t>03</a:t>
            </a:r>
            <a:endParaRPr lang="zh-CN" altLang="en-US" sz="2000"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200609" y="515590"/>
            <a:ext cx="2898742" cy="40011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Exploratory Data Analysis</a:t>
            </a:r>
            <a:endParaRPr lang="zh-CN" altLang="en-US" sz="2000" dirty="0">
              <a:latin typeface="Calibri" panose="020F0502020204030204" charset="0"/>
              <a:ea typeface="Calibri" panose="020F0502020204030204" charset="0"/>
              <a:cs typeface="Arial" panose="020B0604020202020204" pitchFamily="34" charset="0"/>
              <a:sym typeface="+mn-lt"/>
            </a:endParaRPr>
          </a:p>
        </p:txBody>
      </p:sp>
      <p:sp>
        <p:nvSpPr>
          <p:cNvPr id="70" name="椭圆 1"/>
          <p:cNvSpPr/>
          <p:nvPr/>
        </p:nvSpPr>
        <p:spPr>
          <a:xfrm>
            <a:off x="1949716" y="1622397"/>
            <a:ext cx="1540230" cy="153918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C00000"/>
          </a:solidFill>
          <a:ln w="25400" cap="flat" cmpd="sng" algn="ctr">
            <a:noFill/>
            <a:prstDash val="solid"/>
          </a:ln>
          <a:effectLst/>
        </p:spPr>
        <p:txBody>
          <a:bodyPr rtlCol="0" anchor="ctr"/>
          <a:lstStyle/>
          <a:p>
            <a:pPr algn="ctr">
              <a:defRPr/>
            </a:pPr>
            <a:endParaRPr lang="zh-CN" altLang="en-US" sz="2000" b="1" kern="0">
              <a:solidFill>
                <a:sysClr val="window" lastClr="FFFFFF"/>
              </a:solidFill>
              <a:latin typeface="Calibri" panose="020F0502020204030204" charset="0"/>
              <a:ea typeface="Calibri" panose="020F0502020204030204" charset="0"/>
              <a:cs typeface="Arial" panose="020B0604020202020204" pitchFamily="34" charset="0"/>
              <a:sym typeface="+mn-lt"/>
            </a:endParaRPr>
          </a:p>
        </p:txBody>
      </p:sp>
      <p:sp>
        <p:nvSpPr>
          <p:cNvPr id="71" name="椭圆 1"/>
          <p:cNvSpPr/>
          <p:nvPr/>
        </p:nvSpPr>
        <p:spPr>
          <a:xfrm>
            <a:off x="1808892" y="2972150"/>
            <a:ext cx="773777" cy="1539186"/>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lumMod val="50000"/>
            </a:scheme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charset="0"/>
              <a:ea typeface="Calibri" panose="020F0502020204030204" charset="0"/>
              <a:cs typeface="Arial" panose="020B0604020202020204" pitchFamily="34" charset="0"/>
              <a:sym typeface="+mn-lt"/>
            </a:endParaRPr>
          </a:p>
        </p:txBody>
      </p:sp>
      <p:sp>
        <p:nvSpPr>
          <p:cNvPr id="72" name="椭圆 1"/>
          <p:cNvSpPr/>
          <p:nvPr/>
        </p:nvSpPr>
        <p:spPr>
          <a:xfrm rot="5400000">
            <a:off x="1703863" y="4336397"/>
            <a:ext cx="1531902" cy="1547554"/>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C00000"/>
          </a:solidFill>
          <a:ln w="25400" cap="flat" cmpd="sng" algn="ctr">
            <a:noFill/>
            <a:prstDash val="solid"/>
          </a:ln>
          <a:effectLst/>
        </p:spPr>
        <p:txBody>
          <a:bodyPr rtlCol="0" anchor="ctr"/>
          <a:lstStyle/>
          <a:p>
            <a:pPr algn="ctr">
              <a:defRPr/>
            </a:pPr>
            <a:endParaRPr lang="zh-CN" altLang="en-US" sz="2000" b="1" kern="0" dirty="0">
              <a:solidFill>
                <a:sysClr val="window" lastClr="FFFFFF"/>
              </a:solidFill>
              <a:latin typeface="Calibri" panose="020F0502020204030204" charset="0"/>
              <a:ea typeface="Calibri" panose="020F0502020204030204" charset="0"/>
              <a:cs typeface="Arial" panose="020B0604020202020204" pitchFamily="34" charset="0"/>
              <a:sym typeface="+mn-lt"/>
            </a:endParaRPr>
          </a:p>
        </p:txBody>
      </p:sp>
      <p:sp>
        <p:nvSpPr>
          <p:cNvPr id="73" name="椭圆 1"/>
          <p:cNvSpPr/>
          <p:nvPr/>
        </p:nvSpPr>
        <p:spPr>
          <a:xfrm rot="10800000">
            <a:off x="573102" y="1410303"/>
            <a:ext cx="1540230" cy="153918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lumMod val="50000"/>
            </a:scheme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charset="0"/>
              <a:ea typeface="Calibri" panose="020F0502020204030204" charset="0"/>
              <a:cs typeface="Arial" panose="020B0604020202020204" pitchFamily="34" charset="0"/>
              <a:sym typeface="+mn-lt"/>
            </a:endParaRPr>
          </a:p>
        </p:txBody>
      </p:sp>
      <p:sp>
        <p:nvSpPr>
          <p:cNvPr id="74" name="椭圆 1"/>
          <p:cNvSpPr/>
          <p:nvPr/>
        </p:nvSpPr>
        <p:spPr>
          <a:xfrm rot="6199008">
            <a:off x="864192" y="3735927"/>
            <a:ext cx="769593" cy="1458023"/>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lumMod val="50000"/>
            </a:schemeClr>
          </a:solidFill>
          <a:ln w="25400" cap="flat" cmpd="sng" algn="ctr">
            <a:noFill/>
            <a:prstDash val="solid"/>
          </a:ln>
          <a:effectLst/>
        </p:spPr>
        <p:txBody>
          <a:bodyPr rtlCol="0" anchor="ctr"/>
          <a:lstStyle/>
          <a:p>
            <a:pPr algn="ctr">
              <a:defRPr/>
            </a:pPr>
            <a:endParaRPr lang="zh-CN" altLang="en-US" kern="0" dirty="0">
              <a:solidFill>
                <a:sysClr val="window" lastClr="FFFFFF"/>
              </a:solidFill>
              <a:latin typeface="Calibri" panose="020F0502020204030204" charset="0"/>
              <a:ea typeface="Calibri" panose="020F0502020204030204" charset="0"/>
              <a:cs typeface="Arial" panose="020B0604020202020204" pitchFamily="34" charset="0"/>
              <a:sym typeface="+mn-lt"/>
            </a:endParaRPr>
          </a:p>
        </p:txBody>
      </p:sp>
      <p:sp>
        <p:nvSpPr>
          <p:cNvPr id="75" name="圆角矩形 14"/>
          <p:cNvSpPr/>
          <p:nvPr/>
        </p:nvSpPr>
        <p:spPr>
          <a:xfrm>
            <a:off x="3346663" y="1994699"/>
            <a:ext cx="3700672" cy="602290"/>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C00000"/>
          </a:solidFill>
          <a:ln w="25400" cap="flat" cmpd="sng" algn="ctr">
            <a:noFill/>
            <a:prstDash val="solid"/>
          </a:ln>
          <a:effectLst/>
        </p:spPr>
        <p:txBody>
          <a:bodyPr rtlCol="0" anchor="ctr"/>
          <a:lstStyle/>
          <a:p>
            <a:pPr algn="ctr">
              <a:defRPr/>
            </a:pPr>
            <a:endParaRPr lang="zh-CN" altLang="en-US" sz="2000" b="1" kern="0" dirty="0">
              <a:solidFill>
                <a:sysClr val="window" lastClr="FFFFFF"/>
              </a:solidFill>
              <a:latin typeface="Calibri" panose="020F0502020204030204" charset="0"/>
              <a:ea typeface="Calibri" panose="020F0502020204030204" charset="0"/>
              <a:cs typeface="Arial" panose="020B0604020202020204" pitchFamily="34" charset="0"/>
              <a:sym typeface="+mn-lt"/>
            </a:endParaRPr>
          </a:p>
        </p:txBody>
      </p:sp>
      <p:sp>
        <p:nvSpPr>
          <p:cNvPr id="76" name="圆角矩形 14"/>
          <p:cNvSpPr/>
          <p:nvPr/>
        </p:nvSpPr>
        <p:spPr>
          <a:xfrm>
            <a:off x="3036543" y="4606853"/>
            <a:ext cx="3768748" cy="602290"/>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rgbClr val="C00000"/>
          </a:solidFill>
          <a:ln w="25400" cap="flat" cmpd="sng" algn="ctr">
            <a:noFill/>
            <a:prstDash val="solid"/>
          </a:ln>
          <a:effectLst/>
        </p:spPr>
        <p:txBody>
          <a:bodyPr rtlCol="0" anchor="ctr"/>
          <a:lstStyle/>
          <a:p>
            <a:pPr algn="ctr">
              <a:defRPr/>
            </a:pPr>
            <a:r>
              <a:rPr lang="en-US" altLang="zh-CN" sz="2000" b="1" kern="0" dirty="0">
                <a:solidFill>
                  <a:sysClr val="window" lastClr="FFFFFF"/>
                </a:solidFill>
                <a:latin typeface="Calibri" panose="020F0502020204030204" charset="0"/>
                <a:ea typeface="Calibri" panose="020F0502020204030204" charset="0"/>
                <a:cs typeface="Arial" panose="020B0604020202020204" pitchFamily="34" charset="0"/>
                <a:sym typeface="+mn-lt"/>
              </a:rPr>
              <a:t>Gender Over Time</a:t>
            </a:r>
            <a:endParaRPr lang="zh-CN" altLang="en-US" sz="2000" b="1" kern="0" dirty="0">
              <a:solidFill>
                <a:sysClr val="window" lastClr="FFFFFF"/>
              </a:solidFill>
              <a:latin typeface="Calibri" panose="020F0502020204030204" charset="0"/>
              <a:ea typeface="Calibri" panose="020F0502020204030204" charset="0"/>
              <a:cs typeface="Arial" panose="020B0604020202020204" pitchFamily="34" charset="0"/>
              <a:sym typeface="+mn-lt"/>
            </a:endParaRPr>
          </a:p>
        </p:txBody>
      </p:sp>
      <p:sp>
        <p:nvSpPr>
          <p:cNvPr id="77" name="TextBox 10"/>
          <p:cNvSpPr txBox="1"/>
          <p:nvPr/>
        </p:nvSpPr>
        <p:spPr>
          <a:xfrm>
            <a:off x="2449174" y="2015746"/>
            <a:ext cx="566226" cy="769441"/>
          </a:xfrm>
          <a:prstGeom prst="rect">
            <a:avLst/>
          </a:prstGeom>
          <a:noFill/>
        </p:spPr>
        <p:txBody>
          <a:bodyPr wrap="square" rtlCol="0">
            <a:spAutoFit/>
          </a:bodyPr>
          <a:lstStyle/>
          <a:p>
            <a:pPr>
              <a:defRPr/>
            </a:pPr>
            <a:r>
              <a:rPr lang="en-US" altLang="zh-CN" sz="4400" b="1" kern="0" dirty="0">
                <a:solidFill>
                  <a:prstClr val="white">
                    <a:lumMod val="50000"/>
                  </a:prstClr>
                </a:solidFill>
                <a:latin typeface="Calibri" panose="020F0502020204030204" charset="0"/>
                <a:ea typeface="Calibri" panose="020F0502020204030204" charset="0"/>
                <a:cs typeface="Arial" panose="020B0604020202020204" pitchFamily="34" charset="0"/>
                <a:sym typeface="+mn-lt"/>
              </a:rPr>
              <a:t>A</a:t>
            </a:r>
            <a:endParaRPr lang="zh-CN" altLang="en-US" sz="4400" b="1" kern="0" dirty="0">
              <a:solidFill>
                <a:prstClr val="white">
                  <a:lumMod val="50000"/>
                </a:prstClr>
              </a:solidFill>
              <a:latin typeface="Calibri" panose="020F0502020204030204" charset="0"/>
              <a:ea typeface="Calibri" panose="020F0502020204030204" charset="0"/>
              <a:cs typeface="Arial" panose="020B0604020202020204" pitchFamily="34" charset="0"/>
              <a:sym typeface="+mn-lt"/>
            </a:endParaRPr>
          </a:p>
        </p:txBody>
      </p:sp>
      <p:sp>
        <p:nvSpPr>
          <p:cNvPr id="78" name="TextBox 11"/>
          <p:cNvSpPr txBox="1"/>
          <p:nvPr/>
        </p:nvSpPr>
        <p:spPr>
          <a:xfrm>
            <a:off x="2234426" y="4761954"/>
            <a:ext cx="566226" cy="769441"/>
          </a:xfrm>
          <a:prstGeom prst="rect">
            <a:avLst/>
          </a:prstGeom>
          <a:noFill/>
        </p:spPr>
        <p:txBody>
          <a:bodyPr wrap="square" rtlCol="0">
            <a:spAutoFit/>
          </a:bodyPr>
          <a:lstStyle/>
          <a:p>
            <a:pPr>
              <a:defRPr/>
            </a:pPr>
            <a:r>
              <a:rPr lang="en-US" altLang="zh-CN" sz="4400" b="1" kern="0" dirty="0">
                <a:solidFill>
                  <a:prstClr val="white">
                    <a:lumMod val="50000"/>
                  </a:prstClr>
                </a:solidFill>
                <a:latin typeface="Calibri" panose="020F0502020204030204" charset="0"/>
                <a:ea typeface="Calibri" panose="020F0502020204030204" charset="0"/>
                <a:cs typeface="Arial" panose="020B0604020202020204" pitchFamily="34" charset="0"/>
                <a:sym typeface="+mn-lt"/>
              </a:rPr>
              <a:t>B</a:t>
            </a:r>
            <a:endParaRPr lang="zh-CN" altLang="en-US" sz="4400" b="1" kern="0" dirty="0">
              <a:solidFill>
                <a:prstClr val="white">
                  <a:lumMod val="50000"/>
                </a:prstClr>
              </a:solidFill>
              <a:latin typeface="Calibri" panose="020F0502020204030204" charset="0"/>
              <a:ea typeface="Calibri" panose="020F0502020204030204" charset="0"/>
              <a:cs typeface="Arial" panose="020B0604020202020204" pitchFamily="34" charset="0"/>
              <a:sym typeface="+mn-lt"/>
            </a:endParaRPr>
          </a:p>
        </p:txBody>
      </p:sp>
      <p:sp>
        <p:nvSpPr>
          <p:cNvPr id="79" name="文本框 78"/>
          <p:cNvSpPr txBox="1"/>
          <p:nvPr/>
        </p:nvSpPr>
        <p:spPr>
          <a:xfrm>
            <a:off x="3825788" y="2643374"/>
            <a:ext cx="2979503" cy="1477328"/>
          </a:xfrm>
          <a:prstGeom prst="rect">
            <a:avLst/>
          </a:prstGeom>
          <a:noFill/>
        </p:spPr>
        <p:txBody>
          <a:bodyPr wrap="square" rtlCol="0">
            <a:spAutoFit/>
          </a:bodyPr>
          <a:lstStyle/>
          <a:p>
            <a:r>
              <a:rPr lang="en-US" b="0" dirty="0">
                <a:effectLst/>
                <a:latin typeface="+mj-lt"/>
              </a:rPr>
              <a:t>Men commit suicide 3.62 times more than women, and as we can see in the graph below, this pattern has been repeated over time.</a:t>
            </a:r>
          </a:p>
        </p:txBody>
      </p:sp>
      <p:sp>
        <p:nvSpPr>
          <p:cNvPr id="80" name="文本框 79"/>
          <p:cNvSpPr txBox="1"/>
          <p:nvPr/>
        </p:nvSpPr>
        <p:spPr>
          <a:xfrm>
            <a:off x="3781980" y="5235037"/>
            <a:ext cx="3023311" cy="1477328"/>
          </a:xfrm>
          <a:prstGeom prst="rect">
            <a:avLst/>
          </a:prstGeom>
          <a:noFill/>
        </p:spPr>
        <p:txBody>
          <a:bodyPr wrap="square" rtlCol="0">
            <a:spAutoFit/>
          </a:bodyPr>
          <a:lstStyle/>
          <a:p>
            <a:r>
              <a:rPr lang="en-US" b="0" dirty="0">
                <a:effectLst/>
                <a:latin typeface="+mj-lt"/>
              </a:rPr>
              <a:t>It seems that in terms of gender, men are quite stagnant in the number of suicides, in other words, the highest stress level is obtained by men.</a:t>
            </a:r>
          </a:p>
        </p:txBody>
      </p:sp>
      <p:sp>
        <p:nvSpPr>
          <p:cNvPr id="81" name="矩形 80"/>
          <p:cNvSpPr/>
          <p:nvPr/>
        </p:nvSpPr>
        <p:spPr>
          <a:xfrm>
            <a:off x="3686448" y="2144324"/>
            <a:ext cx="2468946" cy="400110"/>
          </a:xfrm>
          <a:prstGeom prst="rect">
            <a:avLst/>
          </a:prstGeom>
        </p:spPr>
        <p:txBody>
          <a:bodyPr wrap="none">
            <a:spAutoFit/>
          </a:bodyPr>
          <a:lstStyle/>
          <a:p>
            <a:pPr lvl="0" algn="ctr">
              <a:defRPr/>
            </a:pPr>
            <a:r>
              <a:rPr lang="en-US" altLang="zh-CN" sz="2000" b="1" kern="0" dirty="0">
                <a:solidFill>
                  <a:sysClr val="window" lastClr="FFFFFF"/>
                </a:solidFill>
                <a:latin typeface="Calibri" panose="020F0502020204030204" charset="0"/>
                <a:ea typeface="Calibri" panose="020F0502020204030204" charset="0"/>
                <a:cs typeface="Arial" panose="020B0604020202020204" pitchFamily="34" charset="0"/>
                <a:sym typeface="+mn-lt"/>
              </a:rPr>
              <a:t>Gender Mean Suicide</a:t>
            </a:r>
            <a:endParaRPr lang="zh-CN" altLang="en-US" sz="2000" b="1" kern="0" dirty="0">
              <a:solidFill>
                <a:sysClr val="window" lastClr="FFFFFF"/>
              </a:solidFill>
              <a:latin typeface="Calibri" panose="020F0502020204030204" charset="0"/>
              <a:ea typeface="Calibri" panose="020F0502020204030204" charset="0"/>
              <a:cs typeface="Arial" panose="020B0604020202020204" pitchFamily="34" charset="0"/>
              <a:sym typeface="+mn-lt"/>
            </a:endParaRPr>
          </a:p>
        </p:txBody>
      </p:sp>
      <p:pic>
        <p:nvPicPr>
          <p:cNvPr id="3" name="Picture 2">
            <a:extLst>
              <a:ext uri="{FF2B5EF4-FFF2-40B4-BE49-F238E27FC236}">
                <a16:creationId xmlns:a16="http://schemas.microsoft.com/office/drawing/2014/main" id="{764743B8-B317-54F9-07F8-440D55903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089" y="4625357"/>
            <a:ext cx="5394911" cy="2144599"/>
          </a:xfrm>
          <a:prstGeom prst="rect">
            <a:avLst/>
          </a:prstGeom>
        </p:spPr>
      </p:pic>
      <p:pic>
        <p:nvPicPr>
          <p:cNvPr id="7" name="Picture 6">
            <a:extLst>
              <a:ext uri="{FF2B5EF4-FFF2-40B4-BE49-F238E27FC236}">
                <a16:creationId xmlns:a16="http://schemas.microsoft.com/office/drawing/2014/main" id="{B76642D3-FE6C-5F1B-DA31-9DA21C54E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497" y="1459737"/>
            <a:ext cx="2979503" cy="2979503"/>
          </a:xfrm>
          <a:prstGeom prst="rect">
            <a:avLst/>
          </a:prstGeom>
        </p:spPr>
      </p:pic>
      <p:grpSp>
        <p:nvGrpSpPr>
          <p:cNvPr id="8" name="组合 17">
            <a:extLst>
              <a:ext uri="{FF2B5EF4-FFF2-40B4-BE49-F238E27FC236}">
                <a16:creationId xmlns:a16="http://schemas.microsoft.com/office/drawing/2014/main" id="{37688B6E-002C-0E40-0A59-6DA7106F304B}"/>
              </a:ext>
            </a:extLst>
          </p:cNvPr>
          <p:cNvGrpSpPr/>
          <p:nvPr/>
        </p:nvGrpSpPr>
        <p:grpSpPr>
          <a:xfrm>
            <a:off x="189656" y="6287812"/>
            <a:ext cx="3714750" cy="376686"/>
            <a:chOff x="6431757" y="1969133"/>
            <a:chExt cx="3703067" cy="509779"/>
          </a:xfrm>
        </p:grpSpPr>
        <p:sp>
          <p:nvSpPr>
            <p:cNvPr id="9" name="泪滴形 18">
              <a:extLst>
                <a:ext uri="{FF2B5EF4-FFF2-40B4-BE49-F238E27FC236}">
                  <a16:creationId xmlns:a16="http://schemas.microsoft.com/office/drawing/2014/main" id="{D7C93F81-B8AA-3B4B-61E9-74E095389CFF}"/>
                </a:ext>
              </a:extLst>
            </p:cNvPr>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10" name="文本框 19">
              <a:extLst>
                <a:ext uri="{FF2B5EF4-FFF2-40B4-BE49-F238E27FC236}">
                  <a16:creationId xmlns:a16="http://schemas.microsoft.com/office/drawing/2014/main" id="{81BCDAF1-8ED0-B3D6-9CE8-5DE27BEEC31E}"/>
                </a:ext>
              </a:extLst>
            </p:cNvPr>
            <p:cNvSpPr txBox="1"/>
            <p:nvPr/>
          </p:nvSpPr>
          <p:spPr>
            <a:xfrm>
              <a:off x="6988399" y="2024852"/>
              <a:ext cx="3146425" cy="435697"/>
            </a:xfrm>
            <a:prstGeom prst="rect">
              <a:avLst/>
            </a:prstGeom>
            <a:noFill/>
          </p:spPr>
          <p:txBody>
            <a:bodyPr wrap="square" rtlCol="0">
              <a:spAutoFit/>
            </a:bodyPr>
            <a:lstStyle/>
            <a:p>
              <a:pPr algn="l"/>
              <a:r>
                <a:rPr lang="en-US" altLang="zh-CN" sz="1500" b="1" dirty="0">
                  <a:latin typeface="Calibri" panose="020F0502020204030204" charset="0"/>
                  <a:ea typeface="Calibri" panose="020F0502020204030204" charset="0"/>
                  <a:cs typeface="Arial" panose="020B0604020202020204" pitchFamily="34" charset="0"/>
                  <a:sym typeface="+mn-lt"/>
                </a:rPr>
                <a:t>Gender</a:t>
              </a:r>
            </a:p>
          </p:txBody>
        </p:sp>
        <p:sp>
          <p:nvSpPr>
            <p:cNvPr id="11" name="文本框 20">
              <a:extLst>
                <a:ext uri="{FF2B5EF4-FFF2-40B4-BE49-F238E27FC236}">
                  <a16:creationId xmlns:a16="http://schemas.microsoft.com/office/drawing/2014/main" id="{1D154530-A84B-E17A-BDCB-FDF658A5784F}"/>
                </a:ext>
              </a:extLst>
            </p:cNvPr>
            <p:cNvSpPr txBox="1"/>
            <p:nvPr/>
          </p:nvSpPr>
          <p:spPr>
            <a:xfrm>
              <a:off x="6466073" y="2039356"/>
              <a:ext cx="408305" cy="415072"/>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3.4</a:t>
              </a:r>
            </a:p>
          </p:txBody>
        </p:sp>
      </p:grpSp>
      <p:sp>
        <p:nvSpPr>
          <p:cNvPr id="12" name="TextBox 11">
            <a:extLst>
              <a:ext uri="{FF2B5EF4-FFF2-40B4-BE49-F238E27FC236}">
                <a16:creationId xmlns:a16="http://schemas.microsoft.com/office/drawing/2014/main" id="{58A8422A-F038-B618-C58A-7CDE5E715D91}"/>
              </a:ext>
            </a:extLst>
          </p:cNvPr>
          <p:cNvSpPr txBox="1"/>
          <p:nvPr/>
        </p:nvSpPr>
        <p:spPr>
          <a:xfrm>
            <a:off x="9576801" y="788742"/>
            <a:ext cx="2300874" cy="253916"/>
          </a:xfrm>
          <a:prstGeom prst="rect">
            <a:avLst/>
          </a:prstGeom>
          <a:noFill/>
        </p:spPr>
        <p:txBody>
          <a:bodyPr wrap="square" rtlCol="0">
            <a:spAutoFit/>
          </a:bodyPr>
          <a:lstStyle/>
          <a:p>
            <a:pPr algn="just"/>
            <a:r>
              <a:rPr lang="en-US" sz="1050" b="1" i="0" dirty="0">
                <a:effectLst/>
                <a:latin typeface="+mj-lt"/>
                <a:cs typeface="Arial" panose="020B0604020202020204" pitchFamily="34" charset="0"/>
              </a:rPr>
              <a:t>Note: Better you zoom of the graphs</a:t>
            </a:r>
            <a:endParaRPr lang="en-US" sz="1050" b="1" dirty="0">
              <a:latin typeface="+mj-lt"/>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7367" y="515590"/>
            <a:ext cx="444352" cy="400110"/>
          </a:xfrm>
          <a:prstGeom prst="rect">
            <a:avLst/>
          </a:prstGeom>
          <a:noFill/>
        </p:spPr>
        <p:txBody>
          <a:bodyPr wrap="none" rtlCol="0">
            <a:spAutoFit/>
          </a:bodyPr>
          <a:lstStyle/>
          <a:p>
            <a:pPr algn="ctr"/>
            <a:r>
              <a:rPr lang="en-US" altLang="zh-CN" sz="2000" dirty="0">
                <a:solidFill>
                  <a:schemeClr val="bg1"/>
                </a:solidFill>
                <a:latin typeface="Calibri" panose="020F0502020204030204" charset="0"/>
                <a:ea typeface="Calibri" panose="020F0502020204030204" charset="0"/>
                <a:cs typeface="Arial" panose="020B0604020202020204" pitchFamily="34" charset="0"/>
                <a:sym typeface="+mn-lt"/>
              </a:rPr>
              <a:t>03</a:t>
            </a:r>
            <a:endParaRPr lang="zh-CN" altLang="en-US" sz="2000" dirty="0">
              <a:solidFill>
                <a:schemeClr val="bg1"/>
              </a:solidFill>
              <a:latin typeface="Calibri" panose="020F0502020204030204" charset="0"/>
              <a:ea typeface="Calibri" panose="020F0502020204030204" charset="0"/>
              <a:cs typeface="Arial" panose="020B0604020202020204" pitchFamily="34" charset="0"/>
              <a:sym typeface="+mn-lt"/>
            </a:endParaRPr>
          </a:p>
        </p:txBody>
      </p:sp>
      <p:sp>
        <p:nvSpPr>
          <p:cNvPr id="6" name="文本框 5"/>
          <p:cNvSpPr txBox="1"/>
          <p:nvPr/>
        </p:nvSpPr>
        <p:spPr>
          <a:xfrm>
            <a:off x="1143370" y="515590"/>
            <a:ext cx="2898742" cy="400110"/>
          </a:xfrm>
          <a:prstGeom prst="rect">
            <a:avLst/>
          </a:prstGeom>
          <a:noFill/>
        </p:spPr>
        <p:txBody>
          <a:bodyPr wrap="none" rtlCol="0">
            <a:spAutoFit/>
          </a:bodyPr>
          <a:lstStyle/>
          <a:p>
            <a:r>
              <a:rPr lang="en-US" altLang="zh-CN" sz="2000" b="1" dirty="0">
                <a:latin typeface="Calibri" panose="020F0502020204030204" charset="0"/>
                <a:ea typeface="Calibri" panose="020F0502020204030204" charset="0"/>
                <a:cs typeface="Arial" panose="020B0604020202020204" pitchFamily="34" charset="0"/>
                <a:sym typeface="+mn-lt"/>
              </a:rPr>
              <a:t>Exploratory Data Analysis</a:t>
            </a:r>
            <a:endParaRPr lang="zh-CN" altLang="en-US" sz="2000" dirty="0">
              <a:latin typeface="Calibri" panose="020F0502020204030204" charset="0"/>
              <a:ea typeface="Calibri" panose="020F0502020204030204" charset="0"/>
              <a:cs typeface="Arial" panose="020B0604020202020204" pitchFamily="34" charset="0"/>
              <a:sym typeface="+mn-lt"/>
            </a:endParaRPr>
          </a:p>
        </p:txBody>
      </p:sp>
      <p:cxnSp>
        <p:nvCxnSpPr>
          <p:cNvPr id="49" name="Straight Connector 38"/>
          <p:cNvCxnSpPr/>
          <p:nvPr/>
        </p:nvCxnSpPr>
        <p:spPr bwMode="auto">
          <a:xfrm flipV="1">
            <a:off x="5515371" y="2343242"/>
            <a:ext cx="496242" cy="695"/>
          </a:xfrm>
          <a:prstGeom prst="line">
            <a:avLst/>
          </a:prstGeom>
          <a:ln w="7620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TextBox 178"/>
          <p:cNvSpPr txBox="1"/>
          <p:nvPr/>
        </p:nvSpPr>
        <p:spPr>
          <a:xfrm>
            <a:off x="5409686" y="1743713"/>
            <a:ext cx="707611" cy="461665"/>
          </a:xfrm>
          <a:prstGeom prst="rect">
            <a:avLst/>
          </a:prstGeom>
          <a:noFill/>
        </p:spPr>
        <p:txBody>
          <a:bodyPr wrap="square" rtlCol="0">
            <a:spAutoFit/>
          </a:bodyPr>
          <a:lstStyle/>
          <a:p>
            <a:pPr algn="ctr"/>
            <a:r>
              <a:rPr lang="en-US" altLang="zh-CN" sz="2400" dirty="0">
                <a:solidFill>
                  <a:srgbClr val="C00000"/>
                </a:solidFill>
                <a:latin typeface="Calibri" panose="020F0502020204030204" charset="0"/>
                <a:ea typeface="Calibri" panose="020F0502020204030204" charset="0"/>
                <a:cs typeface="Arial" panose="020B0604020202020204" pitchFamily="34" charset="0"/>
                <a:sym typeface="+mn-lt"/>
              </a:rPr>
              <a:t>01</a:t>
            </a:r>
            <a:endParaRPr lang="zh-CN" altLang="en-US" sz="2400" dirty="0">
              <a:solidFill>
                <a:srgbClr val="C00000"/>
              </a:solidFill>
              <a:latin typeface="Calibri" panose="020F0502020204030204" charset="0"/>
              <a:ea typeface="Calibri" panose="020F0502020204030204" charset="0"/>
              <a:cs typeface="Arial" panose="020B0604020202020204" pitchFamily="34" charset="0"/>
              <a:sym typeface="+mn-lt"/>
            </a:endParaRPr>
          </a:p>
        </p:txBody>
      </p:sp>
      <p:cxnSp>
        <p:nvCxnSpPr>
          <p:cNvPr id="71" name="Straight Connector 38"/>
          <p:cNvCxnSpPr/>
          <p:nvPr/>
        </p:nvCxnSpPr>
        <p:spPr bwMode="auto">
          <a:xfrm flipV="1">
            <a:off x="5773840" y="5281578"/>
            <a:ext cx="496242" cy="695"/>
          </a:xfrm>
          <a:prstGeom prst="line">
            <a:avLst/>
          </a:prstGeom>
          <a:ln w="76200" cap="rnd">
            <a:solidFill>
              <a:srgbClr val="C00000"/>
            </a:solidFill>
          </a:ln>
        </p:spPr>
        <p:style>
          <a:lnRef idx="1">
            <a:schemeClr val="accent1"/>
          </a:lnRef>
          <a:fillRef idx="0">
            <a:schemeClr val="accent1"/>
          </a:fillRef>
          <a:effectRef idx="0">
            <a:schemeClr val="accent1"/>
          </a:effectRef>
          <a:fontRef idx="minor">
            <a:schemeClr val="tx1"/>
          </a:fontRef>
        </p:style>
      </p:cxnSp>
      <p:sp>
        <p:nvSpPr>
          <p:cNvPr id="72" name="TextBox 203"/>
          <p:cNvSpPr txBox="1"/>
          <p:nvPr/>
        </p:nvSpPr>
        <p:spPr>
          <a:xfrm>
            <a:off x="5668155" y="4682049"/>
            <a:ext cx="707611" cy="461665"/>
          </a:xfrm>
          <a:prstGeom prst="rect">
            <a:avLst/>
          </a:prstGeom>
          <a:noFill/>
        </p:spPr>
        <p:txBody>
          <a:bodyPr wrap="square" rtlCol="0">
            <a:spAutoFit/>
          </a:bodyPr>
          <a:lstStyle/>
          <a:p>
            <a:pPr algn="ctr"/>
            <a:r>
              <a:rPr lang="en-US" altLang="zh-CN" sz="2400" dirty="0">
                <a:solidFill>
                  <a:srgbClr val="C00000"/>
                </a:solidFill>
                <a:latin typeface="Calibri" panose="020F0502020204030204" charset="0"/>
                <a:ea typeface="Calibri" panose="020F0502020204030204" charset="0"/>
                <a:cs typeface="Arial" panose="020B0604020202020204" pitchFamily="34" charset="0"/>
                <a:sym typeface="+mn-lt"/>
              </a:rPr>
              <a:t>02</a:t>
            </a:r>
            <a:endParaRPr lang="zh-CN" altLang="en-US" sz="2400" dirty="0">
              <a:solidFill>
                <a:srgbClr val="C00000"/>
              </a:solidFill>
              <a:latin typeface="Calibri" panose="020F0502020204030204" charset="0"/>
              <a:ea typeface="Calibri" panose="020F0502020204030204" charset="0"/>
              <a:cs typeface="Arial" panose="020B0604020202020204" pitchFamily="34" charset="0"/>
              <a:sym typeface="+mn-lt"/>
            </a:endParaRPr>
          </a:p>
        </p:txBody>
      </p:sp>
      <p:sp>
        <p:nvSpPr>
          <p:cNvPr id="76" name="Rectangle 37"/>
          <p:cNvSpPr/>
          <p:nvPr/>
        </p:nvSpPr>
        <p:spPr>
          <a:xfrm>
            <a:off x="1971309" y="6297434"/>
            <a:ext cx="8725327" cy="449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charset="0"/>
              <a:ea typeface="Calibri" panose="020F0502020204030204" charset="0"/>
              <a:cs typeface="Arial" panose="020B0604020202020204" pitchFamily="34" charset="0"/>
              <a:sym typeface="+mn-lt"/>
            </a:endParaRPr>
          </a:p>
        </p:txBody>
      </p:sp>
      <p:grpSp>
        <p:nvGrpSpPr>
          <p:cNvPr id="77" name="组合 76"/>
          <p:cNvGrpSpPr/>
          <p:nvPr/>
        </p:nvGrpSpPr>
        <p:grpSpPr>
          <a:xfrm>
            <a:off x="574543" y="1238470"/>
            <a:ext cx="4922627" cy="2156733"/>
            <a:chOff x="1602311" y="4406651"/>
            <a:chExt cx="3538924" cy="2102496"/>
          </a:xfrm>
        </p:grpSpPr>
        <p:sp>
          <p:nvSpPr>
            <p:cNvPr id="78" name="文本框 77"/>
            <p:cNvSpPr txBox="1"/>
            <p:nvPr/>
          </p:nvSpPr>
          <p:spPr>
            <a:xfrm>
              <a:off x="1607227" y="4406651"/>
              <a:ext cx="3310408" cy="253614"/>
            </a:xfrm>
            <a:prstGeom prst="rect">
              <a:avLst/>
            </a:prstGeom>
            <a:noFill/>
          </p:spPr>
          <p:txBody>
            <a:bodyPr wrap="none" rtlCol="0">
              <a:spAutoFit/>
            </a:bodyPr>
            <a:lstStyle/>
            <a:p>
              <a:r>
                <a:rPr lang="en-US" altLang="zh-CN"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GDP per capita over time</a:t>
              </a:r>
              <a:endParaRPr lang="zh-CN" altLang="en-US"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endParaRPr>
            </a:p>
          </p:txBody>
        </p:sp>
        <p:sp>
          <p:nvSpPr>
            <p:cNvPr id="80" name="文本框 79"/>
            <p:cNvSpPr txBox="1"/>
            <p:nvPr/>
          </p:nvSpPr>
          <p:spPr>
            <a:xfrm>
              <a:off x="1602311" y="4671735"/>
              <a:ext cx="3538924" cy="1837412"/>
            </a:xfrm>
            <a:prstGeom prst="rect">
              <a:avLst/>
            </a:prstGeom>
            <a:noFill/>
          </p:spPr>
          <p:txBody>
            <a:bodyPr wrap="square" rtlCol="0">
              <a:spAutoFit/>
            </a:bodyPr>
            <a:lstStyle/>
            <a:p>
              <a:pPr>
                <a:lnSpc>
                  <a:spcPct val="120000"/>
                </a:lnSpc>
              </a:pPr>
              <a:r>
                <a:rPr lang="en-US" sz="1400" b="0" i="0" dirty="0">
                  <a:effectLst/>
                  <a:latin typeface="+mj-lt"/>
                </a:rPr>
                <a:t>We look at the graph above carefully, showing that from 1985 - 1992 between those years the GDP per capita over time rate was looks very volatile, it was possible that the industrial revolution at that time also had an effect on suicide. after 1993 - 2015 the graph has been sloping but the trend is still rising, the rally started in 2006 - 2010 where the internet era in that year appeared so that world income rose dramatically.</a:t>
              </a:r>
              <a:endParaRPr lang="zh-CN" altLang="en-US" sz="1400" dirty="0">
                <a:latin typeface="+mj-lt"/>
                <a:ea typeface="Calibri" panose="020F0502020204030204" charset="0"/>
                <a:cs typeface="Arial" panose="020B0604020202020204" pitchFamily="34" charset="0"/>
                <a:sym typeface="+mn-lt"/>
              </a:endParaRPr>
            </a:p>
          </p:txBody>
        </p:sp>
      </p:grpSp>
      <p:grpSp>
        <p:nvGrpSpPr>
          <p:cNvPr id="87" name="组合 86"/>
          <p:cNvGrpSpPr/>
          <p:nvPr/>
        </p:nvGrpSpPr>
        <p:grpSpPr>
          <a:xfrm>
            <a:off x="6416816" y="3542817"/>
            <a:ext cx="5281743" cy="2659284"/>
            <a:chOff x="1602310" y="4406651"/>
            <a:chExt cx="4599004" cy="2738581"/>
          </a:xfrm>
        </p:grpSpPr>
        <p:sp>
          <p:nvSpPr>
            <p:cNvPr id="88" name="文本框 87"/>
            <p:cNvSpPr txBox="1"/>
            <p:nvPr/>
          </p:nvSpPr>
          <p:spPr>
            <a:xfrm>
              <a:off x="1607227" y="4406651"/>
              <a:ext cx="4594087" cy="253614"/>
            </a:xfrm>
            <a:prstGeom prst="rect">
              <a:avLst/>
            </a:prstGeom>
            <a:noFill/>
          </p:spPr>
          <p:txBody>
            <a:bodyPr wrap="none" rtlCol="0">
              <a:spAutoFit/>
            </a:bodyPr>
            <a:lstStyle/>
            <a:p>
              <a:r>
                <a:rPr lang="en-US" altLang="zh-CN"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Suicide vs GDP per capita ($) by age</a:t>
              </a:r>
              <a:endParaRPr lang="zh-CN" altLang="en-US" b="1"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endParaRPr>
            </a:p>
          </p:txBody>
        </p:sp>
        <p:sp>
          <p:nvSpPr>
            <p:cNvPr id="89" name="文本框 88"/>
            <p:cNvSpPr txBox="1"/>
            <p:nvPr/>
          </p:nvSpPr>
          <p:spPr>
            <a:xfrm>
              <a:off x="1602310" y="4671735"/>
              <a:ext cx="4502836" cy="2473497"/>
            </a:xfrm>
            <a:prstGeom prst="rect">
              <a:avLst/>
            </a:prstGeom>
            <a:noFill/>
          </p:spPr>
          <p:txBody>
            <a:bodyPr wrap="square" rtlCol="0">
              <a:spAutoFit/>
            </a:bodyPr>
            <a:lstStyle/>
            <a:p>
              <a:pPr>
                <a:lnSpc>
                  <a:spcPct val="120000"/>
                </a:lnSpc>
              </a:pP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Wow, it's really surprising that it is actually those aged 5 - 14 who have very large incomes on this data, in other words, there are a lot of young executives in Generation Z.</a:t>
              </a:r>
            </a:p>
            <a:p>
              <a:pPr>
                <a:lnSpc>
                  <a:spcPct val="120000"/>
                </a:lnSpc>
              </a:pPr>
              <a:endPar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endParaRPr>
            </a:p>
            <a:p>
              <a:pPr>
                <a:lnSpc>
                  <a:spcPct val="120000"/>
                </a:lnSpc>
              </a:pPr>
              <a:r>
                <a:rPr lang="en-US" altLang="zh-CN"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rPr>
                <a:t>It is clear that those who have a low GDP per capita tend to have a very high probability of committing suicide, also with a medium GDP per capita, the probability of committing suicide is also moderate, in other words GDP per capita in the world affects the happiness of people around the world.</a:t>
              </a:r>
              <a:endParaRPr lang="zh-CN" altLang="en-US" sz="1400" dirty="0">
                <a:solidFill>
                  <a:schemeClr val="tx1">
                    <a:lumMod val="75000"/>
                    <a:lumOff val="25000"/>
                  </a:schemeClr>
                </a:solidFill>
                <a:latin typeface="Calibri" panose="020F0502020204030204" charset="0"/>
                <a:ea typeface="Calibri" panose="020F0502020204030204" charset="0"/>
                <a:cs typeface="Arial" panose="020B0604020202020204" pitchFamily="34" charset="0"/>
                <a:sym typeface="+mn-lt"/>
              </a:endParaRPr>
            </a:p>
          </p:txBody>
        </p:sp>
      </p:grpSp>
      <p:sp>
        <p:nvSpPr>
          <p:cNvPr id="91" name="personal-id-card-of-a-man_47848"/>
          <p:cNvSpPr>
            <a:spLocks noChangeAspect="1"/>
          </p:cNvSpPr>
          <p:nvPr/>
        </p:nvSpPr>
        <p:spPr bwMode="auto">
          <a:xfrm>
            <a:off x="4437934" y="3457641"/>
            <a:ext cx="388846" cy="297439"/>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chemeClr val="bg1"/>
          </a:solidFill>
          <a:ln>
            <a:noFill/>
          </a:ln>
        </p:spPr>
      </p:sp>
      <p:pic>
        <p:nvPicPr>
          <p:cNvPr id="3" name="Picture 2">
            <a:extLst>
              <a:ext uri="{FF2B5EF4-FFF2-40B4-BE49-F238E27FC236}">
                <a16:creationId xmlns:a16="http://schemas.microsoft.com/office/drawing/2014/main" id="{BD1057F4-B486-FAA6-3557-5C9E7D891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389" y="1319708"/>
            <a:ext cx="5483881" cy="1934783"/>
          </a:xfrm>
          <a:prstGeom prst="rect">
            <a:avLst/>
          </a:prstGeom>
        </p:spPr>
      </p:pic>
      <p:pic>
        <p:nvPicPr>
          <p:cNvPr id="8" name="Picture 7">
            <a:extLst>
              <a:ext uri="{FF2B5EF4-FFF2-40B4-BE49-F238E27FC236}">
                <a16:creationId xmlns:a16="http://schemas.microsoft.com/office/drawing/2014/main" id="{DEF6FC65-FC59-FF0A-6C01-EB4BB265A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93" y="3294643"/>
            <a:ext cx="5088307" cy="2991857"/>
          </a:xfrm>
          <a:prstGeom prst="rect">
            <a:avLst/>
          </a:prstGeom>
        </p:spPr>
      </p:pic>
      <p:grpSp>
        <p:nvGrpSpPr>
          <p:cNvPr id="9" name="组合 17">
            <a:extLst>
              <a:ext uri="{FF2B5EF4-FFF2-40B4-BE49-F238E27FC236}">
                <a16:creationId xmlns:a16="http://schemas.microsoft.com/office/drawing/2014/main" id="{02193658-3DB2-129D-9649-0BCBCFB2078B}"/>
              </a:ext>
            </a:extLst>
          </p:cNvPr>
          <p:cNvGrpSpPr/>
          <p:nvPr/>
        </p:nvGrpSpPr>
        <p:grpSpPr>
          <a:xfrm>
            <a:off x="174962" y="6319922"/>
            <a:ext cx="3867150" cy="376752"/>
            <a:chOff x="6431757" y="1969133"/>
            <a:chExt cx="3703067" cy="509779"/>
          </a:xfrm>
        </p:grpSpPr>
        <p:sp>
          <p:nvSpPr>
            <p:cNvPr id="10" name="泪滴形 18">
              <a:extLst>
                <a:ext uri="{FF2B5EF4-FFF2-40B4-BE49-F238E27FC236}">
                  <a16:creationId xmlns:a16="http://schemas.microsoft.com/office/drawing/2014/main" id="{9882F020-AF81-CD96-61E7-26F94C3C248D}"/>
                </a:ext>
              </a:extLst>
            </p:cNvPr>
            <p:cNvSpPr/>
            <p:nvPr/>
          </p:nvSpPr>
          <p:spPr>
            <a:xfrm>
              <a:off x="6431757" y="1969133"/>
              <a:ext cx="509779" cy="509779"/>
            </a:xfrm>
            <a:prstGeom prst="teardrop">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Calibri" panose="020F0502020204030204" charset="0"/>
                <a:cs typeface="Arial" panose="020B0604020202020204" pitchFamily="34" charset="0"/>
                <a:sym typeface="+mn-lt"/>
              </a:endParaRPr>
            </a:p>
          </p:txBody>
        </p:sp>
        <p:sp>
          <p:nvSpPr>
            <p:cNvPr id="11" name="文本框 19">
              <a:extLst>
                <a:ext uri="{FF2B5EF4-FFF2-40B4-BE49-F238E27FC236}">
                  <a16:creationId xmlns:a16="http://schemas.microsoft.com/office/drawing/2014/main" id="{0407E316-EC94-8ED5-3922-3B5AE7B0FED1}"/>
                </a:ext>
              </a:extLst>
            </p:cNvPr>
            <p:cNvSpPr txBox="1"/>
            <p:nvPr/>
          </p:nvSpPr>
          <p:spPr>
            <a:xfrm>
              <a:off x="6988399" y="2024852"/>
              <a:ext cx="3146425" cy="435621"/>
            </a:xfrm>
            <a:prstGeom prst="rect">
              <a:avLst/>
            </a:prstGeom>
            <a:noFill/>
          </p:spPr>
          <p:txBody>
            <a:bodyPr wrap="square" rtlCol="0">
              <a:spAutoFit/>
            </a:bodyPr>
            <a:lstStyle/>
            <a:p>
              <a:pPr algn="l"/>
              <a:r>
                <a:rPr lang="en-US" altLang="zh-CN" sz="1500" b="1" dirty="0">
                  <a:latin typeface="Calibri" panose="020F0502020204030204" charset="0"/>
                  <a:ea typeface="Calibri" panose="020F0502020204030204" charset="0"/>
                  <a:cs typeface="Arial" panose="020B0604020202020204" pitchFamily="34" charset="0"/>
                  <a:sym typeface="+mn-lt"/>
                </a:rPr>
                <a:t>Economics Data</a:t>
              </a:r>
            </a:p>
          </p:txBody>
        </p:sp>
        <p:sp>
          <p:nvSpPr>
            <p:cNvPr id="12" name="文本框 20">
              <a:extLst>
                <a:ext uri="{FF2B5EF4-FFF2-40B4-BE49-F238E27FC236}">
                  <a16:creationId xmlns:a16="http://schemas.microsoft.com/office/drawing/2014/main" id="{E565C9A4-AA7E-3867-B899-A6E8B639394B}"/>
                </a:ext>
              </a:extLst>
            </p:cNvPr>
            <p:cNvSpPr txBox="1"/>
            <p:nvPr/>
          </p:nvSpPr>
          <p:spPr>
            <a:xfrm>
              <a:off x="6466073" y="2039356"/>
              <a:ext cx="408305" cy="415000"/>
            </a:xfrm>
            <a:prstGeom prst="rect">
              <a:avLst/>
            </a:prstGeom>
            <a:noFill/>
          </p:spPr>
          <p:txBody>
            <a:bodyPr wrap="square" rtlCol="0">
              <a:spAutoFit/>
            </a:bodyPr>
            <a:lstStyle/>
            <a:p>
              <a:r>
                <a:rPr lang="en-US" altLang="zh-CN" sz="1400" dirty="0">
                  <a:solidFill>
                    <a:schemeClr val="bg1"/>
                  </a:solidFill>
                  <a:latin typeface="Calibri" panose="020F0502020204030204" charset="0"/>
                  <a:ea typeface="Calibri" panose="020F0502020204030204" charset="0"/>
                  <a:cs typeface="Arial" panose="020B0604020202020204" pitchFamily="34" charset="0"/>
                  <a:sym typeface="+mn-lt"/>
                </a:rPr>
                <a:t>3.5</a:t>
              </a:r>
            </a:p>
          </p:txBody>
        </p:sp>
      </p:grpSp>
      <p:sp>
        <p:nvSpPr>
          <p:cNvPr id="13" name="TextBox 12">
            <a:extLst>
              <a:ext uri="{FF2B5EF4-FFF2-40B4-BE49-F238E27FC236}">
                <a16:creationId xmlns:a16="http://schemas.microsoft.com/office/drawing/2014/main" id="{5B631F36-0624-5006-436A-C9E788780937}"/>
              </a:ext>
            </a:extLst>
          </p:cNvPr>
          <p:cNvSpPr txBox="1"/>
          <p:nvPr/>
        </p:nvSpPr>
        <p:spPr>
          <a:xfrm>
            <a:off x="9576801" y="788742"/>
            <a:ext cx="2300874" cy="253916"/>
          </a:xfrm>
          <a:prstGeom prst="rect">
            <a:avLst/>
          </a:prstGeom>
          <a:noFill/>
        </p:spPr>
        <p:txBody>
          <a:bodyPr wrap="square" rtlCol="0">
            <a:spAutoFit/>
          </a:bodyPr>
          <a:lstStyle/>
          <a:p>
            <a:pPr algn="just"/>
            <a:r>
              <a:rPr lang="en-US" sz="1050" b="1" i="0" dirty="0">
                <a:effectLst/>
                <a:latin typeface="+mj-lt"/>
                <a:cs typeface="Arial" panose="020B0604020202020204" pitchFamily="34" charset="0"/>
              </a:rPr>
              <a:t>Note: Better you zoom of the graphs</a:t>
            </a:r>
            <a:endParaRPr lang="en-US" sz="1050" b="1" dirty="0">
              <a:latin typeface="+mj-lt"/>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nn4rc1a">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1369</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Martha Adelia Kurniasari</cp:lastModifiedBy>
  <cp:revision>42</cp:revision>
  <dcterms:created xsi:type="dcterms:W3CDTF">2019-05-29T08:48:00Z</dcterms:created>
  <dcterms:modified xsi:type="dcterms:W3CDTF">2022-08-20T06:57:45Z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F421CF0EB1A548CE991E67A258C8D481</vt:lpwstr>
  </property>
</Properties>
</file>