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E5CCE2-CDA6-4D8B-BDC3-9055847BC2EE}">
          <p14:sldIdLst>
            <p14:sldId id="256"/>
            <p14:sldId id="257"/>
            <p14:sldId id="258"/>
            <p14:sldId id="259"/>
            <p14:sldId id="260"/>
            <p14:sldId id="262"/>
            <p14:sldId id="269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48"/>
      </p:cViewPr>
      <p:guideLst>
        <p:guide orient="horz" pos="215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0" t="-3" r="26422" b="847"/>
          <a:stretch>
            <a:fillRect/>
          </a:stretch>
        </p:blipFill>
        <p:spPr>
          <a:xfrm>
            <a:off x="-1" y="0"/>
            <a:ext cx="476442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64102" y="1556941"/>
            <a:ext cx="4106224" cy="4106224"/>
            <a:chOff x="115274" y="1005334"/>
            <a:chExt cx="5107573" cy="5107573"/>
          </a:xfrm>
        </p:grpSpPr>
        <p:sp>
          <p:nvSpPr>
            <p:cNvPr id="3" name="泪滴形 2"/>
            <p:cNvSpPr/>
            <p:nvPr/>
          </p:nvSpPr>
          <p:spPr>
            <a:xfrm>
              <a:off x="115274" y="1005334"/>
              <a:ext cx="5107573" cy="5107573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3" t="5746" r="26422" b="6597"/>
            <a:stretch>
              <a:fillRect/>
            </a:stretch>
          </p:blipFill>
          <p:spPr>
            <a:xfrm>
              <a:off x="554511" y="1499087"/>
              <a:ext cx="4229100" cy="4229100"/>
            </a:xfrm>
            <a:prstGeom prst="teardrop">
              <a:avLst/>
            </a:prstGeom>
            <a:ln>
              <a:noFill/>
            </a:ln>
          </p:spPr>
        </p:pic>
      </p:grpSp>
      <p:sp>
        <p:nvSpPr>
          <p:cNvPr id="5" name="任意多边形: 形状 4"/>
          <p:cNvSpPr/>
          <p:nvPr userDrawn="1"/>
        </p:nvSpPr>
        <p:spPr>
          <a:xfrm>
            <a:off x="2062222" y="6498857"/>
            <a:ext cx="10129779" cy="359143"/>
          </a:xfrm>
          <a:custGeom>
            <a:avLst/>
            <a:gdLst>
              <a:gd name="connsiteX0" fmla="*/ 1422196 w 10129779"/>
              <a:gd name="connsiteY0" fmla="*/ 0 h 359143"/>
              <a:gd name="connsiteX1" fmla="*/ 10129779 w 10129779"/>
              <a:gd name="connsiteY1" fmla="*/ 0 h 359143"/>
              <a:gd name="connsiteX2" fmla="*/ 10129779 w 10129779"/>
              <a:gd name="connsiteY2" fmla="*/ 359143 h 359143"/>
              <a:gd name="connsiteX3" fmla="*/ 0 w 10129779"/>
              <a:gd name="connsiteY3" fmla="*/ 359143 h 359143"/>
              <a:gd name="connsiteX4" fmla="*/ 257349 w 10129779"/>
              <a:gd name="connsiteY4" fmla="*/ 235172 h 359143"/>
              <a:gd name="connsiteX5" fmla="*/ 1422196 w 10129779"/>
              <a:gd name="connsiteY5" fmla="*/ 0 h 35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9779" h="359143">
                <a:moveTo>
                  <a:pt x="1422196" y="0"/>
                </a:moveTo>
                <a:lnTo>
                  <a:pt x="10129779" y="0"/>
                </a:lnTo>
                <a:lnTo>
                  <a:pt x="10129779" y="359143"/>
                </a:lnTo>
                <a:lnTo>
                  <a:pt x="0" y="359143"/>
                </a:lnTo>
                <a:lnTo>
                  <a:pt x="257349" y="235172"/>
                </a:lnTo>
                <a:cubicBezTo>
                  <a:pt x="615376" y="83739"/>
                  <a:pt x="1009007" y="0"/>
                  <a:pt x="1422196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泪滴形 4"/>
          <p:cNvSpPr/>
          <p:nvPr userDrawn="1"/>
        </p:nvSpPr>
        <p:spPr>
          <a:xfrm>
            <a:off x="525698" y="431800"/>
            <a:ext cx="567690" cy="567690"/>
          </a:xfrm>
          <a:prstGeom prst="teardrop">
            <a:avLst/>
          </a:prstGeom>
          <a:solidFill>
            <a:srgbClr val="C000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200609" y="999490"/>
            <a:ext cx="104790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5"/>
          <p:cNvSpPr txBox="1"/>
          <p:nvPr userDrawn="1"/>
        </p:nvSpPr>
        <p:spPr>
          <a:xfrm>
            <a:off x="11592560" y="6438113"/>
            <a:ext cx="424475" cy="39957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F7A31D-843F-48B6-8729-41403A88BF99}" type="slidenum">
              <a:rPr lang="zh-CN" altLang="en-US" sz="1200" smtClean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rPr>
              <a:t>‹#›</a:t>
            </a:fld>
            <a:endParaRPr lang="zh-CN" altLang="en-US" sz="12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371B2B81-7EE9-4552-937E-9F405397F09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enggar-kristian-b0aa52134/" TargetMode="External"/><Relationship Id="rId5" Type="http://schemas.openxmlformats.org/officeDocument/2006/relationships/hyperlink" Target="https://github.com/byt1998?tab=repositories" TargetMode="Externa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94910" y="2830195"/>
            <a:ext cx="694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Data Science Test – CIMB </a:t>
            </a:r>
            <a:r>
              <a:rPr lang="en-US" sz="4000" b="1" dirty="0" err="1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Niaga</a:t>
            </a:r>
            <a:endParaRPr lang="en-US" sz="4000" b="1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6345" y="3666490"/>
            <a:ext cx="614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Insight full data with visualization.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6345" y="4799965"/>
            <a:ext cx="2889250" cy="506741"/>
          </a:xfrm>
          <a:prstGeom prst="flowChartTerminator">
            <a:avLst/>
          </a:prstGeom>
          <a:solidFill>
            <a:srgbClr val="C00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Reporter: Enggar Kristian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71085" y="624840"/>
            <a:ext cx="6322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Loan Prediction Analysis</a:t>
            </a:r>
            <a:endParaRPr lang="zh-CN" altLang="en-US" sz="7200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321730" y="1882272"/>
            <a:ext cx="10740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59533" y="2333961"/>
            <a:ext cx="65632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THANK YOU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6345" y="4111625"/>
            <a:ext cx="6344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Suitable for application for becoming a Data Science staff.</a:t>
            </a:r>
            <a:endParaRPr lang="zh-CN" altLang="en-US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6617" y="5337856"/>
            <a:ext cx="2582907" cy="476071"/>
          </a:xfrm>
          <a:prstGeom prst="flowChartTerminator">
            <a:avLst/>
          </a:prstGeom>
          <a:solidFill>
            <a:srgbClr val="C00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Reporter: </a:t>
            </a:r>
            <a:r>
              <a:rPr lang="en-US" altLang="zh-CN" sz="1600" dirty="0" err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Enggar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Kristian</a:t>
            </a:r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6618" y="1282108"/>
            <a:ext cx="2256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2022</a:t>
            </a:r>
            <a:endParaRPr lang="zh-CN" altLang="en-US" sz="7200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321730" y="1882272"/>
            <a:ext cx="10740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2961" y="410154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9988" y="692097"/>
            <a:ext cx="716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| Text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439377" y="1991993"/>
            <a:ext cx="2210970" cy="509779"/>
            <a:chOff x="6431757" y="1969133"/>
            <a:chExt cx="2210970" cy="509779"/>
          </a:xfrm>
        </p:grpSpPr>
        <p:sp>
          <p:nvSpPr>
            <p:cNvPr id="2" name="泪滴形 1"/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84437" y="2024217"/>
              <a:ext cx="15582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Data Loading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66073" y="2039356"/>
              <a:ext cx="4140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39377" y="2767242"/>
            <a:ext cx="3520340" cy="509779"/>
            <a:chOff x="6431757" y="1969133"/>
            <a:chExt cx="3520340" cy="509779"/>
          </a:xfrm>
        </p:grpSpPr>
        <p:sp>
          <p:nvSpPr>
            <p:cNvPr id="15" name="泪滴形 14"/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84437" y="2024217"/>
              <a:ext cx="28676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Exploratory Data Analysis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66073" y="2039356"/>
              <a:ext cx="4140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3884481" y="914400"/>
            <a:ext cx="83075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12"/>
          <p:cNvGrpSpPr/>
          <p:nvPr/>
        </p:nvGrpSpPr>
        <p:grpSpPr>
          <a:xfrm>
            <a:off x="6439377" y="1216658"/>
            <a:ext cx="2151915" cy="509779"/>
            <a:chOff x="6431757" y="1969133"/>
            <a:chExt cx="2151915" cy="509779"/>
          </a:xfrm>
        </p:grpSpPr>
        <p:sp>
          <p:nvSpPr>
            <p:cNvPr id="47" name="泪滴形 1"/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8" name="文本框 10"/>
            <p:cNvSpPr txBox="1"/>
            <p:nvPr/>
          </p:nvSpPr>
          <p:spPr>
            <a:xfrm>
              <a:off x="7084437" y="2024217"/>
              <a:ext cx="14992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Introduction</a:t>
              </a:r>
            </a:p>
          </p:txBody>
        </p:sp>
        <p:sp>
          <p:nvSpPr>
            <p:cNvPr id="49" name="文本框 11"/>
            <p:cNvSpPr txBox="1"/>
            <p:nvPr/>
          </p:nvSpPr>
          <p:spPr>
            <a:xfrm>
              <a:off x="6466073" y="20393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" name="组合 13">
            <a:extLst>
              <a:ext uri="{FF2B5EF4-FFF2-40B4-BE49-F238E27FC236}">
                <a16:creationId xmlns:a16="http://schemas.microsoft.com/office/drawing/2014/main" id="{791AAEAB-E0DC-FF8C-67E4-6EDF2A5D508C}"/>
              </a:ext>
            </a:extLst>
          </p:cNvPr>
          <p:cNvGrpSpPr/>
          <p:nvPr/>
        </p:nvGrpSpPr>
        <p:grpSpPr>
          <a:xfrm>
            <a:off x="6439377" y="3542491"/>
            <a:ext cx="2118466" cy="509779"/>
            <a:chOff x="6431757" y="1969133"/>
            <a:chExt cx="2118466" cy="509779"/>
          </a:xfrm>
        </p:grpSpPr>
        <p:sp>
          <p:nvSpPr>
            <p:cNvPr id="22" name="泪滴形 14">
              <a:extLst>
                <a:ext uri="{FF2B5EF4-FFF2-40B4-BE49-F238E27FC236}">
                  <a16:creationId xmlns:a16="http://schemas.microsoft.com/office/drawing/2014/main" id="{CE64B166-7B14-1657-40FD-D90D10C72B1A}"/>
                </a:ext>
              </a:extLst>
            </p:cNvPr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3" name="文本框 15">
              <a:extLst>
                <a:ext uri="{FF2B5EF4-FFF2-40B4-BE49-F238E27FC236}">
                  <a16:creationId xmlns:a16="http://schemas.microsoft.com/office/drawing/2014/main" id="{CFCC5FE7-E7D4-B522-747A-0B7ED54063CB}"/>
                </a:ext>
              </a:extLst>
            </p:cNvPr>
            <p:cNvSpPr txBox="1"/>
            <p:nvPr/>
          </p:nvSpPr>
          <p:spPr>
            <a:xfrm>
              <a:off x="7084437" y="2024217"/>
              <a:ext cx="1465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Target Label</a:t>
              </a:r>
            </a:p>
          </p:txBody>
        </p:sp>
        <p:sp>
          <p:nvSpPr>
            <p:cNvPr id="24" name="文本框 16">
              <a:extLst>
                <a:ext uri="{FF2B5EF4-FFF2-40B4-BE49-F238E27FC236}">
                  <a16:creationId xmlns:a16="http://schemas.microsoft.com/office/drawing/2014/main" id="{C9DE5214-F881-85CE-58D5-A9C0E0FDE8CC}"/>
                </a:ext>
              </a:extLst>
            </p:cNvPr>
            <p:cNvSpPr txBox="1"/>
            <p:nvPr/>
          </p:nvSpPr>
          <p:spPr>
            <a:xfrm>
              <a:off x="6466073" y="2039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5" name="组合 13">
            <a:extLst>
              <a:ext uri="{FF2B5EF4-FFF2-40B4-BE49-F238E27FC236}">
                <a16:creationId xmlns:a16="http://schemas.microsoft.com/office/drawing/2014/main" id="{4E2708D3-F640-47CC-3022-455CE6FE8AE2}"/>
              </a:ext>
            </a:extLst>
          </p:cNvPr>
          <p:cNvGrpSpPr/>
          <p:nvPr/>
        </p:nvGrpSpPr>
        <p:grpSpPr>
          <a:xfrm>
            <a:off x="6472826" y="4317043"/>
            <a:ext cx="2876687" cy="509779"/>
            <a:chOff x="6431757" y="1969133"/>
            <a:chExt cx="2876687" cy="509779"/>
          </a:xfrm>
        </p:grpSpPr>
        <p:sp>
          <p:nvSpPr>
            <p:cNvPr id="30" name="泪滴形 14">
              <a:extLst>
                <a:ext uri="{FF2B5EF4-FFF2-40B4-BE49-F238E27FC236}">
                  <a16:creationId xmlns:a16="http://schemas.microsoft.com/office/drawing/2014/main" id="{9D28B55F-E82A-FB01-28F7-65FACC73B5AE}"/>
                </a:ext>
              </a:extLst>
            </p:cNvPr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DF05BA25-4216-B315-543E-41C4EDA3C45C}"/>
                </a:ext>
              </a:extLst>
            </p:cNvPr>
            <p:cNvSpPr txBox="1"/>
            <p:nvPr/>
          </p:nvSpPr>
          <p:spPr>
            <a:xfrm>
              <a:off x="7084437" y="2024217"/>
              <a:ext cx="2224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Data Preprocessing</a:t>
              </a:r>
            </a:p>
          </p:txBody>
        </p:sp>
        <p:sp>
          <p:nvSpPr>
            <p:cNvPr id="32" name="文本框 16">
              <a:extLst>
                <a:ext uri="{FF2B5EF4-FFF2-40B4-BE49-F238E27FC236}">
                  <a16:creationId xmlns:a16="http://schemas.microsoft.com/office/drawing/2014/main" id="{2DECD921-9CC2-7151-A2CF-A25EC67055D1}"/>
                </a:ext>
              </a:extLst>
            </p:cNvPr>
            <p:cNvSpPr txBox="1"/>
            <p:nvPr/>
          </p:nvSpPr>
          <p:spPr>
            <a:xfrm>
              <a:off x="6466073" y="2039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3" name="组合 13">
            <a:extLst>
              <a:ext uri="{FF2B5EF4-FFF2-40B4-BE49-F238E27FC236}">
                <a16:creationId xmlns:a16="http://schemas.microsoft.com/office/drawing/2014/main" id="{CFA056A7-4366-89DB-6BE7-C756DC27D69F}"/>
              </a:ext>
            </a:extLst>
          </p:cNvPr>
          <p:cNvGrpSpPr/>
          <p:nvPr/>
        </p:nvGrpSpPr>
        <p:grpSpPr>
          <a:xfrm>
            <a:off x="6472826" y="5057765"/>
            <a:ext cx="4818051" cy="509779"/>
            <a:chOff x="6431757" y="1969133"/>
            <a:chExt cx="4818051" cy="509779"/>
          </a:xfrm>
        </p:grpSpPr>
        <p:sp>
          <p:nvSpPr>
            <p:cNvPr id="34" name="泪滴形 14">
              <a:extLst>
                <a:ext uri="{FF2B5EF4-FFF2-40B4-BE49-F238E27FC236}">
                  <a16:creationId xmlns:a16="http://schemas.microsoft.com/office/drawing/2014/main" id="{0F3794B4-6F45-7661-7B4A-D5CA5C1224AC}"/>
                </a:ext>
              </a:extLst>
            </p:cNvPr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5" name="文本框 15">
              <a:extLst>
                <a:ext uri="{FF2B5EF4-FFF2-40B4-BE49-F238E27FC236}">
                  <a16:creationId xmlns:a16="http://schemas.microsoft.com/office/drawing/2014/main" id="{AC5DE2CD-62DF-1CB8-7070-84BE45D6B4EC}"/>
                </a:ext>
              </a:extLst>
            </p:cNvPr>
            <p:cNvSpPr txBox="1"/>
            <p:nvPr/>
          </p:nvSpPr>
          <p:spPr>
            <a:xfrm>
              <a:off x="7084437" y="2024217"/>
              <a:ext cx="4165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Model Training and Model Evaluation</a:t>
              </a:r>
            </a:p>
          </p:txBody>
        </p:sp>
        <p:sp>
          <p:nvSpPr>
            <p:cNvPr id="36" name="文本框 16">
              <a:extLst>
                <a:ext uri="{FF2B5EF4-FFF2-40B4-BE49-F238E27FC236}">
                  <a16:creationId xmlns:a16="http://schemas.microsoft.com/office/drawing/2014/main" id="{9620DE7C-FB5F-02CA-CBCE-61E5AB48B7EB}"/>
                </a:ext>
              </a:extLst>
            </p:cNvPr>
            <p:cNvSpPr txBox="1"/>
            <p:nvPr/>
          </p:nvSpPr>
          <p:spPr>
            <a:xfrm>
              <a:off x="6466073" y="2039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7" name="组合 13">
            <a:extLst>
              <a:ext uri="{FF2B5EF4-FFF2-40B4-BE49-F238E27FC236}">
                <a16:creationId xmlns:a16="http://schemas.microsoft.com/office/drawing/2014/main" id="{54A68BDA-8AD0-5A55-6F5D-6CAE94C89A52}"/>
              </a:ext>
            </a:extLst>
          </p:cNvPr>
          <p:cNvGrpSpPr/>
          <p:nvPr/>
        </p:nvGrpSpPr>
        <p:grpSpPr>
          <a:xfrm>
            <a:off x="6478568" y="5790188"/>
            <a:ext cx="1997920" cy="509779"/>
            <a:chOff x="6431757" y="1969133"/>
            <a:chExt cx="1997920" cy="509779"/>
          </a:xfrm>
        </p:grpSpPr>
        <p:sp>
          <p:nvSpPr>
            <p:cNvPr id="50" name="泪滴形 14">
              <a:extLst>
                <a:ext uri="{FF2B5EF4-FFF2-40B4-BE49-F238E27FC236}">
                  <a16:creationId xmlns:a16="http://schemas.microsoft.com/office/drawing/2014/main" id="{01FEBF28-F52F-40D3-492D-850DB5BB9A79}"/>
                </a:ext>
              </a:extLst>
            </p:cNvPr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1" name="文本框 15">
              <a:extLst>
                <a:ext uri="{FF2B5EF4-FFF2-40B4-BE49-F238E27FC236}">
                  <a16:creationId xmlns:a16="http://schemas.microsoft.com/office/drawing/2014/main" id="{3137C024-0319-ABF4-E7B3-0E0C3B74956B}"/>
                </a:ext>
              </a:extLst>
            </p:cNvPr>
            <p:cNvSpPr txBox="1"/>
            <p:nvPr/>
          </p:nvSpPr>
          <p:spPr>
            <a:xfrm>
              <a:off x="7084437" y="202421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Conclusion</a:t>
              </a:r>
            </a:p>
          </p:txBody>
        </p:sp>
        <p:sp>
          <p:nvSpPr>
            <p:cNvPr id="52" name="文本框 16">
              <a:extLst>
                <a:ext uri="{FF2B5EF4-FFF2-40B4-BE49-F238E27FC236}">
                  <a16:creationId xmlns:a16="http://schemas.microsoft.com/office/drawing/2014/main" id="{2B330853-0DCD-AAFD-025F-6C0D9A5BAB77}"/>
                </a:ext>
              </a:extLst>
            </p:cNvPr>
            <p:cNvSpPr txBox="1"/>
            <p:nvPr/>
          </p:nvSpPr>
          <p:spPr>
            <a:xfrm>
              <a:off x="6466073" y="2039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07</a:t>
              </a: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泪滴形 3"/>
          <p:cNvSpPr/>
          <p:nvPr/>
        </p:nvSpPr>
        <p:spPr>
          <a:xfrm>
            <a:off x="4762499" y="960436"/>
            <a:ext cx="2590483" cy="2590483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6020" y="3711575"/>
            <a:ext cx="7559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Enggar Kristian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29675" y="4434065"/>
            <a:ext cx="205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Data Science</a:t>
            </a:r>
            <a:endParaRPr lang="zh-CN" altLang="en-US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675" y="4834175"/>
            <a:ext cx="20573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Data Analytics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96673" y="4434065"/>
            <a:ext cx="20573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Data Engineer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96990" y="4834255"/>
            <a:ext cx="3110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Bussiness Intelligence Analysis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828800" y="2263140"/>
            <a:ext cx="25679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57160" y="2240280"/>
            <a:ext cx="25679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4"/>
          <p:cNvSpPr txBox="1"/>
          <p:nvPr/>
        </p:nvSpPr>
        <p:spPr>
          <a:xfrm>
            <a:off x="6613525" y="960120"/>
            <a:ext cx="739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-15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01</a:t>
            </a:r>
            <a:endParaRPr lang="zh-CN" altLang="en-US" sz="2000" b="1" spc="-15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1130" y="1312545"/>
            <a:ext cx="1554480" cy="191770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github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9460" y="5915025"/>
            <a:ext cx="600710" cy="600710"/>
          </a:xfrm>
          <a:prstGeom prst="rect">
            <a:avLst/>
          </a:prstGeom>
        </p:spPr>
      </p:pic>
      <p:sp>
        <p:nvSpPr>
          <p:cNvPr id="25" name="文本框 7"/>
          <p:cNvSpPr txBox="1"/>
          <p:nvPr/>
        </p:nvSpPr>
        <p:spPr>
          <a:xfrm>
            <a:off x="4041140" y="6024245"/>
            <a:ext cx="927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  <a:hlinkClick r:id="rId5" action="ppaction://hlinkfile"/>
              </a:rPr>
              <a:t>Github</a:t>
            </a:r>
            <a:endParaRPr lang="en-US" altLang="zh-CN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" name="文本框 7"/>
          <p:cNvSpPr txBox="1"/>
          <p:nvPr/>
        </p:nvSpPr>
        <p:spPr>
          <a:xfrm>
            <a:off x="7639685" y="6036945"/>
            <a:ext cx="113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  <a:hlinkClick r:id="rId6" action="ppaction://hlinkfile"/>
              </a:rPr>
              <a:t>LinkedIn</a:t>
            </a:r>
            <a:endParaRPr lang="en-US" altLang="zh-CN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9" name="Content Placeholder 28" descr="icons8-linkedin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770620" y="5905500"/>
            <a:ext cx="648335" cy="648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9198" y="51559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609" y="515590"/>
            <a:ext cx="1558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Data Loading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516880"/>
            <a:ext cx="12192000" cy="13411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07770" y="3429000"/>
            <a:ext cx="977646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828800" y="3120390"/>
            <a:ext cx="617220" cy="617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25240" y="3120390"/>
            <a:ext cx="617220" cy="617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21680" y="3120390"/>
            <a:ext cx="617220" cy="617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18120" y="3120390"/>
            <a:ext cx="617220" cy="617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14560" y="3120390"/>
            <a:ext cx="617220" cy="617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137409" y="2506980"/>
            <a:ext cx="0" cy="5257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787048" y="1613176"/>
            <a:ext cx="2700721" cy="626208"/>
            <a:chOff x="1294807" y="4408556"/>
            <a:chExt cx="2700721" cy="626208"/>
          </a:xfrm>
        </p:grpSpPr>
        <p:sp>
          <p:nvSpPr>
            <p:cNvPr id="16" name="文本框 15"/>
            <p:cNvSpPr txBox="1"/>
            <p:nvPr/>
          </p:nvSpPr>
          <p:spPr>
            <a:xfrm>
              <a:off x="2213985" y="4408556"/>
              <a:ext cx="86296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Python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94807" y="4701147"/>
              <a:ext cx="2700721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Pandas, Scikit-learn, Seaborn,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etc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4099559" y="3848100"/>
            <a:ext cx="0" cy="5257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126730" y="3817620"/>
            <a:ext cx="0" cy="5257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096000" y="2530544"/>
            <a:ext cx="0" cy="5257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745639" y="1611340"/>
            <a:ext cx="2700721" cy="902191"/>
            <a:chOff x="1294807" y="4406651"/>
            <a:chExt cx="2700721" cy="902191"/>
          </a:xfrm>
        </p:grpSpPr>
        <p:sp>
          <p:nvSpPr>
            <p:cNvPr id="22" name="文本框 21"/>
            <p:cNvSpPr txBox="1"/>
            <p:nvPr/>
          </p:nvSpPr>
          <p:spPr>
            <a:xfrm>
              <a:off x="1613577" y="4406651"/>
              <a:ext cx="20593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Infromation of Data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4807" y="4701147"/>
              <a:ext cx="2700721" cy="60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We want to know what the inside of dataset with data.info()</a:t>
              </a:r>
            </a:p>
          </p:txBody>
        </p:sp>
      </p:grpSp>
      <p:cxnSp>
        <p:nvCxnSpPr>
          <p:cNvPr id="24" name="直接连接符 23"/>
          <p:cNvCxnSpPr/>
          <p:nvPr/>
        </p:nvCxnSpPr>
        <p:spPr>
          <a:xfrm flipV="1">
            <a:off x="10165497" y="2530544"/>
            <a:ext cx="0" cy="5257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8815136" y="1611340"/>
            <a:ext cx="2700721" cy="1145178"/>
            <a:chOff x="1294807" y="4406651"/>
            <a:chExt cx="2700721" cy="1145178"/>
          </a:xfrm>
        </p:grpSpPr>
        <p:sp>
          <p:nvSpPr>
            <p:cNvPr id="26" name="文本框 25"/>
            <p:cNvSpPr txBox="1"/>
            <p:nvPr/>
          </p:nvSpPr>
          <p:spPr>
            <a:xfrm>
              <a:off x="2082842" y="4406651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Modeling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94807" y="4701147"/>
              <a:ext cx="2700721" cy="85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Dataset has been ready for Exploratory Data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Analyisis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 and Modeling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76369" y="4359535"/>
            <a:ext cx="2700721" cy="904426"/>
            <a:chOff x="1294807" y="4399666"/>
            <a:chExt cx="2700721" cy="904426"/>
          </a:xfrm>
        </p:grpSpPr>
        <p:sp>
          <p:nvSpPr>
            <p:cNvPr id="32" name="文本框 31"/>
            <p:cNvSpPr txBox="1"/>
            <p:nvPr/>
          </p:nvSpPr>
          <p:spPr>
            <a:xfrm>
              <a:off x="1727877" y="4399666"/>
              <a:ext cx="18586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Clean the Dataset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94807" y="4711942"/>
              <a:ext cx="2700721" cy="592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There is a missing values and outliers in </a:t>
              </a:r>
              <a:r>
                <a:rPr lang="en-US" altLang="zh-C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Dataset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5" name="idea_115886"/>
          <p:cNvSpPr>
            <a:spLocks noChangeAspect="1"/>
          </p:cNvSpPr>
          <p:nvPr/>
        </p:nvSpPr>
        <p:spPr bwMode="auto">
          <a:xfrm>
            <a:off x="6012903" y="3255681"/>
            <a:ext cx="299593" cy="279682"/>
          </a:xfrm>
          <a:custGeom>
            <a:avLst/>
            <a:gdLst>
              <a:gd name="connsiteX0" fmla="*/ 11523 w 608415"/>
              <a:gd name="connsiteY0" fmla="*/ 502143 h 567981"/>
              <a:gd name="connsiteX1" fmla="*/ 596892 w 608415"/>
              <a:gd name="connsiteY1" fmla="*/ 502143 h 567981"/>
              <a:gd name="connsiteX2" fmla="*/ 608415 w 608415"/>
              <a:gd name="connsiteY2" fmla="*/ 513653 h 567981"/>
              <a:gd name="connsiteX3" fmla="*/ 608415 w 608415"/>
              <a:gd name="connsiteY3" fmla="*/ 556471 h 567981"/>
              <a:gd name="connsiteX4" fmla="*/ 596892 w 608415"/>
              <a:gd name="connsiteY4" fmla="*/ 567981 h 567981"/>
              <a:gd name="connsiteX5" fmla="*/ 11523 w 608415"/>
              <a:gd name="connsiteY5" fmla="*/ 567981 h 567981"/>
              <a:gd name="connsiteX6" fmla="*/ 0 w 608415"/>
              <a:gd name="connsiteY6" fmla="*/ 556471 h 567981"/>
              <a:gd name="connsiteX7" fmla="*/ 0 w 608415"/>
              <a:gd name="connsiteY7" fmla="*/ 513653 h 567981"/>
              <a:gd name="connsiteX8" fmla="*/ 11523 w 608415"/>
              <a:gd name="connsiteY8" fmla="*/ 502143 h 567981"/>
              <a:gd name="connsiteX9" fmla="*/ 155667 w 608415"/>
              <a:gd name="connsiteY9" fmla="*/ 347676 h 567981"/>
              <a:gd name="connsiteX10" fmla="*/ 241545 w 608415"/>
              <a:gd name="connsiteY10" fmla="*/ 347676 h 567981"/>
              <a:gd name="connsiteX11" fmla="*/ 198683 w 608415"/>
              <a:gd name="connsiteY11" fmla="*/ 370045 h 567981"/>
              <a:gd name="connsiteX12" fmla="*/ 155667 w 608415"/>
              <a:gd name="connsiteY12" fmla="*/ 347676 h 567981"/>
              <a:gd name="connsiteX13" fmla="*/ 427886 w 608415"/>
              <a:gd name="connsiteY13" fmla="*/ 332483 h 567981"/>
              <a:gd name="connsiteX14" fmla="*/ 433263 w 608415"/>
              <a:gd name="connsiteY14" fmla="*/ 336166 h 567981"/>
              <a:gd name="connsiteX15" fmla="*/ 471522 w 608415"/>
              <a:gd name="connsiteY15" fmla="*/ 441136 h 567981"/>
              <a:gd name="connsiteX16" fmla="*/ 484428 w 608415"/>
              <a:gd name="connsiteY16" fmla="*/ 441136 h 567981"/>
              <a:gd name="connsiteX17" fmla="*/ 522840 w 608415"/>
              <a:gd name="connsiteY17" fmla="*/ 336166 h 567981"/>
              <a:gd name="connsiteX18" fmla="*/ 529755 w 608415"/>
              <a:gd name="connsiteY18" fmla="*/ 332637 h 567981"/>
              <a:gd name="connsiteX19" fmla="*/ 563557 w 608415"/>
              <a:gd name="connsiteY19" fmla="*/ 338315 h 567981"/>
              <a:gd name="connsiteX20" fmla="*/ 602276 w 608415"/>
              <a:gd name="connsiteY20" fmla="*/ 391721 h 567981"/>
              <a:gd name="connsiteX21" fmla="*/ 602276 w 608415"/>
              <a:gd name="connsiteY21" fmla="*/ 468607 h 567981"/>
              <a:gd name="connsiteX22" fmla="*/ 594133 w 608415"/>
              <a:gd name="connsiteY22" fmla="*/ 476740 h 567981"/>
              <a:gd name="connsiteX23" fmla="*/ 361663 w 608415"/>
              <a:gd name="connsiteY23" fmla="*/ 476740 h 567981"/>
              <a:gd name="connsiteX24" fmla="*/ 353674 w 608415"/>
              <a:gd name="connsiteY24" fmla="*/ 468607 h 567981"/>
              <a:gd name="connsiteX25" fmla="*/ 353674 w 608415"/>
              <a:gd name="connsiteY25" fmla="*/ 391874 h 567981"/>
              <a:gd name="connsiteX26" fmla="*/ 392393 w 608415"/>
              <a:gd name="connsiteY26" fmla="*/ 338315 h 567981"/>
              <a:gd name="connsiteX27" fmla="*/ 427886 w 608415"/>
              <a:gd name="connsiteY27" fmla="*/ 332483 h 567981"/>
              <a:gd name="connsiteX28" fmla="*/ 469555 w 608415"/>
              <a:gd name="connsiteY28" fmla="*/ 327706 h 567981"/>
              <a:gd name="connsiteX29" fmla="*/ 486466 w 608415"/>
              <a:gd name="connsiteY29" fmla="*/ 327706 h 567981"/>
              <a:gd name="connsiteX30" fmla="*/ 492461 w 608415"/>
              <a:gd name="connsiteY30" fmla="*/ 330161 h 567981"/>
              <a:gd name="connsiteX31" fmla="*/ 493537 w 608415"/>
              <a:gd name="connsiteY31" fmla="*/ 339368 h 567981"/>
              <a:gd name="connsiteX32" fmla="*/ 484467 w 608415"/>
              <a:gd name="connsiteY32" fmla="*/ 353024 h 567981"/>
              <a:gd name="connsiteX33" fmla="*/ 488771 w 608415"/>
              <a:gd name="connsiteY33" fmla="*/ 388623 h 567981"/>
              <a:gd name="connsiteX34" fmla="*/ 480470 w 608415"/>
              <a:gd name="connsiteY34" fmla="*/ 410719 h 567981"/>
              <a:gd name="connsiteX35" fmla="*/ 475551 w 608415"/>
              <a:gd name="connsiteY35" fmla="*/ 410719 h 567981"/>
              <a:gd name="connsiteX36" fmla="*/ 467249 w 608415"/>
              <a:gd name="connsiteY36" fmla="*/ 388623 h 567981"/>
              <a:gd name="connsiteX37" fmla="*/ 471553 w 608415"/>
              <a:gd name="connsiteY37" fmla="*/ 353024 h 567981"/>
              <a:gd name="connsiteX38" fmla="*/ 462483 w 608415"/>
              <a:gd name="connsiteY38" fmla="*/ 339368 h 567981"/>
              <a:gd name="connsiteX39" fmla="*/ 463559 w 608415"/>
              <a:gd name="connsiteY39" fmla="*/ 330161 h 567981"/>
              <a:gd name="connsiteX40" fmla="*/ 469555 w 608415"/>
              <a:gd name="connsiteY40" fmla="*/ 327706 h 567981"/>
              <a:gd name="connsiteX41" fmla="*/ 145224 w 608415"/>
              <a:gd name="connsiteY41" fmla="*/ 307453 h 567981"/>
              <a:gd name="connsiteX42" fmla="*/ 252131 w 608415"/>
              <a:gd name="connsiteY42" fmla="*/ 307453 h 567981"/>
              <a:gd name="connsiteX43" fmla="*/ 251209 w 608415"/>
              <a:gd name="connsiteY43" fmla="*/ 316832 h 567981"/>
              <a:gd name="connsiteX44" fmla="*/ 250748 w 608415"/>
              <a:gd name="connsiteY44" fmla="*/ 322060 h 567981"/>
              <a:gd name="connsiteX45" fmla="*/ 146606 w 608415"/>
              <a:gd name="connsiteY45" fmla="*/ 322060 h 567981"/>
              <a:gd name="connsiteX46" fmla="*/ 145992 w 608415"/>
              <a:gd name="connsiteY46" fmla="*/ 316832 h 567981"/>
              <a:gd name="connsiteX47" fmla="*/ 145224 w 608415"/>
              <a:gd name="connsiteY47" fmla="*/ 307453 h 567981"/>
              <a:gd name="connsiteX48" fmla="*/ 191162 w 608415"/>
              <a:gd name="connsiteY48" fmla="*/ 221999 h 567981"/>
              <a:gd name="connsiteX49" fmla="*/ 206192 w 608415"/>
              <a:gd name="connsiteY49" fmla="*/ 221999 h 567981"/>
              <a:gd name="connsiteX50" fmla="*/ 198677 w 608415"/>
              <a:gd name="connsiteY50" fmla="*/ 260881 h 567981"/>
              <a:gd name="connsiteX51" fmla="*/ 477975 w 608415"/>
              <a:gd name="connsiteY51" fmla="*/ 180012 h 567981"/>
              <a:gd name="connsiteX52" fmla="*/ 541731 w 608415"/>
              <a:gd name="connsiteY52" fmla="*/ 243733 h 567981"/>
              <a:gd name="connsiteX53" fmla="*/ 477975 w 608415"/>
              <a:gd name="connsiteY53" fmla="*/ 307454 h 567981"/>
              <a:gd name="connsiteX54" fmla="*/ 414219 w 608415"/>
              <a:gd name="connsiteY54" fmla="*/ 243733 h 567981"/>
              <a:gd name="connsiteX55" fmla="*/ 477975 w 608415"/>
              <a:gd name="connsiteY55" fmla="*/ 180012 h 567981"/>
              <a:gd name="connsiteX56" fmla="*/ 330328 w 608415"/>
              <a:gd name="connsiteY56" fmla="*/ 157714 h 567981"/>
              <a:gd name="connsiteX57" fmla="*/ 356626 w 608415"/>
              <a:gd name="connsiteY57" fmla="*/ 157714 h 567981"/>
              <a:gd name="connsiteX58" fmla="*/ 374773 w 608415"/>
              <a:gd name="connsiteY58" fmla="*/ 175667 h 567981"/>
              <a:gd name="connsiteX59" fmla="*/ 356626 w 608415"/>
              <a:gd name="connsiteY59" fmla="*/ 193773 h 567981"/>
              <a:gd name="connsiteX60" fmla="*/ 330328 w 608415"/>
              <a:gd name="connsiteY60" fmla="*/ 193773 h 567981"/>
              <a:gd name="connsiteX61" fmla="*/ 312181 w 608415"/>
              <a:gd name="connsiteY61" fmla="*/ 175667 h 567981"/>
              <a:gd name="connsiteX62" fmla="*/ 330328 w 608415"/>
              <a:gd name="connsiteY62" fmla="*/ 157714 h 567981"/>
              <a:gd name="connsiteX63" fmla="*/ 40707 w 608415"/>
              <a:gd name="connsiteY63" fmla="*/ 157714 h 567981"/>
              <a:gd name="connsiteX64" fmla="*/ 66975 w 608415"/>
              <a:gd name="connsiteY64" fmla="*/ 157714 h 567981"/>
              <a:gd name="connsiteX65" fmla="*/ 85102 w 608415"/>
              <a:gd name="connsiteY65" fmla="*/ 175667 h 567981"/>
              <a:gd name="connsiteX66" fmla="*/ 66975 w 608415"/>
              <a:gd name="connsiteY66" fmla="*/ 193773 h 567981"/>
              <a:gd name="connsiteX67" fmla="*/ 40707 w 608415"/>
              <a:gd name="connsiteY67" fmla="*/ 193773 h 567981"/>
              <a:gd name="connsiteX68" fmla="*/ 22581 w 608415"/>
              <a:gd name="connsiteY68" fmla="*/ 175667 h 567981"/>
              <a:gd name="connsiteX69" fmla="*/ 40707 w 608415"/>
              <a:gd name="connsiteY69" fmla="*/ 157714 h 567981"/>
              <a:gd name="connsiteX70" fmla="*/ 198642 w 608415"/>
              <a:gd name="connsiteY70" fmla="*/ 71059 h 567981"/>
              <a:gd name="connsiteX71" fmla="*/ 304490 w 608415"/>
              <a:gd name="connsiteY71" fmla="*/ 176784 h 567981"/>
              <a:gd name="connsiteX72" fmla="*/ 257634 w 608415"/>
              <a:gd name="connsiteY72" fmla="*/ 264557 h 567981"/>
              <a:gd name="connsiteX73" fmla="*/ 255176 w 608415"/>
              <a:gd name="connsiteY73" fmla="*/ 282050 h 567981"/>
              <a:gd name="connsiteX74" fmla="*/ 220457 w 608415"/>
              <a:gd name="connsiteY74" fmla="*/ 282050 h 567981"/>
              <a:gd name="connsiteX75" fmla="*/ 234129 w 608415"/>
              <a:gd name="connsiteY75" fmla="*/ 211771 h 567981"/>
              <a:gd name="connsiteX76" fmla="*/ 231518 w 608415"/>
              <a:gd name="connsiteY76" fmla="*/ 201336 h 567981"/>
              <a:gd name="connsiteX77" fmla="*/ 221686 w 608415"/>
              <a:gd name="connsiteY77" fmla="*/ 196579 h 567981"/>
              <a:gd name="connsiteX78" fmla="*/ 175598 w 608415"/>
              <a:gd name="connsiteY78" fmla="*/ 196579 h 567981"/>
              <a:gd name="connsiteX79" fmla="*/ 165766 w 608415"/>
              <a:gd name="connsiteY79" fmla="*/ 201336 h 567981"/>
              <a:gd name="connsiteX80" fmla="*/ 163001 w 608415"/>
              <a:gd name="connsiteY80" fmla="*/ 211771 h 567981"/>
              <a:gd name="connsiteX81" fmla="*/ 176673 w 608415"/>
              <a:gd name="connsiteY81" fmla="*/ 282050 h 567981"/>
              <a:gd name="connsiteX82" fmla="*/ 141954 w 608415"/>
              <a:gd name="connsiteY82" fmla="*/ 282050 h 567981"/>
              <a:gd name="connsiteX83" fmla="*/ 139650 w 608415"/>
              <a:gd name="connsiteY83" fmla="*/ 264557 h 567981"/>
              <a:gd name="connsiteX84" fmla="*/ 92794 w 608415"/>
              <a:gd name="connsiteY84" fmla="*/ 176784 h 567981"/>
              <a:gd name="connsiteX85" fmla="*/ 198642 w 608415"/>
              <a:gd name="connsiteY85" fmla="*/ 71059 h 567981"/>
              <a:gd name="connsiteX86" fmla="*/ 318052 w 608415"/>
              <a:gd name="connsiteY86" fmla="*/ 41704 h 567981"/>
              <a:gd name="connsiteX87" fmla="*/ 330801 w 608415"/>
              <a:gd name="connsiteY87" fmla="*/ 46996 h 567981"/>
              <a:gd name="connsiteX88" fmla="*/ 330801 w 608415"/>
              <a:gd name="connsiteY88" fmla="*/ 72461 h 567981"/>
              <a:gd name="connsiteX89" fmla="*/ 312215 w 608415"/>
              <a:gd name="connsiteY89" fmla="*/ 91023 h 567981"/>
              <a:gd name="connsiteX90" fmla="*/ 299466 w 608415"/>
              <a:gd name="connsiteY90" fmla="*/ 96392 h 567981"/>
              <a:gd name="connsiteX91" fmla="*/ 286717 w 608415"/>
              <a:gd name="connsiteY91" fmla="*/ 91023 h 567981"/>
              <a:gd name="connsiteX92" fmla="*/ 286717 w 608415"/>
              <a:gd name="connsiteY92" fmla="*/ 65558 h 567981"/>
              <a:gd name="connsiteX93" fmla="*/ 305303 w 608415"/>
              <a:gd name="connsiteY93" fmla="*/ 46996 h 567981"/>
              <a:gd name="connsiteX94" fmla="*/ 318052 w 608415"/>
              <a:gd name="connsiteY94" fmla="*/ 41704 h 567981"/>
              <a:gd name="connsiteX95" fmla="*/ 79186 w 608415"/>
              <a:gd name="connsiteY95" fmla="*/ 41704 h 567981"/>
              <a:gd name="connsiteX96" fmla="*/ 92025 w 608415"/>
              <a:gd name="connsiteY96" fmla="*/ 46996 h 567981"/>
              <a:gd name="connsiteX97" fmla="*/ 110630 w 608415"/>
              <a:gd name="connsiteY97" fmla="*/ 65558 h 567981"/>
              <a:gd name="connsiteX98" fmla="*/ 110630 w 608415"/>
              <a:gd name="connsiteY98" fmla="*/ 91023 h 567981"/>
              <a:gd name="connsiteX99" fmla="*/ 97868 w 608415"/>
              <a:gd name="connsiteY99" fmla="*/ 96392 h 567981"/>
              <a:gd name="connsiteX100" fmla="*/ 85106 w 608415"/>
              <a:gd name="connsiteY100" fmla="*/ 91023 h 567981"/>
              <a:gd name="connsiteX101" fmla="*/ 66348 w 608415"/>
              <a:gd name="connsiteY101" fmla="*/ 72461 h 567981"/>
              <a:gd name="connsiteX102" fmla="*/ 66348 w 608415"/>
              <a:gd name="connsiteY102" fmla="*/ 46996 h 567981"/>
              <a:gd name="connsiteX103" fmla="*/ 79186 w 608415"/>
              <a:gd name="connsiteY103" fmla="*/ 41704 h 567981"/>
              <a:gd name="connsiteX104" fmla="*/ 198647 w 608415"/>
              <a:gd name="connsiteY104" fmla="*/ 0 h 567981"/>
              <a:gd name="connsiteX105" fmla="*/ 216635 w 608415"/>
              <a:gd name="connsiteY105" fmla="*/ 17956 h 567981"/>
              <a:gd name="connsiteX106" fmla="*/ 216635 w 608415"/>
              <a:gd name="connsiteY106" fmla="*/ 44353 h 567981"/>
              <a:gd name="connsiteX107" fmla="*/ 198647 w 608415"/>
              <a:gd name="connsiteY107" fmla="*/ 62309 h 567981"/>
              <a:gd name="connsiteX108" fmla="*/ 180506 w 608415"/>
              <a:gd name="connsiteY108" fmla="*/ 44353 h 567981"/>
              <a:gd name="connsiteX109" fmla="*/ 180506 w 608415"/>
              <a:gd name="connsiteY109" fmla="*/ 17956 h 567981"/>
              <a:gd name="connsiteX110" fmla="*/ 198647 w 608415"/>
              <a:gd name="connsiteY110" fmla="*/ 0 h 56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08415" h="567981">
                <a:moveTo>
                  <a:pt x="11523" y="502143"/>
                </a:moveTo>
                <a:lnTo>
                  <a:pt x="596892" y="502143"/>
                </a:lnTo>
                <a:cubicBezTo>
                  <a:pt x="603191" y="502143"/>
                  <a:pt x="608415" y="507361"/>
                  <a:pt x="608415" y="513653"/>
                </a:cubicBezTo>
                <a:lnTo>
                  <a:pt x="608415" y="556471"/>
                </a:lnTo>
                <a:cubicBezTo>
                  <a:pt x="608415" y="562917"/>
                  <a:pt x="603191" y="567981"/>
                  <a:pt x="596892" y="567981"/>
                </a:cubicBezTo>
                <a:lnTo>
                  <a:pt x="11523" y="567981"/>
                </a:lnTo>
                <a:cubicBezTo>
                  <a:pt x="5224" y="567981"/>
                  <a:pt x="0" y="562917"/>
                  <a:pt x="0" y="556471"/>
                </a:cubicBezTo>
                <a:lnTo>
                  <a:pt x="0" y="513653"/>
                </a:lnTo>
                <a:cubicBezTo>
                  <a:pt x="0" y="507361"/>
                  <a:pt x="5224" y="502143"/>
                  <a:pt x="11523" y="502143"/>
                </a:cubicBezTo>
                <a:close/>
                <a:moveTo>
                  <a:pt x="155667" y="347676"/>
                </a:moveTo>
                <a:lnTo>
                  <a:pt x="241545" y="347676"/>
                </a:lnTo>
                <a:cubicBezTo>
                  <a:pt x="232327" y="361619"/>
                  <a:pt x="217118" y="370045"/>
                  <a:pt x="198683" y="370045"/>
                </a:cubicBezTo>
                <a:cubicBezTo>
                  <a:pt x="180247" y="370045"/>
                  <a:pt x="165038" y="361619"/>
                  <a:pt x="155667" y="347676"/>
                </a:cubicBezTo>
                <a:close/>
                <a:moveTo>
                  <a:pt x="427886" y="332483"/>
                </a:moveTo>
                <a:cubicBezTo>
                  <a:pt x="430190" y="332483"/>
                  <a:pt x="432341" y="333864"/>
                  <a:pt x="433263" y="336166"/>
                </a:cubicBezTo>
                <a:lnTo>
                  <a:pt x="471522" y="441136"/>
                </a:lnTo>
                <a:cubicBezTo>
                  <a:pt x="473673" y="447121"/>
                  <a:pt x="482277" y="447121"/>
                  <a:pt x="484428" y="441136"/>
                </a:cubicBezTo>
                <a:lnTo>
                  <a:pt x="522840" y="336166"/>
                </a:lnTo>
                <a:cubicBezTo>
                  <a:pt x="523762" y="333250"/>
                  <a:pt x="526835" y="331869"/>
                  <a:pt x="529755" y="332637"/>
                </a:cubicBezTo>
                <a:lnTo>
                  <a:pt x="563557" y="338315"/>
                </a:lnTo>
                <a:cubicBezTo>
                  <a:pt x="586758" y="345835"/>
                  <a:pt x="602276" y="367473"/>
                  <a:pt x="602276" y="391721"/>
                </a:cubicBezTo>
                <a:lnTo>
                  <a:pt x="602276" y="468607"/>
                </a:lnTo>
                <a:cubicBezTo>
                  <a:pt x="602276" y="473057"/>
                  <a:pt x="598742" y="476740"/>
                  <a:pt x="594133" y="476740"/>
                </a:cubicBezTo>
                <a:lnTo>
                  <a:pt x="361663" y="476740"/>
                </a:lnTo>
                <a:cubicBezTo>
                  <a:pt x="357208" y="476740"/>
                  <a:pt x="353674" y="473057"/>
                  <a:pt x="353674" y="468607"/>
                </a:cubicBezTo>
                <a:lnTo>
                  <a:pt x="353674" y="391874"/>
                </a:lnTo>
                <a:cubicBezTo>
                  <a:pt x="353674" y="367473"/>
                  <a:pt x="369192" y="345988"/>
                  <a:pt x="392393" y="338315"/>
                </a:cubicBezTo>
                <a:cubicBezTo>
                  <a:pt x="392393" y="338315"/>
                  <a:pt x="427271" y="332483"/>
                  <a:pt x="427886" y="332483"/>
                </a:cubicBezTo>
                <a:close/>
                <a:moveTo>
                  <a:pt x="469555" y="327706"/>
                </a:moveTo>
                <a:lnTo>
                  <a:pt x="486466" y="327706"/>
                </a:lnTo>
                <a:cubicBezTo>
                  <a:pt x="488771" y="327706"/>
                  <a:pt x="490924" y="328627"/>
                  <a:pt x="492461" y="330161"/>
                </a:cubicBezTo>
                <a:cubicBezTo>
                  <a:pt x="494921" y="332770"/>
                  <a:pt x="495228" y="336452"/>
                  <a:pt x="493537" y="339368"/>
                </a:cubicBezTo>
                <a:lnTo>
                  <a:pt x="484467" y="353024"/>
                </a:lnTo>
                <a:lnTo>
                  <a:pt x="488771" y="388623"/>
                </a:lnTo>
                <a:lnTo>
                  <a:pt x="480470" y="410719"/>
                </a:lnTo>
                <a:cubicBezTo>
                  <a:pt x="479548" y="413020"/>
                  <a:pt x="476473" y="413020"/>
                  <a:pt x="475551" y="410719"/>
                </a:cubicBezTo>
                <a:lnTo>
                  <a:pt x="467249" y="388623"/>
                </a:lnTo>
                <a:lnTo>
                  <a:pt x="471553" y="353024"/>
                </a:lnTo>
                <a:lnTo>
                  <a:pt x="462483" y="339368"/>
                </a:lnTo>
                <a:cubicBezTo>
                  <a:pt x="460792" y="336452"/>
                  <a:pt x="461100" y="332770"/>
                  <a:pt x="463559" y="330161"/>
                </a:cubicBezTo>
                <a:cubicBezTo>
                  <a:pt x="465097" y="328627"/>
                  <a:pt x="467249" y="327706"/>
                  <a:pt x="469555" y="327706"/>
                </a:cubicBezTo>
                <a:close/>
                <a:moveTo>
                  <a:pt x="145224" y="307453"/>
                </a:moveTo>
                <a:lnTo>
                  <a:pt x="252131" y="307453"/>
                </a:lnTo>
                <a:cubicBezTo>
                  <a:pt x="251670" y="311297"/>
                  <a:pt x="251363" y="314526"/>
                  <a:pt x="251209" y="316832"/>
                </a:cubicBezTo>
                <a:cubicBezTo>
                  <a:pt x="251209" y="318677"/>
                  <a:pt x="250902" y="320368"/>
                  <a:pt x="250748" y="322060"/>
                </a:cubicBezTo>
                <a:lnTo>
                  <a:pt x="146606" y="322060"/>
                </a:lnTo>
                <a:cubicBezTo>
                  <a:pt x="146299" y="320368"/>
                  <a:pt x="146145" y="318677"/>
                  <a:pt x="145992" y="316832"/>
                </a:cubicBezTo>
                <a:cubicBezTo>
                  <a:pt x="145838" y="314526"/>
                  <a:pt x="145531" y="311297"/>
                  <a:pt x="145224" y="307453"/>
                </a:cubicBezTo>
                <a:close/>
                <a:moveTo>
                  <a:pt x="191162" y="221999"/>
                </a:moveTo>
                <a:lnTo>
                  <a:pt x="206192" y="221999"/>
                </a:lnTo>
                <a:lnTo>
                  <a:pt x="198677" y="260881"/>
                </a:lnTo>
                <a:close/>
                <a:moveTo>
                  <a:pt x="477975" y="180012"/>
                </a:moveTo>
                <a:cubicBezTo>
                  <a:pt x="513186" y="180012"/>
                  <a:pt x="541731" y="208541"/>
                  <a:pt x="541731" y="243733"/>
                </a:cubicBezTo>
                <a:cubicBezTo>
                  <a:pt x="541731" y="278925"/>
                  <a:pt x="513186" y="307454"/>
                  <a:pt x="477975" y="307454"/>
                </a:cubicBezTo>
                <a:cubicBezTo>
                  <a:pt x="442764" y="307454"/>
                  <a:pt x="414219" y="278925"/>
                  <a:pt x="414219" y="243733"/>
                </a:cubicBezTo>
                <a:cubicBezTo>
                  <a:pt x="414219" y="208541"/>
                  <a:pt x="442764" y="180012"/>
                  <a:pt x="477975" y="180012"/>
                </a:cubicBezTo>
                <a:close/>
                <a:moveTo>
                  <a:pt x="330328" y="157714"/>
                </a:moveTo>
                <a:lnTo>
                  <a:pt x="356626" y="157714"/>
                </a:lnTo>
                <a:cubicBezTo>
                  <a:pt x="366622" y="157714"/>
                  <a:pt x="374773" y="165693"/>
                  <a:pt x="374773" y="175667"/>
                </a:cubicBezTo>
                <a:cubicBezTo>
                  <a:pt x="374773" y="185640"/>
                  <a:pt x="366622" y="193773"/>
                  <a:pt x="356626" y="193773"/>
                </a:cubicBezTo>
                <a:lnTo>
                  <a:pt x="330328" y="193773"/>
                </a:lnTo>
                <a:cubicBezTo>
                  <a:pt x="320332" y="193773"/>
                  <a:pt x="312181" y="185640"/>
                  <a:pt x="312181" y="175667"/>
                </a:cubicBezTo>
                <a:cubicBezTo>
                  <a:pt x="312181" y="165693"/>
                  <a:pt x="320332" y="157714"/>
                  <a:pt x="330328" y="157714"/>
                </a:cubicBezTo>
                <a:close/>
                <a:moveTo>
                  <a:pt x="40707" y="157714"/>
                </a:moveTo>
                <a:lnTo>
                  <a:pt x="66975" y="157714"/>
                </a:lnTo>
                <a:cubicBezTo>
                  <a:pt x="76960" y="157714"/>
                  <a:pt x="85102" y="165693"/>
                  <a:pt x="85102" y="175667"/>
                </a:cubicBezTo>
                <a:cubicBezTo>
                  <a:pt x="85102" y="185640"/>
                  <a:pt x="76960" y="193773"/>
                  <a:pt x="66975" y="193773"/>
                </a:cubicBezTo>
                <a:lnTo>
                  <a:pt x="40707" y="193773"/>
                </a:lnTo>
                <a:cubicBezTo>
                  <a:pt x="30722" y="193773"/>
                  <a:pt x="22581" y="185640"/>
                  <a:pt x="22581" y="175667"/>
                </a:cubicBezTo>
                <a:cubicBezTo>
                  <a:pt x="22581" y="165693"/>
                  <a:pt x="30722" y="157714"/>
                  <a:pt x="40707" y="157714"/>
                </a:cubicBezTo>
                <a:close/>
                <a:moveTo>
                  <a:pt x="198642" y="71059"/>
                </a:moveTo>
                <a:cubicBezTo>
                  <a:pt x="257019" y="71059"/>
                  <a:pt x="304490" y="118474"/>
                  <a:pt x="304490" y="176784"/>
                </a:cubicBezTo>
                <a:cubicBezTo>
                  <a:pt x="304490" y="212231"/>
                  <a:pt x="286669" y="245069"/>
                  <a:pt x="257634" y="264557"/>
                </a:cubicBezTo>
                <a:cubicBezTo>
                  <a:pt x="256712" y="270848"/>
                  <a:pt x="255944" y="276679"/>
                  <a:pt x="255176" y="282050"/>
                </a:cubicBezTo>
                <a:lnTo>
                  <a:pt x="220457" y="282050"/>
                </a:lnTo>
                <a:lnTo>
                  <a:pt x="234129" y="211771"/>
                </a:lnTo>
                <a:cubicBezTo>
                  <a:pt x="234897" y="208088"/>
                  <a:pt x="233976" y="204252"/>
                  <a:pt x="231518" y="201336"/>
                </a:cubicBezTo>
                <a:cubicBezTo>
                  <a:pt x="229060" y="198267"/>
                  <a:pt x="225526" y="196579"/>
                  <a:pt x="221686" y="196579"/>
                </a:cubicBezTo>
                <a:lnTo>
                  <a:pt x="175598" y="196579"/>
                </a:lnTo>
                <a:cubicBezTo>
                  <a:pt x="171757" y="196579"/>
                  <a:pt x="168224" y="198267"/>
                  <a:pt x="165766" y="201336"/>
                </a:cubicBezTo>
                <a:cubicBezTo>
                  <a:pt x="163308" y="204252"/>
                  <a:pt x="162386" y="208088"/>
                  <a:pt x="163001" y="211771"/>
                </a:cubicBezTo>
                <a:lnTo>
                  <a:pt x="176673" y="282050"/>
                </a:lnTo>
                <a:lnTo>
                  <a:pt x="141954" y="282050"/>
                </a:lnTo>
                <a:cubicBezTo>
                  <a:pt x="141339" y="276679"/>
                  <a:pt x="140571" y="270848"/>
                  <a:pt x="139650" y="264557"/>
                </a:cubicBezTo>
                <a:cubicBezTo>
                  <a:pt x="110461" y="245069"/>
                  <a:pt x="92794" y="212231"/>
                  <a:pt x="92794" y="176784"/>
                </a:cubicBezTo>
                <a:cubicBezTo>
                  <a:pt x="92794" y="118474"/>
                  <a:pt x="140264" y="71059"/>
                  <a:pt x="198642" y="71059"/>
                </a:cubicBezTo>
                <a:close/>
                <a:moveTo>
                  <a:pt x="318052" y="41704"/>
                </a:moveTo>
                <a:cubicBezTo>
                  <a:pt x="322660" y="41704"/>
                  <a:pt x="327268" y="43468"/>
                  <a:pt x="330801" y="46996"/>
                </a:cubicBezTo>
                <a:cubicBezTo>
                  <a:pt x="337867" y="54053"/>
                  <a:pt x="337867" y="65405"/>
                  <a:pt x="330801" y="72461"/>
                </a:cubicBezTo>
                <a:lnTo>
                  <a:pt x="312215" y="91023"/>
                </a:lnTo>
                <a:cubicBezTo>
                  <a:pt x="308682" y="94551"/>
                  <a:pt x="304074" y="96392"/>
                  <a:pt x="299466" y="96392"/>
                </a:cubicBezTo>
                <a:cubicBezTo>
                  <a:pt x="294858" y="96392"/>
                  <a:pt x="290249" y="94551"/>
                  <a:pt x="286717" y="91023"/>
                </a:cubicBezTo>
                <a:cubicBezTo>
                  <a:pt x="279651" y="83966"/>
                  <a:pt x="279651" y="72614"/>
                  <a:pt x="286717" y="65558"/>
                </a:cubicBezTo>
                <a:lnTo>
                  <a:pt x="305303" y="46996"/>
                </a:lnTo>
                <a:cubicBezTo>
                  <a:pt x="308836" y="43468"/>
                  <a:pt x="313444" y="41704"/>
                  <a:pt x="318052" y="41704"/>
                </a:cubicBezTo>
                <a:close/>
                <a:moveTo>
                  <a:pt x="79186" y="41704"/>
                </a:moveTo>
                <a:cubicBezTo>
                  <a:pt x="83838" y="41704"/>
                  <a:pt x="88489" y="43468"/>
                  <a:pt x="92025" y="46996"/>
                </a:cubicBezTo>
                <a:lnTo>
                  <a:pt x="110630" y="65558"/>
                </a:lnTo>
                <a:cubicBezTo>
                  <a:pt x="117703" y="72614"/>
                  <a:pt x="117703" y="83966"/>
                  <a:pt x="110630" y="91023"/>
                </a:cubicBezTo>
                <a:cubicBezTo>
                  <a:pt x="107093" y="94551"/>
                  <a:pt x="102481" y="96392"/>
                  <a:pt x="97868" y="96392"/>
                </a:cubicBezTo>
                <a:cubicBezTo>
                  <a:pt x="93255" y="96392"/>
                  <a:pt x="88643" y="94551"/>
                  <a:pt x="85106" y="91023"/>
                </a:cubicBezTo>
                <a:lnTo>
                  <a:pt x="66348" y="72461"/>
                </a:lnTo>
                <a:cubicBezTo>
                  <a:pt x="59275" y="65405"/>
                  <a:pt x="59275" y="54053"/>
                  <a:pt x="66348" y="46996"/>
                </a:cubicBezTo>
                <a:cubicBezTo>
                  <a:pt x="69884" y="43468"/>
                  <a:pt x="74535" y="41704"/>
                  <a:pt x="79186" y="41704"/>
                </a:cubicBezTo>
                <a:close/>
                <a:moveTo>
                  <a:pt x="198647" y="0"/>
                </a:moveTo>
                <a:cubicBezTo>
                  <a:pt x="208640" y="0"/>
                  <a:pt x="216635" y="7980"/>
                  <a:pt x="216635" y="17956"/>
                </a:cubicBezTo>
                <a:lnTo>
                  <a:pt x="216635" y="44353"/>
                </a:lnTo>
                <a:cubicBezTo>
                  <a:pt x="216635" y="54328"/>
                  <a:pt x="208640" y="62309"/>
                  <a:pt x="198647" y="62309"/>
                </a:cubicBezTo>
                <a:cubicBezTo>
                  <a:pt x="188654" y="62309"/>
                  <a:pt x="180506" y="54328"/>
                  <a:pt x="180506" y="44353"/>
                </a:cubicBezTo>
                <a:lnTo>
                  <a:pt x="180506" y="17956"/>
                </a:lnTo>
                <a:cubicBezTo>
                  <a:pt x="180506" y="7980"/>
                  <a:pt x="188654" y="0"/>
                  <a:pt x="198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open-file-folder_1f4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10" y="3284855"/>
            <a:ext cx="309880" cy="309880"/>
          </a:xfrm>
          <a:prstGeom prst="rect">
            <a:avLst/>
          </a:prstGeom>
        </p:spPr>
      </p:pic>
      <p:grpSp>
        <p:nvGrpSpPr>
          <p:cNvPr id="40" name="组合 14"/>
          <p:cNvGrpSpPr/>
          <p:nvPr/>
        </p:nvGrpSpPr>
        <p:grpSpPr>
          <a:xfrm>
            <a:off x="2783488" y="4572276"/>
            <a:ext cx="2700721" cy="626208"/>
            <a:chOff x="1294807" y="4408556"/>
            <a:chExt cx="2700721" cy="626208"/>
          </a:xfrm>
        </p:grpSpPr>
        <p:sp>
          <p:nvSpPr>
            <p:cNvPr id="41" name="文本框 15"/>
            <p:cNvSpPr txBox="1"/>
            <p:nvPr/>
          </p:nvSpPr>
          <p:spPr>
            <a:xfrm>
              <a:off x="1752338" y="4408556"/>
              <a:ext cx="17862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Load the Dataset</a:t>
              </a:r>
            </a:p>
          </p:txBody>
        </p:sp>
        <p:sp>
          <p:nvSpPr>
            <p:cNvPr id="42" name="文本框 16"/>
            <p:cNvSpPr txBox="1"/>
            <p:nvPr/>
          </p:nvSpPr>
          <p:spPr>
            <a:xfrm>
              <a:off x="1294807" y="4701147"/>
              <a:ext cx="2700721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data_train.csv and data_test.csv</a:t>
              </a:r>
            </a:p>
          </p:txBody>
        </p:sp>
      </p:grpSp>
      <p:pic>
        <p:nvPicPr>
          <p:cNvPr id="43" name="Picture 42" descr="9198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90" y="3208655"/>
            <a:ext cx="417830" cy="417830"/>
          </a:xfrm>
          <a:prstGeom prst="rect">
            <a:avLst/>
          </a:prstGeom>
        </p:spPr>
      </p:pic>
      <p:pic>
        <p:nvPicPr>
          <p:cNvPr id="44" name="Picture 43" descr="66796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245" y="3235325"/>
            <a:ext cx="394970" cy="394970"/>
          </a:xfrm>
          <a:prstGeom prst="rect">
            <a:avLst/>
          </a:prstGeom>
        </p:spPr>
      </p:pic>
      <p:pic>
        <p:nvPicPr>
          <p:cNvPr id="45" name="Picture 44" descr="23160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925" y="3246755"/>
            <a:ext cx="3556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7367" y="5155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609" y="515590"/>
            <a:ext cx="2898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Exploratory Data Analysis</a:t>
            </a:r>
            <a:endParaRPr lang="zh-CN" altLang="en-US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58AB7-D7C9-110F-233B-EED5C92447E0}"/>
              </a:ext>
            </a:extLst>
          </p:cNvPr>
          <p:cNvSpPr txBox="1"/>
          <p:nvPr/>
        </p:nvSpPr>
        <p:spPr>
          <a:xfrm>
            <a:off x="9576801" y="788742"/>
            <a:ext cx="2300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effectLst/>
                <a:latin typeface="+mj-lt"/>
                <a:cs typeface="Arial" panose="020B0604020202020204" pitchFamily="34" charset="0"/>
              </a:rPr>
              <a:t>Note: Better you zoom of the graphs</a:t>
            </a:r>
            <a:endParaRPr lang="en-US" sz="105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slide2" descr="Dashboard 1">
            <a:extLst>
              <a:ext uri="{FF2B5EF4-FFF2-40B4-BE49-F238E27FC236}">
                <a16:creationId xmlns:a16="http://schemas.microsoft.com/office/drawing/2014/main" id="{1700A4B7-F1F3-2402-CC2F-1471242C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3" y="1374199"/>
            <a:ext cx="6181725" cy="532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2E4CBE-2BF5-336C-11A7-9104B670179E}"/>
              </a:ext>
            </a:extLst>
          </p:cNvPr>
          <p:cNvSpPr txBox="1"/>
          <p:nvPr/>
        </p:nvSpPr>
        <p:spPr>
          <a:xfrm>
            <a:off x="6281531" y="4036436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43161-BB65-A278-CDFB-5405900672FD}"/>
              </a:ext>
            </a:extLst>
          </p:cNvPr>
          <p:cNvSpPr txBox="1"/>
          <p:nvPr/>
        </p:nvSpPr>
        <p:spPr>
          <a:xfrm>
            <a:off x="6281531" y="1434118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627BF-7E3F-FA88-66FA-59FD7F6AAD10}"/>
              </a:ext>
            </a:extLst>
          </p:cNvPr>
          <p:cNvSpPr txBox="1"/>
          <p:nvPr/>
        </p:nvSpPr>
        <p:spPr>
          <a:xfrm>
            <a:off x="3582353" y="269970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DD109-A184-D30D-A0BC-7335937D83AE}"/>
              </a:ext>
            </a:extLst>
          </p:cNvPr>
          <p:cNvSpPr txBox="1"/>
          <p:nvPr/>
        </p:nvSpPr>
        <p:spPr>
          <a:xfrm>
            <a:off x="809543" y="463941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575254-DC5B-5926-6E7C-EC7ED94333A0}"/>
              </a:ext>
            </a:extLst>
          </p:cNvPr>
          <p:cNvSpPr txBox="1"/>
          <p:nvPr/>
        </p:nvSpPr>
        <p:spPr>
          <a:xfrm>
            <a:off x="7463079" y="1656522"/>
            <a:ext cx="4227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r>
              <a:rPr lang="en-US" baseline="30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st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Graph : Count of Gender in data loan</a:t>
            </a: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lang="en-US" baseline="30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Graph : </a:t>
            </a:r>
            <a:r>
              <a:rPr lang="en-US" sz="1800" dirty="0">
                <a:solidFill>
                  <a:srgbClr val="333333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Home owner each gender Loan</a:t>
            </a:r>
          </a:p>
          <a:p>
            <a:endParaRPr lang="en-US" dirty="0">
              <a:solidFill>
                <a:srgbClr val="333333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r>
              <a:rPr lang="en-US" baseline="30000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rd</a:t>
            </a:r>
            <a:r>
              <a:rPr lang="en-US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Graph : </a:t>
            </a:r>
            <a:r>
              <a:rPr lang="en-US" sz="1800" dirty="0">
                <a:solidFill>
                  <a:srgbClr val="333333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Dependency Annual Income with Loan Amount by Gender</a:t>
            </a:r>
          </a:p>
          <a:p>
            <a:endParaRPr lang="en-US" dirty="0">
              <a:solidFill>
                <a:srgbClr val="333333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4</a:t>
            </a:r>
            <a:r>
              <a:rPr lang="en-US" baseline="30000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</a:t>
            </a:r>
            <a:r>
              <a:rPr lang="en-US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Graph : </a:t>
            </a:r>
            <a:r>
              <a:rPr lang="en-US" dirty="0" err="1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Averge</a:t>
            </a:r>
            <a:r>
              <a:rPr lang="en-US" dirty="0">
                <a:solidFill>
                  <a:srgbClr val="333333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Annual Income with Purpose of Loan by Income Verified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7367" y="5155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609" y="515590"/>
            <a:ext cx="146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Target Label</a:t>
            </a:r>
            <a:endParaRPr lang="zh-CN" altLang="en-US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52149-D9FE-8BBC-1002-6AD8572226B4}"/>
              </a:ext>
            </a:extLst>
          </p:cNvPr>
          <p:cNvSpPr txBox="1"/>
          <p:nvPr/>
        </p:nvSpPr>
        <p:spPr>
          <a:xfrm>
            <a:off x="9576801" y="788742"/>
            <a:ext cx="2300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effectLst/>
                <a:latin typeface="+mj-lt"/>
                <a:cs typeface="Arial" panose="020B0604020202020204" pitchFamily="34" charset="0"/>
              </a:rPr>
              <a:t>Note: Better you zoom of the graphs</a:t>
            </a:r>
            <a:endParaRPr lang="en-US" sz="105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271D1-F577-24E1-9323-BB449B90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8" y="965508"/>
            <a:ext cx="11123683" cy="4978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7367" y="5155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609" y="515590"/>
            <a:ext cx="222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Data Preprocessing</a:t>
            </a:r>
            <a:endParaRPr lang="zh-CN" altLang="en-US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008F4-0EC8-3C81-A663-68359DCB7B0C}"/>
              </a:ext>
            </a:extLst>
          </p:cNvPr>
          <p:cNvSpPr txBox="1"/>
          <p:nvPr/>
        </p:nvSpPr>
        <p:spPr>
          <a:xfrm>
            <a:off x="9576801" y="788742"/>
            <a:ext cx="2300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effectLst/>
                <a:latin typeface="+mj-lt"/>
                <a:cs typeface="Arial" panose="020B0604020202020204" pitchFamily="34" charset="0"/>
              </a:rPr>
              <a:t>Note: Better you zoom of the graphs</a:t>
            </a:r>
            <a:endParaRPr lang="en-US" sz="105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855D2C-1A11-54E9-B9C2-DF4B01AC84B5}"/>
              </a:ext>
            </a:extLst>
          </p:cNvPr>
          <p:cNvSpPr/>
          <p:nvPr/>
        </p:nvSpPr>
        <p:spPr>
          <a:xfrm>
            <a:off x="587367" y="1285460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40E370-0F51-E177-442A-82A9884E7200}"/>
              </a:ext>
            </a:extLst>
          </p:cNvPr>
          <p:cNvSpPr/>
          <p:nvPr/>
        </p:nvSpPr>
        <p:spPr>
          <a:xfrm>
            <a:off x="3720473" y="1285460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1C9E09-4990-C657-0AF9-CF20986D1F9F}"/>
              </a:ext>
            </a:extLst>
          </p:cNvPr>
          <p:cNvSpPr/>
          <p:nvPr/>
        </p:nvSpPr>
        <p:spPr>
          <a:xfrm>
            <a:off x="6853579" y="1285460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E616C1-6C89-9AC3-0E5A-A19B20C3CCB3}"/>
              </a:ext>
            </a:extLst>
          </p:cNvPr>
          <p:cNvSpPr/>
          <p:nvPr/>
        </p:nvSpPr>
        <p:spPr>
          <a:xfrm>
            <a:off x="8471527" y="3173895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8D1AF5-1145-B75D-23CF-A87892EB3DE8}"/>
              </a:ext>
            </a:extLst>
          </p:cNvPr>
          <p:cNvSpPr/>
          <p:nvPr/>
        </p:nvSpPr>
        <p:spPr>
          <a:xfrm>
            <a:off x="5352903" y="3173895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E8C5B6-98C2-7D7F-F676-E3F11303CE2B}"/>
              </a:ext>
            </a:extLst>
          </p:cNvPr>
          <p:cNvSpPr/>
          <p:nvPr/>
        </p:nvSpPr>
        <p:spPr>
          <a:xfrm>
            <a:off x="2234279" y="3173895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9D4142-B091-BB94-77A4-CE2459D7A231}"/>
              </a:ext>
            </a:extLst>
          </p:cNvPr>
          <p:cNvSpPr/>
          <p:nvPr/>
        </p:nvSpPr>
        <p:spPr>
          <a:xfrm>
            <a:off x="587367" y="5062330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0B5AC1-F1A6-AF06-D1DA-3DFD1CC6351C}"/>
              </a:ext>
            </a:extLst>
          </p:cNvPr>
          <p:cNvSpPr/>
          <p:nvPr/>
        </p:nvSpPr>
        <p:spPr>
          <a:xfrm>
            <a:off x="3720473" y="5062330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11AD29-269B-990D-6231-105953526DD4}"/>
              </a:ext>
            </a:extLst>
          </p:cNvPr>
          <p:cNvSpPr/>
          <p:nvPr/>
        </p:nvSpPr>
        <p:spPr>
          <a:xfrm>
            <a:off x="6853579" y="5062330"/>
            <a:ext cx="2519864" cy="1073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8E7380-3A66-7B36-23A7-70C6E5B1450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107231" y="1822173"/>
            <a:ext cx="61324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4D2C75-02CE-4D25-99E2-C553B625D95A}"/>
              </a:ext>
            </a:extLst>
          </p:cNvPr>
          <p:cNvCxnSpPr>
            <a:cxnSpLocks/>
          </p:cNvCxnSpPr>
          <p:nvPr/>
        </p:nvCxnSpPr>
        <p:spPr>
          <a:xfrm>
            <a:off x="6240337" y="1828799"/>
            <a:ext cx="61324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7E8F0-FC17-4D60-B925-647C10F43A6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72767" y="3710608"/>
            <a:ext cx="59876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8CD24F-101C-9452-F219-AA6469D8407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754143" y="3710608"/>
            <a:ext cx="59876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F22EE4-64B9-1D17-109F-802C8840A2C0}"/>
              </a:ext>
            </a:extLst>
          </p:cNvPr>
          <p:cNvCxnSpPr>
            <a:cxnSpLocks/>
            <a:stCxn id="14" idx="3"/>
            <a:endCxn id="15" idx="3"/>
          </p:cNvCxnSpPr>
          <p:nvPr/>
        </p:nvCxnSpPr>
        <p:spPr>
          <a:xfrm>
            <a:off x="9373443" y="1822173"/>
            <a:ext cx="1617948" cy="1888435"/>
          </a:xfrm>
          <a:prstGeom prst="bentConnector3">
            <a:avLst>
              <a:gd name="adj1" fmla="val 114129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210E6CB-E16B-459E-5E17-CFEC2B462A45}"/>
              </a:ext>
            </a:extLst>
          </p:cNvPr>
          <p:cNvCxnSpPr>
            <a:stCxn id="17" idx="1"/>
            <a:endCxn id="18" idx="1"/>
          </p:cNvCxnSpPr>
          <p:nvPr/>
        </p:nvCxnSpPr>
        <p:spPr>
          <a:xfrm rot="10800000" flipV="1">
            <a:off x="587367" y="3710607"/>
            <a:ext cx="1646912" cy="1888435"/>
          </a:xfrm>
          <a:prstGeom prst="bentConnector3">
            <a:avLst>
              <a:gd name="adj1" fmla="val 113881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062861-32BF-76F0-D34E-B6523508215C}"/>
              </a:ext>
            </a:extLst>
          </p:cNvPr>
          <p:cNvCxnSpPr>
            <a:cxnSpLocks/>
          </p:cNvCxnSpPr>
          <p:nvPr/>
        </p:nvCxnSpPr>
        <p:spPr>
          <a:xfrm>
            <a:off x="3107231" y="5605667"/>
            <a:ext cx="59876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5E9FC4-CE2C-E751-9575-C818AA9544C7}"/>
              </a:ext>
            </a:extLst>
          </p:cNvPr>
          <p:cNvCxnSpPr>
            <a:cxnSpLocks/>
          </p:cNvCxnSpPr>
          <p:nvPr/>
        </p:nvCxnSpPr>
        <p:spPr>
          <a:xfrm>
            <a:off x="6240337" y="5599042"/>
            <a:ext cx="59876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2507CF-4540-BA17-50F7-77289BA3354B}"/>
              </a:ext>
            </a:extLst>
          </p:cNvPr>
          <p:cNvSpPr txBox="1"/>
          <p:nvPr/>
        </p:nvSpPr>
        <p:spPr>
          <a:xfrm>
            <a:off x="3750194" y="1402570"/>
            <a:ext cx="248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HANDLING MISSING VALUES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C9F54-ED73-1590-DCAF-9787D786F2A0}"/>
              </a:ext>
            </a:extLst>
          </p:cNvPr>
          <p:cNvSpPr txBox="1"/>
          <p:nvPr/>
        </p:nvSpPr>
        <p:spPr>
          <a:xfrm>
            <a:off x="6886510" y="1390400"/>
            <a:ext cx="248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HANDLING 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169D6-133F-5ED6-60B4-A40ED4E0BECB}"/>
              </a:ext>
            </a:extLst>
          </p:cNvPr>
          <p:cNvSpPr txBox="1"/>
          <p:nvPr/>
        </p:nvSpPr>
        <p:spPr>
          <a:xfrm>
            <a:off x="8489950" y="3293163"/>
            <a:ext cx="248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FEATURE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73D-DC02-3F7F-CF67-2CD8E4EA9BB8}"/>
              </a:ext>
            </a:extLst>
          </p:cNvPr>
          <p:cNvSpPr txBox="1"/>
          <p:nvPr/>
        </p:nvSpPr>
        <p:spPr>
          <a:xfrm>
            <a:off x="5358074" y="3473657"/>
            <a:ext cx="251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679CA-69C6-3A6B-3B80-E6D06B00ECF5}"/>
              </a:ext>
            </a:extLst>
          </p:cNvPr>
          <p:cNvSpPr txBox="1"/>
          <p:nvPr/>
        </p:nvSpPr>
        <p:spPr>
          <a:xfrm>
            <a:off x="2242359" y="3472642"/>
            <a:ext cx="251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trike="sngStrike" dirty="0"/>
              <a:t>OVERSAMPLING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39473-DE85-C7D5-6A73-DB7880082967}"/>
              </a:ext>
            </a:extLst>
          </p:cNvPr>
          <p:cNvSpPr txBox="1"/>
          <p:nvPr/>
        </p:nvSpPr>
        <p:spPr>
          <a:xfrm>
            <a:off x="616690" y="1411714"/>
            <a:ext cx="248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SPLITTING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93849-5E5F-946B-66DF-1C402E0177B7}"/>
              </a:ext>
            </a:extLst>
          </p:cNvPr>
          <p:cNvSpPr txBox="1"/>
          <p:nvPr/>
        </p:nvSpPr>
        <p:spPr>
          <a:xfrm>
            <a:off x="576986" y="5366774"/>
            <a:ext cx="251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43C18-40B6-39B5-7F9F-636DFA3ACD35}"/>
              </a:ext>
            </a:extLst>
          </p:cNvPr>
          <p:cNvSpPr txBox="1"/>
          <p:nvPr/>
        </p:nvSpPr>
        <p:spPr>
          <a:xfrm>
            <a:off x="3723381" y="5195428"/>
            <a:ext cx="2519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DIMENSIONALITY REDUCTION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B6AB-EB3B-C0D3-2AE5-3054570818C4}"/>
              </a:ext>
            </a:extLst>
          </p:cNvPr>
          <p:cNvSpPr txBox="1"/>
          <p:nvPr/>
        </p:nvSpPr>
        <p:spPr>
          <a:xfrm>
            <a:off x="6857769" y="5190168"/>
            <a:ext cx="2519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13754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7367" y="5155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06</a:t>
            </a:r>
            <a:endParaRPr lang="zh-CN" altLang="en-US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609" y="515590"/>
            <a:ext cx="416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Model Training and Model Evaluation</a:t>
            </a:r>
          </a:p>
        </p:txBody>
      </p:sp>
      <p:sp>
        <p:nvSpPr>
          <p:cNvPr id="70" name="椭圆 1"/>
          <p:cNvSpPr/>
          <p:nvPr/>
        </p:nvSpPr>
        <p:spPr>
          <a:xfrm>
            <a:off x="1949716" y="1622397"/>
            <a:ext cx="1540230" cy="1539186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b="1" kern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1" name="椭圆 1"/>
          <p:cNvSpPr/>
          <p:nvPr/>
        </p:nvSpPr>
        <p:spPr>
          <a:xfrm>
            <a:off x="1808892" y="2972150"/>
            <a:ext cx="773777" cy="1539186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2" name="椭圆 1"/>
          <p:cNvSpPr/>
          <p:nvPr/>
        </p:nvSpPr>
        <p:spPr>
          <a:xfrm rot="5400000">
            <a:off x="1703863" y="4336397"/>
            <a:ext cx="1531902" cy="1547554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b="1" kern="0" dirty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3" name="椭圆 1"/>
          <p:cNvSpPr/>
          <p:nvPr/>
        </p:nvSpPr>
        <p:spPr>
          <a:xfrm rot="10800000">
            <a:off x="573102" y="1410303"/>
            <a:ext cx="1540230" cy="1539186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4" name="椭圆 1"/>
          <p:cNvSpPr/>
          <p:nvPr/>
        </p:nvSpPr>
        <p:spPr>
          <a:xfrm rot="6199008">
            <a:off x="864192" y="3735927"/>
            <a:ext cx="769593" cy="1458023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5" name="圆角矩形 14"/>
          <p:cNvSpPr/>
          <p:nvPr/>
        </p:nvSpPr>
        <p:spPr>
          <a:xfrm>
            <a:off x="3346663" y="1994699"/>
            <a:ext cx="3700672" cy="602290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b="1" kern="0" dirty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6" name="圆角矩形 14"/>
          <p:cNvSpPr/>
          <p:nvPr/>
        </p:nvSpPr>
        <p:spPr>
          <a:xfrm>
            <a:off x="3036543" y="4606853"/>
            <a:ext cx="3768748" cy="602290"/>
          </a:xfrm>
          <a:custGeom>
            <a:avLst/>
            <a:gdLst>
              <a:gd name="connsiteX0" fmla="*/ 0 w 4033295"/>
              <a:gd name="connsiteY0" fmla="*/ 0 h 648072"/>
              <a:gd name="connsiteX1" fmla="*/ 3709259 w 4033295"/>
              <a:gd name="connsiteY1" fmla="*/ 0 h 648072"/>
              <a:gd name="connsiteX2" fmla="*/ 4033295 w 4033295"/>
              <a:gd name="connsiteY2" fmla="*/ 324036 h 648072"/>
              <a:gd name="connsiteX3" fmla="*/ 3709259 w 4033295"/>
              <a:gd name="connsiteY3" fmla="*/ 648072 h 648072"/>
              <a:gd name="connsiteX4" fmla="*/ 72855 w 4033295"/>
              <a:gd name="connsiteY4" fmla="*/ 648072 h 648072"/>
              <a:gd name="connsiteX5" fmla="*/ 0 w 4033295"/>
              <a:gd name="connsiteY5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EXTREME GRADIEN BOOSTING</a:t>
            </a:r>
            <a:endParaRPr lang="zh-CN" altLang="en-US" sz="2000" b="1" kern="0" dirty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2449174" y="2015746"/>
            <a:ext cx="56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b="1" kern="0" dirty="0">
                <a:solidFill>
                  <a:prstClr val="white">
                    <a:lumMod val="50000"/>
                  </a:prst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A</a:t>
            </a:r>
            <a:endParaRPr lang="zh-CN" altLang="en-US" sz="4400" b="1" kern="0" dirty="0">
              <a:solidFill>
                <a:prstClr val="white">
                  <a:lumMod val="50000"/>
                </a:prstClr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8" name="TextBox 11"/>
          <p:cNvSpPr txBox="1"/>
          <p:nvPr/>
        </p:nvSpPr>
        <p:spPr>
          <a:xfrm>
            <a:off x="2234426" y="4761954"/>
            <a:ext cx="56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b="1" kern="0" dirty="0">
                <a:solidFill>
                  <a:prstClr val="white">
                    <a:lumMod val="50000"/>
                  </a:prst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B</a:t>
            </a:r>
            <a:endParaRPr lang="zh-CN" altLang="en-US" sz="4400" b="1" kern="0" dirty="0">
              <a:solidFill>
                <a:prstClr val="white">
                  <a:lumMod val="50000"/>
                </a:prstClr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82015" y="2144324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RANDOM FOREST</a:t>
            </a:r>
            <a:endParaRPr lang="zh-CN" altLang="en-US" sz="2000" b="1" kern="0" dirty="0">
              <a:solidFill>
                <a:sysClr val="window" lastClr="FFFFFF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37688B6E-002C-0E40-0A59-6DA7106F304B}"/>
              </a:ext>
            </a:extLst>
          </p:cNvPr>
          <p:cNvGrpSpPr/>
          <p:nvPr/>
        </p:nvGrpSpPr>
        <p:grpSpPr>
          <a:xfrm>
            <a:off x="189656" y="6287812"/>
            <a:ext cx="3714750" cy="376686"/>
            <a:chOff x="6431757" y="1969133"/>
            <a:chExt cx="3703067" cy="509779"/>
          </a:xfrm>
        </p:grpSpPr>
        <p:sp>
          <p:nvSpPr>
            <p:cNvPr id="9" name="泪滴形 18">
              <a:extLst>
                <a:ext uri="{FF2B5EF4-FFF2-40B4-BE49-F238E27FC236}">
                  <a16:creationId xmlns:a16="http://schemas.microsoft.com/office/drawing/2014/main" id="{D7C93F81-B8AA-3B4B-61E9-74E095389CFF}"/>
                </a:ext>
              </a:extLst>
            </p:cNvPr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" name="文本框 19">
              <a:extLst>
                <a:ext uri="{FF2B5EF4-FFF2-40B4-BE49-F238E27FC236}">
                  <a16:creationId xmlns:a16="http://schemas.microsoft.com/office/drawing/2014/main" id="{81BCDAF1-8ED0-B3D6-9CE8-5DE27BEEC31E}"/>
                </a:ext>
              </a:extLst>
            </p:cNvPr>
            <p:cNvSpPr txBox="1"/>
            <p:nvPr/>
          </p:nvSpPr>
          <p:spPr>
            <a:xfrm>
              <a:off x="6988399" y="2024852"/>
              <a:ext cx="3146425" cy="4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5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Gender</a:t>
              </a:r>
            </a:p>
          </p:txBody>
        </p: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1D154530-A84B-E17A-BDCB-FDF658A5784F}"/>
                </a:ext>
              </a:extLst>
            </p:cNvPr>
            <p:cNvSpPr txBox="1"/>
            <p:nvPr/>
          </p:nvSpPr>
          <p:spPr>
            <a:xfrm>
              <a:off x="6466073" y="2039356"/>
              <a:ext cx="408305" cy="41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3.4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A8422A-F038-B618-C58A-7CDE5E715D91}"/>
              </a:ext>
            </a:extLst>
          </p:cNvPr>
          <p:cNvSpPr txBox="1"/>
          <p:nvPr/>
        </p:nvSpPr>
        <p:spPr>
          <a:xfrm>
            <a:off x="9576801" y="788742"/>
            <a:ext cx="2300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effectLst/>
                <a:latin typeface="+mj-lt"/>
                <a:cs typeface="Arial" panose="020B0604020202020204" pitchFamily="34" charset="0"/>
              </a:rPr>
              <a:t>Note: Better you zoom of the graphs</a:t>
            </a:r>
            <a:endParaRPr lang="en-US" sz="1050" b="1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BEAC0D9-CC0F-1092-C683-CD1DDF879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63425"/>
              </p:ext>
            </p:extLst>
          </p:nvPr>
        </p:nvGraphicFramePr>
        <p:xfrm>
          <a:off x="7053991" y="1668951"/>
          <a:ext cx="5097809" cy="252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104878701"/>
                    </a:ext>
                  </a:extLst>
                </a:gridCol>
                <a:gridCol w="1107966">
                  <a:extLst>
                    <a:ext uri="{9D8B030D-6E8A-4147-A177-3AD203B41FA5}">
                      <a16:colId xmlns:a16="http://schemas.microsoft.com/office/drawing/2014/main" val="4261120587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103605694"/>
                    </a:ext>
                  </a:extLst>
                </a:gridCol>
                <a:gridCol w="983450">
                  <a:extLst>
                    <a:ext uri="{9D8B030D-6E8A-4147-A177-3AD203B41FA5}">
                      <a16:colId xmlns:a16="http://schemas.microsoft.com/office/drawing/2014/main" val="2763550326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3854895872"/>
                    </a:ext>
                  </a:extLst>
                </a:gridCol>
              </a:tblGrid>
              <a:tr h="23200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6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icrosoft YaHei"/>
                          <a:cs typeface="+mn-cs"/>
                        </a:rPr>
                        <a:t> 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icrosoft YaHei"/>
                          <a:cs typeface="+mn-cs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icrosoft YaHei"/>
                          <a:cs typeface="+mn-cs"/>
                        </a:rPr>
                        <a:t>32627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407965"/>
                  </a:ext>
                </a:extLst>
              </a:tr>
              <a:tr h="34658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68253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5814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57700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23399"/>
                  </a:ext>
                </a:extLst>
              </a:tr>
              <a:tr h="197236">
                <a:tc>
                  <a:txBody>
                    <a:bodyPr/>
                    <a:lstStyle/>
                    <a:p>
                      <a:endParaRPr lang="en-US" sz="14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Accuracy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158580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macro avg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158580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weighted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158580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133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0A416F-6A03-D226-2A73-8C0BC8170D5C}"/>
              </a:ext>
            </a:extLst>
          </p:cNvPr>
          <p:cNvSpPr txBox="1"/>
          <p:nvPr/>
        </p:nvSpPr>
        <p:spPr>
          <a:xfrm>
            <a:off x="7053991" y="141030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Train Results (Random Forest Classifier)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9D5012-5270-DE66-9311-657523F8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3" y="2622883"/>
            <a:ext cx="2791977" cy="2018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B4FBDC-3D5D-A3DF-5014-A1161E1D3791}"/>
              </a:ext>
            </a:extLst>
          </p:cNvPr>
          <p:cNvSpPr txBox="1"/>
          <p:nvPr/>
        </p:nvSpPr>
        <p:spPr>
          <a:xfrm>
            <a:off x="2438324" y="3305255"/>
            <a:ext cx="128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Importance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148CBF-2D65-8105-D3E8-52CE2510A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23" y="5209143"/>
            <a:ext cx="2513177" cy="16488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5D9517-5EB8-4A77-6501-AA92CF790351}"/>
              </a:ext>
            </a:extLst>
          </p:cNvPr>
          <p:cNvSpPr txBox="1"/>
          <p:nvPr/>
        </p:nvSpPr>
        <p:spPr>
          <a:xfrm>
            <a:off x="2441942" y="5784065"/>
            <a:ext cx="128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Importance</a:t>
            </a:r>
          </a:p>
        </p:txBody>
      </p:sp>
      <p:graphicFrame>
        <p:nvGraphicFramePr>
          <p:cNvPr id="28" name="Table 13">
            <a:extLst>
              <a:ext uri="{FF2B5EF4-FFF2-40B4-BE49-F238E27FC236}">
                <a16:creationId xmlns:a16="http://schemas.microsoft.com/office/drawing/2014/main" id="{8669FB56-7CC5-BD4D-1347-4B11D19B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88423"/>
              </p:ext>
            </p:extLst>
          </p:nvPr>
        </p:nvGraphicFramePr>
        <p:xfrm>
          <a:off x="6951723" y="4453136"/>
          <a:ext cx="5097809" cy="252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104878701"/>
                    </a:ext>
                  </a:extLst>
                </a:gridCol>
                <a:gridCol w="1107966">
                  <a:extLst>
                    <a:ext uri="{9D8B030D-6E8A-4147-A177-3AD203B41FA5}">
                      <a16:colId xmlns:a16="http://schemas.microsoft.com/office/drawing/2014/main" val="4261120587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103605694"/>
                    </a:ext>
                  </a:extLst>
                </a:gridCol>
                <a:gridCol w="983450">
                  <a:extLst>
                    <a:ext uri="{9D8B030D-6E8A-4147-A177-3AD203B41FA5}">
                      <a16:colId xmlns:a16="http://schemas.microsoft.com/office/drawing/2014/main" val="2763550326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3854895872"/>
                    </a:ext>
                  </a:extLst>
                </a:gridCol>
              </a:tblGrid>
              <a:tr h="23200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6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0.61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icrosoft YaHei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0.23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Microsoft YaHei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0.34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Microsoft YaHei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icrosoft YaHei"/>
                          <a:cs typeface="+mn-cs"/>
                        </a:rPr>
                        <a:t>32627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407965"/>
                  </a:ext>
                </a:extLst>
              </a:tr>
              <a:tr h="34658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0.70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0.61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68253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5814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0.62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0.61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0.62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57700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23399"/>
                  </a:ext>
                </a:extLst>
              </a:tr>
              <a:tr h="197236">
                <a:tc>
                  <a:txBody>
                    <a:bodyPr/>
                    <a:lstStyle/>
                    <a:p>
                      <a:endParaRPr lang="en-US" sz="14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Accuracy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158580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macro avg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158580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weighted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158580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1337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B5BA21A-C350-3283-7EB4-D9268E0B71C8}"/>
              </a:ext>
            </a:extLst>
          </p:cNvPr>
          <p:cNvSpPr txBox="1"/>
          <p:nvPr/>
        </p:nvSpPr>
        <p:spPr>
          <a:xfrm>
            <a:off x="6951723" y="419448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Train Results (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XGBoost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Classifier)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7367" y="5155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08</a:t>
            </a:r>
            <a:endParaRPr lang="zh-CN" altLang="en-US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370" y="51559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Conclusion</a:t>
            </a:r>
            <a:endParaRPr lang="zh-CN" altLang="en-US" sz="20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49" name="Straight Connector 38"/>
          <p:cNvCxnSpPr/>
          <p:nvPr/>
        </p:nvCxnSpPr>
        <p:spPr bwMode="auto">
          <a:xfrm flipV="1">
            <a:off x="5779313" y="2273267"/>
            <a:ext cx="496242" cy="695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78"/>
          <p:cNvSpPr txBox="1"/>
          <p:nvPr/>
        </p:nvSpPr>
        <p:spPr>
          <a:xfrm>
            <a:off x="5669959" y="1742670"/>
            <a:ext cx="70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01</a:t>
            </a:r>
            <a:endParaRPr lang="zh-CN" altLang="en-US" sz="2400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1" name="Straight Connector 38"/>
          <p:cNvCxnSpPr/>
          <p:nvPr/>
        </p:nvCxnSpPr>
        <p:spPr bwMode="auto">
          <a:xfrm flipV="1">
            <a:off x="5773840" y="5281578"/>
            <a:ext cx="496242" cy="695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03"/>
          <p:cNvSpPr txBox="1"/>
          <p:nvPr/>
        </p:nvSpPr>
        <p:spPr>
          <a:xfrm>
            <a:off x="5668155" y="4682049"/>
            <a:ext cx="70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03</a:t>
            </a:r>
            <a:endParaRPr lang="zh-CN" altLang="en-US" sz="2400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971309" y="6297434"/>
            <a:ext cx="8725327" cy="449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74543" y="1238471"/>
            <a:ext cx="4922627" cy="2226303"/>
            <a:chOff x="1602311" y="4406651"/>
            <a:chExt cx="3538924" cy="2170316"/>
          </a:xfrm>
        </p:grpSpPr>
        <p:sp>
          <p:nvSpPr>
            <p:cNvPr id="78" name="文本框 77"/>
            <p:cNvSpPr txBox="1"/>
            <p:nvPr/>
          </p:nvSpPr>
          <p:spPr>
            <a:xfrm>
              <a:off x="1607227" y="4406651"/>
              <a:ext cx="2135654" cy="360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/>
                  <a:latin typeface="Consolas" panose="020B0609020204030204" pitchFamily="49" charset="0"/>
                </a:rPr>
                <a:t>Understanding Data Set</a:t>
              </a:r>
              <a:endParaRPr lang="en-US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602311" y="4671735"/>
              <a:ext cx="3538924" cy="190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Data Test did not have column target `</a:t>
              </a:r>
              <a:r>
                <a:rPr lang="en-US" sz="1100" b="0" dirty="0" err="1">
                  <a:solidFill>
                    <a:schemeClr val="accent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Interest_Rate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`, so I can't compare the result between train and test result over fit or under fit or perfect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The model just do training model in Data Train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There are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anomali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data in Data Train and Data Test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I drop column `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Loan_ID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` that's primary key, unfortunately that is useless for modeling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Column Target is 0, 1, and 2 after replaced, have some imbalanced data,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expetation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for improvement need oversampling to have best result, but the real is no needed.</a:t>
              </a:r>
            </a:p>
          </p:txBody>
        </p:sp>
      </p:grpSp>
      <p:sp>
        <p:nvSpPr>
          <p:cNvPr id="91" name="personal-id-card-of-a-man_47848"/>
          <p:cNvSpPr>
            <a:spLocks noChangeAspect="1"/>
          </p:cNvSpPr>
          <p:nvPr/>
        </p:nvSpPr>
        <p:spPr bwMode="auto">
          <a:xfrm>
            <a:off x="4437934" y="3457641"/>
            <a:ext cx="388846" cy="297439"/>
          </a:xfrm>
          <a:custGeom>
            <a:avLst/>
            <a:gdLst>
              <a:gd name="connsiteX0" fmla="*/ 361794 w 551492"/>
              <a:gd name="connsiteY0" fmla="*/ 308363 h 421851"/>
              <a:gd name="connsiteX1" fmla="*/ 530845 w 551492"/>
              <a:gd name="connsiteY1" fmla="*/ 308363 h 421851"/>
              <a:gd name="connsiteX2" fmla="*/ 551492 w 551492"/>
              <a:gd name="connsiteY2" fmla="*/ 329044 h 421851"/>
              <a:gd name="connsiteX3" fmla="*/ 551492 w 551492"/>
              <a:gd name="connsiteY3" fmla="*/ 362650 h 421851"/>
              <a:gd name="connsiteX4" fmla="*/ 530845 w 551492"/>
              <a:gd name="connsiteY4" fmla="*/ 383331 h 421851"/>
              <a:gd name="connsiteX5" fmla="*/ 378570 w 551492"/>
              <a:gd name="connsiteY5" fmla="*/ 383331 h 421851"/>
              <a:gd name="connsiteX6" fmla="*/ 378570 w 551492"/>
              <a:gd name="connsiteY6" fmla="*/ 369113 h 421851"/>
              <a:gd name="connsiteX7" fmla="*/ 361794 w 551492"/>
              <a:gd name="connsiteY7" fmla="*/ 308363 h 421851"/>
              <a:gd name="connsiteX8" fmla="*/ 313904 w 551492"/>
              <a:gd name="connsiteY8" fmla="*/ 172924 h 421851"/>
              <a:gd name="connsiteX9" fmla="*/ 530832 w 551492"/>
              <a:gd name="connsiteY9" fmla="*/ 172924 h 421851"/>
              <a:gd name="connsiteX10" fmla="*/ 551492 w 551492"/>
              <a:gd name="connsiteY10" fmla="*/ 193548 h 421851"/>
              <a:gd name="connsiteX11" fmla="*/ 551492 w 551492"/>
              <a:gd name="connsiteY11" fmla="*/ 225772 h 421851"/>
              <a:gd name="connsiteX12" fmla="*/ 530832 w 551492"/>
              <a:gd name="connsiteY12" fmla="*/ 247685 h 421851"/>
              <a:gd name="connsiteX13" fmla="*/ 271293 w 551492"/>
              <a:gd name="connsiteY13" fmla="*/ 247685 h 421851"/>
              <a:gd name="connsiteX14" fmla="*/ 271293 w 551492"/>
              <a:gd name="connsiteY14" fmla="*/ 227061 h 421851"/>
              <a:gd name="connsiteX15" fmla="*/ 272584 w 551492"/>
              <a:gd name="connsiteY15" fmla="*/ 224483 h 421851"/>
              <a:gd name="connsiteX16" fmla="*/ 313904 w 551492"/>
              <a:gd name="connsiteY16" fmla="*/ 172924 h 421851"/>
              <a:gd name="connsiteX17" fmla="*/ 281648 w 551492"/>
              <a:gd name="connsiteY17" fmla="*/ 36241 h 421851"/>
              <a:gd name="connsiteX18" fmla="*/ 530834 w 551492"/>
              <a:gd name="connsiteY18" fmla="*/ 36241 h 421851"/>
              <a:gd name="connsiteX19" fmla="*/ 551492 w 551492"/>
              <a:gd name="connsiteY19" fmla="*/ 58154 h 421851"/>
              <a:gd name="connsiteX20" fmla="*/ 551492 w 551492"/>
              <a:gd name="connsiteY20" fmla="*/ 90378 h 421851"/>
              <a:gd name="connsiteX21" fmla="*/ 530834 w 551492"/>
              <a:gd name="connsiteY21" fmla="*/ 111002 h 421851"/>
              <a:gd name="connsiteX22" fmla="*/ 308761 w 551492"/>
              <a:gd name="connsiteY22" fmla="*/ 111002 h 421851"/>
              <a:gd name="connsiteX23" fmla="*/ 295850 w 551492"/>
              <a:gd name="connsiteY23" fmla="*/ 96823 h 421851"/>
              <a:gd name="connsiteX24" fmla="*/ 281648 w 551492"/>
              <a:gd name="connsiteY24" fmla="*/ 36241 h 421851"/>
              <a:gd name="connsiteX25" fmla="*/ 176987 w 551492"/>
              <a:gd name="connsiteY25" fmla="*/ 0 h 421851"/>
              <a:gd name="connsiteX26" fmla="*/ 271294 w 551492"/>
              <a:gd name="connsiteY26" fmla="*/ 117396 h 421851"/>
              <a:gd name="connsiteX27" fmla="*/ 276461 w 551492"/>
              <a:gd name="connsiteY27" fmla="*/ 117396 h 421851"/>
              <a:gd name="connsiteX28" fmla="*/ 290672 w 551492"/>
              <a:gd name="connsiteY28" fmla="*/ 152228 h 421851"/>
              <a:gd name="connsiteX29" fmla="*/ 262251 w 551492"/>
              <a:gd name="connsiteY29" fmla="*/ 199960 h 421851"/>
              <a:gd name="connsiteX30" fmla="*/ 257083 w 551492"/>
              <a:gd name="connsiteY30" fmla="*/ 197380 h 421851"/>
              <a:gd name="connsiteX31" fmla="*/ 224786 w 551492"/>
              <a:gd name="connsiteY31" fmla="*/ 247692 h 421851"/>
              <a:gd name="connsiteX32" fmla="*/ 219619 w 551492"/>
              <a:gd name="connsiteY32" fmla="*/ 259303 h 421851"/>
              <a:gd name="connsiteX33" fmla="*/ 241581 w 551492"/>
              <a:gd name="connsiteY33" fmla="*/ 279944 h 421851"/>
              <a:gd name="connsiteX34" fmla="*/ 263543 w 551492"/>
              <a:gd name="connsiteY34" fmla="*/ 279944 h 421851"/>
              <a:gd name="connsiteX35" fmla="*/ 352682 w 551492"/>
              <a:gd name="connsiteY35" fmla="*/ 368958 h 421851"/>
              <a:gd name="connsiteX36" fmla="*/ 352682 w 551492"/>
              <a:gd name="connsiteY36" fmla="*/ 393470 h 421851"/>
              <a:gd name="connsiteX37" fmla="*/ 325553 w 551492"/>
              <a:gd name="connsiteY37" fmla="*/ 421851 h 421851"/>
              <a:gd name="connsiteX38" fmla="*/ 28421 w 551492"/>
              <a:gd name="connsiteY38" fmla="*/ 421851 h 421851"/>
              <a:gd name="connsiteX39" fmla="*/ 0 w 551492"/>
              <a:gd name="connsiteY39" fmla="*/ 393470 h 421851"/>
              <a:gd name="connsiteX40" fmla="*/ 0 w 551492"/>
              <a:gd name="connsiteY40" fmla="*/ 368958 h 421851"/>
              <a:gd name="connsiteX41" fmla="*/ 89139 w 551492"/>
              <a:gd name="connsiteY41" fmla="*/ 279944 h 421851"/>
              <a:gd name="connsiteX42" fmla="*/ 112393 w 551492"/>
              <a:gd name="connsiteY42" fmla="*/ 279944 h 421851"/>
              <a:gd name="connsiteX43" fmla="*/ 133063 w 551492"/>
              <a:gd name="connsiteY43" fmla="*/ 259303 h 421851"/>
              <a:gd name="connsiteX44" fmla="*/ 127896 w 551492"/>
              <a:gd name="connsiteY44" fmla="*/ 247692 h 421851"/>
              <a:gd name="connsiteX45" fmla="*/ 95599 w 551492"/>
              <a:gd name="connsiteY45" fmla="*/ 198670 h 421851"/>
              <a:gd name="connsiteX46" fmla="*/ 91723 w 551492"/>
              <a:gd name="connsiteY46" fmla="*/ 199960 h 421851"/>
              <a:gd name="connsiteX47" fmla="*/ 63302 w 551492"/>
              <a:gd name="connsiteY47" fmla="*/ 152228 h 421851"/>
              <a:gd name="connsiteX48" fmla="*/ 78804 w 551492"/>
              <a:gd name="connsiteY48" fmla="*/ 117396 h 421851"/>
              <a:gd name="connsiteX49" fmla="*/ 81388 w 551492"/>
              <a:gd name="connsiteY49" fmla="*/ 117396 h 421851"/>
              <a:gd name="connsiteX50" fmla="*/ 176987 w 551492"/>
              <a:gd name="connsiteY50" fmla="*/ 0 h 42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51492" h="421851">
                <a:moveTo>
                  <a:pt x="361794" y="308363"/>
                </a:moveTo>
                <a:lnTo>
                  <a:pt x="530845" y="308363"/>
                </a:lnTo>
                <a:cubicBezTo>
                  <a:pt x="541168" y="308363"/>
                  <a:pt x="551492" y="317411"/>
                  <a:pt x="551492" y="329044"/>
                </a:cubicBezTo>
                <a:lnTo>
                  <a:pt x="551492" y="362650"/>
                </a:lnTo>
                <a:cubicBezTo>
                  <a:pt x="551492" y="374283"/>
                  <a:pt x="541168" y="383331"/>
                  <a:pt x="530845" y="383331"/>
                </a:cubicBezTo>
                <a:lnTo>
                  <a:pt x="378570" y="383331"/>
                </a:lnTo>
                <a:lnTo>
                  <a:pt x="378570" y="369113"/>
                </a:lnTo>
                <a:cubicBezTo>
                  <a:pt x="378570" y="347140"/>
                  <a:pt x="372118" y="326459"/>
                  <a:pt x="361794" y="308363"/>
                </a:cubicBezTo>
                <a:close/>
                <a:moveTo>
                  <a:pt x="313904" y="172924"/>
                </a:moveTo>
                <a:lnTo>
                  <a:pt x="530832" y="172924"/>
                </a:lnTo>
                <a:cubicBezTo>
                  <a:pt x="541162" y="172924"/>
                  <a:pt x="551492" y="181947"/>
                  <a:pt x="551492" y="193548"/>
                </a:cubicBezTo>
                <a:lnTo>
                  <a:pt x="551492" y="225772"/>
                </a:lnTo>
                <a:cubicBezTo>
                  <a:pt x="551492" y="237373"/>
                  <a:pt x="541162" y="247685"/>
                  <a:pt x="530832" y="247685"/>
                </a:cubicBezTo>
                <a:lnTo>
                  <a:pt x="271293" y="247685"/>
                </a:lnTo>
                <a:lnTo>
                  <a:pt x="271293" y="227061"/>
                </a:lnTo>
                <a:cubicBezTo>
                  <a:pt x="271293" y="225772"/>
                  <a:pt x="272584" y="225772"/>
                  <a:pt x="272584" y="224483"/>
                </a:cubicBezTo>
                <a:cubicBezTo>
                  <a:pt x="293244" y="218038"/>
                  <a:pt x="307448" y="194837"/>
                  <a:pt x="313904" y="172924"/>
                </a:cubicBezTo>
                <a:close/>
                <a:moveTo>
                  <a:pt x="281648" y="36241"/>
                </a:moveTo>
                <a:lnTo>
                  <a:pt x="530834" y="36241"/>
                </a:lnTo>
                <a:cubicBezTo>
                  <a:pt x="541163" y="36241"/>
                  <a:pt x="551492" y="46553"/>
                  <a:pt x="551492" y="58154"/>
                </a:cubicBezTo>
                <a:lnTo>
                  <a:pt x="551492" y="90378"/>
                </a:lnTo>
                <a:cubicBezTo>
                  <a:pt x="551492" y="101979"/>
                  <a:pt x="541163" y="111002"/>
                  <a:pt x="530834" y="111002"/>
                </a:cubicBezTo>
                <a:lnTo>
                  <a:pt x="308761" y="111002"/>
                </a:lnTo>
                <a:cubicBezTo>
                  <a:pt x="304888" y="104557"/>
                  <a:pt x="301015" y="99401"/>
                  <a:pt x="295850" y="96823"/>
                </a:cubicBezTo>
                <a:cubicBezTo>
                  <a:pt x="293268" y="72333"/>
                  <a:pt x="288104" y="52998"/>
                  <a:pt x="281648" y="36241"/>
                </a:cubicBezTo>
                <a:close/>
                <a:moveTo>
                  <a:pt x="176987" y="0"/>
                </a:moveTo>
                <a:cubicBezTo>
                  <a:pt x="257083" y="0"/>
                  <a:pt x="270002" y="64503"/>
                  <a:pt x="271294" y="117396"/>
                </a:cubicBezTo>
                <a:cubicBezTo>
                  <a:pt x="272586" y="117396"/>
                  <a:pt x="273878" y="117396"/>
                  <a:pt x="276461" y="117396"/>
                </a:cubicBezTo>
                <a:cubicBezTo>
                  <a:pt x="289380" y="117396"/>
                  <a:pt x="290672" y="132877"/>
                  <a:pt x="290672" y="152228"/>
                </a:cubicBezTo>
                <a:cubicBezTo>
                  <a:pt x="290672" y="171579"/>
                  <a:pt x="275169" y="199960"/>
                  <a:pt x="262251" y="199960"/>
                </a:cubicBezTo>
                <a:cubicBezTo>
                  <a:pt x="260959" y="199960"/>
                  <a:pt x="258375" y="198670"/>
                  <a:pt x="257083" y="197380"/>
                </a:cubicBezTo>
                <a:cubicBezTo>
                  <a:pt x="249332" y="216731"/>
                  <a:pt x="237705" y="233502"/>
                  <a:pt x="224786" y="247692"/>
                </a:cubicBezTo>
                <a:cubicBezTo>
                  <a:pt x="220911" y="250272"/>
                  <a:pt x="219619" y="254143"/>
                  <a:pt x="219619" y="259303"/>
                </a:cubicBezTo>
                <a:cubicBezTo>
                  <a:pt x="219619" y="270913"/>
                  <a:pt x="228662" y="279944"/>
                  <a:pt x="241581" y="279944"/>
                </a:cubicBezTo>
                <a:lnTo>
                  <a:pt x="263543" y="279944"/>
                </a:lnTo>
                <a:cubicBezTo>
                  <a:pt x="312634" y="279944"/>
                  <a:pt x="352682" y="319936"/>
                  <a:pt x="352682" y="368958"/>
                </a:cubicBezTo>
                <a:lnTo>
                  <a:pt x="352682" y="393470"/>
                </a:lnTo>
                <a:cubicBezTo>
                  <a:pt x="352682" y="408950"/>
                  <a:pt x="341055" y="421851"/>
                  <a:pt x="325553" y="421851"/>
                </a:cubicBezTo>
                <a:lnTo>
                  <a:pt x="28421" y="421851"/>
                </a:lnTo>
                <a:cubicBezTo>
                  <a:pt x="12919" y="421851"/>
                  <a:pt x="0" y="408950"/>
                  <a:pt x="0" y="393470"/>
                </a:cubicBezTo>
                <a:lnTo>
                  <a:pt x="0" y="368958"/>
                </a:lnTo>
                <a:cubicBezTo>
                  <a:pt x="0" y="319936"/>
                  <a:pt x="40048" y="279944"/>
                  <a:pt x="89139" y="279944"/>
                </a:cubicBezTo>
                <a:lnTo>
                  <a:pt x="112393" y="279944"/>
                </a:lnTo>
                <a:cubicBezTo>
                  <a:pt x="124020" y="279944"/>
                  <a:pt x="133063" y="270913"/>
                  <a:pt x="133063" y="259303"/>
                </a:cubicBezTo>
                <a:cubicBezTo>
                  <a:pt x="133063" y="254143"/>
                  <a:pt x="131771" y="250272"/>
                  <a:pt x="127896" y="247692"/>
                </a:cubicBezTo>
                <a:cubicBezTo>
                  <a:pt x="114977" y="234792"/>
                  <a:pt x="104642" y="216731"/>
                  <a:pt x="95599" y="198670"/>
                </a:cubicBezTo>
                <a:cubicBezTo>
                  <a:pt x="94307" y="199960"/>
                  <a:pt x="93015" y="199960"/>
                  <a:pt x="91723" y="199960"/>
                </a:cubicBezTo>
                <a:cubicBezTo>
                  <a:pt x="78804" y="199960"/>
                  <a:pt x="63302" y="171579"/>
                  <a:pt x="63302" y="152228"/>
                </a:cubicBezTo>
                <a:cubicBezTo>
                  <a:pt x="63302" y="132877"/>
                  <a:pt x="65886" y="117396"/>
                  <a:pt x="78804" y="117396"/>
                </a:cubicBezTo>
                <a:cubicBezTo>
                  <a:pt x="80096" y="117396"/>
                  <a:pt x="80096" y="117396"/>
                  <a:pt x="81388" y="117396"/>
                </a:cubicBezTo>
                <a:cubicBezTo>
                  <a:pt x="82680" y="64503"/>
                  <a:pt x="93015" y="0"/>
                  <a:pt x="176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9" name="组合 17">
            <a:extLst>
              <a:ext uri="{FF2B5EF4-FFF2-40B4-BE49-F238E27FC236}">
                <a16:creationId xmlns:a16="http://schemas.microsoft.com/office/drawing/2014/main" id="{02193658-3DB2-129D-9649-0BCBCFB2078B}"/>
              </a:ext>
            </a:extLst>
          </p:cNvPr>
          <p:cNvGrpSpPr/>
          <p:nvPr/>
        </p:nvGrpSpPr>
        <p:grpSpPr>
          <a:xfrm>
            <a:off x="174962" y="6319922"/>
            <a:ext cx="3867150" cy="376752"/>
            <a:chOff x="6431757" y="1969133"/>
            <a:chExt cx="3703067" cy="509779"/>
          </a:xfrm>
        </p:grpSpPr>
        <p:sp>
          <p:nvSpPr>
            <p:cNvPr id="10" name="泪滴形 18">
              <a:extLst>
                <a:ext uri="{FF2B5EF4-FFF2-40B4-BE49-F238E27FC236}">
                  <a16:creationId xmlns:a16="http://schemas.microsoft.com/office/drawing/2014/main" id="{9882F020-AF81-CD96-61E7-26F94C3C248D}"/>
                </a:ext>
              </a:extLst>
            </p:cNvPr>
            <p:cNvSpPr/>
            <p:nvPr/>
          </p:nvSpPr>
          <p:spPr>
            <a:xfrm>
              <a:off x="6431757" y="1969133"/>
              <a:ext cx="509779" cy="509779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" name="文本框 19">
              <a:extLst>
                <a:ext uri="{FF2B5EF4-FFF2-40B4-BE49-F238E27FC236}">
                  <a16:creationId xmlns:a16="http://schemas.microsoft.com/office/drawing/2014/main" id="{0407E316-EC94-8ED5-3922-3B5AE7B0FED1}"/>
                </a:ext>
              </a:extLst>
            </p:cNvPr>
            <p:cNvSpPr txBox="1"/>
            <p:nvPr/>
          </p:nvSpPr>
          <p:spPr>
            <a:xfrm>
              <a:off x="6988399" y="2024852"/>
              <a:ext cx="3146425" cy="43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500" b="1" dirty="0"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Economics Data</a:t>
              </a:r>
            </a:p>
          </p:txBody>
        </p:sp>
        <p:sp>
          <p:nvSpPr>
            <p:cNvPr id="12" name="文本框 20">
              <a:extLst>
                <a:ext uri="{FF2B5EF4-FFF2-40B4-BE49-F238E27FC236}">
                  <a16:creationId xmlns:a16="http://schemas.microsoft.com/office/drawing/2014/main" id="{E565C9A4-AA7E-3867-B899-A6E8B639394B}"/>
                </a:ext>
              </a:extLst>
            </p:cNvPr>
            <p:cNvSpPr txBox="1"/>
            <p:nvPr/>
          </p:nvSpPr>
          <p:spPr>
            <a:xfrm>
              <a:off x="6466073" y="2039356"/>
              <a:ext cx="408305" cy="41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charset="0"/>
                  <a:ea typeface="Calibri" panose="020F0502020204030204" charset="0"/>
                  <a:cs typeface="Arial" panose="020B0604020202020204" pitchFamily="34" charset="0"/>
                  <a:sym typeface="+mn-lt"/>
                </a:rPr>
                <a:t>3.5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631F36-0624-5006-436A-C9E788780937}"/>
              </a:ext>
            </a:extLst>
          </p:cNvPr>
          <p:cNvSpPr txBox="1"/>
          <p:nvPr/>
        </p:nvSpPr>
        <p:spPr>
          <a:xfrm>
            <a:off x="9576801" y="788742"/>
            <a:ext cx="2300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effectLst/>
                <a:latin typeface="+mj-lt"/>
                <a:cs typeface="Arial" panose="020B0604020202020204" pitchFamily="34" charset="0"/>
              </a:rPr>
              <a:t>Note: Better you zoom of the graphs</a:t>
            </a:r>
            <a:endParaRPr lang="en-US" sz="105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" name="Straight Connector 38">
            <a:extLst>
              <a:ext uri="{FF2B5EF4-FFF2-40B4-BE49-F238E27FC236}">
                <a16:creationId xmlns:a16="http://schemas.microsoft.com/office/drawing/2014/main" id="{4461D8A1-B47C-1F2E-2BD2-7C26585AB87F}"/>
              </a:ext>
            </a:extLst>
          </p:cNvPr>
          <p:cNvCxnSpPr/>
          <p:nvPr/>
        </p:nvCxnSpPr>
        <p:spPr bwMode="auto">
          <a:xfrm flipV="1">
            <a:off x="5792407" y="3743785"/>
            <a:ext cx="496242" cy="695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03">
            <a:extLst>
              <a:ext uri="{FF2B5EF4-FFF2-40B4-BE49-F238E27FC236}">
                <a16:creationId xmlns:a16="http://schemas.microsoft.com/office/drawing/2014/main" id="{4E39570E-1BEE-FF2C-9EF3-9714A583207E}"/>
              </a:ext>
            </a:extLst>
          </p:cNvPr>
          <p:cNvSpPr txBox="1"/>
          <p:nvPr/>
        </p:nvSpPr>
        <p:spPr>
          <a:xfrm>
            <a:off x="5686722" y="3144256"/>
            <a:ext cx="70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02</a:t>
            </a:r>
            <a:endParaRPr lang="zh-CN" altLang="en-US" sz="2400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7" name="组合 76">
            <a:extLst>
              <a:ext uri="{FF2B5EF4-FFF2-40B4-BE49-F238E27FC236}">
                <a16:creationId xmlns:a16="http://schemas.microsoft.com/office/drawing/2014/main" id="{463D8DB5-2236-186C-160D-93076D8161F1}"/>
              </a:ext>
            </a:extLst>
          </p:cNvPr>
          <p:cNvGrpSpPr/>
          <p:nvPr/>
        </p:nvGrpSpPr>
        <p:grpSpPr>
          <a:xfrm>
            <a:off x="574542" y="3883486"/>
            <a:ext cx="4922627" cy="2395580"/>
            <a:chOff x="1602311" y="4406651"/>
            <a:chExt cx="3538924" cy="2335336"/>
          </a:xfrm>
        </p:grpSpPr>
        <p:sp>
          <p:nvSpPr>
            <p:cNvPr id="14" name="文本框 77">
              <a:extLst>
                <a:ext uri="{FF2B5EF4-FFF2-40B4-BE49-F238E27FC236}">
                  <a16:creationId xmlns:a16="http://schemas.microsoft.com/office/drawing/2014/main" id="{EBC6C712-A6DA-01F8-CB66-C85641576A92}"/>
                </a:ext>
              </a:extLst>
            </p:cNvPr>
            <p:cNvSpPr txBox="1"/>
            <p:nvPr/>
          </p:nvSpPr>
          <p:spPr>
            <a:xfrm>
              <a:off x="1607227" y="4406651"/>
              <a:ext cx="1134206" cy="360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/>
                  <a:latin typeface="Consolas" panose="020B0609020204030204" pitchFamily="49" charset="0"/>
                </a:rPr>
                <a:t>Improvement</a:t>
              </a:r>
              <a:endParaRPr lang="en-US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文本框 79">
              <a:extLst>
                <a:ext uri="{FF2B5EF4-FFF2-40B4-BE49-F238E27FC236}">
                  <a16:creationId xmlns:a16="http://schemas.microsoft.com/office/drawing/2014/main" id="{20B57812-EC3B-F2CD-448F-33A6989F636F}"/>
                </a:ext>
              </a:extLst>
            </p:cNvPr>
            <p:cNvSpPr txBox="1"/>
            <p:nvPr/>
          </p:nvSpPr>
          <p:spPr>
            <a:xfrm>
              <a:off x="1602311" y="4671735"/>
              <a:ext cx="3538924" cy="207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effectLst/>
                  <a:latin typeface="Consolas" panose="020B0609020204030204" pitchFamily="49" charset="0"/>
                </a:rPr>
                <a:t>Random Forest have classification report shows all 100% make me suspicious, because parameter is default. Then suggested for improvement algorithm are: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 We should know best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algortihm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with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crosss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validation again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Then we know that, we do hyperparameter tuning with many parameters inside to looking for best params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After that training again with improvement best parameter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We got prediction `</a:t>
              </a:r>
              <a:r>
                <a:rPr lang="en-US" sz="1100" b="0" dirty="0" err="1">
                  <a:solidFill>
                    <a:schemeClr val="accent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Interest_Rate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` in Data Test, we should need to re-training and re-tuning hyperparameters for Data Train and Data Test to looking for comparison result between Data Train and Data Test, it shows Over Fit or Under Fit, that's clearly modeling.</a:t>
              </a:r>
            </a:p>
          </p:txBody>
        </p:sp>
      </p:grpSp>
      <p:grpSp>
        <p:nvGrpSpPr>
          <p:cNvPr id="16" name="组合 76">
            <a:extLst>
              <a:ext uri="{FF2B5EF4-FFF2-40B4-BE49-F238E27FC236}">
                <a16:creationId xmlns:a16="http://schemas.microsoft.com/office/drawing/2014/main" id="{A0559AE3-2644-ECFB-ED19-EB3E9D7A76D4}"/>
              </a:ext>
            </a:extLst>
          </p:cNvPr>
          <p:cNvGrpSpPr/>
          <p:nvPr/>
        </p:nvGrpSpPr>
        <p:grpSpPr>
          <a:xfrm>
            <a:off x="6659713" y="1839310"/>
            <a:ext cx="5329045" cy="4088351"/>
            <a:chOff x="1602311" y="4406651"/>
            <a:chExt cx="3538924" cy="3985537"/>
          </a:xfrm>
        </p:grpSpPr>
        <p:sp>
          <p:nvSpPr>
            <p:cNvPr id="17" name="文本框 77">
              <a:extLst>
                <a:ext uri="{FF2B5EF4-FFF2-40B4-BE49-F238E27FC236}">
                  <a16:creationId xmlns:a16="http://schemas.microsoft.com/office/drawing/2014/main" id="{439D9B8F-930D-1C16-937B-96B36D211125}"/>
                </a:ext>
              </a:extLst>
            </p:cNvPr>
            <p:cNvSpPr txBox="1"/>
            <p:nvPr/>
          </p:nvSpPr>
          <p:spPr>
            <a:xfrm>
              <a:off x="1607227" y="4406651"/>
              <a:ext cx="861084" cy="360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/>
                  <a:latin typeface="Consolas" panose="020B0609020204030204" pitchFamily="49" charset="0"/>
                </a:rPr>
                <a:t>Modeling</a:t>
              </a:r>
              <a:endParaRPr lang="en-US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文本框 79">
              <a:extLst>
                <a:ext uri="{FF2B5EF4-FFF2-40B4-BE49-F238E27FC236}">
                  <a16:creationId xmlns:a16="http://schemas.microsoft.com/office/drawing/2014/main" id="{FE5F15F7-83C9-79CE-98C8-7AB03C9757E8}"/>
                </a:ext>
              </a:extLst>
            </p:cNvPr>
            <p:cNvSpPr txBox="1"/>
            <p:nvPr/>
          </p:nvSpPr>
          <p:spPr>
            <a:xfrm>
              <a:off x="1602311" y="4671735"/>
              <a:ext cx="3538924" cy="372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As well as my own template,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do modeling sequence start with: 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- Data Processing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</a:rPr>
                <a:t>   - Data Training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</a:rPr>
                <a:t>   - Cross Validation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</a:rPr>
                <a:t>   - Hyperparameter tuning with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GridSearchCV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.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</a:rPr>
                <a:t>   - Model Evaluation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</a:rPr>
                <a:t>   - Make feature importance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 I'm failed to do Cross Validation because over time until 5 hours then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dont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do it again but coding still exist as my own template.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Did hyperparameter tuning was bad result and running time was over time until 20 hours 51 minutes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 From that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decide modeling manually with choose algorithms are Random Forest and Extreme Gradient 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Bossting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 (</a:t>
              </a:r>
              <a:r>
                <a:rPr lang="en-US" sz="1100" b="0" dirty="0" err="1">
                  <a:effectLst/>
                  <a:latin typeface="Consolas" panose="020B0609020204030204" pitchFamily="49" charset="0"/>
                </a:rPr>
                <a:t>XGBoost</a:t>
              </a:r>
              <a:r>
                <a:rPr lang="en-US" sz="1100" b="0" dirty="0">
                  <a:effectLst/>
                  <a:latin typeface="Consolas" panose="020B0609020204030204" pitchFamily="49" charset="0"/>
                </a:rPr>
                <a:t>) with default parameters.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 Result is more better default parameter with algorithm Random Forest the classification report shows all 100%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 Feature importance also shows equally distributed each feature for algorithms Random Forest and that was very good.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dirty="0">
                  <a:effectLst/>
                  <a:latin typeface="Consolas" panose="020B0609020204030204" pitchFamily="49" charset="0"/>
                </a:rPr>
                <a:t> Then I decide save model Random Forest to predict Data Test for the new label base on result classification is good.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nn4rc1a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750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Heiti Std R</vt:lpstr>
      <vt:lpstr>Arial</vt:lpstr>
      <vt:lpstr>Calibri</vt:lpstr>
      <vt:lpstr>Consolas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Andreas Enggar</cp:lastModifiedBy>
  <cp:revision>48</cp:revision>
  <dcterms:created xsi:type="dcterms:W3CDTF">2019-05-29T08:48:00Z</dcterms:created>
  <dcterms:modified xsi:type="dcterms:W3CDTF">2022-10-21T01:37:14Z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1033-11.2.0.11254</vt:lpwstr>
  </property>
  <property fmtid="{D5CDD505-2E9C-101B-9397-08002B2CF9AE}" pid="3" name="ICV">
    <vt:lpwstr>F421CF0EB1A548CE991E67A258C8D481</vt:lpwstr>
  </property>
</Properties>
</file>