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88" r:id="rId4"/>
    <p:sldId id="293" r:id="rId5"/>
    <p:sldId id="290" r:id="rId6"/>
    <p:sldId id="291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302" r:id="rId30"/>
    <p:sldId id="286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28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9114" autoAdjust="0"/>
  </p:normalViewPr>
  <p:slideViewPr>
    <p:cSldViewPr snapToGrid="0">
      <p:cViewPr varScale="1">
        <p:scale>
          <a:sx n="50" d="100"/>
          <a:sy n="50" d="100"/>
        </p:scale>
        <p:origin x="123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968EA-0136-4DB6-87BE-D9925E4DF6F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1B9D7-72A5-48B3-805C-D5C2C1D1B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8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1B9D7-72A5-48B3-805C-D5C2C1D1BC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39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ID3 (Iterative </a:t>
            </a:r>
            <a:r>
              <a:rPr lang="en-US" dirty="0" err="1" smtClean="0"/>
              <a:t>Dichotomiser</a:t>
            </a:r>
            <a:r>
              <a:rPr lang="en-US" dirty="0" smtClean="0"/>
              <a:t>)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b="1" dirty="0" smtClean="0"/>
              <a:t>information gain.</a:t>
            </a:r>
          </a:p>
          <a:p>
            <a:endParaRPr lang="en-US" dirty="0" smtClean="0"/>
          </a:p>
          <a:p>
            <a:r>
              <a:rPr lang="en-US" dirty="0" smtClean="0"/>
              <a:t>https://www.youtube.com/watch?v=vpOOzVoblkQ&amp;t=515s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1B9D7-72A5-48B3-805C-D5C2C1D1BC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33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1B9D7-72A5-48B3-805C-D5C2C1D1BC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53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1B9D7-72A5-48B3-805C-D5C2C1D1BC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22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tertinggi</a:t>
            </a:r>
            <a:r>
              <a:rPr lang="en-US" dirty="0" smtClean="0"/>
              <a:t> gain</a:t>
            </a:r>
            <a:r>
              <a:rPr lang="en-US" baseline="0" dirty="0" smtClean="0"/>
              <a:t> 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1B9D7-72A5-48B3-805C-D5C2C1D1BC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82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2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dihitung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ulang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Kalau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kemungkinan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aja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berarti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perlu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hitung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ulang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1B9D7-72A5-48B3-805C-D5C2C1D1BC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95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diskrit</a:t>
            </a:r>
            <a:r>
              <a:rPr lang="en-US" dirty="0" smtClean="0"/>
              <a:t>, subset yang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indeks</a:t>
            </a:r>
            <a:r>
              <a:rPr lang="en-US" dirty="0" smtClean="0"/>
              <a:t> </a:t>
            </a:r>
            <a:r>
              <a:rPr lang="en-US" dirty="0" err="1" smtClean="0"/>
              <a:t>gini</a:t>
            </a:r>
            <a:r>
              <a:rPr lang="en-US" dirty="0" smtClean="0"/>
              <a:t> minimum </a:t>
            </a:r>
            <a:r>
              <a:rPr lang="en-US" dirty="0" err="1" smtClean="0"/>
              <a:t>untuk</a:t>
            </a:r>
            <a:r>
              <a:rPr lang="en-US" dirty="0" smtClean="0"/>
              <a:t> yang </a:t>
            </a:r>
            <a:r>
              <a:rPr lang="en-US"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pemisah</a:t>
            </a:r>
            <a:r>
              <a:rPr lang="en-US" dirty="0" smtClean="0"/>
              <a:t>.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kontinu</a:t>
            </a:r>
            <a:r>
              <a:rPr lang="en-US" dirty="0" smtClean="0"/>
              <a:t>, </a:t>
            </a:r>
            <a:r>
              <a:rPr lang="en-US" dirty="0" err="1" smtClean="0"/>
              <a:t>strateginya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pasangan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berdekatan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pisah</a:t>
            </a:r>
            <a:r>
              <a:rPr lang="en-US" dirty="0" smtClean="0"/>
              <a:t> yang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indeks</a:t>
            </a:r>
            <a:r>
              <a:rPr lang="en-US" dirty="0" smtClean="0"/>
              <a:t> </a:t>
            </a:r>
            <a:r>
              <a:rPr lang="en-US" dirty="0" err="1" smtClean="0"/>
              <a:t>gini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pemisahan</a:t>
            </a:r>
            <a:r>
              <a:rPr lang="en-US" dirty="0" smtClean="0"/>
              <a:t>.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indeks</a:t>
            </a:r>
            <a:r>
              <a:rPr lang="en-US" dirty="0" smtClean="0"/>
              <a:t> </a:t>
            </a:r>
            <a:r>
              <a:rPr lang="en-US" dirty="0" err="1" smtClean="0"/>
              <a:t>Gini</a:t>
            </a:r>
            <a:r>
              <a:rPr lang="en-US" dirty="0" smtClean="0"/>
              <a:t> minimum </a:t>
            </a:r>
            <a:r>
              <a:rPr lang="en-US"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pemisahan</a:t>
            </a:r>
            <a:r>
              <a:rPr lang="en-US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https://www.analyticsvidhya.com/blog/2021/03/how-to-select-best-split-in-decision-trees-gini-impurity/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1B9D7-72A5-48B3-805C-D5C2C1D1BCF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69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1B9D7-72A5-48B3-805C-D5C2C1D1BCF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50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https://arsrinevetha.medium.com/ml-algorithms-sensitivity-towards-outliers-f3862a13c94d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1B9D7-72A5-48B3-805C-D5C2C1D1BCF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333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https://www.kdnuggets.com/2018/08/make-machine-learning-models-robust-outliers.html</a:t>
            </a:r>
          </a:p>
          <a:p>
            <a:r>
              <a:rPr lang="en-US" dirty="0" smtClean="0"/>
              <a:t>https://www.projectpro.io/article/common-machine-learning-algorithms-for-beginners/202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1B9D7-72A5-48B3-805C-D5C2C1D1BCF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31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https://www.analyticsvidhya.com/blog/2020/04/feature-scaling-machine-learning-normalization-standardization/ </a:t>
            </a:r>
          </a:p>
          <a:p>
            <a:r>
              <a:rPr lang="en-US" dirty="0" smtClean="0"/>
              <a:t>https://stackoverflow.com/questions/53957504/scaling-of-data-before-building-model-is-necessary-for-all-the-models-or-not</a:t>
            </a:r>
          </a:p>
          <a:p>
            <a:r>
              <a:rPr lang="en-US" dirty="0" smtClean="0"/>
              <a:t>https://datascience.stackexchange.com/questions/37394/are-decision-trees-robust-to-outliers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1B9D7-72A5-48B3-805C-D5C2C1D1BCF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06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1B9D7-72A5-48B3-805C-D5C2C1D1BC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59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 smtClean="0"/>
              <a:t>Misalkan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apakah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kata money? </a:t>
            </a:r>
            <a:r>
              <a:rPr lang="en-US" baseline="0" dirty="0" err="1" smtClean="0"/>
              <a:t>Terus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apakah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kata free?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8079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1B9D7-72A5-48B3-805C-D5C2C1D1BC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90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920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834246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https://www.python-course.eu/Decision_Trees.php</a:t>
            </a:r>
          </a:p>
          <a:p>
            <a:r>
              <a:rPr lang="en-US" dirty="0" err="1" smtClean="0"/>
              <a:t>datacamp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1B9D7-72A5-48B3-805C-D5C2C1D1BC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1B9D7-72A5-48B3-805C-D5C2C1D1BC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95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sampel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subset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(Target) yang </a:t>
            </a:r>
            <a:r>
              <a:rPr lang="en-US" dirty="0" err="1" smtClean="0"/>
              <a:t>sama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entropy </a:t>
            </a:r>
            <a:r>
              <a:rPr lang="en-US" dirty="0" err="1" smtClean="0"/>
              <a:t>dari</a:t>
            </a:r>
            <a:r>
              <a:rPr lang="en-US" dirty="0" smtClean="0"/>
              <a:t> split </a:t>
            </a:r>
            <a:r>
              <a:rPr lang="en-US" dirty="0" err="1" smtClean="0"/>
              <a:t>adalah</a:t>
            </a:r>
            <a:r>
              <a:rPr lang="en-US" dirty="0" smtClean="0"/>
              <a:t> 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1B9D7-72A5-48B3-805C-D5C2C1D1BC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26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5170BAF-5B5D-401A-A548-334030DC95A6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7914-233C-454C-8D41-3C1BEE5CA19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2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0BAF-5B5D-401A-A548-334030DC95A6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7914-233C-454C-8D41-3C1BEE5CA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0BAF-5B5D-401A-A548-334030DC95A6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7914-233C-454C-8D41-3C1BEE5CA19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802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53ed0ea2bf_0_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53ed0ea2bf_0_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g53ed0ea2bf_0_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795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0BAF-5B5D-401A-A548-334030DC95A6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7914-233C-454C-8D41-3C1BEE5CA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0BAF-5B5D-401A-A548-334030DC95A6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7914-233C-454C-8D41-3C1BEE5CA19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9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0BAF-5B5D-401A-A548-334030DC95A6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7914-233C-454C-8D41-3C1BEE5CA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2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0BAF-5B5D-401A-A548-334030DC95A6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7914-233C-454C-8D41-3C1BEE5CA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1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0BAF-5B5D-401A-A548-334030DC95A6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7914-233C-454C-8D41-3C1BEE5CA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0BAF-5B5D-401A-A548-334030DC95A6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7914-233C-454C-8D41-3C1BEE5CA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0BAF-5B5D-401A-A548-334030DC95A6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7914-233C-454C-8D41-3C1BEE5CA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6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0BAF-5B5D-401A-A548-334030DC95A6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7914-233C-454C-8D41-3C1BEE5CA19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43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5170BAF-5B5D-401A-A548-334030DC95A6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DED7914-233C-454C-8D41-3C1BEE5CA19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02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flinsetyadi.com/algoritma-classification-dalam-data-mining-decision-tree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marklvl/decision-tree-regressor-on-bike-sharing-dataset" TargetMode="External"/><Relationship Id="rId5" Type="http://schemas.openxmlformats.org/officeDocument/2006/relationships/hyperlink" Target="https://www.kaggle.com/satishgunjal/tutorial-decision-tree" TargetMode="External"/><Relationship Id="rId4" Type="http://schemas.openxmlformats.org/officeDocument/2006/relationships/hyperlink" Target="https://www.analyticsvidhya.com/blog/2021/03/how-to-select-best-split-in-decision-trees-gini-impurity/?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/>
              <a:t>Sardi</a:t>
            </a:r>
            <a:r>
              <a:rPr lang="en-US" b="1" dirty="0" smtClean="0"/>
              <a:t> </a:t>
            </a:r>
            <a:r>
              <a:rPr lang="en-US" b="1" smtClean="0"/>
              <a:t>Irfansyah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990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015174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b="1" dirty="0"/>
              <a:t>root</a:t>
            </a:r>
            <a:r>
              <a:rPr lang="en-US" dirty="0"/>
              <a:t>,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b="1" dirty="0"/>
              <a:t>Highest Gain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b="1" dirty="0" err="1"/>
              <a:t>nilai</a:t>
            </a:r>
            <a:r>
              <a:rPr lang="en-US" b="1" dirty="0"/>
              <a:t> gain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b="1" dirty="0" smtClean="0"/>
              <a:t>entropy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85" y="3659416"/>
            <a:ext cx="4210638" cy="127652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824288" y="3417744"/>
            <a:ext cx="3807291" cy="3098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 =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en-US" dirty="0" smtClean="0"/>
          </a:p>
          <a:p>
            <a:pPr algn="ctr"/>
            <a:r>
              <a:rPr lang="en-US" dirty="0" smtClean="0"/>
              <a:t>n = </a:t>
            </a:r>
            <a:r>
              <a:rPr lang="en-US" dirty="0" err="1"/>
              <a:t>J</a:t>
            </a:r>
            <a:r>
              <a:rPr lang="en-US" dirty="0" err="1" smtClean="0"/>
              <a:t>umlah</a:t>
            </a:r>
            <a:r>
              <a:rPr lang="en-US" dirty="0" smtClean="0"/>
              <a:t> class </a:t>
            </a:r>
          </a:p>
          <a:p>
            <a:pPr algn="ctr"/>
            <a:r>
              <a:rPr lang="en-US" dirty="0" smtClean="0"/>
              <a:t>pi = </a:t>
            </a:r>
            <a:r>
              <a:rPr lang="sv-SE" dirty="0" smtClean="0"/>
              <a:t>probabilitas </a:t>
            </a:r>
            <a:r>
              <a:rPr lang="sv-SE" dirty="0"/>
              <a:t>yang terkait dengan </a:t>
            </a:r>
            <a:r>
              <a:rPr lang="sv-SE" dirty="0" smtClean="0"/>
              <a:t>class ke-i</a:t>
            </a:r>
          </a:p>
          <a:p>
            <a:pPr algn="ctr"/>
            <a:endParaRPr lang="sv-SE" dirty="0"/>
          </a:p>
          <a:p>
            <a:pPr algn="ctr"/>
            <a:r>
              <a:rPr lang="sv-SE" dirty="0" smtClean="0"/>
              <a:t>A= Atribut</a:t>
            </a:r>
          </a:p>
          <a:p>
            <a:pPr algn="ctr"/>
            <a:r>
              <a:rPr lang="sv-SE" dirty="0" smtClean="0"/>
              <a:t>n = Jumlah class </a:t>
            </a:r>
          </a:p>
          <a:p>
            <a:pPr algn="ctr"/>
            <a:r>
              <a:rPr lang="sv-SE" dirty="0" smtClean="0"/>
              <a:t>|Si|= Jumlah kasus pada class ke –i</a:t>
            </a:r>
          </a:p>
          <a:p>
            <a:pPr algn="ctr"/>
            <a:r>
              <a:rPr lang="sv-SE" dirty="0" smtClean="0"/>
              <a:t>|S| = Jumlah kasus dalam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59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study </a:t>
            </a:r>
            <a:r>
              <a:rPr lang="en-US" dirty="0" err="1" smtClean="0"/>
              <a:t>kasus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24128" y="2286000"/>
            <a:ext cx="1001517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dirty="0" err="1" smtClean="0"/>
              <a:t>Jono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 </a:t>
            </a:r>
            <a:r>
              <a:rPr lang="en-US" dirty="0" err="1" smtClean="0"/>
              <a:t>toko</a:t>
            </a:r>
            <a:r>
              <a:rPr lang="en-US" dirty="0" smtClean="0"/>
              <a:t> computer KEPO, </a:t>
            </a:r>
            <a:r>
              <a:rPr lang="en-US" dirty="0" err="1" smtClean="0"/>
              <a:t>jono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menawarkan</a:t>
            </a:r>
            <a:r>
              <a:rPr lang="en-US" dirty="0" smtClean="0"/>
              <a:t> computer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memanfaatkan</a:t>
            </a:r>
            <a:r>
              <a:rPr lang="en-US" dirty="0" smtClean="0"/>
              <a:t> data yang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kumpulkan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kriteria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b="1" dirty="0" smtClean="0"/>
              <a:t>age, income, </a:t>
            </a:r>
            <a:r>
              <a:rPr lang="en-US" b="1" dirty="0" err="1" smtClean="0"/>
              <a:t>stundent</a:t>
            </a:r>
            <a:r>
              <a:rPr lang="en-US" b="1" dirty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credit_rating</a:t>
            </a:r>
            <a:r>
              <a:rPr lang="en-US" dirty="0" smtClean="0"/>
              <a:t>.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profil</a:t>
            </a:r>
            <a:r>
              <a:rPr lang="en-US" dirty="0" smtClean="0"/>
              <a:t> </a:t>
            </a:r>
            <a:r>
              <a:rPr lang="en-US" dirty="0" err="1" smtClean="0"/>
              <a:t>pelanggang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kriteria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membeli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2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study </a:t>
            </a:r>
            <a:r>
              <a:rPr lang="en-US" dirty="0" err="1" smtClean="0"/>
              <a:t>kasus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0" y="2185948"/>
            <a:ext cx="5757740" cy="41234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80092" y="2229078"/>
            <a:ext cx="3852472" cy="4037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/>
              <a:t>Diketahui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a. </a:t>
            </a:r>
            <a:r>
              <a:rPr lang="en-US" sz="2000" dirty="0" err="1" smtClean="0"/>
              <a:t>Terdapat</a:t>
            </a:r>
            <a:r>
              <a:rPr lang="en-US" sz="2000" dirty="0" smtClean="0"/>
              <a:t> 14 </a:t>
            </a:r>
            <a:r>
              <a:rPr lang="en-US" sz="2000" dirty="0" err="1" smtClean="0"/>
              <a:t>baris</a:t>
            </a:r>
            <a:endParaRPr lang="en-US" sz="2000" dirty="0" smtClean="0"/>
          </a:p>
          <a:p>
            <a:r>
              <a:rPr lang="en-US" sz="2000" dirty="0"/>
              <a:t>b</a:t>
            </a:r>
            <a:r>
              <a:rPr lang="en-US" sz="2000" dirty="0" smtClean="0"/>
              <a:t>. Independent </a:t>
            </a:r>
            <a:r>
              <a:rPr lang="en-US" sz="2000" dirty="0" err="1" smtClean="0"/>
              <a:t>Variablenya</a:t>
            </a:r>
            <a:r>
              <a:rPr lang="en-US" sz="2000" dirty="0" smtClean="0"/>
              <a:t>:	</a:t>
            </a:r>
          </a:p>
          <a:p>
            <a:pPr marL="800100" lvl="1" indent="-342900">
              <a:buAutoNum type="arabicPeriod"/>
            </a:pPr>
            <a:r>
              <a:rPr lang="en-US" sz="2000" dirty="0" err="1" smtClean="0"/>
              <a:t>Kolom</a:t>
            </a:r>
            <a:r>
              <a:rPr lang="en-US" sz="2000" dirty="0" smtClean="0"/>
              <a:t> age </a:t>
            </a:r>
            <a:r>
              <a:rPr lang="en-US" sz="2000" dirty="0" err="1" smtClean="0"/>
              <a:t>ada</a:t>
            </a:r>
            <a:r>
              <a:rPr lang="en-US" sz="2000" dirty="0" smtClean="0"/>
              <a:t> 3 </a:t>
            </a:r>
            <a:r>
              <a:rPr lang="en-US" sz="2000" dirty="0" err="1" smtClean="0"/>
              <a:t>kategori</a:t>
            </a:r>
            <a:endParaRPr lang="en-US" sz="2000" dirty="0" smtClean="0"/>
          </a:p>
          <a:p>
            <a:pPr marL="800100" lvl="1" indent="-342900">
              <a:buAutoNum type="arabicPeriod"/>
            </a:pPr>
            <a:r>
              <a:rPr lang="en-US" sz="2000" dirty="0" smtClean="0"/>
              <a:t>Income </a:t>
            </a:r>
            <a:r>
              <a:rPr lang="en-US" sz="2000" dirty="0" err="1" smtClean="0"/>
              <a:t>ada</a:t>
            </a:r>
            <a:r>
              <a:rPr lang="en-US" sz="2000" dirty="0" smtClean="0"/>
              <a:t> 3 </a:t>
            </a:r>
            <a:r>
              <a:rPr lang="en-US" sz="2000" dirty="0" err="1" smtClean="0"/>
              <a:t>kategori</a:t>
            </a:r>
            <a:endParaRPr lang="en-US" sz="2000" dirty="0" smtClean="0"/>
          </a:p>
          <a:p>
            <a:pPr marL="800100" lvl="1" indent="-342900">
              <a:buAutoNum type="arabicPeriod"/>
            </a:pPr>
            <a:r>
              <a:rPr lang="en-US" sz="2000" dirty="0" err="1" smtClean="0"/>
              <a:t>Stundent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2 </a:t>
            </a:r>
            <a:r>
              <a:rPr lang="en-US" sz="2000" dirty="0" err="1" smtClean="0"/>
              <a:t>kategori</a:t>
            </a:r>
            <a:endParaRPr lang="en-US" sz="2000" dirty="0" smtClean="0"/>
          </a:p>
          <a:p>
            <a:pPr marL="800100" lvl="1" indent="-342900">
              <a:buAutoNum type="arabicPeriod"/>
            </a:pPr>
            <a:r>
              <a:rPr lang="en-US" sz="2000" dirty="0" err="1" smtClean="0"/>
              <a:t>Credit_rating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2 </a:t>
            </a:r>
            <a:r>
              <a:rPr lang="en-US" sz="2000" dirty="0" err="1" smtClean="0"/>
              <a:t>kategori</a:t>
            </a:r>
            <a:endParaRPr lang="en-US" sz="2000" dirty="0" smtClean="0"/>
          </a:p>
          <a:p>
            <a:pPr marL="342900" indent="-342900">
              <a:buAutoNum type="arabicPeriod"/>
            </a:pPr>
            <a:endParaRPr lang="en-US" sz="2000" dirty="0"/>
          </a:p>
          <a:p>
            <a:r>
              <a:rPr lang="en-US" sz="2000" dirty="0"/>
              <a:t>c</a:t>
            </a:r>
            <a:r>
              <a:rPr lang="en-US" sz="2000" dirty="0" smtClean="0"/>
              <a:t>. </a:t>
            </a:r>
            <a:r>
              <a:rPr lang="en-US" sz="2000" dirty="0"/>
              <a:t>D</a:t>
            </a:r>
            <a:r>
              <a:rPr lang="en-US" sz="2000" dirty="0" smtClean="0"/>
              <a:t>ependent Variable:</a:t>
            </a:r>
          </a:p>
          <a:p>
            <a:pPr marL="342900" indent="-342900">
              <a:buAutoNum type="arabicPeriod"/>
            </a:pPr>
            <a:r>
              <a:rPr lang="en-US" sz="2000" dirty="0" err="1" smtClean="0"/>
              <a:t>Buys_computer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2 </a:t>
            </a:r>
            <a:r>
              <a:rPr lang="en-US" sz="2000" dirty="0" err="1" smtClean="0"/>
              <a:t>kategori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026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Siapkan</a:t>
            </a:r>
            <a:r>
              <a:rPr lang="en-US" dirty="0" smtClean="0"/>
              <a:t> data yang </a:t>
            </a:r>
            <a:r>
              <a:rPr lang="en-US" dirty="0" err="1" smtClean="0"/>
              <a:t>akan</a:t>
            </a:r>
            <a:r>
              <a:rPr lang="en-US" dirty="0" smtClean="0"/>
              <a:t> di training.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atribut</a:t>
            </a:r>
            <a:r>
              <a:rPr lang="en-US" dirty="0" smtClean="0">
                <a:solidFill>
                  <a:srgbClr val="FF0000"/>
                </a:solidFill>
              </a:rPr>
              <a:t> yang </a:t>
            </a:r>
            <a:r>
              <a:rPr lang="en-US" dirty="0" err="1" smtClean="0">
                <a:solidFill>
                  <a:srgbClr val="FF0000"/>
                </a:solidFill>
              </a:rPr>
              <a:t>akan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menjadi</a:t>
            </a:r>
            <a:r>
              <a:rPr lang="en-US" dirty="0" smtClean="0">
                <a:solidFill>
                  <a:srgbClr val="FF0000"/>
                </a:solidFill>
              </a:rPr>
              <a:t> root</a:t>
            </a:r>
            <a:r>
              <a:rPr lang="en-US" dirty="0" smtClean="0"/>
              <a:t>. Cara </a:t>
            </a:r>
            <a:r>
              <a:rPr lang="en-US" dirty="0" err="1" smtClean="0"/>
              <a:t>mencarinya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gain </a:t>
            </a:r>
            <a:r>
              <a:rPr lang="en-US" dirty="0" err="1" smtClean="0">
                <a:solidFill>
                  <a:srgbClr val="FF0000"/>
                </a:solidFill>
              </a:rPr>
              <a:t>tertinggi</a:t>
            </a:r>
            <a:r>
              <a:rPr lang="en-US" dirty="0"/>
              <a:t>: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cabang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untuk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tiap-tiap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nilai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Ulangi</a:t>
            </a:r>
            <a:r>
              <a:rPr lang="en-US" dirty="0" smtClean="0"/>
              <a:t> proses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cabang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semua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kasus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pada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cabang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memiliki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kelas</a:t>
            </a:r>
            <a:r>
              <a:rPr lang="en-US" dirty="0" smtClean="0">
                <a:solidFill>
                  <a:srgbClr val="FF0000"/>
                </a:solidFill>
              </a:rPr>
              <a:t> yang </a:t>
            </a:r>
            <a:r>
              <a:rPr lang="en-US" dirty="0" err="1" smtClean="0">
                <a:solidFill>
                  <a:srgbClr val="FF0000"/>
                </a:solidFill>
              </a:rPr>
              <a:t>sama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281" y="3659416"/>
            <a:ext cx="4210638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5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2763" y="2545603"/>
            <a:ext cx="6800850" cy="32099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247530" y="2402355"/>
            <a:ext cx="3532094" cy="3353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Entropy total:</a:t>
            </a:r>
          </a:p>
          <a:p>
            <a:pPr algn="ctr"/>
            <a:r>
              <a:rPr lang="en-US" dirty="0" smtClean="0"/>
              <a:t>14 </a:t>
            </a:r>
            <a:r>
              <a:rPr lang="en-US" dirty="0" err="1" smtClean="0"/>
              <a:t>jumlah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buy_computer</a:t>
            </a:r>
            <a:r>
              <a:rPr lang="en-US" dirty="0" smtClean="0"/>
              <a:t>. </a:t>
            </a:r>
            <a:r>
              <a:rPr lang="en-US" dirty="0"/>
              <a:t>5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no</a:t>
            </a:r>
            <a:r>
              <a:rPr lang="en-US" dirty="0"/>
              <a:t>. </a:t>
            </a:r>
            <a:r>
              <a:rPr lang="en-US" dirty="0" smtClean="0"/>
              <a:t> 9 </a:t>
            </a:r>
            <a:r>
              <a:rPr lang="en-US" dirty="0" err="1" smtClean="0"/>
              <a:t>adalah</a:t>
            </a:r>
            <a:r>
              <a:rPr lang="en-US" dirty="0" smtClean="0"/>
              <a:t> yang </a:t>
            </a:r>
            <a:r>
              <a:rPr lang="en-US" b="1" dirty="0" smtClean="0">
                <a:solidFill>
                  <a:srgbClr val="FFFF00"/>
                </a:solidFill>
              </a:rPr>
              <a:t>yes</a:t>
            </a:r>
          </a:p>
          <a:p>
            <a:pPr algn="ctr"/>
            <a:endParaRPr lang="en-US" b="1" dirty="0">
              <a:solidFill>
                <a:srgbClr val="FFFF00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Entropy age:</a:t>
            </a:r>
          </a:p>
          <a:p>
            <a:pPr algn="ctr"/>
            <a:r>
              <a:rPr lang="en-US" dirty="0" err="1" smtClean="0">
                <a:solidFill>
                  <a:srgbClr val="FFFF00"/>
                </a:solidFill>
              </a:rPr>
              <a:t>Entorpy</a:t>
            </a:r>
            <a:r>
              <a:rPr lang="en-US" dirty="0" smtClean="0">
                <a:solidFill>
                  <a:srgbClr val="FFFF00"/>
                </a:solidFill>
              </a:rPr>
              <a:t>(&lt;=30) </a:t>
            </a:r>
            <a:r>
              <a:rPr lang="en-US" dirty="0" err="1" smtClean="0">
                <a:solidFill>
                  <a:schemeClr val="bg1"/>
                </a:solidFill>
              </a:rPr>
              <a:t>ada</a:t>
            </a:r>
            <a:r>
              <a:rPr lang="en-US" dirty="0" smtClean="0">
                <a:solidFill>
                  <a:schemeClr val="bg1"/>
                </a:solidFill>
              </a:rPr>
              <a:t> 5 data </a:t>
            </a: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 smtClean="0">
                <a:solidFill>
                  <a:schemeClr val="bg1"/>
                </a:solidFill>
              </a:rPr>
              <a:t> 3 yang </a:t>
            </a:r>
            <a:r>
              <a:rPr lang="en-US" dirty="0" err="1" smtClean="0">
                <a:solidFill>
                  <a:schemeClr val="bg1"/>
                </a:solidFill>
              </a:rPr>
              <a:t>yang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no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2 yang </a:t>
            </a:r>
            <a:r>
              <a:rPr lang="en-US" b="1" dirty="0" smtClean="0">
                <a:solidFill>
                  <a:srgbClr val="FFFF00"/>
                </a:solidFill>
              </a:rPr>
              <a:t>yes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82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016"/>
          <a:stretch/>
        </p:blipFill>
        <p:spPr>
          <a:xfrm>
            <a:off x="1543049" y="2496883"/>
            <a:ext cx="6448425" cy="360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3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535237"/>
            <a:ext cx="8629650" cy="152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4210049"/>
            <a:ext cx="89820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7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Gain(total </a:t>
            </a:r>
            <a:r>
              <a:rPr lang="en-US" b="1" dirty="0" err="1" smtClean="0"/>
              <a:t>Credit_rating</a:t>
            </a:r>
            <a:r>
              <a:rPr lang="en-US" b="1" dirty="0" smtClean="0"/>
              <a:t>) =</a:t>
            </a:r>
            <a:endParaRPr lang="en-US" b="1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544762"/>
            <a:ext cx="8553450" cy="1419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4844096"/>
            <a:ext cx="6886575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8" y="5605303"/>
            <a:ext cx="57340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4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</a:t>
            </a:r>
            <a:r>
              <a:rPr lang="en-US" dirty="0" err="1" smtClean="0"/>
              <a:t>tertinggi</a:t>
            </a:r>
            <a:r>
              <a:rPr lang="en-US" dirty="0"/>
              <a:t> </a:t>
            </a:r>
            <a:r>
              <a:rPr lang="en-US" dirty="0" smtClean="0"/>
              <a:t>(age)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016"/>
          <a:stretch/>
        </p:blipFill>
        <p:spPr>
          <a:xfrm>
            <a:off x="1838323" y="2448589"/>
            <a:ext cx="6448425" cy="3601593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85378" t="4972" r="1842" b="4459"/>
          <a:stretch/>
        </p:blipFill>
        <p:spPr>
          <a:xfrm>
            <a:off x="7405600" y="2404165"/>
            <a:ext cx="914398" cy="369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&lt;=30 </a:t>
            </a:r>
            <a:r>
              <a:rPr lang="en-US" dirty="0" err="1" smtClean="0"/>
              <a:t>ada</a:t>
            </a:r>
            <a:r>
              <a:rPr lang="en-US" dirty="0" smtClean="0"/>
              <a:t> 3 no, 2 yes.</a:t>
            </a:r>
          </a:p>
          <a:p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ulang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31..40 </a:t>
            </a:r>
            <a:r>
              <a:rPr lang="en-US" dirty="0" err="1" smtClean="0"/>
              <a:t>ada</a:t>
            </a:r>
            <a:r>
              <a:rPr lang="en-US" dirty="0" smtClean="0"/>
              <a:t> 4 yes. </a:t>
            </a:r>
            <a:endParaRPr lang="en-US" dirty="0"/>
          </a:p>
          <a:p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ulang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&gt;40 </a:t>
            </a:r>
            <a:r>
              <a:rPr lang="en-US" dirty="0" err="1" smtClean="0"/>
              <a:t>ada</a:t>
            </a:r>
            <a:r>
              <a:rPr lang="en-US" dirty="0" smtClean="0"/>
              <a:t> 3 yes, 2 no.</a:t>
            </a:r>
          </a:p>
          <a:p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ulang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8958"/>
          <a:stretch/>
        </p:blipFill>
        <p:spPr>
          <a:xfrm>
            <a:off x="5259062" y="2286000"/>
            <a:ext cx="4871056" cy="403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5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314432" cy="402336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/>
              <a:t>Decision </a:t>
            </a:r>
            <a:r>
              <a:rPr lang="en-US" sz="1800" b="1" dirty="0" smtClean="0"/>
              <a:t>Trees </a:t>
            </a:r>
            <a:r>
              <a:rPr lang="en-US" sz="1800" dirty="0" err="1" smtClean="0"/>
              <a:t>adalah</a:t>
            </a:r>
            <a:r>
              <a:rPr lang="en-US" sz="1800" dirty="0"/>
              <a:t> </a:t>
            </a:r>
            <a:r>
              <a:rPr lang="en-US" sz="1800" dirty="0" err="1" smtClean="0"/>
              <a:t>salah</a:t>
            </a:r>
            <a:r>
              <a:rPr lang="en-US" sz="1800" dirty="0" smtClean="0"/>
              <a:t> </a:t>
            </a:r>
            <a:r>
              <a:rPr lang="en-US" sz="1800" dirty="0" err="1" smtClean="0"/>
              <a:t>satu</a:t>
            </a:r>
            <a:r>
              <a:rPr lang="en-US" sz="1800" dirty="0" smtClean="0"/>
              <a:t> </a:t>
            </a:r>
            <a:r>
              <a:rPr lang="en-US" sz="1800" dirty="0" err="1" smtClean="0"/>
              <a:t>bagian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algoritma</a:t>
            </a:r>
            <a:r>
              <a:rPr lang="en-US" sz="1800" dirty="0" smtClean="0"/>
              <a:t> supervised learning yang </a:t>
            </a:r>
            <a:r>
              <a:rPr lang="en-US" sz="1800" dirty="0" err="1" smtClean="0"/>
              <a:t>digunakan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mengatasi</a:t>
            </a:r>
            <a:r>
              <a:rPr lang="en-US" sz="1800" dirty="0" smtClean="0"/>
              <a:t> </a:t>
            </a:r>
            <a:r>
              <a:rPr lang="en-US" sz="1800" dirty="0" err="1" smtClean="0"/>
              <a:t>tugas</a:t>
            </a:r>
            <a:r>
              <a:rPr lang="en-US" sz="1800" dirty="0" smtClean="0"/>
              <a:t> </a:t>
            </a:r>
            <a:r>
              <a:rPr lang="en-US" sz="1800" dirty="0" err="1" smtClean="0"/>
              <a:t>berkaitan</a:t>
            </a:r>
            <a:r>
              <a:rPr lang="en-US" sz="1800" dirty="0" smtClean="0"/>
              <a:t> </a:t>
            </a:r>
            <a:r>
              <a:rPr lang="en-US" sz="1800" dirty="0" err="1" smtClean="0"/>
              <a:t>dengaan</a:t>
            </a:r>
            <a:r>
              <a:rPr lang="en-US" sz="1800" dirty="0" smtClean="0"/>
              <a:t> </a:t>
            </a:r>
            <a:r>
              <a:rPr lang="en-US" sz="1800" dirty="0" err="1" smtClean="0"/>
              <a:t>klasifikasi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regresi</a:t>
            </a:r>
            <a:r>
              <a:rPr lang="en-US" sz="1800" dirty="0" smtClean="0"/>
              <a:t>. Decision tree </a:t>
            </a:r>
            <a:r>
              <a:rPr lang="en-US" sz="1800" dirty="0" err="1" smtClean="0"/>
              <a:t>menggunakan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struktur</a:t>
            </a:r>
            <a:r>
              <a:rPr lang="en-US" sz="1800" dirty="0" smtClean="0"/>
              <a:t> </a:t>
            </a:r>
            <a:r>
              <a:rPr lang="en-US" sz="1800" dirty="0" err="1" smtClean="0"/>
              <a:t>seperti</a:t>
            </a:r>
            <a:r>
              <a:rPr lang="en-US" sz="1800" dirty="0" smtClean="0"/>
              <a:t> </a:t>
            </a:r>
            <a:r>
              <a:rPr lang="en-US" sz="1800" dirty="0" err="1" smtClean="0"/>
              <a:t>pohon</a:t>
            </a:r>
            <a:r>
              <a:rPr lang="en-US" sz="1800" dirty="0" smtClean="0"/>
              <a:t>. </a:t>
            </a:r>
            <a:r>
              <a:rPr lang="en-US" sz="1800" b="1" dirty="0" smtClean="0"/>
              <a:t>Decision nodes/interior nodes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</a:t>
            </a:r>
            <a:r>
              <a:rPr lang="en-US" sz="1800" dirty="0" err="1" smtClean="0"/>
              <a:t>tempat</a:t>
            </a:r>
            <a:r>
              <a:rPr lang="en-US" sz="1800" dirty="0" smtClean="0"/>
              <a:t> data di split </a:t>
            </a:r>
            <a:r>
              <a:rPr lang="en-US" sz="1800" dirty="0" err="1" smtClean="0"/>
              <a:t>menjadi</a:t>
            </a:r>
            <a:r>
              <a:rPr lang="en-US" sz="1800" dirty="0" smtClean="0"/>
              <a:t> </a:t>
            </a:r>
            <a:r>
              <a:rPr lang="en-US" sz="1800" dirty="0" err="1" smtClean="0"/>
              <a:t>beberapa</a:t>
            </a:r>
            <a:r>
              <a:rPr lang="en-US" sz="1800" dirty="0" smtClean="0"/>
              <a:t> subset </a:t>
            </a:r>
            <a:r>
              <a:rPr lang="en-US" sz="1800" dirty="0" err="1" smtClean="0"/>
              <a:t>kondisi</a:t>
            </a:r>
            <a:r>
              <a:rPr lang="en-US" sz="1800" dirty="0" smtClean="0"/>
              <a:t> </a:t>
            </a:r>
            <a:r>
              <a:rPr lang="en-US" sz="1800" dirty="0" err="1" smtClean="0"/>
              <a:t>sedangkan</a:t>
            </a:r>
            <a:r>
              <a:rPr lang="en-US" sz="1800" dirty="0" smtClean="0"/>
              <a:t> </a:t>
            </a:r>
            <a:r>
              <a:rPr lang="en-US" sz="1800" b="1" dirty="0" smtClean="0"/>
              <a:t>leaf nodes</a:t>
            </a:r>
            <a:r>
              <a:rPr lang="en-US" sz="1800" dirty="0" smtClean="0"/>
              <a:t>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decision </a:t>
            </a:r>
            <a:r>
              <a:rPr lang="en-US" sz="1800" dirty="0" err="1" smtClean="0"/>
              <a:t>atau</a:t>
            </a:r>
            <a:r>
              <a:rPr lang="en-US" sz="1800" dirty="0" smtClean="0"/>
              <a:t> final outcomes.</a:t>
            </a:r>
            <a:endParaRPr lang="en-US" sz="1800" dirty="0"/>
          </a:p>
        </p:txBody>
      </p:sp>
      <p:sp>
        <p:nvSpPr>
          <p:cNvPr id="5" name="AutoShape 2" descr="Struktur Pohon Keputus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963" y="3248457"/>
            <a:ext cx="5069819" cy="30609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63782" y="3424844"/>
            <a:ext cx="4123112" cy="2884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w Cen MT (Body)"/>
                <a:cs typeface="Arial" panose="020B0604020202020204" pitchFamily="34" charset="0"/>
              </a:rPr>
              <a:t>Ide </a:t>
            </a:r>
            <a:r>
              <a:rPr lang="en-US" dirty="0" err="1">
                <a:latin typeface="Tw Cen MT (Body)"/>
                <a:cs typeface="Arial" panose="020B0604020202020204" pitchFamily="34" charset="0"/>
              </a:rPr>
              <a:t>utama</a:t>
            </a:r>
            <a:r>
              <a:rPr lang="en-US" dirty="0">
                <a:latin typeface="Tw Cen MT (Body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w Cen MT (Body)"/>
                <a:cs typeface="Arial" panose="020B0604020202020204" pitchFamily="34" charset="0"/>
              </a:rPr>
              <a:t>dari</a:t>
            </a:r>
            <a:r>
              <a:rPr lang="en-US" dirty="0">
                <a:latin typeface="Tw Cen MT (Body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w Cen MT (Body)"/>
                <a:cs typeface="Arial" panose="020B0604020202020204" pitchFamily="34" charset="0"/>
              </a:rPr>
              <a:t>pohon</a:t>
            </a:r>
            <a:r>
              <a:rPr lang="en-US" dirty="0">
                <a:latin typeface="Tw Cen MT (Body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w Cen MT (Body)"/>
                <a:cs typeface="Arial" panose="020B0604020202020204" pitchFamily="34" charset="0"/>
              </a:rPr>
              <a:t>keputusan</a:t>
            </a:r>
            <a:r>
              <a:rPr lang="en-US" dirty="0">
                <a:latin typeface="Tw Cen MT (Body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w Cen MT (Body)"/>
                <a:cs typeface="Arial" panose="020B0604020202020204" pitchFamily="34" charset="0"/>
              </a:rPr>
              <a:t>adalah</a:t>
            </a:r>
            <a:r>
              <a:rPr lang="en-US" dirty="0">
                <a:latin typeface="Tw Cen MT (Body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w Cen MT (Body)"/>
                <a:cs typeface="Arial" panose="020B0604020202020204" pitchFamily="34" charset="0"/>
              </a:rPr>
              <a:t>untuk</a:t>
            </a:r>
            <a:r>
              <a:rPr lang="en-US" dirty="0">
                <a:latin typeface="Tw Cen MT (Body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w Cen MT (Body)"/>
                <a:cs typeface="Arial" panose="020B0604020202020204" pitchFamily="34" charset="0"/>
              </a:rPr>
              <a:t>menemukan</a:t>
            </a:r>
            <a:r>
              <a:rPr lang="en-US" dirty="0">
                <a:latin typeface="Tw Cen MT (Body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w Cen MT (Body)"/>
                <a:cs typeface="Arial" panose="020B0604020202020204" pitchFamily="34" charset="0"/>
              </a:rPr>
              <a:t>fitur</a:t>
            </a:r>
            <a:r>
              <a:rPr lang="en-US" dirty="0">
                <a:latin typeface="Tw Cen MT (Body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w Cen MT (Body)"/>
                <a:cs typeface="Arial" panose="020B0604020202020204" pitchFamily="34" charset="0"/>
              </a:rPr>
              <a:t>deskriptif</a:t>
            </a:r>
            <a:r>
              <a:rPr lang="en-US" dirty="0">
                <a:latin typeface="Tw Cen MT (Body)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Tw Cen MT (Body)"/>
                <a:cs typeface="Arial" panose="020B0604020202020204" pitchFamily="34" charset="0"/>
              </a:rPr>
              <a:t>berisi</a:t>
            </a:r>
            <a:r>
              <a:rPr lang="en-US" dirty="0">
                <a:latin typeface="Tw Cen MT (Body)"/>
                <a:cs typeface="Arial" panose="020B0604020202020204" pitchFamily="34" charset="0"/>
              </a:rPr>
              <a:t> paling </a:t>
            </a:r>
            <a:r>
              <a:rPr lang="en-US" dirty="0" err="1">
                <a:latin typeface="Tw Cen MT (Body)"/>
                <a:cs typeface="Arial" panose="020B0604020202020204" pitchFamily="34" charset="0"/>
              </a:rPr>
              <a:t>banyak</a:t>
            </a:r>
            <a:r>
              <a:rPr lang="en-US" dirty="0">
                <a:latin typeface="Tw Cen MT (Body)"/>
                <a:cs typeface="Arial" panose="020B0604020202020204" pitchFamily="34" charset="0"/>
              </a:rPr>
              <a:t> "</a:t>
            </a:r>
            <a:r>
              <a:rPr lang="en-US" dirty="0" err="1">
                <a:latin typeface="Tw Cen MT (Body)"/>
                <a:cs typeface="Arial" panose="020B0604020202020204" pitchFamily="34" charset="0"/>
              </a:rPr>
              <a:t>informasi</a:t>
            </a:r>
            <a:r>
              <a:rPr lang="en-US" dirty="0">
                <a:latin typeface="Tw Cen MT (Body)"/>
                <a:cs typeface="Arial" panose="020B0604020202020204" pitchFamily="34" charset="0"/>
              </a:rPr>
              <a:t>" </a:t>
            </a:r>
            <a:r>
              <a:rPr lang="en-US" dirty="0" err="1">
                <a:latin typeface="Tw Cen MT (Body)"/>
                <a:cs typeface="Arial" panose="020B0604020202020204" pitchFamily="34" charset="0"/>
              </a:rPr>
              <a:t>mengenai</a:t>
            </a:r>
            <a:r>
              <a:rPr lang="en-US" dirty="0">
                <a:latin typeface="Tw Cen MT (Body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w Cen MT (Body)"/>
                <a:cs typeface="Arial" panose="020B0604020202020204" pitchFamily="34" charset="0"/>
              </a:rPr>
              <a:t>fitur</a:t>
            </a:r>
            <a:r>
              <a:rPr lang="en-US" dirty="0">
                <a:latin typeface="Tw Cen MT (Body)"/>
                <a:cs typeface="Arial" panose="020B0604020202020204" pitchFamily="34" charset="0"/>
              </a:rPr>
              <a:t> target </a:t>
            </a:r>
            <a:r>
              <a:rPr lang="en-US" dirty="0" err="1">
                <a:latin typeface="Tw Cen MT (Body)"/>
                <a:cs typeface="Arial" panose="020B0604020202020204" pitchFamily="34" charset="0"/>
              </a:rPr>
              <a:t>dan</a:t>
            </a:r>
            <a:r>
              <a:rPr lang="en-US" dirty="0">
                <a:latin typeface="Tw Cen MT (Body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w Cen MT (Body)"/>
                <a:cs typeface="Arial" panose="020B0604020202020204" pitchFamily="34" charset="0"/>
              </a:rPr>
              <a:t>kemudian</a:t>
            </a:r>
            <a:r>
              <a:rPr lang="en-US" dirty="0">
                <a:latin typeface="Tw Cen MT (Body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w Cen MT (Body)"/>
                <a:cs typeface="Arial" panose="020B0604020202020204" pitchFamily="34" charset="0"/>
              </a:rPr>
              <a:t>membagi</a:t>
            </a:r>
            <a:r>
              <a:rPr lang="en-US" dirty="0">
                <a:latin typeface="Tw Cen MT (Body)"/>
                <a:cs typeface="Arial" panose="020B0604020202020204" pitchFamily="34" charset="0"/>
              </a:rPr>
              <a:t> dataset di </a:t>
            </a:r>
            <a:r>
              <a:rPr lang="en-US" dirty="0" err="1">
                <a:latin typeface="Tw Cen MT (Body)"/>
                <a:cs typeface="Arial" panose="020B0604020202020204" pitchFamily="34" charset="0"/>
              </a:rPr>
              <a:t>sepanjang</a:t>
            </a:r>
            <a:r>
              <a:rPr lang="en-US" dirty="0">
                <a:latin typeface="Tw Cen MT (Body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w Cen MT (Body)"/>
                <a:cs typeface="Arial" panose="020B0604020202020204" pitchFamily="34" charset="0"/>
              </a:rPr>
              <a:t>nilai</a:t>
            </a:r>
            <a:r>
              <a:rPr lang="en-US" dirty="0">
                <a:latin typeface="Tw Cen MT (Body)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w Cen MT (Body)"/>
                <a:cs typeface="Arial" panose="020B0604020202020204" pitchFamily="34" charset="0"/>
              </a:rPr>
              <a:t>fitur</a:t>
            </a:r>
            <a:r>
              <a:rPr lang="en-US" dirty="0">
                <a:latin typeface="Tw Cen MT (Body)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w Cen MT (Body)"/>
                <a:cs typeface="Arial" panose="020B0604020202020204" pitchFamily="34" charset="0"/>
              </a:rPr>
              <a:t>sampai</a:t>
            </a:r>
            <a:r>
              <a:rPr lang="en-US" dirty="0" smtClean="0">
                <a:latin typeface="Tw Cen MT (Body)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w Cen MT (Body)"/>
                <a:cs typeface="Arial" panose="020B0604020202020204" pitchFamily="34" charset="0"/>
              </a:rPr>
              <a:t>akhirnya</a:t>
            </a:r>
            <a:r>
              <a:rPr lang="en-US" dirty="0" smtClean="0">
                <a:latin typeface="Tw Cen MT (Body)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w Cen MT (Body)"/>
                <a:cs typeface="Arial" panose="020B0604020202020204" pitchFamily="34" charset="0"/>
              </a:rPr>
              <a:t>berakhir</a:t>
            </a:r>
            <a:r>
              <a:rPr lang="en-US" dirty="0" smtClean="0">
                <a:latin typeface="Tw Cen MT (Body)"/>
                <a:cs typeface="Arial" panose="020B0604020202020204" pitchFamily="34" charset="0"/>
              </a:rPr>
              <a:t> di Leaf node.</a:t>
            </a:r>
            <a:endParaRPr lang="en-US" dirty="0">
              <a:latin typeface="Tw Cen MT 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31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3" y="2397442"/>
            <a:ext cx="4829175" cy="345045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358187" y="2286000"/>
            <a:ext cx="1571625" cy="1357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Age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557962" y="4297680"/>
            <a:ext cx="1571625" cy="1357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1.1</a:t>
            </a:r>
          </a:p>
          <a:p>
            <a:pPr algn="ctr"/>
            <a:r>
              <a:rPr lang="en-US" dirty="0" smtClean="0">
                <a:latin typeface="Arial Black" panose="020B0A04020102020204" pitchFamily="34" charset="0"/>
              </a:rPr>
              <a:t>???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315576" y="4297680"/>
            <a:ext cx="1571625" cy="13573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1.3</a:t>
            </a:r>
          </a:p>
          <a:p>
            <a:pPr algn="ctr"/>
            <a:r>
              <a:rPr lang="en-US" dirty="0" smtClean="0">
                <a:latin typeface="Arial Black" panose="020B0A04020102020204" pitchFamily="34" charset="0"/>
              </a:rPr>
              <a:t>???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86775" y="4391976"/>
            <a:ext cx="1314450" cy="1263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YES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13" name="Straight Arrow Connector 12"/>
          <p:cNvCxnSpPr>
            <a:stCxn id="6" idx="3"/>
          </p:cNvCxnSpPr>
          <p:nvPr/>
        </p:nvCxnSpPr>
        <p:spPr>
          <a:xfrm flipH="1">
            <a:off x="7693819" y="3444539"/>
            <a:ext cx="894527" cy="853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11" idx="0"/>
          </p:cNvCxnSpPr>
          <p:nvPr/>
        </p:nvCxnSpPr>
        <p:spPr>
          <a:xfrm>
            <a:off x="9144000" y="3643313"/>
            <a:ext cx="0" cy="748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5"/>
            <a:endCxn id="3" idx="3"/>
          </p:cNvCxnSpPr>
          <p:nvPr/>
        </p:nvCxnSpPr>
        <p:spPr>
          <a:xfrm>
            <a:off x="9699653" y="3444539"/>
            <a:ext cx="1044548" cy="85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57975" y="3257550"/>
            <a:ext cx="103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&lt;=30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227588" y="3928347"/>
            <a:ext cx="103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31...40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221927" y="3442216"/>
            <a:ext cx="103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3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factor age </a:t>
            </a:r>
            <a:r>
              <a:rPr lang="en-US" dirty="0" smtClean="0">
                <a:sym typeface="Wingdings" panose="05000000000000000000" pitchFamily="2" charset="2"/>
              </a:rPr>
              <a:t>&lt; = 30 </a:t>
            </a:r>
            <a:r>
              <a:rPr lang="en-US" dirty="0" err="1" smtClean="0">
                <a:sym typeface="Wingdings" panose="05000000000000000000" pitchFamily="2" charset="2"/>
              </a:rPr>
              <a:t>untuk</a:t>
            </a:r>
            <a:r>
              <a:rPr lang="en-US" dirty="0" smtClean="0">
                <a:sym typeface="Wingdings" panose="05000000000000000000" pitchFamily="2" charset="2"/>
              </a:rPr>
              <a:t> node 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459" y="2954467"/>
            <a:ext cx="8106906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7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Dari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hitungan</a:t>
            </a:r>
            <a:r>
              <a:rPr lang="en-US" dirty="0" smtClean="0"/>
              <a:t> </a:t>
            </a:r>
            <a:r>
              <a:rPr lang="en-US" dirty="0" err="1" smtClean="0"/>
              <a:t>didapatkan</a:t>
            </a:r>
            <a:r>
              <a:rPr lang="en-US" dirty="0" smtClean="0"/>
              <a:t> yang student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0.97.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512" y="2973705"/>
            <a:ext cx="4676775" cy="2647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2986086" y="3081418"/>
            <a:ext cx="103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86086" y="4183336"/>
            <a:ext cx="103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stundent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86086" y="3400995"/>
            <a:ext cx="103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income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1738" y="4781011"/>
            <a:ext cx="155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Credit_rating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6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age &lt;= 30 </a:t>
            </a:r>
            <a:r>
              <a:rPr lang="en-US" dirty="0" err="1" smtClean="0"/>
              <a:t>dan</a:t>
            </a:r>
            <a:r>
              <a:rPr lang="en-US" dirty="0" smtClean="0"/>
              <a:t> student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Dari data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dual (yes </a:t>
            </a:r>
            <a:r>
              <a:rPr lang="en-US" dirty="0" err="1" smtClean="0"/>
              <a:t>dan</a:t>
            </a:r>
            <a:r>
              <a:rPr lang="en-US" dirty="0" smtClean="0"/>
              <a:t> no).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student no , </a:t>
            </a:r>
            <a:r>
              <a:rPr lang="en-US" dirty="0" err="1" smtClean="0"/>
              <a:t>buy_computernya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no. </a:t>
            </a:r>
            <a:r>
              <a:rPr lang="en-US" dirty="0" err="1" smtClean="0"/>
              <a:t>ketika</a:t>
            </a:r>
            <a:r>
              <a:rPr lang="en-US" dirty="0" smtClean="0"/>
              <a:t> student yes, </a:t>
            </a:r>
            <a:r>
              <a:rPr lang="en-US" dirty="0" err="1" smtClean="0"/>
              <a:t>buy_computernya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yes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215" y="3100387"/>
            <a:ext cx="7849695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2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hasilnya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1" y="2328864"/>
            <a:ext cx="5574506" cy="390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3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factor age </a:t>
            </a:r>
            <a:r>
              <a:rPr lang="en-US" dirty="0">
                <a:sym typeface="Wingdings" panose="05000000000000000000" pitchFamily="2" charset="2"/>
              </a:rPr>
              <a:t>&gt;</a:t>
            </a:r>
            <a:r>
              <a:rPr lang="en-US" dirty="0" smtClean="0">
                <a:sym typeface="Wingdings" panose="05000000000000000000" pitchFamily="2" charset="2"/>
              </a:rPr>
              <a:t> 40 </a:t>
            </a:r>
            <a:r>
              <a:rPr lang="en-US" dirty="0" err="1">
                <a:sym typeface="Wingdings" panose="05000000000000000000" pitchFamily="2" charset="2"/>
              </a:rPr>
              <a:t>untuk</a:t>
            </a:r>
            <a:r>
              <a:rPr lang="en-US" dirty="0">
                <a:sym typeface="Wingdings" panose="05000000000000000000" pitchFamily="2" charset="2"/>
              </a:rPr>
              <a:t> node </a:t>
            </a:r>
            <a:r>
              <a:rPr lang="en-US" dirty="0" smtClean="0">
                <a:sym typeface="Wingdings" panose="05000000000000000000" pitchFamily="2" charset="2"/>
              </a:rPr>
              <a:t>1.3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lihat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entropy </a:t>
            </a:r>
            <a:r>
              <a:rPr lang="en-US" dirty="0" err="1" smtClean="0"/>
              <a:t>kemudian</a:t>
            </a:r>
            <a:r>
              <a:rPr lang="en-US" dirty="0" smtClean="0"/>
              <a:t> gain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278" y="2576376"/>
            <a:ext cx="6453510" cy="270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3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9006" y="2944812"/>
            <a:ext cx="45815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9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age &lt;= 30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credit_rating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869" y="2911475"/>
            <a:ext cx="74295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2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030" t="24862" r="-153"/>
          <a:stretch/>
        </p:blipFill>
        <p:spPr>
          <a:xfrm>
            <a:off x="3571875" y="2371724"/>
            <a:ext cx="4869751" cy="41878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92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</a:t>
            </a:r>
            <a:r>
              <a:rPr lang="en-US" dirty="0" err="1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err="1" smtClean="0"/>
              <a:t>Koefisien</a:t>
            </a:r>
            <a:r>
              <a:rPr lang="en-US" b="1" dirty="0" smtClean="0"/>
              <a:t> </a:t>
            </a:r>
            <a:r>
              <a:rPr lang="en-US" b="1" dirty="0" err="1" smtClean="0"/>
              <a:t>Gini</a:t>
            </a:r>
            <a:r>
              <a:rPr lang="en-US" b="1" dirty="0" smtClean="0"/>
              <a:t> </a:t>
            </a:r>
            <a:r>
              <a:rPr lang="en-US" b="1" dirty="0" err="1" smtClean="0"/>
              <a:t>atau</a:t>
            </a:r>
            <a:r>
              <a:rPr lang="en-US" b="1" dirty="0" smtClean="0"/>
              <a:t> </a:t>
            </a:r>
            <a:r>
              <a:rPr lang="en-US" b="1" dirty="0" err="1" smtClean="0"/>
              <a:t>Gini</a:t>
            </a:r>
            <a:r>
              <a:rPr lang="en-US" b="1" dirty="0" smtClean="0"/>
              <a:t> Index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berkisar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0 (</a:t>
            </a:r>
            <a:r>
              <a:rPr lang="en-US" dirty="0" err="1"/>
              <a:t>atau</a:t>
            </a:r>
            <a:r>
              <a:rPr lang="en-US" dirty="0"/>
              <a:t> 0%) </a:t>
            </a:r>
            <a:r>
              <a:rPr lang="en-US" dirty="0" err="1"/>
              <a:t>hingga</a:t>
            </a:r>
            <a:r>
              <a:rPr lang="en-US" dirty="0"/>
              <a:t> 1 (</a:t>
            </a:r>
            <a:r>
              <a:rPr lang="en-US" dirty="0" err="1"/>
              <a:t>atau</a:t>
            </a:r>
            <a:r>
              <a:rPr lang="en-US" dirty="0"/>
              <a:t> 100%).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/>
              <a:t>0 </a:t>
            </a:r>
            <a:r>
              <a:rPr lang="en-US" b="1" dirty="0" err="1"/>
              <a:t>mewakili</a:t>
            </a:r>
            <a:r>
              <a:rPr lang="en-US" b="1" dirty="0"/>
              <a:t> </a:t>
            </a:r>
            <a:r>
              <a:rPr lang="en-US" b="1" dirty="0" err="1"/>
              <a:t>persamaan</a:t>
            </a:r>
            <a:r>
              <a:rPr lang="en-US" b="1" dirty="0"/>
              <a:t> </a:t>
            </a:r>
            <a:r>
              <a:rPr lang="en-US" b="1" dirty="0" err="1"/>
              <a:t>sempurna</a:t>
            </a:r>
            <a:r>
              <a:rPr lang="en-US" b="1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/>
              <a:t>1 </a:t>
            </a:r>
            <a:r>
              <a:rPr lang="en-US" b="1" dirty="0" err="1"/>
              <a:t>mewakili</a:t>
            </a:r>
            <a:r>
              <a:rPr lang="en-US" b="1" dirty="0"/>
              <a:t> </a:t>
            </a:r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b="1" dirty="0" err="1"/>
              <a:t>sempurna</a:t>
            </a:r>
            <a:r>
              <a:rPr lang="en-US" dirty="0"/>
              <a:t>. 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10 data </a:t>
            </a:r>
            <a:r>
              <a:rPr lang="en-US" dirty="0" err="1"/>
              <a:t>poin</a:t>
            </a:r>
            <a:r>
              <a:rPr lang="en-US" dirty="0"/>
              <a:t> </a:t>
            </a:r>
            <a:r>
              <a:rPr lang="en-US" dirty="0" err="1"/>
              <a:t>terbagi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 class. Class </a:t>
            </a:r>
            <a:r>
              <a:rPr lang="en-US" dirty="0" err="1"/>
              <a:t>biru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hijau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998" y="3460081"/>
            <a:ext cx="2543825" cy="32292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889" y="4303059"/>
            <a:ext cx="2309784" cy="2274249"/>
          </a:xfrm>
          <a:prstGeom prst="rect">
            <a:avLst/>
          </a:prstGeom>
        </p:spPr>
      </p:pic>
      <p:pic>
        <p:nvPicPr>
          <p:cNvPr id="6" name="Picture 2" descr="Gini Impurity properti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693" y="3460081"/>
            <a:ext cx="285750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473011" y="3423464"/>
            <a:ext cx="27855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Keterangan</a:t>
            </a:r>
            <a:r>
              <a:rPr lang="en-US" dirty="0" smtClean="0"/>
              <a:t>:</a:t>
            </a:r>
          </a:p>
          <a:p>
            <a:r>
              <a:rPr lang="en-US" dirty="0" smtClean="0"/>
              <a:t>4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biru</a:t>
            </a:r>
            <a:r>
              <a:rPr lang="en-US" dirty="0" smtClean="0"/>
              <a:t>.</a:t>
            </a:r>
          </a:p>
          <a:p>
            <a:r>
              <a:rPr lang="en-US" dirty="0" smtClean="0"/>
              <a:t>4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total </a:t>
            </a:r>
            <a:r>
              <a:rPr lang="en-US" dirty="0" err="1" smtClean="0"/>
              <a:t>keseluruhan</a:t>
            </a:r>
            <a:r>
              <a:rPr lang="en-US" dirty="0" smtClean="0"/>
              <a:t> data </a:t>
            </a:r>
            <a:r>
              <a:rPr lang="en-US" dirty="0" err="1" smtClean="0"/>
              <a:t>dikiri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pPr lvl="0"/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G= 0 (</a:t>
            </a:r>
            <a:r>
              <a:rPr lang="en-US" dirty="0" err="1" smtClean="0"/>
              <a:t>kemurnian</a:t>
            </a:r>
            <a:r>
              <a:rPr lang="en-US" dirty="0" smtClean="0"/>
              <a:t> </a:t>
            </a:r>
            <a:r>
              <a:rPr lang="en-US" dirty="0" err="1" smtClean="0"/>
              <a:t>sempurna</a:t>
            </a:r>
            <a:r>
              <a:rPr lang="en-US" dirty="0" smtClean="0"/>
              <a:t>/pure leaf node),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mruni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semuanya</a:t>
            </a:r>
            <a:r>
              <a:rPr lang="en-US" dirty="0" smtClean="0"/>
              <a:t> </a:t>
            </a:r>
            <a:r>
              <a:rPr lang="en-US" dirty="0" err="1" smtClean="0"/>
              <a:t>biru</a:t>
            </a:r>
            <a:r>
              <a:rPr lang="en-US" dirty="0" smtClean="0"/>
              <a:t>. </a:t>
            </a: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831200" y="779534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Decision Tree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43" name="Google Shape;43;p2"/>
          <p:cNvSpPr txBox="1">
            <a:spLocks noGrp="1"/>
          </p:cNvSpPr>
          <p:nvPr>
            <p:ph type="body" idx="1"/>
          </p:nvPr>
        </p:nvSpPr>
        <p:spPr>
          <a:xfrm>
            <a:off x="776177" y="1948255"/>
            <a:ext cx="5989945" cy="418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Kita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menganggap</a:t>
            </a:r>
            <a:r>
              <a:rPr lang="en-US" sz="1800" dirty="0"/>
              <a:t> </a:t>
            </a:r>
            <a:r>
              <a:rPr lang="en-US" sz="1800" dirty="0" smtClean="0"/>
              <a:t>Decision Tree </a:t>
            </a:r>
            <a:r>
              <a:rPr lang="en-US" sz="1800" dirty="0" err="1"/>
              <a:t>seperti</a:t>
            </a:r>
            <a:r>
              <a:rPr lang="en-US" sz="1800" dirty="0"/>
              <a:t> </a:t>
            </a:r>
            <a:r>
              <a:rPr lang="en-US" sz="1800" dirty="0" err="1"/>
              <a:t>sekumpulan</a:t>
            </a:r>
            <a:r>
              <a:rPr lang="en-US" sz="1800" dirty="0"/>
              <a:t> </a:t>
            </a:r>
            <a:r>
              <a:rPr lang="en-US" sz="1800" dirty="0" smtClean="0"/>
              <a:t>nested if-else. </a:t>
            </a:r>
            <a:r>
              <a:rPr lang="en-US" sz="1800" dirty="0" err="1" smtClean="0"/>
              <a:t>Misal</a:t>
            </a:r>
            <a:r>
              <a:rPr lang="en-US" sz="1800" dirty="0" smtClean="0"/>
              <a:t> </a:t>
            </a:r>
            <a:r>
              <a:rPr lang="en-US" sz="1800" dirty="0" err="1" smtClean="0"/>
              <a:t>kita</a:t>
            </a:r>
            <a:r>
              <a:rPr lang="en-US" sz="1800" dirty="0" smtClean="0"/>
              <a:t> </a:t>
            </a:r>
            <a:r>
              <a:rPr lang="en-US" sz="1800" dirty="0" err="1" smtClean="0"/>
              <a:t>ingin</a:t>
            </a:r>
            <a:r>
              <a:rPr lang="en-US" sz="1800" dirty="0" smtClean="0"/>
              <a:t> </a:t>
            </a:r>
            <a:r>
              <a:rPr lang="en-US" sz="1800" dirty="0" err="1" smtClean="0"/>
              <a:t>menditeksi</a:t>
            </a:r>
            <a:r>
              <a:rPr lang="en-US" sz="1800" dirty="0" smtClean="0"/>
              <a:t> Spam.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/>
              <a:t>1. </a:t>
            </a:r>
            <a:r>
              <a:rPr lang="en" sz="1800" dirty="0" smtClean="0"/>
              <a:t>Spam</a:t>
            </a:r>
            <a:endParaRPr sz="1800" dirty="0" smtClean="0"/>
          </a:p>
          <a:p>
            <a:pPr lvl="1" indent="-414856">
              <a:lnSpc>
                <a:spcPct val="150000"/>
              </a:lnSpc>
              <a:spcBef>
                <a:spcPts val="0"/>
              </a:spcBef>
              <a:buSzPts val="1300"/>
              <a:buAutoNum type="alphaLcPeriod"/>
            </a:pPr>
            <a:r>
              <a:rPr lang="en" dirty="0" smtClean="0"/>
              <a:t>Earn free money by playing a game </a:t>
            </a:r>
            <a:endParaRPr dirty="0" smtClean="0"/>
          </a:p>
          <a:p>
            <a:pPr lvl="1" indent="-414856">
              <a:lnSpc>
                <a:spcPct val="150000"/>
              </a:lnSpc>
              <a:spcBef>
                <a:spcPts val="0"/>
              </a:spcBef>
              <a:buSzPts val="1300"/>
              <a:buAutoNum type="alphaLcPeriod"/>
            </a:pPr>
            <a:r>
              <a:rPr lang="en" dirty="0" smtClean="0"/>
              <a:t>Free </a:t>
            </a:r>
            <a:r>
              <a:rPr lang="en" dirty="0"/>
              <a:t>money !!!! sign up </a:t>
            </a:r>
            <a:r>
              <a:rPr lang="en" dirty="0" smtClean="0"/>
              <a:t>here</a:t>
            </a:r>
            <a:endParaRPr lang="en" dirty="0"/>
          </a:p>
          <a:p>
            <a:pPr marL="803275" lvl="1" indent="-803275">
              <a:lnSpc>
                <a:spcPct val="150000"/>
              </a:lnSpc>
              <a:spcBef>
                <a:spcPts val="0"/>
              </a:spcBef>
              <a:buSzPts val="1300"/>
              <a:buNone/>
            </a:pPr>
            <a:r>
              <a:rPr lang="en" sz="1800" dirty="0" smtClean="0"/>
              <a:t>2. Not Spam</a:t>
            </a:r>
          </a:p>
          <a:p>
            <a:pPr lvl="1" indent="-414856">
              <a:lnSpc>
                <a:spcPct val="150000"/>
              </a:lnSpc>
              <a:spcBef>
                <a:spcPts val="0"/>
              </a:spcBef>
              <a:buSzPts val="1300"/>
              <a:buAutoNum type="alphaLcPeriod"/>
            </a:pPr>
            <a:r>
              <a:rPr lang="en" dirty="0" smtClean="0"/>
              <a:t>Hi irfan, saya mengundang anda untuk menghadiri meeting.</a:t>
            </a:r>
          </a:p>
        </p:txBody>
      </p:sp>
      <p:sp>
        <p:nvSpPr>
          <p:cNvPr id="45" name="Google Shape;45;p2"/>
          <p:cNvSpPr/>
          <p:nvPr/>
        </p:nvSpPr>
        <p:spPr>
          <a:xfrm>
            <a:off x="8964294" y="2677988"/>
            <a:ext cx="1687600" cy="61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7694094" y="3655988"/>
            <a:ext cx="1687600" cy="61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 txBox="1"/>
          <p:nvPr/>
        </p:nvSpPr>
        <p:spPr>
          <a:xfrm>
            <a:off x="9285694" y="2731588"/>
            <a:ext cx="1178800" cy="1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1867" dirty="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Money </a:t>
            </a:r>
            <a:endParaRPr sz="1867" dirty="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8" name="Google Shape;48;p2"/>
          <p:cNvSpPr txBox="1"/>
          <p:nvPr/>
        </p:nvSpPr>
        <p:spPr>
          <a:xfrm>
            <a:off x="8120494" y="3734055"/>
            <a:ext cx="1339600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1867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Free </a:t>
            </a:r>
            <a:endParaRPr sz="1867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49" name="Google Shape;49;p2"/>
          <p:cNvCxnSpPr>
            <a:stCxn id="45" idx="2"/>
            <a:endCxn id="46" idx="0"/>
          </p:cNvCxnSpPr>
          <p:nvPr/>
        </p:nvCxnSpPr>
        <p:spPr>
          <a:xfrm flipH="1">
            <a:off x="8538094" y="3293988"/>
            <a:ext cx="1270000" cy="3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" name="Google Shape;50;p2"/>
          <p:cNvCxnSpPr>
            <a:stCxn id="46" idx="2"/>
            <a:endCxn id="51" idx="0"/>
          </p:cNvCxnSpPr>
          <p:nvPr/>
        </p:nvCxnSpPr>
        <p:spPr>
          <a:xfrm flipH="1">
            <a:off x="8067894" y="4271988"/>
            <a:ext cx="470000" cy="24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" name="Google Shape;52;p2"/>
          <p:cNvCxnSpPr>
            <a:stCxn id="46" idx="2"/>
          </p:cNvCxnSpPr>
          <p:nvPr/>
        </p:nvCxnSpPr>
        <p:spPr>
          <a:xfrm>
            <a:off x="8537894" y="4271988"/>
            <a:ext cx="573600" cy="29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" name="Google Shape;53;p2"/>
          <p:cNvCxnSpPr>
            <a:stCxn id="45" idx="2"/>
          </p:cNvCxnSpPr>
          <p:nvPr/>
        </p:nvCxnSpPr>
        <p:spPr>
          <a:xfrm>
            <a:off x="9808094" y="3293988"/>
            <a:ext cx="1299200" cy="3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Google Shape;54;p2"/>
          <p:cNvSpPr txBox="1"/>
          <p:nvPr/>
        </p:nvSpPr>
        <p:spPr>
          <a:xfrm>
            <a:off x="8473294" y="3157688"/>
            <a:ext cx="634000" cy="2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1867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yes</a:t>
            </a:r>
            <a:endParaRPr sz="1867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5" name="Google Shape;55;p2"/>
          <p:cNvSpPr txBox="1"/>
          <p:nvPr/>
        </p:nvSpPr>
        <p:spPr>
          <a:xfrm>
            <a:off x="7566861" y="4184006"/>
            <a:ext cx="634000" cy="2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1867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yes</a:t>
            </a:r>
            <a:endParaRPr sz="1867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10651894" y="3104088"/>
            <a:ext cx="696400" cy="2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1867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No</a:t>
            </a:r>
            <a:endParaRPr sz="1867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8964294" y="4184022"/>
            <a:ext cx="696400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1867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No</a:t>
            </a:r>
            <a:endParaRPr sz="1867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1" name="Google Shape;51;p2"/>
          <p:cNvSpPr txBox="1"/>
          <p:nvPr/>
        </p:nvSpPr>
        <p:spPr>
          <a:xfrm>
            <a:off x="7426194" y="4517888"/>
            <a:ext cx="12836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1867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Spam</a:t>
            </a:r>
            <a:endParaRPr sz="1867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8709794" y="4517888"/>
            <a:ext cx="1594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1867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Not Spam</a:t>
            </a:r>
            <a:endParaRPr sz="1867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10563549" y="3512732"/>
            <a:ext cx="1594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1867" dirty="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Not Spam</a:t>
            </a:r>
            <a:endParaRPr sz="1867" dirty="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61023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gini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578" y="2544763"/>
            <a:ext cx="4406432" cy="29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9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Overfitting</a:t>
            </a:r>
            <a:r>
              <a:rPr lang="en-US" b="1" dirty="0" smtClean="0"/>
              <a:t> </a:t>
            </a:r>
            <a:r>
              <a:rPr lang="en-US" b="1" dirty="0"/>
              <a:t>in Decision Tree algorithm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Masalah</a:t>
            </a:r>
            <a:r>
              <a:rPr lang="en-US" sz="2400" dirty="0"/>
              <a:t> </a:t>
            </a:r>
            <a:r>
              <a:rPr lang="en-US" sz="2400" dirty="0" err="1"/>
              <a:t>overfitting</a:t>
            </a:r>
            <a:r>
              <a:rPr lang="en-US" sz="2400" dirty="0"/>
              <a:t> </a:t>
            </a:r>
            <a:r>
              <a:rPr lang="en-US" sz="2400" dirty="0" err="1"/>
              <a:t>dipertimbangkan</a:t>
            </a:r>
            <a:r>
              <a:rPr lang="en-US" sz="2400" dirty="0"/>
              <a:t> </a:t>
            </a:r>
            <a:r>
              <a:rPr lang="en-US" sz="2400" dirty="0" err="1"/>
              <a:t>ketika</a:t>
            </a:r>
            <a:r>
              <a:rPr lang="en-US" sz="2400" dirty="0"/>
              <a:t> </a:t>
            </a:r>
            <a:r>
              <a:rPr lang="en-US" sz="2400" dirty="0" err="1"/>
              <a:t>algoritme</a:t>
            </a:r>
            <a:r>
              <a:rPr lang="en-US" sz="2400" dirty="0"/>
              <a:t> </a:t>
            </a:r>
            <a:r>
              <a:rPr lang="en-US" sz="2400" dirty="0" err="1"/>
              <a:t>terus</a:t>
            </a:r>
            <a:r>
              <a:rPr lang="en-US" sz="2400" dirty="0"/>
              <a:t> </a:t>
            </a:r>
            <a:r>
              <a:rPr lang="en-US" sz="2400" dirty="0" err="1"/>
              <a:t>masuk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mengurangi</a:t>
            </a:r>
            <a:r>
              <a:rPr lang="en-US" sz="2400" dirty="0"/>
              <a:t> </a:t>
            </a:r>
            <a:r>
              <a:rPr lang="en-US" sz="2400" dirty="0" smtClean="0"/>
              <a:t>error </a:t>
            </a:r>
            <a:r>
              <a:rPr lang="en-US" sz="2400" dirty="0"/>
              <a:t>set </a:t>
            </a:r>
            <a:r>
              <a:rPr lang="en-US" sz="2400" dirty="0" err="1"/>
              <a:t>pelatihan</a:t>
            </a:r>
            <a:r>
              <a:rPr lang="en-US" sz="2400" dirty="0"/>
              <a:t>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dirty="0" smtClean="0"/>
              <a:t>error </a:t>
            </a:r>
            <a:r>
              <a:rPr lang="en-US" sz="2400" dirty="0"/>
              <a:t>set </a:t>
            </a:r>
            <a:r>
              <a:rPr lang="en-US" sz="2400" dirty="0" smtClean="0"/>
              <a:t>test </a:t>
            </a:r>
            <a:r>
              <a:rPr lang="en-US" sz="2400" dirty="0"/>
              <a:t>yang </a:t>
            </a:r>
            <a:r>
              <a:rPr lang="en-US" sz="2400" dirty="0" err="1" smtClean="0"/>
              <a:t>meningkat</a:t>
            </a:r>
            <a:r>
              <a:rPr lang="en-US" sz="2400" dirty="0" smtClean="0"/>
              <a:t>. </a:t>
            </a:r>
            <a:r>
              <a:rPr lang="en-US" sz="2400" dirty="0" err="1" smtClean="0"/>
              <a:t>Jadi</a:t>
            </a:r>
            <a:r>
              <a:rPr lang="en-US" sz="2400" dirty="0"/>
              <a:t>, </a:t>
            </a:r>
            <a:r>
              <a:rPr lang="en-US" sz="2400" dirty="0" err="1"/>
              <a:t>akurasi</a:t>
            </a:r>
            <a:r>
              <a:rPr lang="en-US" sz="2400" dirty="0"/>
              <a:t> </a:t>
            </a:r>
            <a:r>
              <a:rPr lang="en-US" sz="2400" dirty="0" err="1"/>
              <a:t>prediksi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model kami </a:t>
            </a:r>
            <a:r>
              <a:rPr lang="en-US" sz="2400" dirty="0" err="1"/>
              <a:t>turun</a:t>
            </a:r>
            <a:r>
              <a:rPr lang="en-US" sz="2400" dirty="0" smtClean="0"/>
              <a:t>.</a:t>
            </a:r>
          </a:p>
          <a:p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pendekatan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menghindari</a:t>
            </a:r>
            <a:r>
              <a:rPr lang="en-US" sz="2400" dirty="0"/>
              <a:t> </a:t>
            </a:r>
            <a:r>
              <a:rPr lang="en-US" sz="2400" dirty="0" err="1"/>
              <a:t>overfitting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 smtClean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Pre-Pruning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Post-Pruning</a:t>
            </a:r>
          </a:p>
        </p:txBody>
      </p:sp>
    </p:spTree>
    <p:extLst>
      <p:ext uri="{BB962C8B-B14F-4D97-AF65-F5344CB8AC3E}">
        <p14:creationId xmlns:p14="http://schemas.microsoft.com/office/powerpoint/2010/main" val="236518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Pre-pruning &amp; post-pruning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Dalam</a:t>
            </a:r>
            <a:r>
              <a:rPr lang="en-US" dirty="0"/>
              <a:t> Pre-pruning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/>
              <a:t>menghentikan</a:t>
            </a:r>
            <a:r>
              <a:rPr lang="en-US" dirty="0"/>
              <a:t> </a:t>
            </a:r>
            <a:r>
              <a:rPr lang="en-US" dirty="0" err="1"/>
              <a:t>pembangunan</a:t>
            </a:r>
            <a:r>
              <a:rPr lang="en-US" dirty="0"/>
              <a:t> </a:t>
            </a:r>
            <a:r>
              <a:rPr lang="en-US" dirty="0" smtClean="0"/>
              <a:t>tree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. </a:t>
            </a:r>
            <a:r>
              <a:rPr lang="en-US" dirty="0" smtClean="0"/>
              <a:t>Kita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node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 smtClean="0"/>
              <a:t>terbaiknya</a:t>
            </a:r>
            <a:r>
              <a:rPr lang="en-US" dirty="0" smtClean="0"/>
              <a:t> </a:t>
            </a:r>
            <a:r>
              <a:rPr lang="en-US" dirty="0"/>
              <a:t>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ambang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.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pemberhentian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smtClean="0"/>
              <a:t>Post-pruning,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mencoba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/>
              <a:t>di </a:t>
            </a:r>
            <a:r>
              <a:rPr lang="en-US" dirty="0" smtClean="0"/>
              <a:t>tree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smtClean="0"/>
              <a:t>tree </a:t>
            </a:r>
            <a:r>
              <a:rPr lang="en-US" dirty="0"/>
              <a:t>yang </a:t>
            </a:r>
            <a:r>
              <a:rPr lang="en-US" dirty="0" err="1"/>
              <a:t>lengkap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smtClean="0"/>
              <a:t>tree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overfitting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smtClean="0"/>
              <a:t>pruning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smtClean="0"/>
              <a:t>post-pruning.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8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Regularization </a:t>
            </a:r>
            <a:r>
              <a:rPr lang="en-US" u="sng" dirty="0" err="1" smtClean="0"/>
              <a:t>Hyperparameters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Maximum depth of tree (</a:t>
            </a:r>
            <a:r>
              <a:rPr lang="en-US" b="1" u="sng" dirty="0" err="1"/>
              <a:t>SkLearn</a:t>
            </a:r>
            <a:r>
              <a:rPr lang="en-US" b="1" u="sng" dirty="0"/>
              <a:t> - </a:t>
            </a:r>
            <a:r>
              <a:rPr lang="en-US" b="1" u="sng" dirty="0" err="1"/>
              <a:t>max_depth</a:t>
            </a:r>
            <a:r>
              <a:rPr lang="en-US" b="1" u="sng" dirty="0" smtClean="0"/>
              <a:t>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mengontrol</a:t>
            </a:r>
            <a:r>
              <a:rPr lang="en-US" dirty="0"/>
              <a:t> over-fitting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kedalaman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model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u="sng" dirty="0"/>
              <a:t>Minimum samples for a node split (</a:t>
            </a:r>
            <a:r>
              <a:rPr lang="en-US" b="1" u="sng" dirty="0" err="1"/>
              <a:t>SkLearn</a:t>
            </a:r>
            <a:r>
              <a:rPr lang="en-US" b="1" u="sng" dirty="0"/>
              <a:t> - </a:t>
            </a:r>
            <a:r>
              <a:rPr lang="en-US" b="1" u="sng" dirty="0" err="1"/>
              <a:t>min_samples_split</a:t>
            </a:r>
            <a:r>
              <a:rPr lang="en-US" b="1" u="sng" dirty="0" smtClean="0"/>
              <a:t>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minimum </a:t>
            </a:r>
            <a:r>
              <a:rPr lang="en-US" dirty="0" err="1"/>
              <a:t>sampel</a:t>
            </a:r>
            <a:r>
              <a:rPr lang="en-US" dirty="0"/>
              <a:t> (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pengamatan</a:t>
            </a:r>
            <a:r>
              <a:rPr lang="en-US" dirty="0"/>
              <a:t>)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dipertimbangkan</a:t>
            </a:r>
            <a:r>
              <a:rPr lang="en-US" dirty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split.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mengontrol</a:t>
            </a:r>
            <a:r>
              <a:rPr lang="en-US" dirty="0"/>
              <a:t> over-fitting</a:t>
            </a:r>
            <a:r>
              <a:rPr lang="en-US" dirty="0" smtClean="0"/>
              <a:t>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Regularization </a:t>
            </a:r>
            <a:r>
              <a:rPr lang="en-US" u="sng" dirty="0" err="1"/>
              <a:t>Hyperparameters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Minimum samples for a terminal node (</a:t>
            </a:r>
            <a:r>
              <a:rPr lang="en-US" b="1" u="sng" dirty="0" err="1"/>
              <a:t>SkLearn</a:t>
            </a:r>
            <a:r>
              <a:rPr lang="en-US" b="1" u="sng" dirty="0"/>
              <a:t> - </a:t>
            </a:r>
            <a:r>
              <a:rPr lang="en-US" b="1" u="sng" dirty="0" err="1"/>
              <a:t>min_samples_leaf</a:t>
            </a:r>
            <a:r>
              <a:rPr lang="en-US" b="1" u="sng" dirty="0" smtClean="0"/>
              <a:t>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minimum (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pengamatan</a:t>
            </a:r>
            <a:r>
              <a:rPr lang="en-US" dirty="0"/>
              <a:t>)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terminal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daun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mengontrol</a:t>
            </a:r>
            <a:r>
              <a:rPr lang="en-US" dirty="0"/>
              <a:t> over-fitting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min_samples_split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seimbang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di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minoritas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mayoritas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831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Regularization </a:t>
            </a:r>
            <a:r>
              <a:rPr lang="en-US" u="sng" dirty="0" err="1"/>
              <a:t>Hyperparameters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Maximum number of terminal nodes (</a:t>
            </a:r>
            <a:r>
              <a:rPr lang="en-US" b="1" u="sng" dirty="0" err="1"/>
              <a:t>SkLearn</a:t>
            </a:r>
            <a:r>
              <a:rPr lang="en-US" b="1" u="sng" dirty="0"/>
              <a:t> - </a:t>
            </a:r>
            <a:r>
              <a:rPr lang="en-US" b="1" u="sng" dirty="0" err="1"/>
              <a:t>max_leaf_nodes</a:t>
            </a:r>
            <a:r>
              <a:rPr lang="en-US" b="1" u="sng" dirty="0" smtClean="0"/>
              <a:t>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node terminal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smtClean="0"/>
              <a:t>leaf </a:t>
            </a:r>
            <a:r>
              <a:rPr lang="en-US" dirty="0"/>
              <a:t>di </a:t>
            </a:r>
            <a:r>
              <a:rPr lang="en-US" dirty="0" err="1"/>
              <a:t>pohon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pengganti</a:t>
            </a:r>
            <a:r>
              <a:rPr lang="en-US" dirty="0"/>
              <a:t> </a:t>
            </a:r>
            <a:r>
              <a:rPr lang="en-US" dirty="0" err="1"/>
              <a:t>max_depth</a:t>
            </a:r>
            <a:r>
              <a:rPr lang="en-US" dirty="0"/>
              <a:t>.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, </a:t>
            </a:r>
            <a:r>
              <a:rPr lang="en-US" dirty="0" err="1" smtClean="0"/>
              <a:t>kedalaman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depth </a:t>
            </a:r>
            <a:r>
              <a:rPr lang="en-US" dirty="0"/>
              <a:t>'n'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2^n </a:t>
            </a:r>
            <a:r>
              <a:rPr lang="en-US" dirty="0" smtClean="0"/>
              <a:t>leaf.</a:t>
            </a:r>
          </a:p>
          <a:p>
            <a:endParaRPr lang="en-US" dirty="0"/>
          </a:p>
          <a:p>
            <a:r>
              <a:rPr lang="en-US" b="1" u="sng" dirty="0"/>
              <a:t>Maximum features to consider for split (</a:t>
            </a:r>
            <a:r>
              <a:rPr lang="en-US" b="1" u="sng" dirty="0" err="1"/>
              <a:t>SkLearn</a:t>
            </a:r>
            <a:r>
              <a:rPr lang="en-US" b="1" u="sng" dirty="0"/>
              <a:t> - </a:t>
            </a:r>
            <a:r>
              <a:rPr lang="en-US" b="1" u="sng" dirty="0" err="1"/>
              <a:t>max_features</a:t>
            </a:r>
            <a:r>
              <a:rPr lang="en-US" b="1" u="sng" dirty="0" smtClean="0"/>
              <a:t>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dipertimbangkan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pemisahan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over-fitting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per </a:t>
            </a:r>
            <a:r>
              <a:rPr lang="en-US" dirty="0" err="1"/>
              <a:t>kasus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16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Machine Learning yang </a:t>
            </a:r>
            <a:r>
              <a:rPr lang="en-US" b="1" dirty="0" smtClean="0"/>
              <a:t>sensitive</a:t>
            </a:r>
            <a:r>
              <a:rPr lang="en-US" dirty="0" smtClean="0"/>
              <a:t> Outlier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1- </a:t>
            </a:r>
            <a:r>
              <a:rPr lang="en-US" i="1" dirty="0" err="1"/>
              <a:t>Regresi</a:t>
            </a:r>
            <a:r>
              <a:rPr lang="en-US" i="1" dirty="0"/>
              <a:t> Linier</a:t>
            </a:r>
            <a:br>
              <a:rPr lang="en-US" i="1" dirty="0"/>
            </a:br>
            <a:r>
              <a:rPr lang="en-US" i="1" dirty="0"/>
              <a:t>2- </a:t>
            </a:r>
            <a:r>
              <a:rPr lang="en-US" i="1" dirty="0" err="1"/>
              <a:t>Regresi</a:t>
            </a:r>
            <a:r>
              <a:rPr lang="en-US" i="1" dirty="0"/>
              <a:t> </a:t>
            </a:r>
            <a:r>
              <a:rPr lang="en-US" i="1" dirty="0" err="1"/>
              <a:t>Logistik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3- Support Vector Machine</a:t>
            </a:r>
            <a:br>
              <a:rPr lang="en-US" i="1" dirty="0"/>
            </a:br>
            <a:r>
              <a:rPr lang="en-US" i="1" dirty="0"/>
              <a:t>4- K- Nearest Neighbors</a:t>
            </a:r>
            <a:br>
              <a:rPr lang="en-US" i="1" dirty="0"/>
            </a:br>
            <a:r>
              <a:rPr lang="en-US" i="1" dirty="0"/>
              <a:t>5- K-Means Clustering</a:t>
            </a:r>
            <a:br>
              <a:rPr lang="en-US" i="1" dirty="0"/>
            </a:br>
            <a:r>
              <a:rPr lang="en-US" i="1" dirty="0"/>
              <a:t>6- Hierarchical Clustering</a:t>
            </a:r>
            <a:br>
              <a:rPr lang="en-US" i="1" dirty="0"/>
            </a:br>
            <a:r>
              <a:rPr lang="en-US" i="1" dirty="0"/>
              <a:t>7- Principal Component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87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Machine Learning yang 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sensitif</a:t>
            </a:r>
            <a:r>
              <a:rPr lang="en-US" dirty="0"/>
              <a:t> </a:t>
            </a:r>
            <a:r>
              <a:rPr lang="en-US" dirty="0" err="1"/>
              <a:t>terhadap</a:t>
            </a:r>
            <a:r>
              <a:rPr lang="en-US" dirty="0"/>
              <a:t> outlier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1- Decision Tree</a:t>
            </a:r>
            <a:br>
              <a:rPr lang="en-US" i="1" dirty="0"/>
            </a:br>
            <a:r>
              <a:rPr lang="en-US" i="1" dirty="0"/>
              <a:t>2- Random Forest</a:t>
            </a:r>
            <a:br>
              <a:rPr lang="en-US" i="1" dirty="0"/>
            </a:br>
            <a:r>
              <a:rPr lang="en-US" i="1" dirty="0"/>
              <a:t>3- </a:t>
            </a:r>
            <a:r>
              <a:rPr lang="en-US" i="1" dirty="0" err="1"/>
              <a:t>XGBoost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4- </a:t>
            </a:r>
            <a:r>
              <a:rPr lang="en-US" i="1" dirty="0" err="1"/>
              <a:t>AdaBoost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5- Naive Bayes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https://flinsetyadi.com/algoritma-classification-dalam-data-mining-decision-tree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https://www.analyticsvidhya.com/blog/2021/03/how-to-select-best-split-in-decision-trees-gini-impurity</a:t>
            </a:r>
            <a:r>
              <a:rPr lang="en-US" dirty="0" smtClean="0">
                <a:hlinkClick r:id="rId4"/>
              </a:rPr>
              <a:t>/?#</a:t>
            </a:r>
            <a:r>
              <a:rPr lang="en-US" dirty="0" smtClean="0"/>
              <a:t>  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www.kaggle.com/satishgunjal/tutorial-decision-tree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www.kaggle.com/marklvl/decision-tree-regressor-on-bike-sharing-dataset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28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314432" cy="4023360"/>
          </a:xfrm>
        </p:spPr>
        <p:txBody>
          <a:bodyPr>
            <a:normAutofit/>
          </a:bodyPr>
          <a:lstStyle/>
          <a:p>
            <a:pPr algn="just"/>
            <a:endParaRPr lang="en-US" sz="1800" dirty="0"/>
          </a:p>
        </p:txBody>
      </p:sp>
      <p:sp>
        <p:nvSpPr>
          <p:cNvPr id="5" name="AutoShape 2" descr="Struktur Pohon Keputus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1: Visualisation for a decision tree, trained on the Iris dataset... | 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951" y="2369487"/>
            <a:ext cx="5253626" cy="385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24128" y="2395470"/>
            <a:ext cx="4616818" cy="3515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Dari </a:t>
            </a:r>
            <a:r>
              <a:rPr lang="en-US" dirty="0" err="1" smtClean="0"/>
              <a:t>gambar</a:t>
            </a:r>
            <a:r>
              <a:rPr lang="en-US" dirty="0" smtClean="0"/>
              <a:t> di </a:t>
            </a:r>
            <a:r>
              <a:rPr lang="en-US" dirty="0" err="1" smtClean="0"/>
              <a:t>samping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lihat</a:t>
            </a:r>
            <a:r>
              <a:rPr lang="en-US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Petal Length (root nodes)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gini</a:t>
            </a:r>
            <a:r>
              <a:rPr lang="en-US" dirty="0" smtClean="0"/>
              <a:t> </a:t>
            </a:r>
            <a:r>
              <a:rPr lang="en-US" dirty="0" err="1" smtClean="0"/>
              <a:t>tertinggi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</a:t>
            </a:r>
            <a:r>
              <a:rPr lang="en-US" dirty="0" err="1" smtClean="0"/>
              <a:t>ini</a:t>
            </a:r>
            <a:r>
              <a:rPr lang="en-US" dirty="0" smtClean="0"/>
              <a:t> = 0 (leaf nodes).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Gini</a:t>
            </a:r>
            <a:r>
              <a:rPr lang="en-US" dirty="0" smtClean="0"/>
              <a:t> ≠ 0 (decision nodes/</a:t>
            </a:r>
            <a:r>
              <a:rPr lang="en-US" dirty="0" err="1" smtClean="0"/>
              <a:t>masih</a:t>
            </a:r>
            <a:r>
              <a:rPr lang="en-US" dirty="0" smtClean="0"/>
              <a:t> bias </a:t>
            </a:r>
            <a:r>
              <a:rPr lang="en-US" dirty="0" err="1" smtClean="0"/>
              <a:t>melanjutkan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Max_Depth</a:t>
            </a:r>
            <a:r>
              <a:rPr lang="en-US" dirty="0" smtClean="0"/>
              <a:t>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48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831200" y="897145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Advantages</a:t>
            </a:r>
            <a:endParaRPr dirty="0"/>
          </a:p>
        </p:txBody>
      </p:sp>
      <p:sp>
        <p:nvSpPr>
          <p:cNvPr id="43" name="Google Shape;43;p2"/>
          <p:cNvSpPr txBox="1">
            <a:spLocks noGrp="1"/>
          </p:cNvSpPr>
          <p:nvPr>
            <p:ph type="body" idx="1"/>
          </p:nvPr>
        </p:nvSpPr>
        <p:spPr>
          <a:xfrm>
            <a:off x="831200" y="2402823"/>
            <a:ext cx="9871144" cy="269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71450" lvl="0" indent="-171450">
              <a:lnSpc>
                <a:spcPct val="10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memecahkan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.</a:t>
            </a:r>
          </a:p>
          <a:p>
            <a:pPr marL="171450" lvl="0" indent="-171450">
              <a:lnSpc>
                <a:spcPct val="10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dirty="0" err="1" smtClean="0"/>
              <a:t>Penskalaan</a:t>
            </a:r>
            <a:r>
              <a:rPr lang="en-US" dirty="0" smtClean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.</a:t>
            </a:r>
          </a:p>
          <a:p>
            <a:pPr marL="171450" lvl="0" indent="-171450">
              <a:lnSpc>
                <a:spcPct val="10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dirty="0" err="1" smtClean="0"/>
              <a:t>Mengungguli</a:t>
            </a:r>
            <a:r>
              <a:rPr lang="en-US" dirty="0" smtClean="0"/>
              <a:t> </a:t>
            </a:r>
            <a:r>
              <a:rPr lang="en-US" dirty="0" err="1"/>
              <a:t>semua</a:t>
            </a:r>
            <a:r>
              <a:rPr lang="en-US" dirty="0"/>
              <a:t> Model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Model </a:t>
            </a:r>
            <a:r>
              <a:rPr lang="en-US" dirty="0" err="1"/>
              <a:t>Sangat</a:t>
            </a:r>
            <a:r>
              <a:rPr lang="en-US" dirty="0"/>
              <a:t> Non Linier</a:t>
            </a:r>
            <a:r>
              <a:rPr lang="en-US" dirty="0" smtClean="0"/>
              <a:t>.</a:t>
            </a:r>
          </a:p>
          <a:p>
            <a:pPr marL="171450" indent="-171450">
              <a:lnSpc>
                <a:spcPct val="10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kontinu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kategorikal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.</a:t>
            </a:r>
          </a:p>
          <a:p>
            <a:pPr marL="0" lvl="0" indent="0">
              <a:lnSpc>
                <a:spcPct val="100000"/>
              </a:lnSpc>
              <a:buSzPts val="1100"/>
              <a:buNone/>
            </a:pPr>
            <a:endParaRPr lang="en-US"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897" y="4533363"/>
            <a:ext cx="8411749" cy="180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9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>
            <a:spLocks noGrp="1"/>
          </p:cNvSpPr>
          <p:nvPr>
            <p:ph type="title"/>
          </p:nvPr>
        </p:nvSpPr>
        <p:spPr>
          <a:xfrm>
            <a:off x="831200" y="867354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Disadvantages</a:t>
            </a:r>
            <a:endParaRPr dirty="0"/>
          </a:p>
        </p:txBody>
      </p:sp>
      <p:sp>
        <p:nvSpPr>
          <p:cNvPr id="50" name="Google Shape;50;p3"/>
          <p:cNvSpPr txBox="1">
            <a:spLocks noGrp="1"/>
          </p:cNvSpPr>
          <p:nvPr>
            <p:ph type="body" idx="1"/>
          </p:nvPr>
        </p:nvSpPr>
        <p:spPr>
          <a:xfrm>
            <a:off x="831200" y="2307372"/>
            <a:ext cx="10006689" cy="312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71450" lvl="0" indent="-171450">
              <a:lnSpc>
                <a:spcPct val="10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2400" dirty="0" smtClean="0"/>
              <a:t>Decision tree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stabil</a:t>
            </a:r>
            <a:r>
              <a:rPr lang="en-US" sz="2400" dirty="0"/>
              <a:t>, </a:t>
            </a:r>
            <a:r>
              <a:rPr lang="en-US" sz="2400" dirty="0" err="1" smtClean="0"/>
              <a:t>menambahkan</a:t>
            </a:r>
            <a:r>
              <a:rPr lang="en-US" sz="2400" dirty="0" smtClean="0"/>
              <a:t>/</a:t>
            </a:r>
            <a:r>
              <a:rPr lang="en-US" sz="2400" dirty="0" err="1" smtClean="0"/>
              <a:t>merubah</a:t>
            </a:r>
            <a:r>
              <a:rPr lang="en-US" sz="2400" dirty="0" smtClean="0"/>
              <a:t> </a:t>
            </a:r>
            <a:r>
              <a:rPr lang="en-US" sz="2400" dirty="0" err="1"/>
              <a:t>titik</a:t>
            </a:r>
            <a:r>
              <a:rPr lang="en-US" sz="2400" dirty="0"/>
              <a:t> </a:t>
            </a:r>
            <a:r>
              <a:rPr lang="en-US" sz="2400" dirty="0" smtClean="0"/>
              <a:t>data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b="1" dirty="0" err="1"/>
              <a:t>menyebabkan</a:t>
            </a:r>
            <a:r>
              <a:rPr lang="en-US" sz="2400" b="1" dirty="0"/>
              <a:t> </a:t>
            </a:r>
            <a:r>
              <a:rPr lang="en-US" sz="2400" b="1" dirty="0" err="1"/>
              <a:t>pembuatan</a:t>
            </a:r>
            <a:r>
              <a:rPr lang="en-US" sz="2400" b="1" dirty="0"/>
              <a:t> </a:t>
            </a:r>
            <a:r>
              <a:rPr lang="en-US" sz="2400" b="1" dirty="0" err="1"/>
              <a:t>ulang</a:t>
            </a:r>
            <a:r>
              <a:rPr lang="en-US" sz="2400" b="1" dirty="0"/>
              <a:t> </a:t>
            </a:r>
            <a:r>
              <a:rPr lang="en-US" sz="2400" b="1" dirty="0" err="1"/>
              <a:t>pohon</a:t>
            </a:r>
            <a:r>
              <a:rPr lang="en-US" sz="2400" b="1" dirty="0"/>
              <a:t> </a:t>
            </a:r>
            <a:r>
              <a:rPr lang="en-US" sz="2400" b="1" dirty="0" err="1"/>
              <a:t>secara</a:t>
            </a:r>
            <a:r>
              <a:rPr lang="en-US" sz="2400" b="1" dirty="0"/>
              <a:t> </a:t>
            </a:r>
            <a:r>
              <a:rPr lang="en-US" sz="2400" b="1" dirty="0" err="1"/>
              <a:t>keseluruhan</a:t>
            </a:r>
            <a:r>
              <a:rPr lang="en-US" sz="2400" b="1" dirty="0"/>
              <a:t> </a:t>
            </a:r>
            <a:r>
              <a:rPr lang="en-US" sz="2400" b="1" dirty="0" smtClean="0"/>
              <a:t>.</a:t>
            </a:r>
          </a:p>
          <a:p>
            <a:pPr marL="171450" lvl="0" indent="-171450">
              <a:lnSpc>
                <a:spcPct val="10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2400" dirty="0" err="1" smtClean="0"/>
              <a:t>Cenderung</a:t>
            </a:r>
            <a:r>
              <a:rPr lang="en-US" sz="2400" dirty="0" smtClean="0"/>
              <a:t> </a:t>
            </a:r>
            <a:r>
              <a:rPr lang="en-US" sz="2400" b="1" dirty="0" err="1" smtClean="0"/>
              <a:t>Overfitting</a:t>
            </a:r>
            <a:r>
              <a:rPr lang="en-US" sz="2400" dirty="0" smtClean="0"/>
              <a:t>.</a:t>
            </a:r>
          </a:p>
          <a:p>
            <a:pPr marL="171450" indent="-171450">
              <a:lnSpc>
                <a:spcPct val="10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2400" b="1" dirty="0" err="1"/>
              <a:t>Kurang</a:t>
            </a:r>
            <a:r>
              <a:rPr lang="en-US" sz="2400" b="1" dirty="0"/>
              <a:t> </a:t>
            </a:r>
            <a:r>
              <a:rPr lang="en-US" sz="2400" b="1" dirty="0" err="1"/>
              <a:t>efektif</a:t>
            </a:r>
            <a:r>
              <a:rPr lang="en-US" sz="2400" b="1" dirty="0"/>
              <a:t> </a:t>
            </a:r>
            <a:r>
              <a:rPr lang="en-US" sz="2400" b="1" dirty="0" err="1"/>
              <a:t>dalam</a:t>
            </a:r>
            <a:r>
              <a:rPr lang="en-US" sz="2400" b="1" dirty="0"/>
              <a:t> </a:t>
            </a:r>
            <a:r>
              <a:rPr lang="en-US" sz="2400" b="1" dirty="0" err="1"/>
              <a:t>memprediksi</a:t>
            </a:r>
            <a:r>
              <a:rPr lang="en-US" sz="2400" b="1" dirty="0"/>
              <a:t> </a:t>
            </a:r>
            <a:r>
              <a:rPr lang="en-US" sz="2400" b="1" dirty="0" smtClean="0"/>
              <a:t>variable </a:t>
            </a:r>
            <a:r>
              <a:rPr lang="en-US" sz="2400" b="1" dirty="0" err="1" smtClean="0"/>
              <a:t>kontinu</a:t>
            </a:r>
            <a:endParaRPr lang="en-US" sz="2400" b="1" dirty="0"/>
          </a:p>
          <a:p>
            <a:pPr marL="171450" lvl="0" indent="-171450">
              <a:lnSpc>
                <a:spcPct val="100000"/>
              </a:lnSpc>
              <a:buSzPts val="1100"/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771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</a:t>
            </a:r>
            <a:r>
              <a:rPr lang="en-US" dirty="0" smtClean="0"/>
              <a:t>Trees</a:t>
            </a:r>
            <a:endParaRPr lang="en-US" dirty="0"/>
          </a:p>
        </p:txBody>
      </p:sp>
      <p:pic>
        <p:nvPicPr>
          <p:cNvPr id="1026" name="Picture 2" descr="https://res.cloudinary.com/dyd911kmh/image/upload/f_auto,q_auto:best/v1545934190/2_btay8n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294" y="2759354"/>
            <a:ext cx="7467740" cy="315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66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Selection </a:t>
            </a:r>
            <a:r>
              <a:rPr lang="en-US" dirty="0" smtClean="0"/>
              <a:t>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Attribute selection measure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b="1" dirty="0" err="1"/>
              <a:t>pemisahan</a:t>
            </a:r>
            <a:r>
              <a:rPr lang="en-US" dirty="0"/>
              <a:t> yang </a:t>
            </a:r>
            <a:r>
              <a:rPr lang="en-US" dirty="0" err="1"/>
              <a:t>mempartisi</a:t>
            </a:r>
            <a:r>
              <a:rPr lang="en-US" dirty="0"/>
              <a:t> </a:t>
            </a:r>
            <a:r>
              <a:rPr lang="en-US" dirty="0" smtClean="0"/>
              <a:t>data.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b="1" dirty="0" smtClean="0"/>
              <a:t>splitting rules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breakpoint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tupel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node yang </a:t>
            </a:r>
            <a:r>
              <a:rPr lang="en-US" dirty="0" err="1"/>
              <a:t>diberikan</a:t>
            </a:r>
            <a:r>
              <a:rPr lang="en-US" dirty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ASM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peringkat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(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memisahkan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/>
              <a:t>data yang </a:t>
            </a:r>
            <a:r>
              <a:rPr lang="en-US" dirty="0" err="1" smtClean="0"/>
              <a:t>diberikan</a:t>
            </a:r>
            <a:r>
              <a:rPr lang="en-US" dirty="0"/>
              <a:t>.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Best </a:t>
            </a:r>
            <a:r>
              <a:rPr lang="en-US" dirty="0">
                <a:solidFill>
                  <a:srgbClr val="FF0000"/>
                </a:solidFill>
              </a:rPr>
              <a:t>score attribute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splitting attribute.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seleksi</a:t>
            </a:r>
            <a:r>
              <a:rPr lang="en-US" dirty="0"/>
              <a:t> yang paling </a:t>
            </a:r>
            <a:r>
              <a:rPr lang="en-US" dirty="0" err="1"/>
              <a:t>populer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Information </a:t>
            </a:r>
            <a:r>
              <a:rPr lang="en-US" dirty="0" smtClean="0"/>
              <a:t>Gain (entropy)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Gini</a:t>
            </a:r>
            <a:r>
              <a:rPr lang="en-US" dirty="0"/>
              <a:t> Index.</a:t>
            </a:r>
          </a:p>
          <a:p>
            <a:pPr marL="0" indent="0" algn="just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3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</a:t>
            </a:r>
            <a:r>
              <a:rPr lang="en-US" dirty="0" smtClean="0"/>
              <a:t>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Information </a:t>
            </a:r>
            <a:r>
              <a:rPr lang="en-US" b="1" dirty="0">
                <a:solidFill>
                  <a:srgbClr val="FF0000"/>
                </a:solidFill>
              </a:rPr>
              <a:t>gain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err="1" smtClean="0"/>
              <a:t>penurunan</a:t>
            </a:r>
            <a:r>
              <a:rPr lang="en-US" b="1" dirty="0" smtClean="0"/>
              <a:t> entropy</a:t>
            </a:r>
            <a:r>
              <a:rPr lang="en-US" dirty="0" smtClean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b="1" dirty="0"/>
              <a:t>entropy</a:t>
            </a:r>
            <a:r>
              <a:rPr lang="en-US" dirty="0"/>
              <a:t>,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b="1" dirty="0" err="1"/>
              <a:t>ketidak</a:t>
            </a:r>
            <a:r>
              <a:rPr lang="en-US" b="1" dirty="0"/>
              <a:t> </a:t>
            </a:r>
            <a:r>
              <a:rPr lang="en-US" b="1" dirty="0" err="1"/>
              <a:t>murnian</a:t>
            </a:r>
            <a:r>
              <a:rPr lang="en-US" b="1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sekelompok</a:t>
            </a:r>
            <a:r>
              <a:rPr lang="en-US" dirty="0"/>
              <a:t> data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Information </a:t>
            </a:r>
            <a:r>
              <a:rPr lang="en-US" b="1" dirty="0">
                <a:solidFill>
                  <a:srgbClr val="FF0000"/>
                </a:solidFill>
              </a:rPr>
              <a:t>gain</a:t>
            </a:r>
            <a:r>
              <a:rPr lang="en-US" dirty="0" smtClean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entropi</a:t>
            </a:r>
            <a:r>
              <a:rPr lang="en-US" dirty="0"/>
              <a:t> </a:t>
            </a:r>
            <a:r>
              <a:rPr lang="en-US" b="1" dirty="0" err="1"/>
              <a:t>sebelum</a:t>
            </a:r>
            <a:r>
              <a:rPr lang="en-US" b="1" dirty="0"/>
              <a:t> </a:t>
            </a:r>
            <a:r>
              <a:rPr lang="en-US" b="1" dirty="0" smtClean="0"/>
              <a:t>splitting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rata-rata </a:t>
            </a:r>
            <a:r>
              <a:rPr lang="en-US" dirty="0" err="1"/>
              <a:t>entropi</a:t>
            </a:r>
            <a:r>
              <a:rPr lang="en-US" dirty="0"/>
              <a:t> </a:t>
            </a:r>
            <a:r>
              <a:rPr lang="en-US" b="1" dirty="0" err="1"/>
              <a:t>setelah</a:t>
            </a:r>
            <a:r>
              <a:rPr lang="en-US" dirty="0"/>
              <a:t> </a:t>
            </a:r>
            <a:r>
              <a:rPr lang="en-US" b="1" dirty="0" smtClean="0"/>
              <a:t>splitting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Jadi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b="1" dirty="0" err="1"/>
              <a:t>penurunan</a:t>
            </a:r>
            <a:r>
              <a:rPr lang="en-US" b="1" dirty="0"/>
              <a:t> </a:t>
            </a:r>
            <a:r>
              <a:rPr lang="en-US" b="1" dirty="0" err="1"/>
              <a:t>ukuran</a:t>
            </a:r>
            <a:r>
              <a:rPr lang="en-US" b="1" dirty="0"/>
              <a:t> </a:t>
            </a:r>
            <a:r>
              <a:rPr lang="en-US" b="1" dirty="0" smtClean="0"/>
              <a:t>entropy</a:t>
            </a:r>
            <a:r>
              <a:rPr lang="en-US" dirty="0" smtClean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b="1" dirty="0" err="1"/>
              <a:t>perolehan</a:t>
            </a:r>
            <a:r>
              <a:rPr lang="en-US" b="1" dirty="0"/>
              <a:t> </a:t>
            </a:r>
            <a:r>
              <a:rPr lang="en-US" b="1" dirty="0" err="1"/>
              <a:t>informasinya</a:t>
            </a:r>
            <a:r>
              <a:rPr lang="en-US" dirty="0"/>
              <a:t>.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/>
              <a:t>information gain </a:t>
            </a:r>
            <a:r>
              <a:rPr lang="en-US" b="1" dirty="0" err="1"/>
              <a:t>tertinggi</a:t>
            </a:r>
            <a:r>
              <a:rPr lang="en-US" b="1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b="1" dirty="0"/>
              <a:t>splitting </a:t>
            </a:r>
            <a:r>
              <a:rPr lang="en-US" b="1" dirty="0" err="1"/>
              <a:t>pada</a:t>
            </a:r>
            <a:r>
              <a:rPr lang="en-US" b="1" dirty="0"/>
              <a:t> node</a:t>
            </a:r>
            <a:r>
              <a:rPr lang="en-US" dirty="0"/>
              <a:t>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8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1681</TotalTime>
  <Words>1359</Words>
  <Application>Microsoft Office PowerPoint</Application>
  <PresentationFormat>Widescreen</PresentationFormat>
  <Paragraphs>208</Paragraphs>
  <Slides>38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Arial Black</vt:lpstr>
      <vt:lpstr>Calibri</vt:lpstr>
      <vt:lpstr>Montserrat</vt:lpstr>
      <vt:lpstr>Roboto Slab</vt:lpstr>
      <vt:lpstr>Tw Cen MT</vt:lpstr>
      <vt:lpstr>Tw Cen MT (Body)</vt:lpstr>
      <vt:lpstr>Tw Cen MT Condensed</vt:lpstr>
      <vt:lpstr>Wingdings</vt:lpstr>
      <vt:lpstr>Wingdings 3</vt:lpstr>
      <vt:lpstr>Integral</vt:lpstr>
      <vt:lpstr>Decision tree</vt:lpstr>
      <vt:lpstr>Decision tree</vt:lpstr>
      <vt:lpstr>Decision Tree</vt:lpstr>
      <vt:lpstr>Decision trees</vt:lpstr>
      <vt:lpstr>Advantages</vt:lpstr>
      <vt:lpstr>Disadvantages</vt:lpstr>
      <vt:lpstr>Decision Trees</vt:lpstr>
      <vt:lpstr>Attribute Selection Measures</vt:lpstr>
      <vt:lpstr>Information Gain</vt:lpstr>
      <vt:lpstr>Information Gain</vt:lpstr>
      <vt:lpstr>Contoh study kasus</vt:lpstr>
      <vt:lpstr>Contoh study kasus</vt:lpstr>
      <vt:lpstr>Langkah penyelesaian</vt:lpstr>
      <vt:lpstr>Langkah penyelesaian</vt:lpstr>
      <vt:lpstr>Langkah penyelesaian</vt:lpstr>
      <vt:lpstr>PowerPoint Presentation</vt:lpstr>
      <vt:lpstr>PowerPoint Presentation</vt:lpstr>
      <vt:lpstr>Gain tertinggi (age)</vt:lpstr>
      <vt:lpstr>PowerPoint Presentation</vt:lpstr>
      <vt:lpstr>PowerPoint Presentation</vt:lpstr>
      <vt:lpstr>Filter factor age &lt; = 30 untuk node 1.1</vt:lpstr>
      <vt:lpstr>PowerPoint Presentation</vt:lpstr>
      <vt:lpstr>Filter age &lt;= 30 dan student</vt:lpstr>
      <vt:lpstr>hasilnya</vt:lpstr>
      <vt:lpstr>Filter factor age &gt; 40 untuk node 1.3</vt:lpstr>
      <vt:lpstr>PowerPoint Presentation</vt:lpstr>
      <vt:lpstr>Filter age &lt;= 30 dan credit_rating</vt:lpstr>
      <vt:lpstr>PowerPoint Presentation</vt:lpstr>
      <vt:lpstr>GINI INdex</vt:lpstr>
      <vt:lpstr>gini</vt:lpstr>
      <vt:lpstr>Overfitting in Decision Tree algorithm </vt:lpstr>
      <vt:lpstr>Pre-pruning &amp; post-pruning</vt:lpstr>
      <vt:lpstr>Regularization Hyperparameters</vt:lpstr>
      <vt:lpstr>Regularization Hyperparameters</vt:lpstr>
      <vt:lpstr>Regularization Hyperparameters</vt:lpstr>
      <vt:lpstr>Daftar algoritma Machine Learning yang sensitive Outlier</vt:lpstr>
      <vt:lpstr>Daftar algoritma Machine Learning yang tidak sensitif terhadap outlier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Dell</dc:creator>
  <cp:lastModifiedBy>Microsoft account</cp:lastModifiedBy>
  <cp:revision>123</cp:revision>
  <dcterms:created xsi:type="dcterms:W3CDTF">2021-08-01T09:56:33Z</dcterms:created>
  <dcterms:modified xsi:type="dcterms:W3CDTF">2022-03-22T04:33:56Z</dcterms:modified>
</cp:coreProperties>
</file>