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Poppi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5E8E14-0B50-4B1B-A6CC-3BB3C92EC7BE}">
  <a:tblStyle styleId="{F25E8E14-0B50-4B1B-A6CC-3BB3C92EC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-bold.fntdata"/><Relationship Id="rId30" Type="http://schemas.openxmlformats.org/officeDocument/2006/relationships/font" Target="fonts/Poppins-regular.fntdata"/><Relationship Id="rId11" Type="http://schemas.openxmlformats.org/officeDocument/2006/relationships/slide" Target="slides/slide5.xml"/><Relationship Id="rId33" Type="http://schemas.openxmlformats.org/officeDocument/2006/relationships/font" Target="fonts/Poppins-boldItalic.fntdata"/><Relationship Id="rId10" Type="http://schemas.openxmlformats.org/officeDocument/2006/relationships/slide" Target="slides/slide4.xml"/><Relationship Id="rId32" Type="http://schemas.openxmlformats.org/officeDocument/2006/relationships/font" Target="fonts/Poppi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870bec7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870bec7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870bec73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870bec73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870bec73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870bec73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870bec73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870bec73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870bec73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870bec73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870bec73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870bec73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870bec73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870bec73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870bec73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870bec73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870bec73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870bec73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870bec73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4870bec73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86d0f139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86d0f139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86d0f139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86d0f139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86d0f139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86d0f139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86d0f139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86d0f139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86d0f139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86d0f139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86d0f1398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86d0f1398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870bec73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870bec73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870bec7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870bec7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olab.research.google.com/drive/1_rtsyr-qrrPq5rqYslTTlk_-jaSiJepJ#scrollTo=hUKPETlLLa8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hyperlink" Target="mailto:adityabagusp345@gmail.com" TargetMode="External"/><Relationship Id="rId7" Type="http://schemas.openxmlformats.org/officeDocument/2006/relationships/hyperlink" Target="http://github.com/bytadit" TargetMode="External"/><Relationship Id="rId8" Type="http://schemas.openxmlformats.org/officeDocument/2006/relationships/hyperlink" Target="http://linkedin.com/in/aditya-bagus-pratam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CREDIT RISK PREDICTION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By Aditya Bagus </a:t>
            </a:r>
            <a:r>
              <a:rPr i="1" lang="en">
                <a:latin typeface="Poppins"/>
                <a:ea typeface="Poppins"/>
                <a:cs typeface="Poppins"/>
                <a:sym typeface="Poppins"/>
              </a:rPr>
              <a:t>Pratama</a:t>
            </a:r>
            <a:endParaRPr i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3">
            <a:hlinkClick r:id="rId3"/>
          </p:cNvPr>
          <p:cNvSpPr txBox="1"/>
          <p:nvPr>
            <p:ph idx="1" type="subTitle"/>
          </p:nvPr>
        </p:nvSpPr>
        <p:spPr>
          <a:xfrm>
            <a:off x="6282425" y="4384025"/>
            <a:ext cx="1789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00"/>
                </a:solidFill>
              </a:rPr>
              <a:t>[Notebook Link]</a:t>
            </a:r>
            <a:endParaRPr b="1" i="1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Loan Purpose View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450"/>
            <a:ext cx="6284878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6597750" y="1865325"/>
            <a:ext cx="2158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24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majority </a:t>
            </a:r>
            <a:r>
              <a:rPr b="1"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purpose of loan is for </a:t>
            </a:r>
            <a:r>
              <a:rPr b="1" lang="en" sz="24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Debt Consolidation</a:t>
            </a:r>
            <a:endParaRPr b="1" sz="24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Loan Amount Distribution View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047000"/>
            <a:ext cx="5281275" cy="3866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23"/>
          <p:cNvGraphicFramePr/>
          <p:nvPr/>
        </p:nvGraphicFramePr>
        <p:xfrm>
          <a:off x="5558525" y="13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{F25E8E14-0B50-4B1B-A6CC-3BB3C92EC7BE}</a:tableStyleId>
              </a:tblPr>
              <a:tblGrid>
                <a:gridCol w="1316500"/>
                <a:gridCol w="964400"/>
                <a:gridCol w="8572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Loan Status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 Loan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13,167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7,944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Bad Loan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14,624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8,390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" name="Google Shape;131;p23"/>
          <p:cNvSpPr txBox="1"/>
          <p:nvPr/>
        </p:nvSpPr>
        <p:spPr>
          <a:xfrm>
            <a:off x="5558450" y="2816650"/>
            <a:ext cx="31383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The Mean and </a:t>
            </a:r>
            <a:endParaRPr b="1" sz="1800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Standard Deviation value in </a:t>
            </a:r>
            <a:endParaRPr b="1" sz="1800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Bad Loan</a:t>
            </a:r>
            <a:r>
              <a:rPr b="1" lang="en" sz="21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2100">
              <a:solidFill>
                <a:srgbClr val="66666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is </a:t>
            </a:r>
            <a:r>
              <a:rPr b="1" lang="en" sz="23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bigger</a:t>
            </a:r>
            <a:r>
              <a:rPr b="1" lang="en" sz="23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8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than in the </a:t>
            </a:r>
            <a:r>
              <a:rPr b="1" lang="en"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Good Loan</a:t>
            </a:r>
            <a:endParaRPr b="1" sz="20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Loan Grade View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578172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5924850" y="2448275"/>
            <a:ext cx="3000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Grade A </a:t>
            </a:r>
            <a:r>
              <a:rPr b="1" lang="en" sz="18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with</a:t>
            </a:r>
            <a:r>
              <a:rPr b="1" lang="en" sz="18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2800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7.5%</a:t>
            </a:r>
            <a:r>
              <a:rPr b="1" lang="en" sz="25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8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Interest Rate up to </a:t>
            </a:r>
            <a:r>
              <a:rPr b="1" lang="en" sz="2200">
                <a:solidFill>
                  <a:srgbClr val="FF00FF"/>
                </a:solidFill>
                <a:latin typeface="Poppins"/>
                <a:ea typeface="Poppins"/>
                <a:cs typeface="Poppins"/>
                <a:sym typeface="Poppins"/>
              </a:rPr>
              <a:t>Grade G</a:t>
            </a:r>
            <a:r>
              <a:rPr b="1" lang="en" sz="22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8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with</a:t>
            </a:r>
            <a:r>
              <a:rPr b="1" lang="en" sz="22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2800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24%</a:t>
            </a:r>
            <a:r>
              <a:rPr b="1" lang="en" sz="2500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8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Interest Rate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5924850" y="16471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rPr>
              <a:t>Each grade has its own interest rate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DATA PREPARATION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preparations have done to before modeling process,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Dropping some columns with total and &gt;40% missing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Filling up some columns with &lt;40% missing values by assigning mode into categorical data and median into numerical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duplicated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some columns with less correlation into Loan Status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Doing some feature engineering for columns data type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Poppins"/>
                <a:ea typeface="Poppins"/>
                <a:cs typeface="Poppins"/>
                <a:sym typeface="Poppins"/>
              </a:rPr>
              <a:t>MODELING</a:t>
            </a:r>
            <a:endParaRPr b="1" sz="3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Poppins"/>
                <a:ea typeface="Poppins"/>
                <a:cs typeface="Poppins"/>
                <a:sym typeface="Poppins"/>
              </a:rPr>
              <a:t>The data are splitted into </a:t>
            </a:r>
            <a:r>
              <a:rPr b="1" lang="en" sz="2600">
                <a:solidFill>
                  <a:schemeClr val="lt1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  <a:t>Train Data</a:t>
            </a:r>
            <a:r>
              <a:rPr lang="en" sz="2600"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2600"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" sz="2600">
                <a:solidFill>
                  <a:schemeClr val="lt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rPr>
              <a:t>Test Data</a:t>
            </a:r>
            <a:r>
              <a:rPr lang="en" sz="2600">
                <a:latin typeface="Poppins"/>
                <a:ea typeface="Poppins"/>
                <a:cs typeface="Poppins"/>
                <a:sym typeface="Poppins"/>
              </a:rPr>
              <a:t> with </a:t>
            </a:r>
            <a:r>
              <a:rPr b="1" lang="en" sz="2800">
                <a:latin typeface="Poppins"/>
                <a:ea typeface="Poppins"/>
                <a:cs typeface="Poppins"/>
                <a:sym typeface="Poppins"/>
              </a:rPr>
              <a:t>80:20</a:t>
            </a:r>
            <a:r>
              <a:rPr b="1" lang="en" sz="26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2600">
                <a:latin typeface="Poppins"/>
                <a:ea typeface="Poppins"/>
                <a:cs typeface="Poppins"/>
                <a:sym typeface="Poppins"/>
              </a:rPr>
              <a:t>comparison.</a:t>
            </a:r>
            <a:endParaRPr sz="2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" name="Google Shape;152;p2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Poppins"/>
                <a:ea typeface="Poppins"/>
                <a:cs typeface="Poppins"/>
                <a:sym typeface="Poppins"/>
              </a:rPr>
              <a:t>The model uses </a:t>
            </a:r>
            <a:r>
              <a:rPr b="1" lang="en" sz="26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Logistic Regression</a:t>
            </a:r>
            <a:r>
              <a:rPr lang="en" sz="26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since we need to do </a:t>
            </a: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classification with binary target 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1900">
                <a:solidFill>
                  <a:schemeClr val="lt1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  <a:t>good </a:t>
            </a:r>
            <a:r>
              <a:rPr lang="en" sz="1900">
                <a:latin typeface="Poppins"/>
                <a:ea typeface="Poppins"/>
                <a:cs typeface="Poppins"/>
                <a:sym typeface="Poppins"/>
              </a:rPr>
              <a:t>or </a:t>
            </a:r>
            <a:r>
              <a:rPr lang="en" sz="1900">
                <a:solidFill>
                  <a:schemeClr val="lt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rPr>
              <a:t>bad</a:t>
            </a:r>
            <a:r>
              <a:rPr lang="en" sz="1900">
                <a:latin typeface="Poppins"/>
                <a:ea typeface="Poppins"/>
                <a:cs typeface="Poppins"/>
                <a:sym typeface="Poppins"/>
              </a:rPr>
              <a:t>)</a:t>
            </a:r>
            <a:endParaRPr sz="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Poppins"/>
                <a:ea typeface="Poppins"/>
                <a:cs typeface="Poppins"/>
                <a:sym typeface="Poppins"/>
              </a:rPr>
              <a:t>ACCURACY RESULT</a:t>
            </a:r>
            <a:endParaRPr b="1" sz="3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471900" y="2669200"/>
            <a:ext cx="3999900" cy="19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  <a:t>96.1%</a:t>
            </a:r>
            <a:endParaRPr b="1" sz="6000">
              <a:solidFill>
                <a:schemeClr val="lt1"/>
              </a:solidFill>
              <a:highlight>
                <a:schemeClr val="dk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for Train Data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" name="Google Shape;159;p27"/>
          <p:cNvSpPr txBox="1"/>
          <p:nvPr>
            <p:ph idx="2" type="body"/>
          </p:nvPr>
        </p:nvSpPr>
        <p:spPr>
          <a:xfrm>
            <a:off x="4694100" y="2669200"/>
            <a:ext cx="3999900" cy="19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rPr>
              <a:t>95.9%</a:t>
            </a:r>
            <a:endParaRPr b="1" sz="6000">
              <a:solidFill>
                <a:schemeClr val="lt1"/>
              </a:solidFill>
              <a:highlight>
                <a:schemeClr val="accent3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for Test Data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214325" y="1873825"/>
            <a:ext cx="87255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The model can predict loan status precisely with  </a:t>
            </a:r>
            <a:r>
              <a:rPr b="1" lang="en" sz="29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&gt;95%</a:t>
            </a:r>
            <a:r>
              <a:rPr b="1" lang="en" sz="19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 accuracy</a:t>
            </a:r>
            <a:endParaRPr b="1" sz="19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33228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Poppins"/>
                <a:ea typeface="Poppins"/>
                <a:cs typeface="Poppins"/>
                <a:sym typeface="Poppins"/>
              </a:rPr>
              <a:t>MODEL PERFORMANCE</a:t>
            </a:r>
            <a:endParaRPr b="1" sz="2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3799025" y="520600"/>
            <a:ext cx="195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PRECISION</a:t>
            </a:r>
            <a:endParaRPr b="1" sz="220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3799025" y="997750"/>
            <a:ext cx="145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87%</a:t>
            </a:r>
            <a:endParaRPr b="1" sz="4800">
              <a:solidFill>
                <a:schemeClr val="lt1"/>
              </a:solidFill>
              <a:highlight>
                <a:schemeClr val="accent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5327200" y="1043800"/>
            <a:ext cx="338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Possibility performance to predict a loan is a</a:t>
            </a:r>
            <a:r>
              <a:rPr b="1" lang="en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bad loan in prediction, </a:t>
            </a:r>
            <a:r>
              <a:rPr b="1" lang="en">
                <a:latin typeface="Poppins"/>
                <a:ea typeface="Poppins"/>
                <a:cs typeface="Poppins"/>
                <a:sym typeface="Poppins"/>
              </a:rPr>
              <a:t>and</a:t>
            </a:r>
            <a:r>
              <a:rPr b="1" lang="en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is actually bad loan in reality</a:t>
            </a:r>
            <a:endParaRPr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3799025" y="2008100"/>
            <a:ext cx="195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RECALL</a:t>
            </a:r>
            <a:endParaRPr b="1" sz="220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3799025" y="2485250"/>
            <a:ext cx="152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rPr>
              <a:t>96</a:t>
            </a:r>
            <a:r>
              <a:rPr b="1" lang="en" sz="4800">
                <a:solidFill>
                  <a:schemeClr val="lt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rPr>
              <a:t>%</a:t>
            </a:r>
            <a:endParaRPr b="1" sz="4800">
              <a:solidFill>
                <a:schemeClr val="lt1"/>
              </a:solidFill>
              <a:highlight>
                <a:schemeClr val="accent3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5327200" y="2531300"/>
            <a:ext cx="338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Possibility performance to</a:t>
            </a:r>
            <a:r>
              <a:rPr b="1" lang="en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 not wrong in predicting</a:t>
            </a:r>
            <a:r>
              <a:rPr b="1" lang="en">
                <a:latin typeface="Poppins"/>
                <a:ea typeface="Poppins"/>
                <a:cs typeface="Poppins"/>
                <a:sym typeface="Poppins"/>
              </a:rPr>
              <a:t> a bad loan as a good loan</a:t>
            </a:r>
            <a:endParaRPr b="1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3799025" y="3495600"/>
            <a:ext cx="195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F1-SCORE</a:t>
            </a:r>
            <a:endParaRPr b="1" sz="220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3799025" y="3972750"/>
            <a:ext cx="145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highlight>
                  <a:srgbClr val="FF9900"/>
                </a:highlight>
                <a:latin typeface="Poppins"/>
                <a:ea typeface="Poppins"/>
                <a:cs typeface="Poppins"/>
                <a:sym typeface="Poppins"/>
              </a:rPr>
              <a:t>87%</a:t>
            </a:r>
            <a:endParaRPr b="1" sz="4800">
              <a:solidFill>
                <a:schemeClr val="lt1"/>
              </a:solidFill>
              <a:highlight>
                <a:srgbClr val="FF9900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5327200" y="4018800"/>
            <a:ext cx="338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Combination of Recall and Precision</a:t>
            </a:r>
            <a:r>
              <a:rPr b="1" lang="en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 to state the </a:t>
            </a:r>
            <a:r>
              <a:rPr b="1" lang="en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consistency</a:t>
            </a:r>
            <a:r>
              <a:rPr b="1" lang="en">
                <a:latin typeface="Poppins"/>
                <a:ea typeface="Poppins"/>
                <a:cs typeface="Poppins"/>
                <a:sym typeface="Poppins"/>
              </a:rPr>
              <a:t> of model in predicting loan status</a:t>
            </a:r>
            <a:endParaRPr b="1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33228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Poppins"/>
                <a:ea typeface="Poppins"/>
                <a:cs typeface="Poppins"/>
                <a:sym typeface="Poppins"/>
              </a:rPr>
              <a:t>MODEL ANALYSIS</a:t>
            </a:r>
            <a:endParaRPr b="1" sz="2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3536175" y="661125"/>
            <a:ext cx="50976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Poppins"/>
                <a:ea typeface="Poppins"/>
                <a:cs typeface="Poppins"/>
                <a:sym typeface="Poppins"/>
              </a:rPr>
              <a:t>By using </a:t>
            </a:r>
            <a:r>
              <a:rPr b="1" lang="en" sz="21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Logistic Regression </a:t>
            </a:r>
            <a:r>
              <a:rPr lang="en" sz="2100">
                <a:latin typeface="Poppins"/>
                <a:ea typeface="Poppins"/>
                <a:cs typeface="Poppins"/>
                <a:sym typeface="Poppins"/>
              </a:rPr>
              <a:t>algorithm, the model has reach </a:t>
            </a:r>
            <a:r>
              <a:rPr b="1" lang="en" sz="23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96%</a:t>
            </a:r>
            <a:r>
              <a:rPr lang="en" sz="2100">
                <a:latin typeface="Poppins"/>
                <a:ea typeface="Poppins"/>
                <a:cs typeface="Poppins"/>
                <a:sym typeface="Poppins"/>
              </a:rPr>
              <a:t> accuracy in predicting loan status. 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Poppins"/>
                <a:ea typeface="Poppins"/>
                <a:cs typeface="Poppins"/>
                <a:sym typeface="Poppins"/>
              </a:rPr>
              <a:t>It means, the model can  analyze the borrower’s characteristics and </a:t>
            </a:r>
            <a:r>
              <a:rPr lang="en" sz="2100">
                <a:latin typeface="Poppins"/>
                <a:ea typeface="Poppins"/>
                <a:cs typeface="Poppins"/>
                <a:sym typeface="Poppins"/>
              </a:rPr>
              <a:t>classify them</a:t>
            </a:r>
            <a:r>
              <a:rPr lang="en" sz="2100">
                <a:latin typeface="Poppins"/>
                <a:ea typeface="Poppins"/>
                <a:cs typeface="Poppins"/>
                <a:sym typeface="Poppins"/>
              </a:rPr>
              <a:t> into loan status </a:t>
            </a:r>
            <a:r>
              <a:rPr b="1" lang="en" sz="21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very well.</a:t>
            </a:r>
            <a:r>
              <a:rPr lang="en" sz="21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2100">
                <a:latin typeface="Poppins"/>
                <a:ea typeface="Poppins"/>
                <a:cs typeface="Poppins"/>
                <a:sym typeface="Poppins"/>
              </a:rPr>
              <a:t>So basically we can use this model in the business process, so that our </a:t>
            </a:r>
            <a:r>
              <a:rPr b="1" lang="en" sz="21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business metrics can be fulfilled, </a:t>
            </a:r>
            <a:r>
              <a:rPr lang="en" sz="2100">
                <a:latin typeface="Poppins"/>
                <a:ea typeface="Poppins"/>
                <a:cs typeface="Poppins"/>
                <a:sym typeface="Poppins"/>
              </a:rPr>
              <a:t>which means the business risk and  loss can be minimized, even  profit can be increased.</a:t>
            </a:r>
            <a:endParaRPr sz="21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3322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 b="1" sz="2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3799025" y="520600"/>
            <a:ext cx="308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BUSINESS BENEFITS</a:t>
            </a:r>
            <a:endParaRPr b="1" sz="2200">
              <a:solidFill>
                <a:schemeClr val="lt1"/>
              </a:solidFill>
              <a:highlight>
                <a:schemeClr val="accent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3918850" y="890750"/>
            <a:ext cx="479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The model can be used to fulfilled business metrics</a:t>
            </a:r>
            <a:endParaRPr sz="18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3799013" y="1854475"/>
            <a:ext cx="491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rPr>
              <a:t>BORROWER’S CHARACTERISTIC</a:t>
            </a:r>
            <a:endParaRPr b="1" sz="2200">
              <a:solidFill>
                <a:schemeClr val="lt1"/>
              </a:solidFill>
              <a:highlight>
                <a:schemeClr val="accent3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3918838" y="2285550"/>
            <a:ext cx="479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Borrowers </a:t>
            </a: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 with bad loan status tend to borrow larger loan amounts than customers with good loan status</a:t>
            </a:r>
            <a:endParaRPr sz="1800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3799025" y="3495600"/>
            <a:ext cx="449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PREDICTION RESULT</a:t>
            </a:r>
            <a:endParaRPr b="1" sz="2200">
              <a:solidFill>
                <a:schemeClr val="lt1"/>
              </a:solidFill>
              <a:highlight>
                <a:schemeClr val="accent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3918850" y="3880725"/>
            <a:ext cx="479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Model can be used to predict and determine the loan status really well</a:t>
            </a:r>
            <a:endParaRPr sz="1800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5000725" y="1880225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THANKS !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73" y="2399925"/>
            <a:ext cx="542177" cy="542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14" y="3421050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475" y="1442600"/>
            <a:ext cx="521576" cy="52157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1056250" y="1495650"/>
            <a:ext cx="329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6"/>
              </a:rPr>
              <a:t>adityabagusp345@gmail.com</a:t>
            </a:r>
            <a:endParaRPr b="1" sz="1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1056250" y="2463250"/>
            <a:ext cx="329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7"/>
              </a:rPr>
              <a:t>github.com/bytadit</a:t>
            </a:r>
            <a:endParaRPr b="1" sz="1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1080050" y="3430850"/>
            <a:ext cx="367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8"/>
              </a:rPr>
              <a:t>linkedin.com/in/aditya-bagus-pratama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PRELIMINARY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●"/>
            </a:pPr>
            <a:r>
              <a:rPr lang="en" sz="1900">
                <a:latin typeface="Poppins"/>
                <a:ea typeface="Poppins"/>
                <a:cs typeface="Poppins"/>
                <a:sym typeface="Poppins"/>
              </a:rPr>
              <a:t>In every company, especially </a:t>
            </a: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Lending Company</a:t>
            </a:r>
            <a:r>
              <a:rPr lang="en" sz="1900">
                <a:latin typeface="Poppins"/>
                <a:ea typeface="Poppins"/>
                <a:cs typeface="Poppins"/>
                <a:sym typeface="Poppins"/>
              </a:rPr>
              <a:t>, a </a:t>
            </a:r>
            <a:r>
              <a:rPr b="1" lang="en" sz="1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smooth transaction and credit</a:t>
            </a:r>
            <a:r>
              <a:rPr lang="en" sz="1900">
                <a:latin typeface="Poppins"/>
                <a:ea typeface="Poppins"/>
                <a:cs typeface="Poppins"/>
                <a:sym typeface="Poppins"/>
              </a:rPr>
              <a:t>, especially in paying off a loan, is </a:t>
            </a:r>
            <a:r>
              <a:rPr b="1" lang="en" sz="1900">
                <a:solidFill>
                  <a:schemeClr val="lt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rPr>
              <a:t>extremely important</a:t>
            </a:r>
            <a:endParaRPr b="1" sz="1900">
              <a:solidFill>
                <a:schemeClr val="lt1"/>
              </a:solidFill>
              <a:highlight>
                <a:schemeClr val="accent3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●"/>
            </a:pPr>
            <a:r>
              <a:rPr b="1" lang="en" sz="19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Bad credit</a:t>
            </a:r>
            <a:r>
              <a:rPr lang="en" sz="1900">
                <a:latin typeface="Poppins"/>
                <a:ea typeface="Poppins"/>
                <a:cs typeface="Poppins"/>
                <a:sym typeface="Poppins"/>
              </a:rPr>
              <a:t>, mainly due to defaulted borrowers, is </a:t>
            </a:r>
            <a:r>
              <a:rPr b="1" lang="en" sz="1900">
                <a:solidFill>
                  <a:schemeClr val="dk2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the biggest loss factor</a:t>
            </a:r>
            <a:r>
              <a:rPr lang="en" sz="1900">
                <a:solidFill>
                  <a:schemeClr val="dk2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900">
                <a:latin typeface="Poppins"/>
                <a:ea typeface="Poppins"/>
                <a:cs typeface="Poppins"/>
                <a:sym typeface="Poppins"/>
              </a:rPr>
              <a:t>for Lending Companies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oppins"/>
              <a:buChar char="●"/>
            </a:pPr>
            <a:r>
              <a:rPr lang="en" sz="1900">
                <a:latin typeface="Poppins"/>
                <a:ea typeface="Poppins"/>
                <a:cs typeface="Poppins"/>
                <a:sym typeface="Poppins"/>
              </a:rPr>
              <a:t>Losses due to borrowers who fail to pay, are actually caused by the </a:t>
            </a:r>
            <a:r>
              <a:rPr b="1" lang="en" sz="19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selection</a:t>
            </a:r>
            <a:r>
              <a:rPr lang="en" sz="1900">
                <a:latin typeface="Poppins"/>
                <a:ea typeface="Poppins"/>
                <a:cs typeface="Poppins"/>
                <a:sym typeface="Poppins"/>
              </a:rPr>
              <a:t> of prospective borrowers who are </a:t>
            </a:r>
            <a:r>
              <a:rPr b="1" lang="en" sz="19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not quite right</a:t>
            </a:r>
            <a:endParaRPr b="1" sz="19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GOAL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latin typeface="Poppins"/>
                <a:ea typeface="Poppins"/>
                <a:cs typeface="Poppins"/>
                <a:sym typeface="Poppins"/>
              </a:rPr>
              <a:t>A Lending </a:t>
            </a:r>
            <a:r>
              <a:rPr lang="en" sz="2300">
                <a:latin typeface="Poppins"/>
                <a:ea typeface="Poppins"/>
                <a:cs typeface="Poppins"/>
                <a:sym typeface="Poppins"/>
              </a:rPr>
              <a:t>Company </a:t>
            </a:r>
            <a:r>
              <a:rPr b="1" lang="en" sz="2300">
                <a:solidFill>
                  <a:schemeClr val="lt1"/>
                </a:solidFill>
                <a:highlight>
                  <a:schemeClr val="accent3"/>
                </a:highlight>
                <a:latin typeface="Poppins"/>
                <a:ea typeface="Poppins"/>
                <a:cs typeface="Poppins"/>
                <a:sym typeface="Poppins"/>
              </a:rPr>
              <a:t>needs to have a selection system</a:t>
            </a:r>
            <a:r>
              <a:rPr b="1" lang="en" sz="23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2300">
                <a:latin typeface="Poppins"/>
                <a:ea typeface="Poppins"/>
                <a:cs typeface="Poppins"/>
                <a:sym typeface="Poppins"/>
              </a:rPr>
              <a:t>that can </a:t>
            </a:r>
            <a:r>
              <a:rPr b="1" lang="en" sz="2300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predict and classify</a:t>
            </a:r>
            <a:r>
              <a:rPr lang="en" sz="2300">
                <a:latin typeface="Poppins"/>
                <a:ea typeface="Poppins"/>
                <a:cs typeface="Poppins"/>
                <a:sym typeface="Poppins"/>
              </a:rPr>
              <a:t> prospective borrowers who are safe or at risk, so that</a:t>
            </a:r>
            <a:r>
              <a:rPr b="1" lang="en" sz="23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2300">
                <a:latin typeface="Poppins"/>
                <a:ea typeface="Poppins"/>
                <a:cs typeface="Poppins"/>
                <a:sym typeface="Poppins"/>
              </a:rPr>
              <a:t>lending can be </a:t>
            </a:r>
            <a:r>
              <a:rPr b="1" lang="en" sz="23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 right on target.</a:t>
            </a:r>
            <a:endParaRPr b="1" sz="2300">
              <a:solidFill>
                <a:schemeClr val="lt1"/>
              </a:solidFill>
              <a:highlight>
                <a:schemeClr val="accent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OBJECTIVES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We will utilize </a:t>
            </a:r>
            <a:r>
              <a:rPr b="1" lang="en" sz="2400">
                <a:solidFill>
                  <a:schemeClr val="lt1"/>
                </a:solidFill>
                <a:highlight>
                  <a:schemeClr val="accent6"/>
                </a:highlight>
              </a:rPr>
              <a:t>machine learning</a:t>
            </a:r>
            <a:r>
              <a:rPr lang="en" sz="2400"/>
              <a:t> technology that works quickly in knowing the patterns and characteristics of borrowers, to </a:t>
            </a:r>
            <a:r>
              <a:rPr b="1" lang="en" sz="2400">
                <a:solidFill>
                  <a:schemeClr val="lt1"/>
                </a:solidFill>
                <a:highlight>
                  <a:schemeClr val="accent2"/>
                </a:highlight>
              </a:rPr>
              <a:t>determine</a:t>
            </a:r>
            <a:r>
              <a:rPr lang="en" sz="2400"/>
              <a:t> whether a prospective borrower is </a:t>
            </a:r>
            <a:r>
              <a:rPr b="1" lang="en" sz="2400">
                <a:solidFill>
                  <a:schemeClr val="lt1"/>
                </a:solidFill>
                <a:highlight>
                  <a:schemeClr val="accent3"/>
                </a:highlight>
              </a:rPr>
              <a:t>eligible for a loan</a:t>
            </a:r>
            <a:r>
              <a:rPr lang="en" sz="2400"/>
              <a:t> or not.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BUSINESS METRICS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9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33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65"/>
              <a:buFont typeface="Poppins"/>
              <a:buChar char="●"/>
            </a:pPr>
            <a:r>
              <a:rPr b="1" lang="en" sz="1965">
                <a:latin typeface="Poppins"/>
                <a:ea typeface="Poppins"/>
                <a:cs typeface="Poppins"/>
                <a:sym typeface="Poppins"/>
              </a:rPr>
              <a:t>Net Profit Margin</a:t>
            </a:r>
            <a:endParaRPr b="1" sz="1965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965">
                <a:latin typeface="Poppins"/>
                <a:ea typeface="Poppins"/>
                <a:cs typeface="Poppins"/>
                <a:sym typeface="Poppins"/>
              </a:rPr>
              <a:t>company finances will be </a:t>
            </a:r>
            <a:r>
              <a:rPr lang="en" sz="1965" u="sng">
                <a:latin typeface="Poppins"/>
                <a:ea typeface="Poppins"/>
                <a:cs typeface="Poppins"/>
                <a:sym typeface="Poppins"/>
              </a:rPr>
              <a:t>more stable</a:t>
            </a:r>
            <a:endParaRPr sz="1965" u="sng">
              <a:latin typeface="Poppins"/>
              <a:ea typeface="Poppins"/>
              <a:cs typeface="Poppins"/>
              <a:sym typeface="Poppins"/>
            </a:endParaRPr>
          </a:p>
          <a:p>
            <a:pPr indent="-3533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65"/>
              <a:buFont typeface="Poppins"/>
              <a:buChar char="●"/>
            </a:pPr>
            <a:r>
              <a:rPr b="1" lang="en" sz="1965">
                <a:latin typeface="Poppins"/>
                <a:ea typeface="Poppins"/>
                <a:cs typeface="Poppins"/>
                <a:sym typeface="Poppins"/>
              </a:rPr>
              <a:t>Return of Assets</a:t>
            </a:r>
            <a:endParaRPr b="1" sz="1965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965">
                <a:latin typeface="Poppins"/>
                <a:ea typeface="Poppins"/>
                <a:cs typeface="Poppins"/>
                <a:sym typeface="Poppins"/>
              </a:rPr>
              <a:t>targeted lending, making the capital issued </a:t>
            </a:r>
            <a:r>
              <a:rPr lang="en" sz="1965" u="sng">
                <a:latin typeface="Poppins"/>
                <a:ea typeface="Poppins"/>
                <a:cs typeface="Poppins"/>
                <a:sym typeface="Poppins"/>
              </a:rPr>
              <a:t>more effective</a:t>
            </a:r>
            <a:endParaRPr sz="1965" u="sng">
              <a:latin typeface="Poppins"/>
              <a:ea typeface="Poppins"/>
              <a:cs typeface="Poppins"/>
              <a:sym typeface="Poppins"/>
            </a:endParaRPr>
          </a:p>
          <a:p>
            <a:pPr indent="-3533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65"/>
              <a:buFont typeface="Poppins"/>
              <a:buChar char="●"/>
            </a:pPr>
            <a:r>
              <a:rPr b="1" lang="en" sz="1965">
                <a:latin typeface="Poppins"/>
                <a:ea typeface="Poppins"/>
                <a:cs typeface="Poppins"/>
                <a:sym typeface="Poppins"/>
              </a:rPr>
              <a:t>Minimum Loss</a:t>
            </a:r>
            <a:endParaRPr b="1" sz="1965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965" u="sng">
                <a:latin typeface="Poppins"/>
                <a:ea typeface="Poppins"/>
                <a:cs typeface="Poppins"/>
                <a:sym typeface="Poppins"/>
              </a:rPr>
              <a:t>Losses will be reduced </a:t>
            </a:r>
            <a:r>
              <a:rPr lang="en" sz="1965">
                <a:latin typeface="Poppins"/>
                <a:ea typeface="Poppins"/>
                <a:cs typeface="Poppins"/>
                <a:sym typeface="Poppins"/>
              </a:rPr>
              <a:t>due to targeted loans</a:t>
            </a:r>
            <a:endParaRPr sz="1965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DATA UNDERSTANDING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Poppins"/>
              <a:buChar char="●"/>
            </a:pPr>
            <a:r>
              <a:rPr lang="en" sz="2100">
                <a:latin typeface="Poppins"/>
                <a:ea typeface="Poppins"/>
                <a:cs typeface="Poppins"/>
                <a:sym typeface="Poppins"/>
              </a:rPr>
              <a:t>The data that will be used for modeling is the </a:t>
            </a:r>
            <a:r>
              <a:rPr b="1" lang="en" sz="2100">
                <a:latin typeface="Poppins"/>
                <a:ea typeface="Poppins"/>
                <a:cs typeface="Poppins"/>
                <a:sym typeface="Poppins"/>
              </a:rPr>
              <a:t>Loan Dataset from 2007-2014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Poppins"/>
              <a:buChar char="●"/>
            </a:pPr>
            <a:r>
              <a:rPr lang="en" sz="2100">
                <a:latin typeface="Poppins"/>
                <a:ea typeface="Poppins"/>
                <a:cs typeface="Poppins"/>
                <a:sym typeface="Poppins"/>
              </a:rPr>
              <a:t>There is "target" features which contains the </a:t>
            </a:r>
            <a:r>
              <a:rPr lang="en" sz="2100" u="sng">
                <a:latin typeface="Poppins"/>
                <a:ea typeface="Poppins"/>
                <a:cs typeface="Poppins"/>
                <a:sym typeface="Poppins"/>
              </a:rPr>
              <a:t>categorization of the borrower</a:t>
            </a:r>
            <a:r>
              <a:rPr lang="en" sz="2100">
                <a:latin typeface="Poppins"/>
                <a:ea typeface="Poppins"/>
                <a:cs typeface="Poppins"/>
                <a:sym typeface="Poppins"/>
              </a:rPr>
              <a:t> based on their </a:t>
            </a:r>
            <a:r>
              <a:rPr b="1" lang="en" sz="2100">
                <a:latin typeface="Poppins"/>
                <a:ea typeface="Poppins"/>
                <a:cs typeface="Poppins"/>
                <a:sym typeface="Poppins"/>
              </a:rPr>
              <a:t>“Loan Status”</a:t>
            </a:r>
            <a:r>
              <a:rPr lang="en" sz="2100">
                <a:latin typeface="Poppins"/>
                <a:ea typeface="Poppins"/>
                <a:cs typeface="Poppins"/>
                <a:sym typeface="Poppins"/>
              </a:rPr>
              <a:t>, if the target value is "1" then the borrower has successfully paid, if "0" the borrower is late or failed to pay.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THE BORROWER’S CHARACTERISTICS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31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1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Font typeface="Poppins"/>
              <a:buChar char="●"/>
            </a:pPr>
            <a:r>
              <a:rPr b="1" lang="en" sz="1190">
                <a:latin typeface="Poppins"/>
                <a:ea typeface="Poppins"/>
                <a:cs typeface="Poppins"/>
                <a:sym typeface="Poppins"/>
              </a:rPr>
              <a:t>Loan Status (loan_status)</a:t>
            </a:r>
            <a:endParaRPr b="1" sz="119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latin typeface="Poppins"/>
                <a:ea typeface="Poppins"/>
                <a:cs typeface="Poppins"/>
                <a:sym typeface="Poppins"/>
              </a:rPr>
              <a:t>Loan Status is feature that will be used to make “Target” features which contains </a:t>
            </a:r>
            <a:r>
              <a:rPr lang="en" sz="1190" u="sng">
                <a:latin typeface="Poppins"/>
                <a:ea typeface="Poppins"/>
                <a:cs typeface="Poppins"/>
                <a:sym typeface="Poppins"/>
              </a:rPr>
              <a:t>status </a:t>
            </a:r>
            <a:r>
              <a:rPr lang="en" sz="1190">
                <a:latin typeface="Poppins"/>
                <a:ea typeface="Poppins"/>
                <a:cs typeface="Poppins"/>
                <a:sym typeface="Poppins"/>
              </a:rPr>
              <a:t>in which loan is </a:t>
            </a:r>
            <a:r>
              <a:rPr lang="en" sz="1190" u="sng">
                <a:latin typeface="Poppins"/>
                <a:ea typeface="Poppins"/>
                <a:cs typeface="Poppins"/>
                <a:sym typeface="Poppins"/>
              </a:rPr>
              <a:t>categorized as bad or good </a:t>
            </a:r>
            <a:r>
              <a:rPr lang="en" sz="1190">
                <a:latin typeface="Poppins"/>
                <a:ea typeface="Poppins"/>
                <a:cs typeface="Poppins"/>
                <a:sym typeface="Poppins"/>
              </a:rPr>
              <a:t>and should be </a:t>
            </a:r>
            <a:r>
              <a:rPr lang="en" sz="1190">
                <a:latin typeface="Poppins"/>
                <a:ea typeface="Poppins"/>
                <a:cs typeface="Poppins"/>
                <a:sym typeface="Poppins"/>
              </a:rPr>
              <a:t>accepted</a:t>
            </a:r>
            <a:r>
              <a:rPr lang="en" sz="1190">
                <a:latin typeface="Poppins"/>
                <a:ea typeface="Poppins"/>
                <a:cs typeface="Poppins"/>
                <a:sym typeface="Poppins"/>
              </a:rPr>
              <a:t> or not</a:t>
            </a:r>
            <a:endParaRPr sz="1190">
              <a:latin typeface="Poppins"/>
              <a:ea typeface="Poppins"/>
              <a:cs typeface="Poppins"/>
              <a:sym typeface="Poppins"/>
            </a:endParaRPr>
          </a:p>
          <a:p>
            <a:pPr indent="-30416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90"/>
              <a:buFont typeface="Poppins"/>
              <a:buChar char="●"/>
            </a:pPr>
            <a:r>
              <a:rPr b="1" lang="en" sz="1190">
                <a:latin typeface="Poppins"/>
                <a:ea typeface="Poppins"/>
                <a:cs typeface="Poppins"/>
                <a:sym typeface="Poppins"/>
              </a:rPr>
              <a:t>Purpose (purpose)</a:t>
            </a:r>
            <a:endParaRPr b="1" sz="119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latin typeface="Poppins"/>
                <a:ea typeface="Poppins"/>
                <a:cs typeface="Poppins"/>
                <a:sym typeface="Poppins"/>
              </a:rPr>
              <a:t>Purpose is contains the </a:t>
            </a:r>
            <a:r>
              <a:rPr lang="en" sz="1190" u="sng">
                <a:latin typeface="Poppins"/>
                <a:ea typeface="Poppins"/>
                <a:cs typeface="Poppins"/>
                <a:sym typeface="Poppins"/>
              </a:rPr>
              <a:t>purpose</a:t>
            </a:r>
            <a:r>
              <a:rPr lang="en" sz="1190">
                <a:latin typeface="Poppins"/>
                <a:ea typeface="Poppins"/>
                <a:cs typeface="Poppins"/>
                <a:sym typeface="Poppins"/>
              </a:rPr>
              <a:t> of borrowers in</a:t>
            </a:r>
            <a:r>
              <a:rPr lang="en" sz="1190" u="sng">
                <a:latin typeface="Poppins"/>
                <a:ea typeface="Poppins"/>
                <a:cs typeface="Poppins"/>
                <a:sym typeface="Poppins"/>
              </a:rPr>
              <a:t> applying loan</a:t>
            </a:r>
            <a:r>
              <a:rPr lang="en" sz="1190">
                <a:latin typeface="Poppins"/>
                <a:ea typeface="Poppins"/>
                <a:cs typeface="Poppins"/>
                <a:sym typeface="Poppins"/>
              </a:rPr>
              <a:t>/credit</a:t>
            </a:r>
            <a:endParaRPr sz="1190">
              <a:latin typeface="Poppins"/>
              <a:ea typeface="Poppins"/>
              <a:cs typeface="Poppins"/>
              <a:sym typeface="Poppins"/>
            </a:endParaRPr>
          </a:p>
          <a:p>
            <a:pPr indent="-30416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90"/>
              <a:buFont typeface="Poppins"/>
              <a:buChar char="●"/>
            </a:pPr>
            <a:r>
              <a:rPr b="1" lang="en" sz="1190">
                <a:latin typeface="Poppins"/>
                <a:ea typeface="Poppins"/>
                <a:cs typeface="Poppins"/>
                <a:sym typeface="Poppins"/>
              </a:rPr>
              <a:t>Loan Amount (loan_amnt)</a:t>
            </a:r>
            <a:endParaRPr b="1" sz="119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latin typeface="Poppins"/>
                <a:ea typeface="Poppins"/>
                <a:cs typeface="Poppins"/>
                <a:sym typeface="Poppins"/>
              </a:rPr>
              <a:t>It contains the </a:t>
            </a:r>
            <a:r>
              <a:rPr lang="en" sz="1190" u="sng">
                <a:latin typeface="Poppins"/>
                <a:ea typeface="Poppins"/>
                <a:cs typeface="Poppins"/>
                <a:sym typeface="Poppins"/>
              </a:rPr>
              <a:t>amount of loan</a:t>
            </a:r>
            <a:r>
              <a:rPr lang="en" sz="1190">
                <a:latin typeface="Poppins"/>
                <a:ea typeface="Poppins"/>
                <a:cs typeface="Poppins"/>
                <a:sym typeface="Poppins"/>
              </a:rPr>
              <a:t> applied by the borrowers</a:t>
            </a:r>
            <a:endParaRPr sz="1190">
              <a:latin typeface="Poppins"/>
              <a:ea typeface="Poppins"/>
              <a:cs typeface="Poppins"/>
              <a:sym typeface="Poppins"/>
            </a:endParaRPr>
          </a:p>
          <a:p>
            <a:pPr indent="-30416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90"/>
              <a:buFont typeface="Poppins"/>
              <a:buChar char="●"/>
            </a:pPr>
            <a:r>
              <a:rPr b="1" lang="en" sz="1190">
                <a:latin typeface="Poppins"/>
                <a:ea typeface="Poppins"/>
                <a:cs typeface="Poppins"/>
                <a:sym typeface="Poppins"/>
              </a:rPr>
              <a:t>Loan Grade (grade)</a:t>
            </a:r>
            <a:endParaRPr b="1" sz="119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" sz="1190" u="sng">
                <a:latin typeface="Poppins"/>
                <a:ea typeface="Poppins"/>
                <a:cs typeface="Poppins"/>
                <a:sym typeface="Poppins"/>
              </a:rPr>
              <a:t>It ranks</a:t>
            </a:r>
            <a:r>
              <a:rPr lang="en" sz="1190">
                <a:latin typeface="Poppins"/>
                <a:ea typeface="Poppins"/>
                <a:cs typeface="Poppins"/>
                <a:sym typeface="Poppins"/>
              </a:rPr>
              <a:t> the loan alphabetically from </a:t>
            </a:r>
            <a:r>
              <a:rPr b="1" lang="en" sz="1190">
                <a:latin typeface="Poppins"/>
                <a:ea typeface="Poppins"/>
                <a:cs typeface="Poppins"/>
                <a:sym typeface="Poppins"/>
              </a:rPr>
              <a:t>A to G</a:t>
            </a:r>
            <a:r>
              <a:rPr lang="en" sz="1190">
                <a:latin typeface="Poppins"/>
                <a:ea typeface="Poppins"/>
                <a:cs typeface="Poppins"/>
                <a:sym typeface="Poppins"/>
              </a:rPr>
              <a:t>, in which the bigger a loan close to G grade, the bigger interest will be get</a:t>
            </a:r>
            <a:endParaRPr sz="119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9" y="0"/>
            <a:ext cx="831833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Loan Status View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50" y="723700"/>
            <a:ext cx="7616375" cy="42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