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0jsnvpHcOqwDEp970jL1Um0zI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cd77412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6cd77412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cd77412c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6cd77412c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pHPQEAqP5S6kBlwy67ItuJyTz3d0bSN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thetrueboolean/ab-data/cod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460950" y="1358292"/>
            <a:ext cx="82221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33"/>
              <a:buNone/>
            </a:pPr>
            <a:r>
              <a:rPr b="1" lang="en">
                <a:highlight>
                  <a:schemeClr val="accent5"/>
                </a:highlight>
                <a:latin typeface="Poppins"/>
                <a:ea typeface="Poppins"/>
                <a:cs typeface="Poppins"/>
                <a:sym typeface="Poppins"/>
              </a:rPr>
              <a:t>Assignment 4</a:t>
            </a:r>
            <a:endParaRPr b="1">
              <a:highlight>
                <a:schemeClr val="accent5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33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E-Commerce A/B Testing</a:t>
            </a:r>
            <a:endParaRPr b="1">
              <a:highlight>
                <a:schemeClr val="accent5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460950" y="3352318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/>
              <a:t>by Aditya Bagus Pratama - </a:t>
            </a:r>
            <a:r>
              <a:rPr b="1" i="1" lang="en"/>
              <a:t>DS03003</a:t>
            </a:r>
            <a:endParaRPr b="1"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">
            <a:hlinkClick r:id="rId3"/>
          </p:cNvPr>
          <p:cNvSpPr txBox="1"/>
          <p:nvPr>
            <p:ph idx="1" type="subTitle"/>
          </p:nvPr>
        </p:nvSpPr>
        <p:spPr>
          <a:xfrm>
            <a:off x="6522175" y="4626375"/>
            <a:ext cx="1601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" sz="1700">
                <a:solidFill>
                  <a:srgbClr val="FFFF00"/>
                </a:solidFill>
              </a:rPr>
              <a:t>[link collab]</a:t>
            </a:r>
            <a:endParaRPr b="1" i="1" sz="1700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TUJUAN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471900" y="1839550"/>
            <a:ext cx="82221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27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lang="en" sz="2300">
                <a:latin typeface="Poppins"/>
                <a:ea typeface="Poppins"/>
                <a:cs typeface="Poppins"/>
                <a:sym typeface="Poppins"/>
              </a:rPr>
              <a:t>Melakukan A/B Testing untuk menguji apakah pembaharuan website e-commerce menggunakan design yang baru akan menghasilkan conversion rate yang berbeda secara statistik (statistically different) dibandingkan jika menggunakan design website yang lama.</a:t>
            </a:r>
            <a:endParaRPr sz="2300">
              <a:latin typeface="Poppins"/>
              <a:ea typeface="Poppins"/>
              <a:cs typeface="Poppins"/>
              <a:sym typeface="Poppins"/>
            </a:endParaRPr>
          </a:p>
          <a:p>
            <a:pPr indent="-3527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lang="en" sz="2300">
                <a:latin typeface="Poppins"/>
                <a:ea typeface="Poppins"/>
                <a:cs typeface="Poppins"/>
                <a:sym typeface="Poppins"/>
              </a:rPr>
              <a:t>Menggunakan A/B Testing untuk memberikan rekomendasi pada perusahaan apakah design website yang baru layak digunakan, atau perlu dilakukan revisi design, atau cukup menggunakan design yang lama.</a:t>
            </a:r>
            <a:endParaRPr sz="23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DATASET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4"/>
          <p:cNvSpPr txBox="1"/>
          <p:nvPr>
            <p:ph idx="4294967295" type="body"/>
          </p:nvPr>
        </p:nvSpPr>
        <p:spPr>
          <a:xfrm>
            <a:off x="98250" y="833225"/>
            <a:ext cx="89070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Dataset yang digunakan berisi data testing terhadap user di tiap sesinya, diperoleh dari</a:t>
            </a:r>
            <a:r>
              <a:rPr i="1" lang="en"/>
              <a:t>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kaggle</a:t>
            </a:r>
            <a:r>
              <a:rPr i="1" lang="en"/>
              <a:t>,</a:t>
            </a:r>
            <a:r>
              <a:rPr lang="en"/>
              <a:t> memiliki 5 kolom dan 294.478 baris.</a:t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375" y="1666875"/>
            <a:ext cx="4993225" cy="2018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4"/>
          <p:cNvSpPr txBox="1"/>
          <p:nvPr>
            <p:ph idx="4294967295" type="body"/>
          </p:nvPr>
        </p:nvSpPr>
        <p:spPr>
          <a:xfrm>
            <a:off x="5351800" y="1666875"/>
            <a:ext cx="36534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user_id </a:t>
            </a:r>
            <a:r>
              <a:rPr lang="en"/>
              <a:t>= id participant dalam satu sesi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timestamp</a:t>
            </a:r>
            <a:r>
              <a:rPr lang="en"/>
              <a:t> = waktu kunjungan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landing _page</a:t>
            </a:r>
            <a:r>
              <a:rPr lang="en"/>
              <a:t> = tipe desain (desain lama atau baru)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4294967295" type="body"/>
          </p:nvPr>
        </p:nvSpPr>
        <p:spPr>
          <a:xfrm>
            <a:off x="98250" y="3781825"/>
            <a:ext cx="8826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group </a:t>
            </a:r>
            <a:r>
              <a:rPr lang="en"/>
              <a:t>= klasifikasi participant, group control disajikan desain </a:t>
            </a:r>
            <a:r>
              <a:rPr i="1" lang="en"/>
              <a:t>lawas</a:t>
            </a:r>
            <a:r>
              <a:rPr lang="en"/>
              <a:t>, group treatment disajikan desain baru.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converted </a:t>
            </a:r>
            <a:r>
              <a:rPr lang="en"/>
              <a:t>= apakah user tertarik untuk membeli (1) atau tidak (0)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PROCESS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5"/>
          <p:cNvSpPr txBox="1"/>
          <p:nvPr>
            <p:ph idx="4294967295" type="body"/>
          </p:nvPr>
        </p:nvSpPr>
        <p:spPr>
          <a:xfrm>
            <a:off x="192275" y="753100"/>
            <a:ext cx="8826600" cy="4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lt1"/>
                </a:solidFill>
                <a:highlight>
                  <a:schemeClr val="dk1"/>
                </a:highlight>
              </a:rPr>
              <a:t>Data Understanding and Cleansing</a:t>
            </a:r>
            <a:endParaRPr b="1"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Dari proses data understanding, diketahui terdapat </a:t>
            </a:r>
            <a:r>
              <a:rPr b="1" lang="en" sz="2000"/>
              <a:t>3894</a:t>
            </a:r>
            <a:r>
              <a:rPr lang="en" sz="2000"/>
              <a:t> user_id yang duplikat. Duplikasi user_id ini disebabkan karena adanya </a:t>
            </a:r>
            <a:r>
              <a:rPr i="1" lang="en" sz="2000"/>
              <a:t>anomali </a:t>
            </a:r>
            <a:r>
              <a:rPr lang="en" sz="2000"/>
              <a:t>pada data, dimana terdapat </a:t>
            </a:r>
            <a:r>
              <a:rPr b="1" lang="en" sz="2000"/>
              <a:t>1928 </a:t>
            </a:r>
            <a:r>
              <a:rPr lang="en" sz="2000"/>
              <a:t>user control yang sempat mendapatkan design baru, dan </a:t>
            </a:r>
            <a:r>
              <a:rPr b="1" lang="en" sz="2000"/>
              <a:t>1965</a:t>
            </a:r>
            <a:r>
              <a:rPr lang="en" sz="2000"/>
              <a:t> user treatment yang sempat mendapatkan design lawas. Hal ini tidak sesuai dengan ketentuan fitur group yang telah ditetapkan.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Maka dari itu, data dilakukan imputasi untuk menghilangkan anomali.</a:t>
            </a:r>
            <a:endParaRPr sz="2000"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75" y="3412000"/>
            <a:ext cx="3708975" cy="1555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5"/>
          <p:cNvSpPr txBox="1"/>
          <p:nvPr>
            <p:ph idx="4294967295" type="body"/>
          </p:nvPr>
        </p:nvSpPr>
        <p:spPr>
          <a:xfrm>
            <a:off x="4198125" y="3412000"/>
            <a:ext cx="47268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/>
              <a:t>Setelah dilakukan cleansing, baris pada data menjadi 290.584 baris. Data kini siap dilakukan sampling dan testing.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cd77412ca_0_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PROCESS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g16cd77412ca_0_11"/>
          <p:cNvSpPr txBox="1"/>
          <p:nvPr>
            <p:ph idx="4294967295" type="body"/>
          </p:nvPr>
        </p:nvSpPr>
        <p:spPr>
          <a:xfrm>
            <a:off x="192275" y="753100"/>
            <a:ext cx="88266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lt1"/>
                </a:solidFill>
                <a:highlight>
                  <a:schemeClr val="dk1"/>
                </a:highlight>
              </a:rPr>
              <a:t>Sampling &amp; Summary </a:t>
            </a:r>
            <a:endParaRPr b="1"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Akan diambil sampel dengan jumlah yang diperlukan untuk pengujian. Method DataFrame.sample() pada library pandas, akan digunakan untuk melakukan Simple Random Sampling.</a:t>
            </a:r>
            <a:endParaRPr/>
          </a:p>
        </p:txBody>
      </p:sp>
      <p:pic>
        <p:nvPicPr>
          <p:cNvPr id="99" name="Google Shape;99;g16cd77412c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75" y="2116075"/>
            <a:ext cx="3316850" cy="8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6cd77412ca_0_11"/>
          <p:cNvSpPr txBox="1"/>
          <p:nvPr>
            <p:ph idx="4294967295" type="body"/>
          </p:nvPr>
        </p:nvSpPr>
        <p:spPr>
          <a:xfrm>
            <a:off x="3509125" y="2050500"/>
            <a:ext cx="51912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700"/>
              <a:t>Dari hasil random sampling, akan digunakan 4720 data pada masing-masing group untuk selanjutnya dilakukan pengujian.</a:t>
            </a:r>
            <a:endParaRPr sz="1700"/>
          </a:p>
        </p:txBody>
      </p:sp>
      <p:sp>
        <p:nvSpPr>
          <p:cNvPr id="101" name="Google Shape;101;g16cd77412ca_0_11"/>
          <p:cNvSpPr txBox="1"/>
          <p:nvPr>
            <p:ph idx="4294967295" type="body"/>
          </p:nvPr>
        </p:nvSpPr>
        <p:spPr>
          <a:xfrm>
            <a:off x="192275" y="3204675"/>
            <a:ext cx="8732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Menghitung beberapa statistik dasar untuk mengetahui bentuk sampel yang diambil.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02" name="Google Shape;102;g16cd77412ca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425" y="3669350"/>
            <a:ext cx="3408975" cy="1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6cd77412ca_0_11"/>
          <p:cNvSpPr txBox="1"/>
          <p:nvPr>
            <p:ph idx="4294967295" type="body"/>
          </p:nvPr>
        </p:nvSpPr>
        <p:spPr>
          <a:xfrm>
            <a:off x="3861625" y="3682275"/>
            <a:ext cx="50634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Dari statistic summary, nampak bahwa kedua desain memiliki kinerja yang mirip, desain website yang lama ternyata memiliki tingkat konversi rata-rata yang sedikit lebih baik.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cd77412ca_0_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PROCESS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g16cd77412ca_0_27"/>
          <p:cNvSpPr txBox="1"/>
          <p:nvPr>
            <p:ph idx="4294967295" type="body"/>
          </p:nvPr>
        </p:nvSpPr>
        <p:spPr>
          <a:xfrm>
            <a:off x="192275" y="753100"/>
            <a:ext cx="4379700" cy="4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lt1"/>
                </a:solidFill>
                <a:highlight>
                  <a:schemeClr val="dk1"/>
                </a:highlight>
              </a:rPr>
              <a:t>Visualization</a:t>
            </a:r>
            <a:endParaRPr/>
          </a:p>
        </p:txBody>
      </p:sp>
      <p:cxnSp>
        <p:nvCxnSpPr>
          <p:cNvPr id="110" name="Google Shape;110;g16cd77412ca_0_27"/>
          <p:cNvCxnSpPr/>
          <p:nvPr/>
        </p:nvCxnSpPr>
        <p:spPr>
          <a:xfrm>
            <a:off x="4534600" y="705025"/>
            <a:ext cx="0" cy="442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16cd77412ca_0_27"/>
          <p:cNvSpPr txBox="1"/>
          <p:nvPr>
            <p:ph idx="4294967295" type="body"/>
          </p:nvPr>
        </p:nvSpPr>
        <p:spPr>
          <a:xfrm>
            <a:off x="4534600" y="753100"/>
            <a:ext cx="43797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lt1"/>
                </a:solidFill>
                <a:highlight>
                  <a:schemeClr val="dk1"/>
                </a:highlight>
              </a:rPr>
              <a:t>Hypothesis Testing</a:t>
            </a:r>
            <a:endParaRPr b="1"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16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16"/>
              <a:t>Akan dilakukan pengujian hipotesis menggunakan z-test. Nilai confidence interval 95% untuk masing” grup dan p-value juga akan diketahui. Berikut adalah hasilnya,</a:t>
            </a:r>
            <a:endParaRPr sz="2016"/>
          </a:p>
        </p:txBody>
      </p:sp>
      <p:pic>
        <p:nvPicPr>
          <p:cNvPr id="112" name="Google Shape;112;g16cd77412ca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50" y="1394025"/>
            <a:ext cx="4379700" cy="3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6cd77412ca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1250" y="3541300"/>
            <a:ext cx="4379700" cy="10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242103" y="210687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KESIMPULAN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3445025" y="208300"/>
            <a:ext cx="5496000" cy="4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4655"/>
              <a:buNone/>
            </a:pPr>
            <a:r>
              <a:rPr lang="en" sz="2833">
                <a:solidFill>
                  <a:schemeClr val="lt2"/>
                </a:solidFill>
              </a:rPr>
              <a:t>Berdasarkan pengujian, nilai </a:t>
            </a:r>
            <a:r>
              <a:rPr b="1" lang="en" sz="2833">
                <a:solidFill>
                  <a:schemeClr val="lt2"/>
                </a:solidFill>
              </a:rPr>
              <a:t>p-value berada di atas ambang batas</a:t>
            </a:r>
            <a:r>
              <a:rPr lang="en" sz="2833">
                <a:solidFill>
                  <a:schemeClr val="lt2"/>
                </a:solidFill>
              </a:rPr>
              <a:t> (0.05), maka Null Hipotesis </a:t>
            </a:r>
            <a:r>
              <a:rPr b="1" lang="en" sz="2833">
                <a:solidFill>
                  <a:schemeClr val="lt2"/>
                </a:solidFill>
              </a:rPr>
              <a:t>Hₒ tidak dapat ditolak</a:t>
            </a:r>
            <a:r>
              <a:rPr lang="en" sz="2833">
                <a:solidFill>
                  <a:schemeClr val="lt2"/>
                </a:solidFill>
              </a:rPr>
              <a:t>, yang berarti bahwa desain website yang baru tidak memiliki perbedaan kinerja yang statistically significant, (bahkan lebih buruk) daripada desain yang lama.</a:t>
            </a:r>
            <a:endParaRPr sz="2833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4655"/>
              <a:buNone/>
            </a:pPr>
            <a:r>
              <a:t/>
            </a:r>
            <a:endParaRPr sz="2833"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4655"/>
              <a:buNone/>
            </a:pPr>
            <a:r>
              <a:rPr lang="en" sz="2833">
                <a:solidFill>
                  <a:schemeClr val="lt2"/>
                </a:solidFill>
              </a:rPr>
              <a:t>Dengan demikian, rekomendasi yang dihasilkan adalah untuk </a:t>
            </a:r>
            <a:r>
              <a:rPr b="1" lang="en" sz="2833">
                <a:solidFill>
                  <a:schemeClr val="lt2"/>
                </a:solidFill>
              </a:rPr>
              <a:t>mempertahankan design lama, atau merevisi design baru,</a:t>
            </a:r>
            <a:r>
              <a:rPr lang="en" sz="2833">
                <a:solidFill>
                  <a:schemeClr val="lt2"/>
                </a:solidFill>
              </a:rPr>
              <a:t> jika tetap ingin menyegarkan tampilan website.</a:t>
            </a:r>
            <a:endParaRPr sz="201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