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0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6"/>
    <p:restoredTop sz="81481"/>
  </p:normalViewPr>
  <p:slideViewPr>
    <p:cSldViewPr snapToGrid="0" snapToObjects="1">
      <p:cViewPr varScale="1">
        <p:scale>
          <a:sx n="120" d="100"/>
          <a:sy n="120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商品和类目，搜索和推荐，交易和订单，支付和结算，营销和优惠，供应链和物流，会员、买家和卖家等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1、去掉tb_user，替换为session的设计【done】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1、DB缓存的补充</a:t>
            </a:r>
          </a:p>
          <a:p>
            <a:r>
              <a:rPr lang="zh-CN"/>
              <a:t>2、图要想想怎么来画</a:t>
            </a:r>
          </a:p>
          <a:p>
            <a:r>
              <a:rPr lang="zh-CN"/>
              <a:t>3、缓存的更新、缓存的预热、缓存失效，缓存击穿、缓存雪崩 的影响</a:t>
            </a:r>
          </a:p>
          <a:p>
            <a:r>
              <a:rPr lang="zh-CN"/>
              <a:t>4、整体链路的缓存，从端侧、接入层、cdn、应用到db缓存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1、流程图：下单：两步校验  查询缓存和数据库  扣减库存的过程 排队优化【done】</a:t>
            </a:r>
          </a:p>
          <a:p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1、这个放前面，这里补充需要掌握的具体知识点和对应的资料，文档链接【done】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1、补充压测的理论：纯理论+BAT怎么做的</a:t>
            </a:r>
          </a:p>
          <a:p>
            <a:r>
              <a:rPr lang="zh-CN"/>
              <a:t>2、指标+系统环境的一致性（预发，生产）、压测模型的构造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1、压测数据的准备：影子库、影子表、怎么构造数据和清理数据、打标和标的传递（压测数据和正常数据的隔离）</a:t>
            </a:r>
          </a:p>
          <a:p>
            <a:r>
              <a:rPr lang="zh-CN"/>
              <a:t>2、环境的搭建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主要讲解这门课程可以学到什么？</a:t>
            </a:r>
            <a:r>
              <a:rPr lang="en-US" altLang="zh-CN" dirty="0" err="1"/>
              <a:t>xmind</a:t>
            </a:r>
            <a:r>
              <a:rPr lang="zh-CN" altLang="en-US" dirty="0"/>
              <a:t>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1、只讲述业务指标：qps rt</a:t>
            </a:r>
          </a:p>
          <a:p>
            <a:r>
              <a:rPr lang="zh-CN"/>
              <a:t>2、参考：jmeter的最佳实现</a:t>
            </a:r>
          </a:p>
          <a:p>
            <a:r>
              <a:rPr lang="zh-CN"/>
              <a:t>3、demo需补充障碍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1、高性能 高可用拆成两个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主要讲解这门课程需要哪些知识储备？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主要讲解这门课程可以学到什么？</a:t>
            </a:r>
            <a:r>
              <a:rPr lang="en-US" altLang="zh-CN" dirty="0" err="1"/>
              <a:t>xmind</a:t>
            </a:r>
            <a:r>
              <a:rPr lang="zh-CN" altLang="en-US" dirty="0"/>
              <a:t>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主要讲解这门课程可以学到什么？</a:t>
            </a:r>
            <a:r>
              <a:rPr lang="en-US" altLang="zh-CN" dirty="0" err="1"/>
              <a:t>xmind</a:t>
            </a:r>
            <a:r>
              <a:rPr lang="zh-CN" altLang="en-US" dirty="0"/>
              <a:t>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1、点题：“自顶向下，分而治之”--在上一节体现了【done】</a:t>
            </a:r>
          </a:p>
          <a:p>
            <a:r>
              <a:rPr lang="zh-CN"/>
              <a:t>2、举个具体例子【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面向过程的设计理念</a:t>
            </a:r>
            <a:r>
              <a:rPr lang="zh-CN"/>
              <a:t>】比如：</a:t>
            </a:r>
            <a:r>
              <a:rPr lang="zh-CN" sz="1600">
                <a:solidFill>
                  <a:srgbClr val="4D4D4D"/>
                </a:solidFill>
                <a:highlight>
                  <a:srgbClr val="FFFFFF"/>
                </a:highlight>
                <a:latin typeface="Microsoft YaHei"/>
                <a:ea typeface="Microsoft YaHei"/>
              </a:rPr>
              <a:t>五子棋，面向过程的设计思路就是首先分析问题的步骤：1、开始游戏，2、黑子先走，3、绘制画面，4、判断输赢，5、轮到白子，6、绘制画面，7、判断输赢，8、返回步骤2，9、输出最后结果。把上面每个步骤用不同的方法来实现。</a:t>
            </a:r>
          </a:p>
          <a:p>
            <a:r>
              <a:rPr lang="zh-CN"/>
              <a:t>3、分层：水平分层+垂直分层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1、路由层：LVS</a:t>
            </a:r>
          </a:p>
          <a:p>
            <a:r>
              <a:rPr lang="zh-CN"/>
              <a:t>2、应用层：改成 域 + 域补充丰富一点</a:t>
            </a:r>
          </a:p>
          <a:p>
            <a:r>
              <a:rPr lang="zh-CN"/>
              <a:t>3、参考spring cloud的系统架构图</a:t>
            </a:r>
          </a:p>
          <a:p>
            <a:r>
              <a:rPr lang="zh-CN"/>
              <a:t>4、补充：代理层</a:t>
            </a:r>
          </a:p>
          <a:p>
            <a:r>
              <a:rPr lang="zh-CN"/>
              <a:t>5、消息也是一种存储 spring.io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架构持续优化和演进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096288" y="2558868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系统设计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096288" y="1244624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系统分析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527416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二 系统分析设计和实现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90188" y="2980004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架构设计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096288" y="4205566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系统实现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2590188" y="1665761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业务场景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2590188" y="2044361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技术目标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2590188" y="3319883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2590188" y="3784429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59474" indent="-359474">
              <a:buFont typeface="Wingdings" charset="0"/>
              <a:buChar char="n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105508" y="471201"/>
            <a:ext cx="5972550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2.1 秒杀系统分析【业务场景】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44271" y="1455462"/>
            <a:ext cx="1777451" cy="2777268"/>
          </a:xfrm>
          <a:prstGeom prst="roundRec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400">
                <a:solidFill>
                  <a:srgbClr val="FF0000"/>
                </a:solidFill>
              </a:rPr>
              <a:t>秒杀</a:t>
            </a:r>
            <a:r>
              <a:rPr lang="zh-CN" sz="1400"/>
              <a:t>就是在</a:t>
            </a:r>
            <a:r>
              <a:rPr lang="zh-CN" sz="1400">
                <a:solidFill>
                  <a:srgbClr val="FF0000"/>
                </a:solidFill>
              </a:rPr>
              <a:t>同一个时刻</a:t>
            </a:r>
            <a:r>
              <a:rPr lang="zh-CN" sz="1400"/>
              <a:t>有</a:t>
            </a:r>
            <a:r>
              <a:rPr lang="zh-CN" sz="1400">
                <a:solidFill>
                  <a:srgbClr val="FF0000"/>
                </a:solidFill>
              </a:rPr>
              <a:t>大量的用户</a:t>
            </a:r>
            <a:r>
              <a:rPr lang="zh-CN" sz="1400"/>
              <a:t>争抢购买</a:t>
            </a:r>
            <a:r>
              <a:rPr lang="zh-CN" sz="1400">
                <a:solidFill>
                  <a:srgbClr val="FF0000"/>
                </a:solidFill>
              </a:rPr>
              <a:t>同一个商品</a:t>
            </a:r>
            <a:r>
              <a:rPr lang="zh-CN" sz="1400"/>
              <a:t>并完成交易的过程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32630" y="1455462"/>
            <a:ext cx="1777451" cy="2777268"/>
          </a:xfrm>
          <a:prstGeom prst="roundRec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endParaRPr lang="zh-CN" sz="14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10135" y="1455462"/>
            <a:ext cx="1777451" cy="2777268"/>
          </a:xfrm>
          <a:prstGeom prst="round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1443905" y="1125262"/>
            <a:ext cx="77818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场景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32264" y="1125262"/>
            <a:ext cx="77818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特点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98660" y="1125262"/>
            <a:ext cx="88927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algn="ctr"/>
            <a:r>
              <a:rPr lang="zh-CN" b="1"/>
              <a:t>核心问题</a:t>
            </a:r>
          </a:p>
        </p:txBody>
      </p:sp>
      <p:sp>
        <p:nvSpPr>
          <p:cNvPr id="13" name="燕尾形箭头 12"/>
          <p:cNvSpPr/>
          <p:nvPr/>
        </p:nvSpPr>
        <p:spPr>
          <a:xfrm>
            <a:off x="2877250" y="2571814"/>
            <a:ext cx="733199" cy="333272"/>
          </a:xfrm>
          <a:prstGeom prst="notchedRightArrow">
            <a:avLst/>
          </a:prstGeom>
          <a:solidFill>
            <a:srgbClr val="7B7B7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燕尾形箭头 13"/>
          <p:cNvSpPr/>
          <p:nvPr/>
        </p:nvSpPr>
        <p:spPr>
          <a:xfrm>
            <a:off x="5876717" y="2621914"/>
            <a:ext cx="733199" cy="333272"/>
          </a:xfrm>
          <a:prstGeom prst="notchedRightArrow">
            <a:avLst/>
          </a:prstGeom>
          <a:solidFill>
            <a:srgbClr val="7B7B7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矩形 14"/>
          <p:cNvSpPr/>
          <p:nvPr/>
        </p:nvSpPr>
        <p:spPr>
          <a:xfrm>
            <a:off x="7043426" y="1616544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高并发读</a:t>
            </a:r>
          </a:p>
        </p:txBody>
      </p:sp>
      <p:sp>
        <p:nvSpPr>
          <p:cNvPr id="16" name="矩形 15"/>
          <p:cNvSpPr/>
          <p:nvPr/>
        </p:nvSpPr>
        <p:spPr>
          <a:xfrm>
            <a:off x="7043426" y="2279385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高并发写</a:t>
            </a:r>
          </a:p>
        </p:txBody>
      </p:sp>
      <p:sp>
        <p:nvSpPr>
          <p:cNvPr id="17" name="矩形 16"/>
          <p:cNvSpPr/>
          <p:nvPr/>
        </p:nvSpPr>
        <p:spPr>
          <a:xfrm>
            <a:off x="7043426" y="2942226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高可用</a:t>
            </a:r>
          </a:p>
        </p:txBody>
      </p:sp>
      <p:sp>
        <p:nvSpPr>
          <p:cNvPr id="18" name="矩形 17"/>
          <p:cNvSpPr/>
          <p:nvPr/>
        </p:nvSpPr>
        <p:spPr>
          <a:xfrm>
            <a:off x="7043426" y="3605067"/>
            <a:ext cx="1310870" cy="466581"/>
          </a:xfrm>
          <a:prstGeom prst="rect">
            <a:avLst/>
          </a:prstGeom>
          <a:solidFill>
            <a:srgbClr val="FFB84D"/>
          </a:solidFill>
          <a:ln w="12700">
            <a:solidFill>
              <a:srgbClr val="FFFFFF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超卖</a:t>
            </a:r>
          </a:p>
        </p:txBody>
      </p:sp>
      <p:sp>
        <p:nvSpPr>
          <p:cNvPr id="19" name="矩形 18"/>
          <p:cNvSpPr/>
          <p:nvPr/>
        </p:nvSpPr>
        <p:spPr>
          <a:xfrm>
            <a:off x="4065920" y="2133170"/>
            <a:ext cx="1310870" cy="466581"/>
          </a:xfrm>
          <a:prstGeom prst="rect">
            <a:avLst/>
          </a:prstGeom>
          <a:solidFill>
            <a:srgbClr val="FEE4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瞬时流量激增</a:t>
            </a:r>
          </a:p>
        </p:txBody>
      </p:sp>
      <p:sp>
        <p:nvSpPr>
          <p:cNvPr id="20" name="矩形 19"/>
          <p:cNvSpPr/>
          <p:nvPr/>
        </p:nvSpPr>
        <p:spPr>
          <a:xfrm>
            <a:off x="4065920" y="2892180"/>
            <a:ext cx="1310870" cy="466581"/>
          </a:xfrm>
          <a:prstGeom prst="rect">
            <a:avLst/>
          </a:prstGeom>
          <a:solidFill>
            <a:srgbClr val="FEE4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用户数远超商品数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92808" y="471201"/>
            <a:ext cx="5889300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2.1 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秒杀系统分析【技术目标】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33034" y="1971942"/>
            <a:ext cx="722090" cy="1821888"/>
          </a:xfrm>
          <a:prstGeom prst="round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Calibri"/>
                <a:ea typeface="Microsoft YaHei"/>
              </a:rPr>
              <a:t>技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术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目</a:t>
            </a:r>
          </a:p>
          <a:p>
            <a:pPr algn="ctr"/>
            <a:r>
              <a:rPr lang="zh-CN" sz="2000">
                <a:latin typeface="Calibri"/>
                <a:ea typeface="Microsoft YaHei"/>
              </a:rPr>
              <a:t>标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99412" y="1322153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3F3F3F"/>
                </a:solidFill>
                <a:latin typeface="Microsoft YaHei"/>
                <a:ea typeface="Microsoft YaHei"/>
              </a:rPr>
              <a:t>支撑千万级高并发的秒杀业务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99412" y="2538596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微软雅黑"/>
                <a:ea typeface="Microsoft YaHei"/>
              </a:rPr>
              <a:t>实时控制秒杀活动的状态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199412" y="3654966"/>
            <a:ext cx="4132574" cy="655435"/>
          </a:xfrm>
          <a:prstGeom prst="roundRect">
            <a:avLst/>
          </a:prstGeom>
          <a:solidFill>
            <a:srgbClr val="D9D9D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微软雅黑"/>
                <a:ea typeface="Microsoft YaHei"/>
              </a:rPr>
              <a:t>防止库存超卖导造成资损或卖不完</a:t>
            </a:r>
          </a:p>
        </p:txBody>
      </p:sp>
      <p:cxnSp>
        <p:nvCxnSpPr>
          <p:cNvPr id="11" name="肘形连接符 10"/>
          <p:cNvCxnSpPr>
            <a:stCxn id="0" idx="0"/>
            <a:endCxn id="0" idx="0"/>
          </p:cNvCxnSpPr>
          <p:nvPr/>
        </p:nvCxnSpPr>
        <p:spPr>
          <a:xfrm flipV="1">
            <a:off x="2321796" y="1666534"/>
            <a:ext cx="922053" cy="1199780"/>
          </a:xfrm>
          <a:prstGeom prst="bentConnector3">
            <a:avLst>
              <a:gd name="adj1" fmla="val 48795"/>
            </a:avLst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/>
          <p:cNvCxnSpPr>
            <a:stCxn id="0" idx="0"/>
            <a:endCxn id="0" idx="0"/>
          </p:cNvCxnSpPr>
          <p:nvPr/>
        </p:nvCxnSpPr>
        <p:spPr>
          <a:xfrm>
            <a:off x="2800213" y="2861916"/>
            <a:ext cx="463687" cy="1120768"/>
          </a:xfrm>
          <a:prstGeom prst="bentConnector3">
            <a:avLst>
              <a:gd name="adj1" fmla="val -5103"/>
            </a:avLst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直线箭头连接符 12"/>
          <p:cNvCxnSpPr>
            <a:stCxn id="0" idx="0"/>
            <a:endCxn id="9" idx="1"/>
          </p:cNvCxnSpPr>
          <p:nvPr/>
        </p:nvCxnSpPr>
        <p:spPr>
          <a:xfrm>
            <a:off x="2788377" y="2863146"/>
            <a:ext cx="411036" cy="316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olid"/>
            <a:headEnd/>
            <a:tailE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秒杀系统设计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93705" y="1401092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通用架构设计理论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93705" y="2474861"/>
            <a:ext cx="3896048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秒杀系统架构设计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145541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存储设计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66086" y="3835768"/>
            <a:ext cx="1823667" cy="633001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应用设计</a:t>
            </a:r>
          </a:p>
        </p:txBody>
      </p:sp>
      <p:sp>
        <p:nvSpPr>
          <p:cNvPr id="11" name="下箭头 10"/>
          <p:cNvSpPr/>
          <p:nvPr/>
        </p:nvSpPr>
        <p:spPr>
          <a:xfrm>
            <a:off x="4818910" y="2061262"/>
            <a:ext cx="324590" cy="411979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5093566" y="206761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理论 到 实践</a:t>
            </a:r>
          </a:p>
        </p:txBody>
      </p:sp>
      <p:sp>
        <p:nvSpPr>
          <p:cNvPr id="13" name="下箭头 12"/>
          <p:cNvSpPr/>
          <p:nvPr/>
        </p:nvSpPr>
        <p:spPr>
          <a:xfrm>
            <a:off x="4818910" y="3107862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下箭头 13"/>
          <p:cNvSpPr/>
          <p:nvPr/>
        </p:nvSpPr>
        <p:spPr>
          <a:xfrm>
            <a:off x="3901430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下箭头 14"/>
          <p:cNvSpPr/>
          <p:nvPr/>
        </p:nvSpPr>
        <p:spPr>
          <a:xfrm>
            <a:off x="5896575" y="3470031"/>
            <a:ext cx="324590" cy="424464"/>
          </a:xfrm>
          <a:prstGeom prst="downArrow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矩形 15"/>
          <p:cNvSpPr/>
          <p:nvPr/>
        </p:nvSpPr>
        <p:spPr>
          <a:xfrm>
            <a:off x="3980462" y="3451178"/>
            <a:ext cx="2159771" cy="174779"/>
          </a:xfrm>
          <a:prstGeom prst="rect">
            <a:avLst/>
          </a:prstGeom>
          <a:solidFill>
            <a:srgbClr val="FFE59A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文本框 16"/>
          <p:cNvSpPr txBox="1"/>
          <p:nvPr/>
        </p:nvSpPr>
        <p:spPr>
          <a:xfrm>
            <a:off x="5143500" y="310786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solidFill>
                  <a:srgbClr val="FF0200"/>
                </a:solidFill>
                <a:latin typeface="微软雅黑"/>
                <a:ea typeface="微软雅黑"/>
              </a:rPr>
              <a:t>自顶向下、</a:t>
            </a:r>
            <a:r>
              <a:rPr lang="zh-CN">
                <a:solidFill>
                  <a:srgbClr val="FF0200"/>
                </a:solidFill>
              </a:rPr>
              <a:t>分而治之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8827" y="1788827"/>
            <a:ext cx="2318164" cy="214696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3613999" y="1290035"/>
            <a:ext cx="879356" cy="8362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/>
        </p:blipFill>
        <p:spPr>
          <a:xfrm>
            <a:off x="3613999" y="2363805"/>
            <a:ext cx="879356" cy="8362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3613999" y="3424964"/>
            <a:ext cx="879356" cy="83628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/>
        </p:blipFill>
        <p:spPr>
          <a:xfrm>
            <a:off x="5873770" y="1452248"/>
            <a:ext cx="879356" cy="83628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/>
        </p:blipFill>
        <p:spPr>
          <a:xfrm>
            <a:off x="6822696" y="1452248"/>
            <a:ext cx="879356" cy="83628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/>
        </p:blipFill>
        <p:spPr>
          <a:xfrm>
            <a:off x="5873770" y="2956972"/>
            <a:ext cx="879356" cy="83628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/>
        </p:blipFill>
        <p:spPr>
          <a:xfrm>
            <a:off x="6822696" y="2956972"/>
            <a:ext cx="879356" cy="83628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2476991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662800" y="2410820"/>
            <a:ext cx="1036191" cy="499369"/>
          </a:xfrm>
          <a:prstGeom prst="rightArrow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17" name="六角星 16"/>
          <p:cNvSpPr/>
          <p:nvPr/>
        </p:nvSpPr>
        <p:spPr>
          <a:xfrm>
            <a:off x="2995086" y="1788827"/>
            <a:ext cx="2098479" cy="1870285"/>
          </a:xfrm>
          <a:prstGeom prst="star6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>
                <a:solidFill>
                  <a:srgbClr val="FF0000"/>
                </a:solidFill>
              </a:rPr>
              <a:t>分层+模块化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42490" y="1439548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圆角矩形 18"/>
          <p:cNvSpPr/>
          <p:nvPr/>
        </p:nvSpPr>
        <p:spPr>
          <a:xfrm>
            <a:off x="5942490" y="2956972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文本框 19"/>
          <p:cNvSpPr txBox="1"/>
          <p:nvPr/>
        </p:nvSpPr>
        <p:spPr>
          <a:xfrm>
            <a:off x="4799072" y="2241614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归类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637308" y="2241614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拆解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98738" y="157437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复杂问题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42991" y="959835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简单问题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414614" y="1109348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同类问题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27123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782191" y="797750"/>
            <a:ext cx="8077376" cy="418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/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algn="ctr"/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954641" y="1082612"/>
            <a:ext cx="7234719" cy="33576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2.2.1 通用架构设计理论</a:t>
            </a:r>
          </a:p>
        </p:txBody>
      </p:sp>
      <p:sp>
        <p:nvSpPr>
          <p:cNvPr id="7" name="椭圆 6"/>
          <p:cNvSpPr/>
          <p:nvPr/>
        </p:nvSpPr>
        <p:spPr>
          <a:xfrm>
            <a:off x="1233107" y="1433244"/>
            <a:ext cx="1610815" cy="1533052"/>
          </a:xfrm>
          <a:prstGeom prst="ellipse">
            <a:avLst/>
          </a:prstGeom>
          <a:solidFill>
            <a:srgbClr val="EE93F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高性能</a:t>
            </a:r>
          </a:p>
        </p:txBody>
      </p:sp>
      <p:sp>
        <p:nvSpPr>
          <p:cNvPr id="8" name="椭圆 7"/>
          <p:cNvSpPr/>
          <p:nvPr/>
        </p:nvSpPr>
        <p:spPr>
          <a:xfrm>
            <a:off x="2432905" y="2088697"/>
            <a:ext cx="1610815" cy="1533052"/>
          </a:xfrm>
          <a:prstGeom prst="ellipse">
            <a:avLst/>
          </a:prstGeom>
          <a:solidFill>
            <a:srgbClr val="D9EAD3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高可用</a:t>
            </a:r>
          </a:p>
        </p:txBody>
      </p:sp>
      <p:sp>
        <p:nvSpPr>
          <p:cNvPr id="9" name="椭圆 8"/>
          <p:cNvSpPr/>
          <p:nvPr/>
        </p:nvSpPr>
        <p:spPr>
          <a:xfrm>
            <a:off x="3811092" y="1433244"/>
            <a:ext cx="1610815" cy="1533052"/>
          </a:xfrm>
          <a:prstGeom prst="ellipse">
            <a:avLst/>
          </a:prstGeom>
          <a:solidFill>
            <a:srgbClr val="CFC7F4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可伸缩</a:t>
            </a:r>
          </a:p>
        </p:txBody>
      </p:sp>
      <p:sp>
        <p:nvSpPr>
          <p:cNvPr id="10" name="椭圆 9"/>
          <p:cNvSpPr/>
          <p:nvPr/>
        </p:nvSpPr>
        <p:spPr>
          <a:xfrm>
            <a:off x="4988672" y="2199770"/>
            <a:ext cx="1610815" cy="1533052"/>
          </a:xfrm>
          <a:prstGeom prst="ellipse">
            <a:avLst/>
          </a:prstGeom>
          <a:solidFill>
            <a:srgbClr val="FFF2CC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可扩展</a:t>
            </a:r>
          </a:p>
        </p:txBody>
      </p:sp>
      <p:sp>
        <p:nvSpPr>
          <p:cNvPr id="11" name="椭圆 10"/>
          <p:cNvSpPr/>
          <p:nvPr/>
        </p:nvSpPr>
        <p:spPr>
          <a:xfrm>
            <a:off x="6310670" y="1433244"/>
            <a:ext cx="1610815" cy="1533052"/>
          </a:xfrm>
          <a:prstGeom prst="ellipse">
            <a:avLst/>
          </a:prstGeom>
          <a:solidFill>
            <a:srgbClr val="6CDE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/>
              <a:t>安全性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04895" y="3884540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>
                <a:solidFill>
                  <a:srgbClr val="FF0000"/>
                </a:solidFill>
              </a:rPr>
              <a:t>5大架构维度</a:t>
            </a:r>
          </a:p>
        </p:txBody>
      </p:sp>
      <p:sp>
        <p:nvSpPr>
          <p:cNvPr id="13" name="上弧形箭头 12"/>
          <p:cNvSpPr/>
          <p:nvPr/>
        </p:nvSpPr>
        <p:spPr>
          <a:xfrm>
            <a:off x="2121832" y="3599513"/>
            <a:ext cx="5487881" cy="688762"/>
          </a:xfrm>
          <a:prstGeom prst="curvedUpArrow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 秒杀系统架构设计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537335" y="0"/>
            <a:ext cx="6069330" cy="5143500"/>
          </a:xfrm>
          <a:prstGeom prst="rect">
            <a:avLst/>
          </a:prstGeom>
        </p:spPr>
      </p:pic>
      <p:sp>
        <p:nvSpPr>
          <p:cNvPr id="8" name="六角星 7"/>
          <p:cNvSpPr/>
          <p:nvPr/>
        </p:nvSpPr>
        <p:spPr>
          <a:xfrm>
            <a:off x="3570488" y="413345"/>
            <a:ext cx="661664" cy="724085"/>
          </a:xfrm>
          <a:prstGeom prst="star6">
            <a:avLst/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ea typeface="Microsoft YaHei"/>
              </a:rPr>
              <a:t>动静分离</a:t>
            </a:r>
          </a:p>
        </p:txBody>
      </p:sp>
      <p:sp>
        <p:nvSpPr>
          <p:cNvPr id="9" name="六角星 8"/>
          <p:cNvSpPr/>
          <p:nvPr/>
        </p:nvSpPr>
        <p:spPr>
          <a:xfrm>
            <a:off x="2206476" y="1199977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流量管控</a:t>
            </a:r>
          </a:p>
        </p:txBody>
      </p:sp>
      <p:sp>
        <p:nvSpPr>
          <p:cNvPr id="10" name="六角星 9"/>
          <p:cNvSpPr/>
          <p:nvPr/>
        </p:nvSpPr>
        <p:spPr>
          <a:xfrm>
            <a:off x="2206476" y="1847728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流量隔离</a:t>
            </a:r>
          </a:p>
        </p:txBody>
      </p:sp>
      <p:sp>
        <p:nvSpPr>
          <p:cNvPr id="11" name="六角星 10"/>
          <p:cNvSpPr/>
          <p:nvPr/>
        </p:nvSpPr>
        <p:spPr>
          <a:xfrm>
            <a:off x="4528668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2" name="六角星 11"/>
          <p:cNvSpPr/>
          <p:nvPr/>
        </p:nvSpPr>
        <p:spPr>
          <a:xfrm>
            <a:off x="4104330" y="4035000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系统隔离</a:t>
            </a:r>
          </a:p>
        </p:txBody>
      </p:sp>
      <p:sp>
        <p:nvSpPr>
          <p:cNvPr id="13" name="六角星 12"/>
          <p:cNvSpPr/>
          <p:nvPr/>
        </p:nvSpPr>
        <p:spPr>
          <a:xfrm>
            <a:off x="2206476" y="3757941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缓存设计</a:t>
            </a:r>
          </a:p>
        </p:txBody>
      </p:sp>
      <p:sp>
        <p:nvSpPr>
          <p:cNvPr id="14" name="六角星 13"/>
          <p:cNvSpPr/>
          <p:nvPr/>
        </p:nvSpPr>
        <p:spPr>
          <a:xfrm>
            <a:off x="5702185" y="2646845"/>
            <a:ext cx="661664" cy="724085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C8B8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r>
              <a:rPr lang="zh-CN" sz="1000">
                <a:latin typeface="Calibri"/>
                <a:ea typeface="Microsoft YaHei"/>
              </a:rPr>
              <a:t>安全设计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-50736" y="26951"/>
            <a:ext cx="457940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2.2.2 秒杀系统架构设计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架构度量和压力测试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存储设计（数据库）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3178612" y="1548097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8612" y="1217897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（1）商品表tb_product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3178612" y="334155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商品编号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库存数量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max_limit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最大购买数量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zh-CN"/>
                        <a:t>min_limit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最小购买数量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78612" y="3011352"/>
            <a:ext cx="199269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（2）库存表tb_stock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2.2.3 存储设计（缓存）</a:t>
            </a:r>
          </a:p>
        </p:txBody>
      </p:sp>
      <p:sp>
        <p:nvSpPr>
          <p:cNvPr id="7" name=" 6"/>
          <p:cNvSpPr/>
          <p:nvPr/>
        </p:nvSpPr>
        <p:spPr>
          <a:xfrm>
            <a:off x="387011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（1）缓存结构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306" y="1511956"/>
            <a:ext cx="242718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K-V结构：</a:t>
            </a:r>
          </a:p>
          <a:p>
            <a:r>
              <a:rPr lang="zh-CN"/>
              <a:t>&lt;product_id, stock_info&gt;</a:t>
            </a:r>
          </a:p>
        </p:txBody>
      </p:sp>
      <p:sp>
        <p:nvSpPr>
          <p:cNvPr id="9" name=" 8"/>
          <p:cNvSpPr/>
          <p:nvPr/>
        </p:nvSpPr>
        <p:spPr>
          <a:xfrm>
            <a:off x="4007562" y="1036191"/>
            <a:ext cx="2003786" cy="330900"/>
          </a:xfrm>
        </p:spPr>
        <p:txBody>
          <a:bodyPr/>
          <a:lstStyle/>
          <a:p>
            <a:r>
              <a:rPr lang="zh-CN" sz="1350" b="1">
                <a:solidFill>
                  <a:srgbClr val="000000"/>
                </a:solidFill>
                <a:latin typeface="Calibri"/>
                <a:ea typeface="等线"/>
              </a:rPr>
              <a:t>（2）缓存机制</a:t>
            </a:r>
          </a:p>
        </p:txBody>
      </p:sp>
      <p:pic>
        <p:nvPicPr>
          <p:cNvPr id="10" name="图片 9"/>
          <p:cNvPicPr/>
          <p:nvPr/>
        </p:nvPicPr>
        <p:blipFill>
          <a:blip r:embed="rId3"/>
          <a:stretch/>
        </p:blipFill>
        <p:spPr>
          <a:xfrm>
            <a:off x="254000" y="3036610"/>
            <a:ext cx="1388061" cy="128554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466060" y="3120628"/>
            <a:ext cx="2541502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600"/>
              <a:t>1、缓存失效怎么办呢？</a:t>
            </a:r>
          </a:p>
          <a:p>
            <a:r>
              <a:rPr lang="zh-CN" sz="1600"/>
              <a:t>2、如何防止缓存击穿？</a:t>
            </a:r>
          </a:p>
        </p:txBody>
      </p:sp>
      <p:pic>
        <p:nvPicPr>
          <p:cNvPr id="12" name="图片 11"/>
          <p:cNvPicPr/>
          <p:nvPr/>
        </p:nvPicPr>
        <p:blipFill>
          <a:blip r:embed="rId4"/>
          <a:stretch/>
        </p:blipFill>
        <p:spPr>
          <a:xfrm>
            <a:off x="4202156" y="1036254"/>
            <a:ext cx="4816376" cy="4028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2.2.4 应用设计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678075" y="1055458"/>
            <a:ext cx="6504907" cy="39945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2.3 秒杀系统实现</a:t>
            </a:r>
          </a:p>
        </p:txBody>
      </p:sp>
      <p:sp>
        <p:nvSpPr>
          <p:cNvPr id="7" name="右箭头标注 6"/>
          <p:cNvSpPr/>
          <p:nvPr/>
        </p:nvSpPr>
        <p:spPr>
          <a:xfrm>
            <a:off x="1977415" y="1388697"/>
            <a:ext cx="2044088" cy="2366232"/>
          </a:xfrm>
          <a:prstGeom prst="rightArrowCallout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开发</a:t>
            </a:r>
          </a:p>
        </p:txBody>
      </p:sp>
      <p:sp>
        <p:nvSpPr>
          <p:cNvPr id="8" name="右箭头标注 7"/>
          <p:cNvSpPr/>
          <p:nvPr/>
        </p:nvSpPr>
        <p:spPr>
          <a:xfrm>
            <a:off x="4021502" y="1388697"/>
            <a:ext cx="2066306" cy="2366232"/>
          </a:xfrm>
          <a:prstGeom prst="rightArrowCallout">
            <a:avLst/>
          </a:prstGeom>
          <a:solidFill>
            <a:srgbClr val="85D4E6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部署</a:t>
            </a:r>
          </a:p>
        </p:txBody>
      </p:sp>
      <p:sp>
        <p:nvSpPr>
          <p:cNvPr id="9" name="矩形 8"/>
          <p:cNvSpPr/>
          <p:nvPr/>
        </p:nvSpPr>
        <p:spPr>
          <a:xfrm>
            <a:off x="6087808" y="1388697"/>
            <a:ext cx="1410852" cy="2366232"/>
          </a:xfrm>
          <a:prstGeom prst="rect">
            <a:avLst/>
          </a:prstGeom>
          <a:solidFill>
            <a:srgbClr val="4CC2EE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solidFill>
                  <a:srgbClr val="FF0000"/>
                </a:solidFill>
              </a:rPr>
              <a:t>运行</a:t>
            </a:r>
          </a:p>
        </p:txBody>
      </p:sp>
      <p:sp>
        <p:nvSpPr>
          <p:cNvPr id="10" name="操作按钮: 影片 9"/>
          <p:cNvSpPr/>
          <p:nvPr/>
        </p:nvSpPr>
        <p:spPr>
          <a:xfrm>
            <a:off x="4021502" y="3972578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209582" y="2003732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5大架构维度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2209582" y="1414564"/>
            <a:ext cx="5148385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自顶向下、分而治之=&gt;分层、模块化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2.4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209582" y="2592900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全链路缓存设计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2209582" y="3182068"/>
            <a:ext cx="37371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缓存常见问题解决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5530722" y="2176004"/>
            <a:ext cx="2634343" cy="266238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FF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课程设计和课程目标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3730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3200">
                <a:solidFill>
                  <a:srgbClr val="000000"/>
                </a:solidFill>
                <a:latin typeface="微软雅黑"/>
                <a:ea typeface="微软雅黑"/>
              </a:rPr>
              <a:t>三 压测系统原理及测试实践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3.1 压力测试理论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2271710" y="1001957"/>
            <a:ext cx="5196844" cy="40445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3.2 压测准备（Jmeter）</a:t>
            </a:r>
          </a:p>
        </p:txBody>
      </p:sp>
      <p:sp>
        <p:nvSpPr>
          <p:cNvPr id="7" name=" 6"/>
          <p:cNvSpPr/>
          <p:nvPr/>
        </p:nvSpPr>
        <p:spPr>
          <a:xfrm>
            <a:off x="2413140" y="4566070"/>
            <a:ext cx="5080000" cy="412330"/>
          </a:xfrm>
        </p:spPr>
        <p:txBody>
          <a:bodyPr/>
          <a:lstStyle/>
          <a:p>
            <a:r>
              <a:rPr>
                <a:hlinkClick r:id="rId3"/>
              </a:rPr>
              <a:t>http://jmeter.apache.org/usermanual/index.html</a:t>
            </a:r>
          </a:p>
        </p:txBody>
      </p:sp>
      <p:pic>
        <p:nvPicPr>
          <p:cNvPr id="8" name="图片 7"/>
          <p:cNvPicPr/>
          <p:nvPr/>
        </p:nvPicPr>
        <p:blipFill>
          <a:blip r:embed="rId4"/>
          <a:stretch/>
        </p:blipFill>
        <p:spPr>
          <a:xfrm>
            <a:off x="692150" y="1679345"/>
            <a:ext cx="8101705" cy="1603541"/>
          </a:xfrm>
          <a:prstGeom prst="rect">
            <a:avLst/>
          </a:prstGeom>
        </p:spPr>
      </p:pic>
      <p:sp>
        <p:nvSpPr>
          <p:cNvPr id="9" name="操作按钮: 影片 8"/>
          <p:cNvSpPr/>
          <p:nvPr/>
        </p:nvSpPr>
        <p:spPr>
          <a:xfrm>
            <a:off x="4062612" y="3644029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3.3 压测执行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645770" y="1330119"/>
            <a:ext cx="8169680" cy="2483389"/>
          </a:xfrm>
          <a:prstGeom prst="rect">
            <a:avLst/>
          </a:prstGeom>
        </p:spPr>
      </p:pic>
      <p:sp>
        <p:nvSpPr>
          <p:cNvPr id="8" name="操作按钮: 影片 7"/>
          <p:cNvSpPr/>
          <p:nvPr/>
        </p:nvSpPr>
        <p:spPr>
          <a:xfrm>
            <a:off x="4050220" y="3904603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851508" y="471201"/>
            <a:ext cx="57983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3.4 压测结果分析</a:t>
            </a:r>
            <a:r>
              <a:rPr lang="zh-CN" sz="3200">
                <a:solidFill>
                  <a:srgbClr val="000000"/>
                </a:solidFill>
                <a:latin typeface="微软雅黑"/>
                <a:ea typeface="微软雅黑"/>
              </a:rPr>
              <a:t>（Jmeter）</a:t>
            </a:r>
          </a:p>
        </p:txBody>
      </p:sp>
      <p:sp>
        <p:nvSpPr>
          <p:cNvPr id="7" name="操作按钮: 影片 6"/>
          <p:cNvSpPr/>
          <p:nvPr/>
        </p:nvSpPr>
        <p:spPr>
          <a:xfrm>
            <a:off x="3891673" y="2178560"/>
            <a:ext cx="1360780" cy="786506"/>
          </a:xfrm>
          <a:prstGeom prst="actionButtonMovie">
            <a:avLst/>
          </a:prstGeom>
          <a:solidFill>
            <a:srgbClr val="DFF8FF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演示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28849" y="1484492"/>
            <a:ext cx="1778000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solidFill>
                  <a:srgbClr val="FF0200"/>
                </a:solidFill>
              </a:rPr>
              <a:t>补充压测结果截图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2448833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Jmeter如何做压力测试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3.5 本章小结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1312524" y="3081310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压测结果的总结分析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秒杀系统分析设计与实现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压测系统原理及测试实践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6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PingFang SC Regular"/>
                <a:ea typeface="Microsoft YaHei"/>
              </a:defRPr>
            </a:lvl1pPr>
          </a:lstStyle>
          <a:p>
            <a:r>
              <a:rPr lang="zh-CN">
                <a:latin typeface="微软雅黑"/>
                <a:ea typeface="微软雅黑"/>
              </a:rPr>
              <a:t>课程内容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秒杀架构演化与性能优化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8227" y="4464022"/>
            <a:ext cx="2083261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1"/>
              <a:t>阶段一：</a:t>
            </a:r>
            <a:r>
              <a:rPr lang="zh-CN" sz="1400" b="0"/>
              <a:t>混合部署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2124212" y="1076283"/>
            <a:ext cx="5394064" cy="3342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706626" y="1010237"/>
            <a:ext cx="5053308" cy="3602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5386" y="4612953"/>
            <a:ext cx="29675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阶段二：</a:t>
            </a:r>
            <a:r>
              <a:rPr lang="zh-CN" sz="1400"/>
              <a:t>系统独立部署、答题</a:t>
            </a:r>
          </a:p>
          <a:p>
            <a:r>
              <a:rPr lang="zh-CN" sz="1400"/>
              <a:t>预计流量：10w/s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142755" y="1069793"/>
            <a:ext cx="5603418" cy="353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620" y="4604534"/>
            <a:ext cx="37803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阶段三：</a:t>
            </a:r>
            <a:r>
              <a:rPr lang="zh-CN" sz="1400"/>
              <a:t>动静分离、限流保护、本地缓存</a:t>
            </a:r>
          </a:p>
          <a:p>
            <a:r>
              <a:rPr lang="zh-CN" sz="1400"/>
              <a:t>预计流量：100w/s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766916" y="459872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 性能优化</a:t>
            </a:r>
          </a:p>
        </p:txBody>
      </p:sp>
      <p:sp>
        <p:nvSpPr>
          <p:cNvPr id="7" name="可选流程 6"/>
          <p:cNvSpPr/>
          <p:nvPr/>
        </p:nvSpPr>
        <p:spPr>
          <a:xfrm>
            <a:off x="449560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应用性能优化</a:t>
            </a:r>
          </a:p>
        </p:txBody>
      </p:sp>
      <p:sp>
        <p:nvSpPr>
          <p:cNvPr id="8" name="可选流程 7"/>
          <p:cNvSpPr/>
          <p:nvPr/>
        </p:nvSpPr>
        <p:spPr>
          <a:xfrm>
            <a:off x="449560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秒杀关键设计</a:t>
            </a:r>
          </a:p>
        </p:txBody>
      </p:sp>
      <p:sp>
        <p:nvSpPr>
          <p:cNvPr id="9" name="可选流程 8"/>
          <p:cNvSpPr/>
          <p:nvPr/>
        </p:nvSpPr>
        <p:spPr>
          <a:xfrm>
            <a:off x="2854982" y="4194226"/>
            <a:ext cx="3081568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安全设计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4562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1008307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内部优化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79605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3" name="可选流程 12"/>
          <p:cNvSpPr/>
          <p:nvPr/>
        </p:nvSpPr>
        <p:spPr>
          <a:xfrm>
            <a:off x="3234604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系统隔离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234604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集群流量控制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37054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外部隔离</a:t>
            </a:r>
          </a:p>
        </p:txBody>
      </p:sp>
      <p:sp>
        <p:nvSpPr>
          <p:cNvPr id="16" name="可选流程 15"/>
          <p:cNvSpPr/>
          <p:nvPr/>
        </p:nvSpPr>
        <p:spPr>
          <a:xfrm>
            <a:off x="6121612" y="178841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动静分离</a:t>
            </a:r>
          </a:p>
        </p:txBody>
      </p:sp>
      <p:sp>
        <p:nvSpPr>
          <p:cNvPr id="17" name="可选流程 16"/>
          <p:cNvSpPr/>
          <p:nvPr/>
        </p:nvSpPr>
        <p:spPr>
          <a:xfrm>
            <a:off x="6121612" y="284008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缓存设计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66613" y="152784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6924062" y="113255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链路优化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593784" y="943249"/>
            <a:ext cx="6711922" cy="4200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382011" y="940611"/>
            <a:ext cx="7035860" cy="41660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897587" y="1132544"/>
            <a:ext cx="8096890" cy="33386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1947785"/>
            <a:ext cx="7830988" cy="14228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486891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493818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486891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281940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94836" y="3402250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474938"/>
            <a:ext cx="4694068" cy="1011222"/>
          </a:xfrm>
          <a:prstGeom prst="roundRect">
            <a:avLst/>
          </a:prstGeom>
          <a:solidFill>
            <a:srgbClr val="E99899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/>
              <a:t>秒杀系统衡量</a:t>
            </a:r>
          </a:p>
          <a:p>
            <a:pPr algn="ctr"/>
            <a:r>
              <a:rPr lang="zh-CN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一致性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准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高性能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快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高可用</a:t>
            </a:r>
            <a:r>
              <a:rPr lang="zh-CN">
                <a:solidFill>
                  <a:srgbClr val="FF0000"/>
                </a:solidFill>
              </a:rPr>
              <a:t>【</a:t>
            </a:r>
            <a:r>
              <a:rPr lang="zh-CN" sz="1350">
                <a:solidFill>
                  <a:srgbClr val="FF0000"/>
                </a:solidFill>
                <a:latin typeface="Calibri"/>
                <a:ea typeface="等线"/>
              </a:rPr>
              <a:t>稳</a:t>
            </a:r>
            <a:r>
              <a:rPr lang="zh-CN">
                <a:solidFill>
                  <a:srgbClr val="FF0000"/>
                </a:solidFill>
              </a:rPr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64440"/>
            <a:ext cx="3844062" cy="7479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 dirty="0">
                <a:solidFill>
                  <a:srgbClr val="FF0000"/>
                </a:solidFill>
              </a:rPr>
              <a:t>高可用</a:t>
            </a:r>
            <a:r>
              <a:rPr lang="zh-CN" dirty="0"/>
              <a:t>，指的是流量符合预期时肯定要稳定；流量超出预期时也同样不能掉链子，要保证秒杀活动顺利完成</a:t>
            </a:r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680619" y="3178578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一致性</a:t>
            </a:r>
            <a:r>
              <a:rPr lang="zh-CN"/>
              <a:t>，指的是数据的一致性；秒杀5台小米手机，那就只能成交5台，多一台少一台都不行</a:t>
            </a:r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4680619" y="4257652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r>
              <a:rPr lang="zh-CN">
                <a:solidFill>
                  <a:srgbClr val="FF0000"/>
                </a:solidFill>
              </a:rPr>
              <a:t>高性能</a:t>
            </a:r>
            <a:r>
              <a:rPr lang="zh-CN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6E6D1-F263-A544-9C79-C681B3CB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F7F11-07FC-5C4E-A7E5-3A24EC81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39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1433</Words>
  <Application>Microsoft Macintosh PowerPoint</Application>
  <PresentationFormat>全屏显示(16:9)</PresentationFormat>
  <Paragraphs>257</Paragraphs>
  <Slides>53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用户</cp:lastModifiedBy>
  <cp:revision>10</cp:revision>
  <dcterms:modified xsi:type="dcterms:W3CDTF">2020-02-19T06:52:08Z</dcterms:modified>
</cp:coreProperties>
</file>