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5"/>
  </p:notesMasterIdLst>
  <p:sldIdLst>
    <p:sldId id="310" r:id="rId2"/>
    <p:sldId id="311" r:id="rId3"/>
    <p:sldId id="316" r:id="rId4"/>
    <p:sldId id="314" r:id="rId5"/>
    <p:sldId id="325" r:id="rId6"/>
    <p:sldId id="317" r:id="rId7"/>
    <p:sldId id="315" r:id="rId8"/>
    <p:sldId id="324" r:id="rId9"/>
    <p:sldId id="309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</p:sldIdLst>
  <p:sldSz cx="9144000" cy="5143500" type="screen16x9"/>
  <p:notesSz cx="6858000" cy="9144000"/>
  <p:defaultTextStyle>
    <a:lvl1pPr marL="0" lvl="0" algn="l" defTabSz="685800">
      <a:defRPr sz="1350" kern="1200">
        <a:solidFill>
          <a:schemeClr val="tx1"/>
        </a:solidFill>
        <a:latin typeface="Calibri"/>
        <a:ea typeface="等线"/>
      </a:defRPr>
    </a:lvl1pPr>
    <a:lvl2pPr marL="342900" lvl="1" algn="l" defTabSz="685800">
      <a:defRPr sz="1350" kern="1200">
        <a:solidFill>
          <a:schemeClr val="tx1"/>
        </a:solidFill>
        <a:latin typeface="Calibri"/>
        <a:ea typeface="等线"/>
      </a:defRPr>
    </a:lvl2pPr>
    <a:lvl3pPr marL="685800" lvl="2" algn="l" defTabSz="685800">
      <a:defRPr sz="1350" kern="1200">
        <a:solidFill>
          <a:schemeClr val="tx1"/>
        </a:solidFill>
        <a:latin typeface="Calibri"/>
        <a:ea typeface="等线"/>
      </a:defRPr>
    </a:lvl3pPr>
    <a:lvl4pPr marL="1028700" lvl="3" algn="l" defTabSz="685800">
      <a:defRPr sz="1350" kern="1200">
        <a:solidFill>
          <a:schemeClr val="tx1"/>
        </a:solidFill>
        <a:latin typeface="Calibri"/>
        <a:ea typeface="等线"/>
      </a:defRPr>
    </a:lvl4pPr>
    <a:lvl5pPr marL="1371600" lvl="4" algn="l" defTabSz="685800">
      <a:defRPr sz="1350" kern="1200">
        <a:solidFill>
          <a:schemeClr val="tx1"/>
        </a:solidFill>
        <a:latin typeface="Calibri"/>
        <a:ea typeface="等线"/>
      </a:defRPr>
    </a:lvl5pPr>
    <a:lvl6pPr marL="1714500" lvl="5" algn="l" defTabSz="685800">
      <a:defRPr sz="1350" kern="1200">
        <a:solidFill>
          <a:schemeClr val="tx1"/>
        </a:solidFill>
        <a:latin typeface="Calibri"/>
        <a:ea typeface="等线"/>
      </a:defRPr>
    </a:lvl6pPr>
    <a:lvl7pPr marL="2057400" lvl="6" algn="l" defTabSz="685800">
      <a:defRPr sz="1350" kern="1200">
        <a:solidFill>
          <a:schemeClr val="tx1"/>
        </a:solidFill>
        <a:latin typeface="Calibri"/>
        <a:ea typeface="等线"/>
      </a:defRPr>
    </a:lvl7pPr>
    <a:lvl8pPr marL="2400300" lvl="7" algn="l" defTabSz="685800">
      <a:defRPr sz="1350" kern="1200">
        <a:solidFill>
          <a:schemeClr val="tx1"/>
        </a:solidFill>
        <a:latin typeface="Calibri"/>
        <a:ea typeface="等线"/>
      </a:defRPr>
    </a:lvl8pPr>
    <a:lvl9pPr marL="2743200" lvl="8" algn="l" defTabSz="685800">
      <a:defRPr sz="1350" kern="1200">
        <a:solidFill>
          <a:schemeClr val="tx1"/>
        </a:solidFill>
        <a:latin typeface="Calibri"/>
        <a:ea typeface="等线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rgbClr val="00000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wholeTbl>
      <a:tcTxStyle>
        <a:fontRef idx="minor">
          <a:srgbClr val="000000"/>
        </a:fontRef>
        <a:schemeClr val="dk1"/>
      </a:tcTxStyle>
      <a:tcStyle>
        <a:tcBdr>
          <a:left>
            <a:ln w="6350" cap="flat" cmpd="sng">
              <a:solidFill>
                <a:schemeClr val="accent1"/>
              </a:solidFill>
              <a:prstDash val="solid"/>
              <a:miter/>
            </a:ln>
          </a:left>
          <a:right>
            <a:ln w="6350" cap="flat" cmpd="sng">
              <a:solidFill>
                <a:schemeClr val="accent1"/>
              </a:solidFill>
              <a:prstDash val="solid"/>
              <a:miter/>
            </a:ln>
          </a:right>
          <a:top>
            <a:ln w="6350" cap="flat" cmpd="sng">
              <a:solidFill>
                <a:schemeClr val="accent1"/>
              </a:solidFill>
              <a:prstDash val="solid"/>
              <a:miter/>
            </a:ln>
          </a:top>
          <a:bottom>
            <a:ln w="6350" cap="flat" cmpd="sng">
              <a:solidFill>
                <a:schemeClr val="accent1"/>
              </a:solidFill>
              <a:prstDash val="solid"/>
              <a:miter/>
            </a:ln>
          </a:bottom>
          <a:insideH>
            <a:ln w="6350" cap="flat" cmpd="sng">
              <a:solidFill>
                <a:schemeClr val="accent1"/>
              </a:solidFill>
              <a:prstDash val="solid"/>
              <a:miter/>
            </a:ln>
          </a:insideH>
          <a:insideV>
            <a:ln w="6350" cap="flat" cmpd="sng">
              <a:solidFill>
                <a:schemeClr val="accent1"/>
              </a:solidFill>
              <a:prstDash val="solid"/>
              <a:miter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1V>
      <a:tcStyle>
        <a:tcBdr>
          <a:top>
            <a:ln w="6350" cap="flat" cmpd="sng">
              <a:solidFill>
                <a:schemeClr val="accent1"/>
              </a:solidFill>
              <a:prstDash val="solid"/>
              <a:miter/>
            </a:ln>
          </a:top>
          <a:bottom>
            <a:ln w="6350" cap="flat" cmpd="sng">
              <a:solidFill>
                <a:schemeClr val="accent1"/>
              </a:solidFill>
              <a:prstDash val="solid"/>
              <a:miter/>
            </a:ln>
          </a:bottom>
        </a:tcBdr>
        <a:fill>
          <a:solidFill>
            <a:schemeClr val="accent1">
              <a:alpha val="40000"/>
            </a:schemeClr>
          </a:solidFill>
        </a:fill>
      </a:tcStyle>
    </a:band1V>
    <a:lastCol>
      <a:tcTxStyle b="on"/>
      <a:tcStyle>
        <a:tcBdr>
          <a:left>
            <a:ln w="12700" cap="flat" cmpd="sng">
              <a:solidFill>
                <a:schemeClr val="accent1"/>
              </a:solidFill>
              <a:prstDash val="solid"/>
              <a:miter/>
            </a:ln>
          </a:left>
          <a:right>
            <a:ln w="6350" cap="flat" cmpd="sng">
              <a:solidFill>
                <a:schemeClr val="accent1"/>
              </a:solidFill>
              <a:prstDash val="solid"/>
              <a:miter/>
            </a:ln>
          </a:right>
          <a:top>
            <a:ln w="6350" cap="flat" cmpd="sng">
              <a:solidFill>
                <a:schemeClr val="accent1"/>
              </a:solidFill>
              <a:prstDash val="solid"/>
              <a:miter/>
            </a:ln>
          </a:top>
          <a:bottom>
            <a:ln w="6350" cap="flat" cmpd="sng">
              <a:solidFill>
                <a:schemeClr val="accent1"/>
              </a:solidFill>
              <a:prstDash val="solid"/>
              <a:miter/>
            </a:ln>
          </a:bottom>
          <a:insideH>
            <a:ln w="6350" cap="flat" cmpd="sng">
              <a:solidFill>
                <a:schemeClr val="accent1"/>
              </a:solidFill>
              <a:prstDash val="solid"/>
              <a:miter/>
            </a:ln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 w="6350" cap="flat" cmpd="sng">
              <a:solidFill>
                <a:schemeClr val="accent1"/>
              </a:solidFill>
              <a:prstDash val="solid"/>
              <a:miter/>
            </a:ln>
          </a:left>
          <a:right>
            <a:ln w="12700" cap="flat" cmpd="sng">
              <a:solidFill>
                <a:schemeClr val="accent1"/>
              </a:solidFill>
              <a:prstDash val="solid"/>
              <a:miter/>
            </a:ln>
          </a:right>
          <a:top>
            <a:ln w="6350" cap="flat" cmpd="sng">
              <a:solidFill>
                <a:schemeClr val="accent1"/>
              </a:solidFill>
              <a:prstDash val="solid"/>
              <a:miter/>
            </a:ln>
          </a:top>
          <a:bottom>
            <a:ln w="6350" cap="flat" cmpd="sng">
              <a:solidFill>
                <a:schemeClr val="accent1"/>
              </a:solidFill>
              <a:prstDash val="solid"/>
              <a:miter/>
            </a:ln>
          </a:bottom>
          <a:insideH>
            <a:ln w="6350" cap="flat" cmpd="sng">
              <a:solidFill>
                <a:schemeClr val="accent1"/>
              </a:solidFill>
              <a:prstDash val="solid"/>
              <a:miter/>
            </a:ln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 w="6350" cap="flat" cmpd="sng">
              <a:solidFill>
                <a:schemeClr val="accent1"/>
              </a:solidFill>
              <a:prstDash val="solid"/>
              <a:miter/>
            </a:ln>
          </a:left>
          <a:right>
            <a:ln w="6350" cap="flat" cmpd="sng">
              <a:solidFill>
                <a:schemeClr val="accent1"/>
              </a:solidFill>
              <a:prstDash val="solid"/>
              <a:miter/>
            </a:ln>
          </a:right>
          <a:top>
            <a:ln w="12700" cap="flat" cmpd="sng">
              <a:solidFill>
                <a:schemeClr val="accent1"/>
              </a:solidFill>
              <a:prstDash val="solid"/>
              <a:miter/>
            </a:ln>
          </a:top>
          <a:bottom>
            <a:ln w="12700" cap="flat" cmpd="sng">
              <a:solidFill>
                <a:schemeClr val="accent1"/>
              </a:solidFill>
              <a:prstDash val="solid"/>
              <a:miter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left>
            <a:ln w="6350" cap="flat" cmpd="sng">
              <a:solidFill>
                <a:schemeClr val="accent1"/>
              </a:solidFill>
              <a:prstDash val="solid"/>
              <a:miter/>
            </a:ln>
          </a:left>
          <a:right>
            <a:ln w="6350" cap="flat" cmpd="sng">
              <a:solidFill>
                <a:schemeClr val="accent1"/>
              </a:solidFill>
              <a:prstDash val="solid"/>
              <a:miter/>
            </a:ln>
          </a:right>
          <a:top>
            <a:ln w="6350" cap="flat" cmpd="sng">
              <a:solidFill>
                <a:schemeClr val="accent1"/>
              </a:solidFill>
              <a:prstDash val="solid"/>
              <a:miter/>
            </a:ln>
          </a:top>
          <a:bottom>
            <a:ln w="12700" cap="flat" cmpd="sng">
              <a:solidFill>
                <a:schemeClr val="lt1"/>
              </a:solidFill>
              <a:prstDash val="solid"/>
              <a:miter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8542034-FE4F-4ADA-92B8-4CA66D0F0DF3}" styleName="腾讯文档-基本">
    <a:wholeTbl>
      <a:tcTxStyle>
        <a:fontRef idx="minor">
          <a:srgbClr val="000000"/>
        </a:fontRef>
        <a:srgbClr val="000000"/>
      </a:tcTxStyle>
      <a:tcStyle>
        <a:tcBdr>
          <a:left>
            <a:ln w="12700" cmpd="sng">
              <a:solidFill>
                <a:srgbClr val="999999"/>
              </a:solidFill>
            </a:ln>
          </a:left>
          <a:right>
            <a:ln w="12700" cmpd="sng">
              <a:solidFill>
                <a:srgbClr val="999999"/>
              </a:solidFill>
            </a:ln>
          </a:right>
          <a:top>
            <a:ln w="12700" cmpd="sng">
              <a:solidFill>
                <a:srgbClr val="999999"/>
              </a:solidFill>
            </a:ln>
          </a:top>
          <a:bottom>
            <a:ln w="12700" cmpd="sng">
              <a:solidFill>
                <a:srgbClr val="999999"/>
              </a:solidFill>
            </a:ln>
          </a:bottom>
          <a:insideH>
            <a:ln w="12700" cmpd="sng">
              <a:solidFill>
                <a:srgbClr val="999999"/>
              </a:solidFill>
            </a:ln>
          </a:insideH>
          <a:insideV>
            <a:ln w="12700" cmpd="sng">
              <a:solidFill>
                <a:srgbClr val="999999"/>
              </a:solidFill>
            </a:ln>
          </a:insideV>
        </a:tcBdr>
        <a:fill>
          <a:solidFill>
            <a:srgbClr val="FFFFFF"/>
          </a:solidFill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/>
    <p:restoredTop sz="81498"/>
  </p:normalViewPr>
  <p:slideViewPr>
    <p:cSldViewPr snapToGrid="0" snapToObjects="1">
      <p:cViewPr varScale="1">
        <p:scale>
          <a:sx n="172" d="100"/>
          <a:sy n="172" d="100"/>
        </p:scale>
        <p:origin x="18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13B20-8BB8-B74B-ADB5-DA5707988F1E}" type="datetimeFigureOut">
              <a:t>2020/2/19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674F-E567-AA4B-8C16-788D7CE21C4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4228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这就是我们即将开始的课程，引入标题后。大家好，开始课程之前，我先进行简单的个人介绍，牛皮吹完了，我们言归正传，大家都知道</a:t>
            </a:r>
            <a:endParaRPr kumimoji="1" lang="en-US" altLang="zh-CN" dirty="0"/>
          </a:p>
          <a:p>
            <a:r>
              <a:rPr kumimoji="1" lang="zh-CN" altLang="en-US" dirty="0"/>
              <a:t>电商业务：阿里，京东，拼多多，亚马逊</a:t>
            </a:r>
            <a:endParaRPr kumimoji="1" lang="en-US" altLang="zh-CN" dirty="0"/>
          </a:p>
          <a:p>
            <a:r>
              <a:rPr kumimoji="1" lang="zh-CN" altLang="en-US" dirty="0"/>
              <a:t>业务规模和技术难度来说，电商系统组成：商品和类目，搜索和推荐，交易和订单，支付和结算，营销和优惠，供应链和物流，会员和权益、买家和卖家等，</a:t>
            </a:r>
            <a:endParaRPr kumimoji="1" lang="en-US" altLang="zh-CN" dirty="0"/>
          </a:p>
          <a:p>
            <a:r>
              <a:rPr kumimoji="1" lang="zh-CN" altLang="en-US" dirty="0"/>
              <a:t>引入秒杀系统，一秒杀完，火车票，秒杀系统的特点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6432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1、路由层：LVS</a:t>
            </a:r>
          </a:p>
          <a:p>
            <a:r>
              <a:rPr lang="zh-CN"/>
              <a:t>2、应用层：改成 域 + 域补充丰富一点</a:t>
            </a:r>
          </a:p>
          <a:p>
            <a:r>
              <a:rPr lang="zh-CN"/>
              <a:t>3、参考spring cloud的系统架构图</a:t>
            </a:r>
          </a:p>
          <a:p>
            <a:r>
              <a:rPr lang="zh-CN"/>
              <a:t>4、补充：代理层</a:t>
            </a:r>
          </a:p>
          <a:p>
            <a:r>
              <a:rPr lang="zh-CN"/>
              <a:t>5、消息也是一种存储 spring.io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1、去掉tb_user，替换为session的设计【done】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1、DB缓存的补充</a:t>
            </a:r>
          </a:p>
          <a:p>
            <a:r>
              <a:rPr lang="zh-CN"/>
              <a:t>2、图要想想怎么来画</a:t>
            </a:r>
          </a:p>
          <a:p>
            <a:r>
              <a:rPr lang="zh-CN"/>
              <a:t>3、缓存的更新、缓存的预热、缓存失效，缓存击穿、缓存雪崩 的影响</a:t>
            </a:r>
          </a:p>
          <a:p>
            <a:r>
              <a:rPr lang="zh-CN"/>
              <a:t>4、整体链路的缓存，从端侧、接入层、cdn、应用到db缓存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1、流程图：下单：两步校验  查询缓存和数据库  扣减库存的过程 排队优化【done】</a:t>
            </a:r>
          </a:p>
          <a:p>
            <a:endParaRPr 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1、这个放前面，这里补充需要掌握的具体知识点和对应的资料，文档链接【done】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1、这个放前面，这里补充需要掌握的具体知识点和对应的资料，文档链接【done】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提前的整体视角</a:t>
            </a:r>
            <a:endParaRPr kumimoji="1" lang="en-US" altLang="zh-CN" dirty="0"/>
          </a:p>
          <a:p>
            <a:r>
              <a:rPr kumimoji="1" lang="zh-CN" altLang="en-US" dirty="0"/>
              <a:t>知识体系和非入门，理解和共鸣</a:t>
            </a:r>
            <a:endParaRPr kumimoji="1" lang="en-US" altLang="zh-CN" dirty="0"/>
          </a:p>
          <a:p>
            <a:r>
              <a:rPr kumimoji="1" lang="zh-CN" altLang="en-US" dirty="0"/>
              <a:t>程度，解决问题，上升台阶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3313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1、补充压测的理论：纯理论+BAT怎么做的</a:t>
            </a:r>
          </a:p>
          <a:p>
            <a:r>
              <a:rPr lang="zh-CN"/>
              <a:t>2、指标+系统环境的一致性（预发，生产）、压测模型的构造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1、压测数据的准备：影子库、影子表、怎么构造数据和清理数据、打标和标的传递（压测数据和正常数据的隔离）</a:t>
            </a:r>
          </a:p>
          <a:p>
            <a:r>
              <a:rPr lang="zh-CN"/>
              <a:t>2、环境的搭建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1、只讲述业务指标：qps rt</a:t>
            </a:r>
          </a:p>
          <a:p>
            <a:r>
              <a:rPr lang="zh-CN"/>
              <a:t>2、参考：jmeter的最佳实现</a:t>
            </a:r>
          </a:p>
          <a:p>
            <a:r>
              <a:rPr lang="zh-CN"/>
              <a:t>3、demo需补充障碍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1、高性能 高可用拆成两个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针对红色的部分，举例讲解</a:t>
            </a:r>
          </a:p>
          <a:p>
            <a:r>
              <a:rPr lang="zh-CN"/>
              <a:t>1、</a:t>
            </a:r>
            <a:r>
              <a:rPr lang="zh-CN" sz="2000">
                <a:solidFill>
                  <a:srgbClr val="000000"/>
                </a:solidFill>
                <a:latin typeface="Microsoft YaHei"/>
                <a:ea typeface="Microsoft YaHei"/>
              </a:rPr>
              <a:t>对强依赖进行限流，对弱依赖进行降级，对上游进行熔断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针对红色的部分，举例讲解</a:t>
            </a:r>
          </a:p>
          <a:p>
            <a:r>
              <a:rPr lang="zh-CN"/>
              <a:t>1、</a:t>
            </a:r>
            <a:r>
              <a:rPr lang="zh-CN" sz="2000">
                <a:solidFill>
                  <a:srgbClr val="000000"/>
                </a:solidFill>
                <a:latin typeface="Microsoft YaHei"/>
                <a:ea typeface="Microsoft YaHei"/>
              </a:rPr>
              <a:t>对强依赖进行限流，对弱依赖进行降级，对上游进行熔断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针对红色的部分，举例讲解</a:t>
            </a:r>
          </a:p>
          <a:p>
            <a:r>
              <a:rPr lang="zh-CN"/>
              <a:t>1、</a:t>
            </a:r>
            <a:r>
              <a:rPr lang="zh-CN" sz="2000">
                <a:solidFill>
                  <a:srgbClr val="000000"/>
                </a:solidFill>
                <a:latin typeface="Microsoft YaHei"/>
                <a:ea typeface="Microsoft YaHei"/>
              </a:rPr>
              <a:t>对强依赖进行限流，对弱依赖进行降级，对上游进行熔断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缓存击穿、缓存失效、缓存雪崩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乐观锁、悲观锁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双十一实战背景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秒杀特点典型，完整，高并发代表性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举一反三，触类旁通，吾生也有涯，而知也无涯。以有涯随无涯，殆已！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2713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先解释概念，再提出衡量标准</a:t>
            </a:r>
            <a:endParaRPr lang="en-US" altLang="zh-CN" dirty="0"/>
          </a:p>
          <a:p>
            <a:r>
              <a:rPr lang="zh-CN" altLang="en-US" dirty="0"/>
              <a:t>其他标准后面再说，伸缩性，安全性，可扩展性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0694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阿里自成体系的对应产品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5618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抛砖引玉，真正有所得</a:t>
            </a:r>
            <a:endParaRPr lang="en-US" altLang="zh-CN" dirty="0"/>
          </a:p>
          <a:p>
            <a:r>
              <a:rPr lang="zh-CN" altLang="en-US" dirty="0"/>
              <a:t>实战，接近阿里京东等大厂，理论，为什么</a:t>
            </a:r>
            <a:endParaRPr lang="en-US" altLang="zh-CN" dirty="0"/>
          </a:p>
          <a:p>
            <a:r>
              <a:rPr lang="zh-CN" altLang="en-US" dirty="0"/>
              <a:t>度量好坏，</a:t>
            </a:r>
            <a:r>
              <a:rPr lang="zh-CN" altLang="en-US"/>
              <a:t>健康，容量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7713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6059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1、点题：“自顶向下，分而治之”--在上一节体现了【done】</a:t>
            </a:r>
          </a:p>
          <a:p>
            <a:r>
              <a:rPr lang="zh-CN"/>
              <a:t>2、举个具体例子【</a:t>
            </a:r>
            <a:r>
              <a:rPr lang="zh-CN" sz="1600">
                <a:solidFill>
                  <a:srgbClr val="4D4D4D"/>
                </a:solidFill>
                <a:highlight>
                  <a:srgbClr val="FFFFFF"/>
                </a:highlight>
                <a:latin typeface="Microsoft YaHei"/>
                <a:ea typeface="Microsoft YaHei"/>
              </a:rPr>
              <a:t>面向过程的设计理念</a:t>
            </a:r>
            <a:r>
              <a:rPr lang="zh-CN"/>
              <a:t>】比如：</a:t>
            </a:r>
            <a:r>
              <a:rPr lang="zh-CN" sz="1600">
                <a:solidFill>
                  <a:srgbClr val="4D4D4D"/>
                </a:solidFill>
                <a:highlight>
                  <a:srgbClr val="FFFFFF"/>
                </a:highlight>
                <a:latin typeface="Microsoft YaHei"/>
                <a:ea typeface="Microsoft YaHei"/>
              </a:rPr>
              <a:t>五子棋，面向过程的设计思路就是首先分析问题的步骤：1、开始游戏，2、黑子先走，3、绘制画面，4、判断输赢，5、轮到白子，6、绘制画面，7、判断输赢，8、返回步骤2，9、输出最后结果。把上面每个步骤用不同的方法来实现。</a:t>
            </a:r>
          </a:p>
          <a:p>
            <a:r>
              <a:rPr lang="zh-CN"/>
              <a:t>3、分层：水平分层+垂直分层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/>
        </p:nvPicPr>
        <p:blipFill>
          <a:blip r:embed="rId2"/>
          <a:stretch/>
        </p:blipFill>
        <p:spPr>
          <a:xfrm>
            <a:off x="254000" y="4539769"/>
            <a:ext cx="876300" cy="4386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idx="1"/>
          </p:nvPr>
        </p:nvSpPr>
        <p:spPr/>
        <p:txBody>
          <a:bodyPr vert="eaVert"/>
          <a:lstStyle/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 lvl="0">
              <a:defRPr sz="4500"/>
            </a:lvl1pPr>
          </a:lstStyle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lv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lvl="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lvl="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lvl="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lvl="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lvl="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lvl="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lvl="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lvl="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lvl="0" indent="0">
              <a:buNone/>
              <a:defRPr sz="1800" b="1"/>
            </a:lvl1pPr>
            <a:lvl2pPr marL="342900" lvl="1" indent="0">
              <a:buNone/>
              <a:defRPr sz="1500" b="1"/>
            </a:lvl2pPr>
            <a:lvl3pPr marL="685800" lvl="2" indent="0">
              <a:buNone/>
              <a:defRPr sz="1350" b="1"/>
            </a:lvl3pPr>
            <a:lvl4pPr marL="1028700" lvl="3" indent="0">
              <a:buNone/>
              <a:defRPr sz="1200" b="1"/>
            </a:lvl4pPr>
            <a:lvl5pPr marL="1371600" lvl="4" indent="0">
              <a:buNone/>
              <a:defRPr sz="1200" b="1"/>
            </a:lvl5pPr>
            <a:lvl6pPr marL="1714500" lvl="5" indent="0">
              <a:buNone/>
              <a:defRPr sz="1200" b="1"/>
            </a:lvl6pPr>
            <a:lvl7pPr marL="2057400" lvl="6" indent="0">
              <a:buNone/>
              <a:defRPr sz="1200" b="1"/>
            </a:lvl7pPr>
            <a:lvl8pPr marL="2400300" lvl="7" indent="0">
              <a:buNone/>
              <a:defRPr sz="1200" b="1"/>
            </a:lvl8pPr>
            <a:lvl9pPr marL="2743200" lvl="8" indent="0">
              <a:buNone/>
              <a:defRPr sz="1200" b="1"/>
            </a:lvl9pPr>
          </a:lstStyle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lvl="0" indent="0">
              <a:buNone/>
              <a:defRPr sz="1800" b="1"/>
            </a:lvl1pPr>
            <a:lvl2pPr marL="342900" lvl="1" indent="0">
              <a:buNone/>
              <a:defRPr sz="1500" b="1"/>
            </a:lvl2pPr>
            <a:lvl3pPr marL="685800" lvl="2" indent="0">
              <a:buNone/>
              <a:defRPr sz="1350" b="1"/>
            </a:lvl3pPr>
            <a:lvl4pPr marL="1028700" lvl="3" indent="0">
              <a:buNone/>
              <a:defRPr sz="1200" b="1"/>
            </a:lvl4pPr>
            <a:lvl5pPr marL="1371600" lvl="4" indent="0">
              <a:buNone/>
              <a:defRPr sz="1200" b="1"/>
            </a:lvl5pPr>
            <a:lvl6pPr marL="1714500" lvl="5" indent="0">
              <a:buNone/>
              <a:defRPr sz="1200" b="1"/>
            </a:lvl6pPr>
            <a:lvl7pPr marL="2057400" lvl="6" indent="0">
              <a:buNone/>
              <a:defRPr sz="1200" b="1"/>
            </a:lvl7pPr>
            <a:lvl8pPr marL="2400300" lvl="7" indent="0">
              <a:buNone/>
              <a:defRPr sz="1200" b="1"/>
            </a:lvl8pPr>
            <a:lvl9pPr marL="2743200" lvl="8" indent="0">
              <a:buNone/>
              <a:defRPr sz="1200" b="1"/>
            </a:lvl9pPr>
          </a:lstStyle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 lvl="0">
              <a:defRPr sz="2400"/>
            </a:lvl1pPr>
          </a:lstStyle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lvl="0">
              <a:defRPr sz="2400"/>
            </a:lvl1pPr>
            <a:lvl2pPr lvl="1">
              <a:defRPr sz="2100"/>
            </a:lvl2pPr>
            <a:lvl3pPr lvl="2">
              <a:defRPr sz="1800"/>
            </a:lvl3pPr>
            <a:lvl4pPr lvl="3">
              <a:defRPr sz="1500"/>
            </a:lvl4pPr>
            <a:lvl5pPr lvl="4">
              <a:defRPr sz="1500"/>
            </a:lvl5pPr>
            <a:lvl6pPr lvl="5">
              <a:defRPr sz="1500"/>
            </a:lvl6pPr>
            <a:lvl7pPr lvl="6">
              <a:defRPr sz="1500"/>
            </a:lvl7pPr>
            <a:lvl8pPr lvl="7">
              <a:defRPr sz="1500"/>
            </a:lvl8pPr>
            <a:lvl9pPr lvl="8">
              <a:defRPr sz="1500"/>
            </a:lvl9pPr>
          </a:lstStyle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lvl="0" indent="0">
              <a:buNone/>
              <a:defRPr sz="1200"/>
            </a:lvl1pPr>
            <a:lvl2pPr marL="342900" lvl="1" indent="0">
              <a:buNone/>
              <a:defRPr sz="1050"/>
            </a:lvl2pPr>
            <a:lvl3pPr marL="685800" lvl="2" indent="0">
              <a:buNone/>
              <a:defRPr sz="900"/>
            </a:lvl3pPr>
            <a:lvl4pPr marL="1028700" lvl="3" indent="0">
              <a:buNone/>
              <a:defRPr sz="750"/>
            </a:lvl4pPr>
            <a:lvl5pPr marL="1371600" lvl="4" indent="0">
              <a:buNone/>
              <a:defRPr sz="750"/>
            </a:lvl5pPr>
            <a:lvl6pPr marL="1714500" lvl="5" indent="0">
              <a:buNone/>
              <a:defRPr sz="750"/>
            </a:lvl6pPr>
            <a:lvl7pPr marL="2057400" lvl="6" indent="0">
              <a:buNone/>
              <a:defRPr sz="750"/>
            </a:lvl7pPr>
            <a:lvl8pPr marL="2400300" lvl="7" indent="0">
              <a:buNone/>
              <a:defRPr sz="750"/>
            </a:lvl8pPr>
            <a:lvl9pPr marL="2743200" lvl="8" indent="0">
              <a:buNone/>
              <a:defRPr sz="750"/>
            </a:lvl9pPr>
          </a:lstStyle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 lvl="0">
              <a:defRPr sz="2400"/>
            </a:lvl1pPr>
          </a:lstStyle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lvl="0" indent="0">
              <a:buNone/>
              <a:defRPr sz="2400"/>
            </a:lvl1pPr>
            <a:lvl2pPr marL="342900" lvl="1" indent="0">
              <a:buNone/>
              <a:defRPr sz="2100"/>
            </a:lvl2pPr>
            <a:lvl3pPr marL="685800" lvl="2" indent="0">
              <a:buNone/>
              <a:defRPr sz="1800"/>
            </a:lvl3pPr>
            <a:lvl4pPr marL="1028700" lvl="3" indent="0">
              <a:buNone/>
              <a:defRPr sz="1500"/>
            </a:lvl4pPr>
            <a:lvl5pPr marL="1371600" lvl="4" indent="0">
              <a:buNone/>
              <a:defRPr sz="1500"/>
            </a:lvl5pPr>
            <a:lvl6pPr marL="1714500" lvl="5" indent="0">
              <a:buNone/>
              <a:defRPr sz="1500"/>
            </a:lvl6pPr>
            <a:lvl7pPr marL="2057400" lvl="6" indent="0">
              <a:buNone/>
              <a:defRPr sz="1500"/>
            </a:lvl7pPr>
            <a:lvl8pPr marL="2400300" lvl="7" indent="0">
              <a:buNone/>
              <a:defRPr sz="1500"/>
            </a:lvl8pPr>
            <a:lvl9pPr marL="2743200" lvl="8" indent="0">
              <a:buNone/>
              <a:defRPr sz="1500"/>
            </a:lvl9pPr>
          </a:lstStyle>
          <a:p>
            <a:r>
              <a:rPr lang="zh-CN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lvl="0" indent="0">
              <a:buNone/>
              <a:defRPr sz="1200"/>
            </a:lvl1pPr>
            <a:lvl2pPr marL="342900" lvl="1" indent="0">
              <a:buNone/>
              <a:defRPr sz="1050"/>
            </a:lvl2pPr>
            <a:lvl3pPr marL="685800" lvl="2" indent="0">
              <a:buNone/>
              <a:defRPr sz="900"/>
            </a:lvl3pPr>
            <a:lvl4pPr marL="1028700" lvl="3" indent="0">
              <a:buNone/>
              <a:defRPr sz="750"/>
            </a:lvl4pPr>
            <a:lvl5pPr marL="1371600" lvl="4" indent="0">
              <a:buNone/>
              <a:defRPr sz="750"/>
            </a:lvl5pPr>
            <a:lvl6pPr marL="1714500" lvl="5" indent="0">
              <a:buNone/>
              <a:defRPr sz="750"/>
            </a:lvl6pPr>
            <a:lvl7pPr marL="2057400" lvl="6" indent="0">
              <a:buNone/>
              <a:defRPr sz="750"/>
            </a:lvl7pPr>
            <a:lvl8pPr marL="2400300" lvl="7" indent="0">
              <a:buNone/>
              <a:defRPr sz="750"/>
            </a:lvl8pPr>
            <a:lvl9pPr marL="2743200" lvl="8" indent="0">
              <a:buNone/>
              <a:defRPr sz="750"/>
            </a:lvl9pPr>
          </a:lstStyle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l" defTabSz="685800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Calibri Light"/>
          <a:ea typeface="等线 Light"/>
        </a:defRPr>
      </a:lvl1pPr>
    </p:titleStyle>
    <p:bodyStyle>
      <a:lvl1pPr marL="171450" lvl="0" indent="-171450" algn="l" defTabSz="685800">
        <a:lnSpc>
          <a:spcPct val="90000"/>
        </a:lnSpc>
        <a:spcBef>
          <a:spcPts val="750"/>
        </a:spcBef>
        <a:buFont typeface="Arial" charset="0"/>
        <a:buChar char="•"/>
        <a:defRPr sz="2100" kern="1200">
          <a:solidFill>
            <a:schemeClr val="tx1"/>
          </a:solidFill>
          <a:latin typeface="Calibri"/>
          <a:ea typeface="等线"/>
        </a:defRPr>
      </a:lvl1pPr>
      <a:lvl2pPr marL="514350" lvl="1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800" kern="1200">
          <a:solidFill>
            <a:schemeClr val="tx1"/>
          </a:solidFill>
          <a:latin typeface="Calibri"/>
          <a:ea typeface="等线"/>
        </a:defRPr>
      </a:lvl2pPr>
      <a:lvl3pPr marL="857250" lvl="2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500" kern="1200">
          <a:solidFill>
            <a:schemeClr val="tx1"/>
          </a:solidFill>
          <a:latin typeface="Calibri"/>
          <a:ea typeface="等线"/>
        </a:defRPr>
      </a:lvl3pPr>
      <a:lvl4pPr marL="1200150" lvl="3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Calibri"/>
          <a:ea typeface="等线"/>
        </a:defRPr>
      </a:lvl4pPr>
      <a:lvl5pPr marL="1543050" lvl="4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Calibri"/>
          <a:ea typeface="等线"/>
        </a:defRPr>
      </a:lvl5pPr>
      <a:lvl6pPr marL="1885950" lvl="5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Calibri"/>
          <a:ea typeface="等线"/>
        </a:defRPr>
      </a:lvl6pPr>
      <a:lvl7pPr marL="2228850" lvl="6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Calibri"/>
          <a:ea typeface="等线"/>
        </a:defRPr>
      </a:lvl7pPr>
      <a:lvl8pPr marL="2571750" lvl="7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Calibri"/>
          <a:ea typeface="等线"/>
        </a:defRPr>
      </a:lvl8pPr>
      <a:lvl9pPr marL="2914650" lvl="8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Calibri"/>
          <a:ea typeface="等线"/>
        </a:defRPr>
      </a:lvl9pPr>
    </p:bodyStyle>
    <p:otherStyle>
      <a:lvl1pPr marL="0" lvl="0" algn="l" defTabSz="685800">
        <a:defRPr sz="1350" kern="1200">
          <a:solidFill>
            <a:schemeClr val="tx1"/>
          </a:solidFill>
          <a:latin typeface="Calibri"/>
          <a:ea typeface="等线"/>
        </a:defRPr>
      </a:lvl1pPr>
      <a:lvl2pPr marL="342900" lvl="1" algn="l" defTabSz="685800">
        <a:defRPr sz="1350" kern="1200">
          <a:solidFill>
            <a:schemeClr val="tx1"/>
          </a:solidFill>
          <a:latin typeface="Calibri"/>
          <a:ea typeface="等线"/>
        </a:defRPr>
      </a:lvl2pPr>
      <a:lvl3pPr marL="685800" lvl="2" algn="l" defTabSz="685800">
        <a:defRPr sz="1350" kern="1200">
          <a:solidFill>
            <a:schemeClr val="tx1"/>
          </a:solidFill>
          <a:latin typeface="Calibri"/>
          <a:ea typeface="等线"/>
        </a:defRPr>
      </a:lvl3pPr>
      <a:lvl4pPr marL="1028700" lvl="3" algn="l" defTabSz="685800">
        <a:defRPr sz="1350" kern="1200">
          <a:solidFill>
            <a:schemeClr val="tx1"/>
          </a:solidFill>
          <a:latin typeface="Calibri"/>
          <a:ea typeface="等线"/>
        </a:defRPr>
      </a:lvl4pPr>
      <a:lvl5pPr marL="1371600" lvl="4" algn="l" defTabSz="685800">
        <a:defRPr sz="1350" kern="1200">
          <a:solidFill>
            <a:schemeClr val="tx1"/>
          </a:solidFill>
          <a:latin typeface="Calibri"/>
          <a:ea typeface="等线"/>
        </a:defRPr>
      </a:lvl5pPr>
      <a:lvl6pPr marL="1714500" lvl="5" algn="l" defTabSz="685800">
        <a:defRPr sz="1350" kern="1200">
          <a:solidFill>
            <a:schemeClr val="tx1"/>
          </a:solidFill>
          <a:latin typeface="Calibri"/>
          <a:ea typeface="等线"/>
        </a:defRPr>
      </a:lvl6pPr>
      <a:lvl7pPr marL="2057400" lvl="6" algn="l" defTabSz="685800">
        <a:defRPr sz="1350" kern="1200">
          <a:solidFill>
            <a:schemeClr val="tx1"/>
          </a:solidFill>
          <a:latin typeface="Calibri"/>
          <a:ea typeface="等线"/>
        </a:defRPr>
      </a:lvl7pPr>
      <a:lvl8pPr marL="2400300" lvl="7" algn="l" defTabSz="685800">
        <a:defRPr sz="1350" kern="1200">
          <a:solidFill>
            <a:schemeClr val="tx1"/>
          </a:solidFill>
          <a:latin typeface="Calibri"/>
          <a:ea typeface="等线"/>
        </a:defRPr>
      </a:lvl8pPr>
      <a:lvl9pPr marL="2743200" lvl="8" algn="l" defTabSz="685800">
        <a:defRPr sz="1350" kern="1200">
          <a:solidFill>
            <a:schemeClr val="tx1"/>
          </a:solidFill>
          <a:latin typeface="Calibri"/>
          <a:ea typeface="等线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jmeter.apache.org/usermanual/index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515888" y="2357275"/>
            <a:ext cx="6112224" cy="428950"/>
          </a:xfrm>
          <a:noFill/>
        </p:spPr>
        <p:txBody>
          <a:bodyPr>
            <a:noAutofit/>
          </a:bodyPr>
          <a:lstStyle/>
          <a:p>
            <a:pPr algn="ctr"/>
            <a:r>
              <a:rPr lang="en-US" sz="3000" b="1" dirty="0" err="1">
                <a:latin typeface="微软雅黑"/>
                <a:ea typeface="微软雅黑"/>
              </a:rPr>
              <a:t>解密双十一之电商秒杀系统实战</a:t>
            </a:r>
            <a:endParaRPr lang="en-US" sz="3000" b="1" dirty="0"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369476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4902440" y="1781163"/>
            <a:ext cx="3359458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en-US" sz="2000">
                <a:solidFill>
                  <a:srgbClr val="FF0000"/>
                </a:solidFill>
                <a:latin typeface="微软雅黑"/>
                <a:ea typeface="微软雅黑"/>
              </a:rPr>
              <a:t>系统分析设计与实现</a:t>
            </a:r>
          </a:p>
        </p:txBody>
      </p:sp>
      <p:sp>
        <p:nvSpPr>
          <p:cNvPr id="4" name="标题 1"/>
          <p:cNvSpPr txBox="1"/>
          <p:nvPr/>
        </p:nvSpPr>
        <p:spPr>
          <a:xfrm>
            <a:off x="1312524" y="3014817"/>
            <a:ext cx="349276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架构度量和压力测试</a:t>
            </a:r>
          </a:p>
        </p:txBody>
      </p:sp>
      <p:sp>
        <p:nvSpPr>
          <p:cNvPr id="5" name="标题 1"/>
          <p:cNvSpPr txBox="1"/>
          <p:nvPr/>
        </p:nvSpPr>
        <p:spPr>
          <a:xfrm>
            <a:off x="1312524" y="1781163"/>
            <a:ext cx="3415003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en-US" sz="2000" dirty="0">
                <a:solidFill>
                  <a:srgbClr val="000000"/>
                </a:solidFill>
                <a:latin typeface="微软雅黑"/>
                <a:ea typeface="微软雅黑"/>
              </a:rPr>
              <a:t>课程介绍和课程目标</a:t>
            </a:r>
          </a:p>
        </p:txBody>
      </p:sp>
      <p:sp>
        <p:nvSpPr>
          <p:cNvPr id="6" name="标题 1"/>
          <p:cNvSpPr txBox="1"/>
          <p:nvPr/>
        </p:nvSpPr>
        <p:spPr>
          <a:xfrm>
            <a:off x="2512219" y="471201"/>
            <a:ext cx="4119561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ctr">
              <a:lnSpc>
                <a:spcPct val="90000"/>
              </a:lnSpc>
              <a:spcBef>
                <a:spcPct val="0"/>
              </a:spcBef>
              <a:buNone/>
              <a:defRPr sz="3200">
                <a:latin typeface="PingFang SC Regular"/>
                <a:ea typeface="Microsoft YaHei"/>
              </a:defRPr>
            </a:lvl1pPr>
          </a:lstStyle>
          <a:p>
            <a:r>
              <a:rPr lang="zh-CN">
                <a:latin typeface="微软雅黑"/>
                <a:ea typeface="微软雅黑"/>
              </a:rPr>
              <a:t>课程内容</a:t>
            </a:r>
          </a:p>
        </p:txBody>
      </p:sp>
      <p:sp>
        <p:nvSpPr>
          <p:cNvPr id="7" name="标题 1"/>
          <p:cNvSpPr txBox="1"/>
          <p:nvPr/>
        </p:nvSpPr>
        <p:spPr>
          <a:xfrm>
            <a:off x="4902440" y="3014817"/>
            <a:ext cx="350387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en-US" sz="2000">
                <a:latin typeface="微软雅黑"/>
                <a:ea typeface="微软雅黑"/>
              </a:rPr>
              <a:t>架构持续优化和演进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2096288" y="2558868"/>
            <a:ext cx="349276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系统设计</a:t>
            </a:r>
          </a:p>
        </p:txBody>
      </p:sp>
      <p:sp>
        <p:nvSpPr>
          <p:cNvPr id="4" name="标题 1"/>
          <p:cNvSpPr txBox="1"/>
          <p:nvPr/>
        </p:nvSpPr>
        <p:spPr>
          <a:xfrm>
            <a:off x="2096288" y="1244624"/>
            <a:ext cx="3415003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en-US" sz="2000">
                <a:solidFill>
                  <a:srgbClr val="000000"/>
                </a:solidFill>
                <a:latin typeface="微软雅黑"/>
                <a:ea typeface="微软雅黑"/>
              </a:rPr>
              <a:t>系统分析</a:t>
            </a:r>
          </a:p>
        </p:txBody>
      </p:sp>
      <p:sp>
        <p:nvSpPr>
          <p:cNvPr id="5" name="标题 1"/>
          <p:cNvSpPr txBox="1"/>
          <p:nvPr/>
        </p:nvSpPr>
        <p:spPr>
          <a:xfrm>
            <a:off x="2512219" y="471201"/>
            <a:ext cx="4527416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二 系统分析设计和实现</a:t>
            </a:r>
          </a:p>
        </p:txBody>
      </p:sp>
      <p:sp>
        <p:nvSpPr>
          <p:cNvPr id="6" name="标题 1"/>
          <p:cNvSpPr txBox="1"/>
          <p:nvPr/>
        </p:nvSpPr>
        <p:spPr>
          <a:xfrm>
            <a:off x="2590188" y="2980004"/>
            <a:ext cx="373716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59474" indent="-359474">
              <a:buFont typeface="Wingdings" charset="0"/>
              <a:buChar char="n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架构设计</a:t>
            </a:r>
          </a:p>
        </p:txBody>
      </p:sp>
      <p:sp>
        <p:nvSpPr>
          <p:cNvPr id="7" name="标题 1"/>
          <p:cNvSpPr txBox="1"/>
          <p:nvPr/>
        </p:nvSpPr>
        <p:spPr>
          <a:xfrm>
            <a:off x="2096288" y="4205566"/>
            <a:ext cx="373716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系统实现</a:t>
            </a:r>
          </a:p>
        </p:txBody>
      </p:sp>
      <p:sp>
        <p:nvSpPr>
          <p:cNvPr id="8" name="标题 1"/>
          <p:cNvSpPr txBox="1"/>
          <p:nvPr/>
        </p:nvSpPr>
        <p:spPr>
          <a:xfrm>
            <a:off x="2590188" y="1665761"/>
            <a:ext cx="373716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59474" indent="-359474">
              <a:buFont typeface="Wingdings" charset="0"/>
              <a:buChar char="n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业务场景</a:t>
            </a:r>
          </a:p>
        </p:txBody>
      </p:sp>
      <p:sp>
        <p:nvSpPr>
          <p:cNvPr id="9" name="标题 1"/>
          <p:cNvSpPr txBox="1"/>
          <p:nvPr/>
        </p:nvSpPr>
        <p:spPr>
          <a:xfrm>
            <a:off x="2590188" y="2044361"/>
            <a:ext cx="373716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59474" indent="-359474">
              <a:buFont typeface="Wingdings" charset="0"/>
              <a:buChar char="n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技术目标</a:t>
            </a:r>
          </a:p>
        </p:txBody>
      </p:sp>
      <p:sp>
        <p:nvSpPr>
          <p:cNvPr id="10" name="标题 1"/>
          <p:cNvSpPr txBox="1"/>
          <p:nvPr/>
        </p:nvSpPr>
        <p:spPr>
          <a:xfrm>
            <a:off x="2590188" y="3319883"/>
            <a:ext cx="373716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59474" indent="-359474">
              <a:buFont typeface="Wingdings" charset="0"/>
              <a:buChar char="n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应用设计</a:t>
            </a:r>
          </a:p>
        </p:txBody>
      </p:sp>
      <p:sp>
        <p:nvSpPr>
          <p:cNvPr id="11" name="标题 1"/>
          <p:cNvSpPr txBox="1"/>
          <p:nvPr/>
        </p:nvSpPr>
        <p:spPr>
          <a:xfrm>
            <a:off x="2590188" y="3784429"/>
            <a:ext cx="373716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59474" indent="-359474">
              <a:buFont typeface="Wingdings" charset="0"/>
              <a:buChar char="n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存储设计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105508" y="471201"/>
            <a:ext cx="5972550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2.1 秒杀系统分析【业务场景】 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944271" y="1455462"/>
            <a:ext cx="1777451" cy="2777268"/>
          </a:xfrm>
          <a:prstGeom prst="roundRect">
            <a:avLst/>
          </a:prstGeom>
          <a:solidFill>
            <a:srgbClr val="DFF8FF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r>
              <a:rPr lang="zh-CN" sz="1400">
                <a:solidFill>
                  <a:srgbClr val="FF0000"/>
                </a:solidFill>
              </a:rPr>
              <a:t>秒杀</a:t>
            </a:r>
            <a:r>
              <a:rPr lang="zh-CN" sz="1400"/>
              <a:t>就是在</a:t>
            </a:r>
            <a:r>
              <a:rPr lang="zh-CN" sz="1400">
                <a:solidFill>
                  <a:srgbClr val="FF0000"/>
                </a:solidFill>
              </a:rPr>
              <a:t>同一个时刻</a:t>
            </a:r>
            <a:r>
              <a:rPr lang="zh-CN" sz="1400"/>
              <a:t>有</a:t>
            </a:r>
            <a:r>
              <a:rPr lang="zh-CN" sz="1400">
                <a:solidFill>
                  <a:srgbClr val="FF0000"/>
                </a:solidFill>
              </a:rPr>
              <a:t>大量的用户</a:t>
            </a:r>
            <a:r>
              <a:rPr lang="zh-CN" sz="1400"/>
              <a:t>争抢购买</a:t>
            </a:r>
            <a:r>
              <a:rPr lang="zh-CN" sz="1400">
                <a:solidFill>
                  <a:srgbClr val="FF0000"/>
                </a:solidFill>
              </a:rPr>
              <a:t>同一个商品</a:t>
            </a:r>
            <a:r>
              <a:rPr lang="zh-CN" sz="1400"/>
              <a:t>并完成交易的过程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3832630" y="1455462"/>
            <a:ext cx="1777451" cy="2777268"/>
          </a:xfrm>
          <a:prstGeom prst="roundRect">
            <a:avLst/>
          </a:prstGeom>
          <a:solidFill>
            <a:srgbClr val="85D4E6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marL="0" indent="0" algn="ctr">
              <a:buNone/>
            </a:pPr>
            <a:endParaRPr lang="zh-CN" sz="1400">
              <a:solidFill>
                <a:srgbClr val="FF0000"/>
              </a:solidFill>
              <a:latin typeface="微软雅黑"/>
              <a:ea typeface="微软雅黑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810135" y="1455462"/>
            <a:ext cx="1777451" cy="2777268"/>
          </a:xfrm>
          <a:prstGeom prst="roundRect">
            <a:avLst/>
          </a:prstGeom>
          <a:solidFill>
            <a:srgbClr val="4CC2EE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0" name="文本框 9"/>
          <p:cNvSpPr txBox="1"/>
          <p:nvPr/>
        </p:nvSpPr>
        <p:spPr>
          <a:xfrm>
            <a:off x="1443905" y="1125262"/>
            <a:ext cx="778184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pPr algn="ctr"/>
            <a:r>
              <a:rPr lang="zh-CN" b="1"/>
              <a:t>场景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332264" y="1125262"/>
            <a:ext cx="778184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pPr algn="ctr"/>
            <a:r>
              <a:rPr lang="zh-CN" b="1"/>
              <a:t>特点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298660" y="1125262"/>
            <a:ext cx="889274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pPr algn="ctr"/>
            <a:r>
              <a:rPr lang="zh-CN" b="1"/>
              <a:t>核心问题</a:t>
            </a:r>
          </a:p>
        </p:txBody>
      </p:sp>
      <p:sp>
        <p:nvSpPr>
          <p:cNvPr id="13" name="燕尾形箭头 12"/>
          <p:cNvSpPr/>
          <p:nvPr/>
        </p:nvSpPr>
        <p:spPr>
          <a:xfrm>
            <a:off x="2877250" y="2571814"/>
            <a:ext cx="733199" cy="333272"/>
          </a:xfrm>
          <a:prstGeom prst="notchedRightArrow">
            <a:avLst/>
          </a:prstGeom>
          <a:solidFill>
            <a:srgbClr val="7B7B7B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4" name="燕尾形箭头 13"/>
          <p:cNvSpPr/>
          <p:nvPr/>
        </p:nvSpPr>
        <p:spPr>
          <a:xfrm>
            <a:off x="5876717" y="2621914"/>
            <a:ext cx="733199" cy="333272"/>
          </a:xfrm>
          <a:prstGeom prst="notchedRightArrow">
            <a:avLst/>
          </a:prstGeom>
          <a:solidFill>
            <a:srgbClr val="7B7B7B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5" name="矩形 14"/>
          <p:cNvSpPr/>
          <p:nvPr/>
        </p:nvSpPr>
        <p:spPr>
          <a:xfrm>
            <a:off x="7043426" y="1616544"/>
            <a:ext cx="1310870" cy="466581"/>
          </a:xfrm>
          <a:prstGeom prst="rect">
            <a:avLst/>
          </a:prstGeom>
          <a:solidFill>
            <a:srgbClr val="FFB84D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/>
              <a:t>高并发读</a:t>
            </a:r>
          </a:p>
        </p:txBody>
      </p:sp>
      <p:sp>
        <p:nvSpPr>
          <p:cNvPr id="16" name="矩形 15"/>
          <p:cNvSpPr/>
          <p:nvPr/>
        </p:nvSpPr>
        <p:spPr>
          <a:xfrm>
            <a:off x="7043426" y="2279385"/>
            <a:ext cx="1310870" cy="466581"/>
          </a:xfrm>
          <a:prstGeom prst="rect">
            <a:avLst/>
          </a:prstGeom>
          <a:solidFill>
            <a:srgbClr val="FFB84D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/>
              <a:t>高并发写</a:t>
            </a:r>
          </a:p>
        </p:txBody>
      </p:sp>
      <p:sp>
        <p:nvSpPr>
          <p:cNvPr id="17" name="矩形 16"/>
          <p:cNvSpPr/>
          <p:nvPr/>
        </p:nvSpPr>
        <p:spPr>
          <a:xfrm>
            <a:off x="7043426" y="2942226"/>
            <a:ext cx="1310870" cy="466581"/>
          </a:xfrm>
          <a:prstGeom prst="rect">
            <a:avLst/>
          </a:prstGeom>
          <a:solidFill>
            <a:srgbClr val="FFB84D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/>
              <a:t>高可用</a:t>
            </a:r>
          </a:p>
        </p:txBody>
      </p:sp>
      <p:sp>
        <p:nvSpPr>
          <p:cNvPr id="18" name="矩形 17"/>
          <p:cNvSpPr/>
          <p:nvPr/>
        </p:nvSpPr>
        <p:spPr>
          <a:xfrm>
            <a:off x="7043426" y="3605067"/>
            <a:ext cx="1310870" cy="466581"/>
          </a:xfrm>
          <a:prstGeom prst="rect">
            <a:avLst/>
          </a:prstGeom>
          <a:solidFill>
            <a:srgbClr val="FFB84D"/>
          </a:solidFill>
          <a:ln w="12700">
            <a:solidFill>
              <a:srgbClr val="FFFFFF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/>
              <a:t>超卖</a:t>
            </a:r>
          </a:p>
        </p:txBody>
      </p:sp>
      <p:sp>
        <p:nvSpPr>
          <p:cNvPr id="19" name="矩形 18"/>
          <p:cNvSpPr/>
          <p:nvPr/>
        </p:nvSpPr>
        <p:spPr>
          <a:xfrm>
            <a:off x="4065920" y="2133170"/>
            <a:ext cx="1310870" cy="466581"/>
          </a:xfrm>
          <a:prstGeom prst="rect">
            <a:avLst/>
          </a:prstGeom>
          <a:solidFill>
            <a:srgbClr val="FEE4FF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1400">
                <a:solidFill>
                  <a:srgbClr val="000000"/>
                </a:solidFill>
                <a:latin typeface="微软雅黑"/>
                <a:ea typeface="微软雅黑"/>
              </a:rPr>
              <a:t>瞬时流量激增</a:t>
            </a:r>
          </a:p>
        </p:txBody>
      </p:sp>
      <p:sp>
        <p:nvSpPr>
          <p:cNvPr id="20" name="矩形 19"/>
          <p:cNvSpPr/>
          <p:nvPr/>
        </p:nvSpPr>
        <p:spPr>
          <a:xfrm>
            <a:off x="4065920" y="2892180"/>
            <a:ext cx="1310870" cy="466581"/>
          </a:xfrm>
          <a:prstGeom prst="rect">
            <a:avLst/>
          </a:prstGeom>
          <a:solidFill>
            <a:srgbClr val="FEE4FF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1400">
                <a:solidFill>
                  <a:srgbClr val="000000"/>
                </a:solidFill>
                <a:latin typeface="微软雅黑"/>
                <a:ea typeface="微软雅黑"/>
              </a:rPr>
              <a:t>用户数远超商品数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092808" y="471201"/>
            <a:ext cx="5889300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2.1 </a:t>
            </a:r>
            <a:r>
              <a:rPr lang="zh-CN" sz="3200">
                <a:solidFill>
                  <a:srgbClr val="000000"/>
                </a:solidFill>
                <a:latin typeface="微软雅黑"/>
                <a:ea typeface="微软雅黑"/>
              </a:rPr>
              <a:t>秒杀系统分析【技术目标】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633034" y="1971942"/>
            <a:ext cx="722090" cy="1821888"/>
          </a:xfrm>
          <a:prstGeom prst="roundRect">
            <a:avLst/>
          </a:prstGeom>
          <a:solidFill>
            <a:srgbClr val="FFE59A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2000">
                <a:latin typeface="Calibri"/>
                <a:ea typeface="Microsoft YaHei"/>
              </a:rPr>
              <a:t>技</a:t>
            </a:r>
          </a:p>
          <a:p>
            <a:pPr algn="ctr"/>
            <a:r>
              <a:rPr lang="zh-CN" sz="2000">
                <a:latin typeface="Calibri"/>
                <a:ea typeface="Microsoft YaHei"/>
              </a:rPr>
              <a:t>术</a:t>
            </a:r>
          </a:p>
          <a:p>
            <a:pPr algn="ctr"/>
            <a:r>
              <a:rPr lang="zh-CN" sz="2000">
                <a:latin typeface="Calibri"/>
                <a:ea typeface="Microsoft YaHei"/>
              </a:rPr>
              <a:t>目</a:t>
            </a:r>
          </a:p>
          <a:p>
            <a:pPr algn="ctr"/>
            <a:r>
              <a:rPr lang="zh-CN" sz="2000">
                <a:latin typeface="Calibri"/>
                <a:ea typeface="Microsoft YaHei"/>
              </a:rPr>
              <a:t>标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3199412" y="1322153"/>
            <a:ext cx="4132574" cy="655435"/>
          </a:xfrm>
          <a:prstGeom prst="roundRect">
            <a:avLst/>
          </a:prstGeom>
          <a:solidFill>
            <a:srgbClr val="D9D9D9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marL="0" indent="0" algn="ctr">
              <a:buNone/>
            </a:pPr>
            <a:r>
              <a:rPr lang="zh-CN" sz="1600">
                <a:solidFill>
                  <a:srgbClr val="3F3F3F"/>
                </a:solidFill>
                <a:latin typeface="Microsoft YaHei"/>
                <a:ea typeface="Microsoft YaHei"/>
              </a:rPr>
              <a:t>支撑千万级高并发的秒杀业务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3199412" y="2538596"/>
            <a:ext cx="4132574" cy="655435"/>
          </a:xfrm>
          <a:prstGeom prst="roundRect">
            <a:avLst/>
          </a:prstGeom>
          <a:solidFill>
            <a:srgbClr val="D9D9D9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marL="0" indent="0" algn="ctr">
              <a:buNone/>
            </a:pPr>
            <a:r>
              <a:rPr lang="zh-CN" sz="1600">
                <a:solidFill>
                  <a:srgbClr val="000000"/>
                </a:solidFill>
                <a:latin typeface="微软雅黑"/>
                <a:ea typeface="Microsoft YaHei"/>
              </a:rPr>
              <a:t>实时控制秒杀活动的状态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3199412" y="3654966"/>
            <a:ext cx="4132574" cy="655435"/>
          </a:xfrm>
          <a:prstGeom prst="roundRect">
            <a:avLst/>
          </a:prstGeom>
          <a:solidFill>
            <a:srgbClr val="D9D9D9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marL="0" indent="0" algn="ctr">
              <a:buNone/>
            </a:pPr>
            <a:r>
              <a:rPr lang="zh-CN" sz="1600">
                <a:solidFill>
                  <a:srgbClr val="000000"/>
                </a:solidFill>
                <a:latin typeface="微软雅黑"/>
                <a:ea typeface="Microsoft YaHei"/>
              </a:rPr>
              <a:t>防止库存超卖导造成资损或卖不完</a:t>
            </a:r>
          </a:p>
        </p:txBody>
      </p:sp>
      <p:cxnSp>
        <p:nvCxnSpPr>
          <p:cNvPr id="11" name="肘形连接符 10"/>
          <p:cNvCxnSpPr>
            <a:stCxn id="0" idx="0"/>
            <a:endCxn id="0" idx="0"/>
          </p:cNvCxnSpPr>
          <p:nvPr/>
        </p:nvCxnSpPr>
        <p:spPr>
          <a:xfrm flipV="1">
            <a:off x="2321796" y="1666534"/>
            <a:ext cx="922053" cy="1199780"/>
          </a:xfrm>
          <a:prstGeom prst="bentConnector3">
            <a:avLst>
              <a:gd name="adj1" fmla="val 48795"/>
            </a:avLst>
          </a:prstGeom>
          <a:noFill/>
          <a:ln w="25400">
            <a:solidFill>
              <a:srgbClr val="000000"/>
            </a:solidFill>
            <a:prstDash val="solid"/>
            <a:headEnd/>
            <a:tailEnd/>
          </a:ln>
        </p:spPr>
      </p:cxnSp>
      <p:cxnSp>
        <p:nvCxnSpPr>
          <p:cNvPr id="12" name="肘形连接符 11"/>
          <p:cNvCxnSpPr>
            <a:stCxn id="0" idx="0"/>
            <a:endCxn id="0" idx="0"/>
          </p:cNvCxnSpPr>
          <p:nvPr/>
        </p:nvCxnSpPr>
        <p:spPr>
          <a:xfrm>
            <a:off x="2800213" y="2861916"/>
            <a:ext cx="463687" cy="1120768"/>
          </a:xfrm>
          <a:prstGeom prst="bentConnector3">
            <a:avLst>
              <a:gd name="adj1" fmla="val -5103"/>
            </a:avLst>
          </a:prstGeom>
          <a:noFill/>
          <a:ln w="25400">
            <a:solidFill>
              <a:srgbClr val="000000"/>
            </a:solidFill>
            <a:prstDash val="solid"/>
            <a:headEnd/>
            <a:tailEnd/>
          </a:ln>
        </p:spPr>
      </p:cxnSp>
      <p:cxnSp>
        <p:nvCxnSpPr>
          <p:cNvPr id="13" name="直线箭头连接符 12"/>
          <p:cNvCxnSpPr>
            <a:stCxn id="0" idx="0"/>
            <a:endCxn id="9" idx="1"/>
          </p:cNvCxnSpPr>
          <p:nvPr/>
        </p:nvCxnSpPr>
        <p:spPr>
          <a:xfrm>
            <a:off x="2788377" y="2863146"/>
            <a:ext cx="411036" cy="3168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olid"/>
            <a:headEnd/>
            <a:tailEnd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2.2 秒杀系统设计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3093705" y="1401092"/>
            <a:ext cx="3896048" cy="633001"/>
          </a:xfrm>
          <a:prstGeom prst="roundRect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2000">
                <a:solidFill>
                  <a:srgbClr val="000000"/>
                </a:solidFill>
                <a:latin typeface="微软雅黑"/>
                <a:ea typeface="微软雅黑"/>
              </a:rPr>
              <a:t>通用架构设计理论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3093705" y="2474861"/>
            <a:ext cx="3896048" cy="633001"/>
          </a:xfrm>
          <a:prstGeom prst="roundRect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2000">
                <a:solidFill>
                  <a:srgbClr val="000000"/>
                </a:solidFill>
                <a:latin typeface="微软雅黑"/>
                <a:ea typeface="微软雅黑"/>
              </a:rPr>
              <a:t>秒杀系统架构设计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3145541" y="3835768"/>
            <a:ext cx="1823667" cy="633001"/>
          </a:xfrm>
          <a:prstGeom prst="roundRect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2000">
                <a:solidFill>
                  <a:srgbClr val="000000"/>
                </a:solidFill>
                <a:latin typeface="微软雅黑"/>
                <a:ea typeface="微软雅黑"/>
              </a:rPr>
              <a:t>存储设计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5166086" y="3835768"/>
            <a:ext cx="1823667" cy="633001"/>
          </a:xfrm>
          <a:prstGeom prst="roundRect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2000">
                <a:solidFill>
                  <a:srgbClr val="000000"/>
                </a:solidFill>
                <a:latin typeface="微软雅黑"/>
                <a:ea typeface="微软雅黑"/>
              </a:rPr>
              <a:t>应用设计</a:t>
            </a:r>
          </a:p>
        </p:txBody>
      </p:sp>
      <p:sp>
        <p:nvSpPr>
          <p:cNvPr id="11" name="下箭头 10"/>
          <p:cNvSpPr/>
          <p:nvPr/>
        </p:nvSpPr>
        <p:spPr>
          <a:xfrm>
            <a:off x="4818910" y="2061262"/>
            <a:ext cx="324590" cy="411979"/>
          </a:xfrm>
          <a:prstGeom prst="downArrow">
            <a:avLst/>
          </a:prstGeom>
          <a:solidFill>
            <a:srgbClr val="FFE59A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2" name="文本框 11"/>
          <p:cNvSpPr txBox="1"/>
          <p:nvPr/>
        </p:nvSpPr>
        <p:spPr>
          <a:xfrm>
            <a:off x="5093566" y="2067612"/>
            <a:ext cx="1778000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>
                <a:solidFill>
                  <a:srgbClr val="FF0000"/>
                </a:solidFill>
              </a:rPr>
              <a:t>理论 到 实践</a:t>
            </a:r>
          </a:p>
        </p:txBody>
      </p:sp>
      <p:sp>
        <p:nvSpPr>
          <p:cNvPr id="13" name="下箭头 12"/>
          <p:cNvSpPr/>
          <p:nvPr/>
        </p:nvSpPr>
        <p:spPr>
          <a:xfrm>
            <a:off x="4818910" y="3107862"/>
            <a:ext cx="324590" cy="424464"/>
          </a:xfrm>
          <a:prstGeom prst="downArrow">
            <a:avLst/>
          </a:prstGeom>
          <a:solidFill>
            <a:srgbClr val="FFE59A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4" name="下箭头 13"/>
          <p:cNvSpPr/>
          <p:nvPr/>
        </p:nvSpPr>
        <p:spPr>
          <a:xfrm>
            <a:off x="3901430" y="3470031"/>
            <a:ext cx="324590" cy="424464"/>
          </a:xfrm>
          <a:prstGeom prst="downArrow">
            <a:avLst/>
          </a:prstGeom>
          <a:solidFill>
            <a:srgbClr val="FFE59A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5" name="下箭头 14"/>
          <p:cNvSpPr/>
          <p:nvPr/>
        </p:nvSpPr>
        <p:spPr>
          <a:xfrm>
            <a:off x="5896575" y="3470031"/>
            <a:ext cx="324590" cy="424464"/>
          </a:xfrm>
          <a:prstGeom prst="downArrow">
            <a:avLst/>
          </a:prstGeom>
          <a:solidFill>
            <a:srgbClr val="FFE59A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6" name="矩形 15"/>
          <p:cNvSpPr/>
          <p:nvPr/>
        </p:nvSpPr>
        <p:spPr>
          <a:xfrm>
            <a:off x="3980462" y="3451178"/>
            <a:ext cx="2159771" cy="174779"/>
          </a:xfrm>
          <a:prstGeom prst="rect">
            <a:avLst/>
          </a:prstGeom>
          <a:solidFill>
            <a:srgbClr val="FFE59A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7" name="文本框 16"/>
          <p:cNvSpPr txBox="1"/>
          <p:nvPr/>
        </p:nvSpPr>
        <p:spPr>
          <a:xfrm>
            <a:off x="5143500" y="3107862"/>
            <a:ext cx="1778000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sz="1400">
                <a:solidFill>
                  <a:srgbClr val="FF0200"/>
                </a:solidFill>
                <a:latin typeface="微软雅黑"/>
                <a:ea typeface="微软雅黑"/>
              </a:rPr>
              <a:t>自顶向下、</a:t>
            </a:r>
            <a:r>
              <a:rPr lang="zh-CN">
                <a:solidFill>
                  <a:srgbClr val="FF0200"/>
                </a:solidFill>
              </a:rPr>
              <a:t>分而治之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271238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2.2.1 通用架构设计理论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/>
        </p:blipFill>
        <p:spPr>
          <a:xfrm>
            <a:off x="158827" y="1788827"/>
            <a:ext cx="2318164" cy="2146960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3"/>
          <a:stretch/>
        </p:blipFill>
        <p:spPr>
          <a:xfrm>
            <a:off x="3613999" y="1290035"/>
            <a:ext cx="879356" cy="836280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3"/>
          <a:stretch/>
        </p:blipFill>
        <p:spPr>
          <a:xfrm>
            <a:off x="3613999" y="2363805"/>
            <a:ext cx="879356" cy="836280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>
          <a:blip r:embed="rId3"/>
          <a:stretch/>
        </p:blipFill>
        <p:spPr>
          <a:xfrm>
            <a:off x="3613999" y="3424964"/>
            <a:ext cx="879356" cy="836280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>
          <a:blip r:embed="rId3"/>
          <a:stretch/>
        </p:blipFill>
        <p:spPr>
          <a:xfrm>
            <a:off x="5873770" y="1452248"/>
            <a:ext cx="879356" cy="836280"/>
          </a:xfrm>
          <a:prstGeom prst="rect">
            <a:avLst/>
          </a:prstGeom>
        </p:spPr>
      </p:pic>
      <p:pic>
        <p:nvPicPr>
          <p:cNvPr id="12" name="图片 11"/>
          <p:cNvPicPr/>
          <p:nvPr/>
        </p:nvPicPr>
        <p:blipFill>
          <a:blip r:embed="rId3"/>
          <a:stretch/>
        </p:blipFill>
        <p:spPr>
          <a:xfrm>
            <a:off x="6822696" y="1452248"/>
            <a:ext cx="879356" cy="836280"/>
          </a:xfrm>
          <a:prstGeom prst="rect">
            <a:avLst/>
          </a:prstGeom>
        </p:spPr>
      </p:pic>
      <p:pic>
        <p:nvPicPr>
          <p:cNvPr id="13" name="图片 12"/>
          <p:cNvPicPr/>
          <p:nvPr/>
        </p:nvPicPr>
        <p:blipFill>
          <a:blip r:embed="rId3"/>
          <a:stretch/>
        </p:blipFill>
        <p:spPr>
          <a:xfrm>
            <a:off x="5873770" y="2956972"/>
            <a:ext cx="879356" cy="836280"/>
          </a:xfrm>
          <a:prstGeom prst="rect">
            <a:avLst/>
          </a:prstGeom>
        </p:spPr>
      </p:pic>
      <p:pic>
        <p:nvPicPr>
          <p:cNvPr id="14" name="图片 13"/>
          <p:cNvPicPr/>
          <p:nvPr/>
        </p:nvPicPr>
        <p:blipFill>
          <a:blip r:embed="rId3"/>
          <a:stretch/>
        </p:blipFill>
        <p:spPr>
          <a:xfrm>
            <a:off x="6822696" y="2956972"/>
            <a:ext cx="879356" cy="836280"/>
          </a:xfrm>
          <a:prstGeom prst="rect">
            <a:avLst/>
          </a:prstGeom>
        </p:spPr>
      </p:pic>
      <p:sp>
        <p:nvSpPr>
          <p:cNvPr id="15" name="右箭头 14"/>
          <p:cNvSpPr/>
          <p:nvPr/>
        </p:nvSpPr>
        <p:spPr>
          <a:xfrm>
            <a:off x="2476991" y="2410820"/>
            <a:ext cx="1036191" cy="499369"/>
          </a:xfrm>
          <a:prstGeom prst="rightArrow">
            <a:avLst/>
          </a:prstGeom>
          <a:solidFill>
            <a:srgbClr val="FFF2CC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endParaRPr lang="zh-CN">
              <a:highlight>
                <a:srgbClr val="FFF2CC"/>
              </a:highlight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4662800" y="2410820"/>
            <a:ext cx="1036191" cy="499369"/>
          </a:xfrm>
          <a:prstGeom prst="rightArrow">
            <a:avLst/>
          </a:prstGeom>
          <a:solidFill>
            <a:srgbClr val="FFF2CC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endParaRPr lang="zh-CN">
              <a:highlight>
                <a:srgbClr val="FFF2CC"/>
              </a:highlight>
            </a:endParaRPr>
          </a:p>
        </p:txBody>
      </p:sp>
      <p:sp>
        <p:nvSpPr>
          <p:cNvPr id="17" name="六角星 16"/>
          <p:cNvSpPr/>
          <p:nvPr/>
        </p:nvSpPr>
        <p:spPr>
          <a:xfrm>
            <a:off x="2995086" y="1788827"/>
            <a:ext cx="2098479" cy="1870285"/>
          </a:xfrm>
          <a:prstGeom prst="star6">
            <a:avLst/>
          </a:prstGeom>
          <a:solidFill>
            <a:srgbClr val="E99899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algn="ctr"/>
            <a:r>
              <a:rPr lang="zh-CN" sz="1600">
                <a:solidFill>
                  <a:srgbClr val="FF0000"/>
                </a:solidFill>
              </a:rPr>
              <a:t>分层+模块化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5942490" y="1439548"/>
            <a:ext cx="1759562" cy="871183"/>
          </a:xfrm>
          <a:prstGeom prst="roundRect">
            <a:avLst/>
          </a:prstGeom>
          <a:noFill/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9" name="圆角矩形 18"/>
          <p:cNvSpPr/>
          <p:nvPr/>
        </p:nvSpPr>
        <p:spPr>
          <a:xfrm>
            <a:off x="5942490" y="2956972"/>
            <a:ext cx="1759562" cy="871183"/>
          </a:xfrm>
          <a:prstGeom prst="roundRect">
            <a:avLst/>
          </a:prstGeom>
          <a:noFill/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20" name="文本框 19"/>
          <p:cNvSpPr txBox="1"/>
          <p:nvPr/>
        </p:nvSpPr>
        <p:spPr>
          <a:xfrm>
            <a:off x="4799072" y="2241614"/>
            <a:ext cx="588988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>
                <a:solidFill>
                  <a:srgbClr val="FF0000"/>
                </a:solidFill>
              </a:rPr>
              <a:t>归类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2637308" y="2241614"/>
            <a:ext cx="588988" cy="387175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>
                <a:solidFill>
                  <a:srgbClr val="FF0000"/>
                </a:solidFill>
              </a:rPr>
              <a:t>拆解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998738" y="1574378"/>
            <a:ext cx="929073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/>
              <a:t>复杂问题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642991" y="959835"/>
            <a:ext cx="929073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/>
              <a:t>简单问题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414614" y="1109348"/>
            <a:ext cx="929073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/>
              <a:t>同类问题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271238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2.2.1 通用架构设计理论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/>
        </p:blipFill>
        <p:spPr>
          <a:xfrm>
            <a:off x="782191" y="797750"/>
            <a:ext cx="8077376" cy="41806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/>
          <p:nvPr/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algn="ctr"/>
            <a:r>
              <a:rPr lang="zh-CN" sz="3200">
                <a:solidFill>
                  <a:srgbClr val="000000"/>
                </a:solidFill>
                <a:latin typeface="微软雅黑"/>
                <a:ea typeface="微软雅黑"/>
              </a:rPr>
              <a:t>2.2.1 通用架构设计理论</a:t>
            </a:r>
          </a:p>
        </p:txBody>
      </p:sp>
      <p:pic>
        <p:nvPicPr>
          <p:cNvPr id="4" name="图片 3"/>
          <p:cNvPicPr/>
          <p:nvPr/>
        </p:nvPicPr>
        <p:blipFill>
          <a:blip r:embed="rId3"/>
          <a:stretch/>
        </p:blipFill>
        <p:spPr>
          <a:xfrm>
            <a:off x="954641" y="1082612"/>
            <a:ext cx="7234719" cy="335763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 sz="3200">
                <a:solidFill>
                  <a:srgbClr val="000000"/>
                </a:solidFill>
                <a:latin typeface="微软雅黑"/>
                <a:ea typeface="微软雅黑"/>
              </a:rPr>
              <a:t>2.2.1 通用架构设计理论</a:t>
            </a:r>
          </a:p>
        </p:txBody>
      </p:sp>
      <p:sp>
        <p:nvSpPr>
          <p:cNvPr id="7" name="椭圆 6"/>
          <p:cNvSpPr/>
          <p:nvPr/>
        </p:nvSpPr>
        <p:spPr>
          <a:xfrm>
            <a:off x="1233107" y="1433244"/>
            <a:ext cx="1610815" cy="1533052"/>
          </a:xfrm>
          <a:prstGeom prst="ellipse">
            <a:avLst/>
          </a:prstGeom>
          <a:solidFill>
            <a:srgbClr val="EE93F6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algn="ctr"/>
            <a:r>
              <a:rPr lang="zh-CN"/>
              <a:t>高性能</a:t>
            </a:r>
          </a:p>
        </p:txBody>
      </p:sp>
      <p:sp>
        <p:nvSpPr>
          <p:cNvPr id="8" name="椭圆 7"/>
          <p:cNvSpPr/>
          <p:nvPr/>
        </p:nvSpPr>
        <p:spPr>
          <a:xfrm>
            <a:off x="2432905" y="2088697"/>
            <a:ext cx="1610815" cy="1533052"/>
          </a:xfrm>
          <a:prstGeom prst="ellipse">
            <a:avLst/>
          </a:prstGeom>
          <a:solidFill>
            <a:srgbClr val="D9EAD3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algn="ctr"/>
            <a:r>
              <a:rPr lang="zh-CN"/>
              <a:t>高可用</a:t>
            </a:r>
          </a:p>
        </p:txBody>
      </p:sp>
      <p:sp>
        <p:nvSpPr>
          <p:cNvPr id="9" name="椭圆 8"/>
          <p:cNvSpPr/>
          <p:nvPr/>
        </p:nvSpPr>
        <p:spPr>
          <a:xfrm>
            <a:off x="3811092" y="1433244"/>
            <a:ext cx="1610815" cy="1533052"/>
          </a:xfrm>
          <a:prstGeom prst="ellipse">
            <a:avLst/>
          </a:prstGeom>
          <a:solidFill>
            <a:srgbClr val="CFC7F4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algn="ctr"/>
            <a:r>
              <a:rPr lang="zh-CN"/>
              <a:t>可伸缩</a:t>
            </a:r>
          </a:p>
        </p:txBody>
      </p:sp>
      <p:sp>
        <p:nvSpPr>
          <p:cNvPr id="10" name="椭圆 9"/>
          <p:cNvSpPr/>
          <p:nvPr/>
        </p:nvSpPr>
        <p:spPr>
          <a:xfrm>
            <a:off x="4988672" y="2199770"/>
            <a:ext cx="1610815" cy="1533052"/>
          </a:xfrm>
          <a:prstGeom prst="ellipse">
            <a:avLst/>
          </a:prstGeom>
          <a:solidFill>
            <a:srgbClr val="FFF2CC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algn="ctr"/>
            <a:r>
              <a:rPr lang="zh-CN"/>
              <a:t>可扩展</a:t>
            </a:r>
          </a:p>
        </p:txBody>
      </p:sp>
      <p:sp>
        <p:nvSpPr>
          <p:cNvPr id="11" name="椭圆 10"/>
          <p:cNvSpPr/>
          <p:nvPr/>
        </p:nvSpPr>
        <p:spPr>
          <a:xfrm>
            <a:off x="6310670" y="1433244"/>
            <a:ext cx="1610815" cy="1533052"/>
          </a:xfrm>
          <a:prstGeom prst="ellipse">
            <a:avLst/>
          </a:prstGeom>
          <a:solidFill>
            <a:srgbClr val="6CDEFF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algn="ctr"/>
            <a:r>
              <a:rPr lang="zh-CN"/>
              <a:t>安全性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904895" y="3884540"/>
            <a:ext cx="1644823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 sz="2000" b="0">
                <a:solidFill>
                  <a:srgbClr val="FF0000"/>
                </a:solidFill>
              </a:rPr>
              <a:t>5大架构维度</a:t>
            </a:r>
          </a:p>
        </p:txBody>
      </p:sp>
      <p:sp>
        <p:nvSpPr>
          <p:cNvPr id="13" name="上弧形箭头 12"/>
          <p:cNvSpPr/>
          <p:nvPr/>
        </p:nvSpPr>
        <p:spPr>
          <a:xfrm>
            <a:off x="2121832" y="3599513"/>
            <a:ext cx="5487881" cy="688762"/>
          </a:xfrm>
          <a:prstGeom prst="curvedUpArrow">
            <a:avLst/>
          </a:prstGeom>
          <a:solidFill>
            <a:srgbClr val="0188FB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2.2 秒杀系统架构设计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/>
        </p:blipFill>
        <p:spPr>
          <a:xfrm>
            <a:off x="1537335" y="0"/>
            <a:ext cx="6069330" cy="5143500"/>
          </a:xfrm>
          <a:prstGeom prst="rect">
            <a:avLst/>
          </a:prstGeom>
        </p:spPr>
      </p:pic>
      <p:sp>
        <p:nvSpPr>
          <p:cNvPr id="8" name="六角星 7"/>
          <p:cNvSpPr/>
          <p:nvPr/>
        </p:nvSpPr>
        <p:spPr>
          <a:xfrm>
            <a:off x="3570488" y="413345"/>
            <a:ext cx="661664" cy="724085"/>
          </a:xfrm>
          <a:prstGeom prst="star6">
            <a:avLst/>
          </a:prstGeom>
          <a:solidFill>
            <a:srgbClr val="FFC8B8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r>
              <a:rPr lang="zh-CN" sz="1000">
                <a:ea typeface="Microsoft YaHei"/>
              </a:rPr>
              <a:t>动静分离</a:t>
            </a:r>
          </a:p>
        </p:txBody>
      </p:sp>
      <p:sp>
        <p:nvSpPr>
          <p:cNvPr id="9" name="六角星 8"/>
          <p:cNvSpPr/>
          <p:nvPr/>
        </p:nvSpPr>
        <p:spPr>
          <a:xfrm>
            <a:off x="2206476" y="1199977"/>
            <a:ext cx="661664" cy="724085"/>
          </a:xfrm>
          <a:prstGeom prst="star6">
            <a:avLst>
              <a:gd name="adj" fmla="val 28868"/>
              <a:gd name="hf" fmla="val 115470"/>
            </a:avLst>
          </a:prstGeom>
          <a:solidFill>
            <a:srgbClr val="FFC8B8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r>
              <a:rPr lang="zh-CN" sz="1000">
                <a:latin typeface="Calibri"/>
                <a:ea typeface="Microsoft YaHei"/>
              </a:rPr>
              <a:t>流量管控</a:t>
            </a:r>
          </a:p>
        </p:txBody>
      </p:sp>
      <p:sp>
        <p:nvSpPr>
          <p:cNvPr id="10" name="六角星 9"/>
          <p:cNvSpPr/>
          <p:nvPr/>
        </p:nvSpPr>
        <p:spPr>
          <a:xfrm>
            <a:off x="2206476" y="1847728"/>
            <a:ext cx="661664" cy="724085"/>
          </a:xfrm>
          <a:prstGeom prst="star6">
            <a:avLst>
              <a:gd name="adj" fmla="val 28868"/>
              <a:gd name="hf" fmla="val 115470"/>
            </a:avLst>
          </a:prstGeom>
          <a:solidFill>
            <a:srgbClr val="FFC8B8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r>
              <a:rPr lang="zh-CN" sz="1000">
                <a:latin typeface="Calibri"/>
                <a:ea typeface="Microsoft YaHei"/>
              </a:rPr>
              <a:t>流量隔离</a:t>
            </a:r>
          </a:p>
        </p:txBody>
      </p:sp>
      <p:sp>
        <p:nvSpPr>
          <p:cNvPr id="11" name="六角星 10"/>
          <p:cNvSpPr/>
          <p:nvPr/>
        </p:nvSpPr>
        <p:spPr>
          <a:xfrm>
            <a:off x="4528668" y="2646845"/>
            <a:ext cx="661664" cy="724085"/>
          </a:xfrm>
          <a:prstGeom prst="star6">
            <a:avLst>
              <a:gd name="adj" fmla="val 28868"/>
              <a:gd name="hf" fmla="val 115470"/>
            </a:avLst>
          </a:prstGeom>
          <a:solidFill>
            <a:srgbClr val="FFC8B8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r>
              <a:rPr lang="zh-CN" sz="1000">
                <a:latin typeface="Calibri"/>
                <a:ea typeface="Microsoft YaHei"/>
              </a:rPr>
              <a:t>系统隔离</a:t>
            </a:r>
          </a:p>
        </p:txBody>
      </p:sp>
      <p:sp>
        <p:nvSpPr>
          <p:cNvPr id="12" name="六角星 11"/>
          <p:cNvSpPr/>
          <p:nvPr/>
        </p:nvSpPr>
        <p:spPr>
          <a:xfrm>
            <a:off x="4104330" y="4035000"/>
            <a:ext cx="661664" cy="724085"/>
          </a:xfrm>
          <a:prstGeom prst="star6">
            <a:avLst>
              <a:gd name="adj" fmla="val 28868"/>
              <a:gd name="hf" fmla="val 115470"/>
            </a:avLst>
          </a:prstGeom>
          <a:solidFill>
            <a:srgbClr val="FFC8B8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r>
              <a:rPr lang="zh-CN" sz="1000">
                <a:latin typeface="Calibri"/>
                <a:ea typeface="Microsoft YaHei"/>
              </a:rPr>
              <a:t>系统隔离</a:t>
            </a:r>
          </a:p>
        </p:txBody>
      </p:sp>
      <p:sp>
        <p:nvSpPr>
          <p:cNvPr id="13" name="六角星 12"/>
          <p:cNvSpPr/>
          <p:nvPr/>
        </p:nvSpPr>
        <p:spPr>
          <a:xfrm>
            <a:off x="2206476" y="3757941"/>
            <a:ext cx="661664" cy="724085"/>
          </a:xfrm>
          <a:prstGeom prst="star6">
            <a:avLst>
              <a:gd name="adj" fmla="val 28868"/>
              <a:gd name="hf" fmla="val 115470"/>
            </a:avLst>
          </a:prstGeom>
          <a:solidFill>
            <a:srgbClr val="FFC8B8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r>
              <a:rPr lang="zh-CN" sz="1000">
                <a:latin typeface="Calibri"/>
                <a:ea typeface="Microsoft YaHei"/>
              </a:rPr>
              <a:t>缓存设计</a:t>
            </a:r>
          </a:p>
        </p:txBody>
      </p:sp>
      <p:sp>
        <p:nvSpPr>
          <p:cNvPr id="14" name="六角星 13"/>
          <p:cNvSpPr/>
          <p:nvPr/>
        </p:nvSpPr>
        <p:spPr>
          <a:xfrm>
            <a:off x="5702185" y="2646845"/>
            <a:ext cx="661664" cy="724085"/>
          </a:xfrm>
          <a:prstGeom prst="star6">
            <a:avLst>
              <a:gd name="adj" fmla="val 28868"/>
              <a:gd name="hf" fmla="val 115470"/>
            </a:avLst>
          </a:prstGeom>
          <a:solidFill>
            <a:srgbClr val="FFC8B8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r>
              <a:rPr lang="zh-CN" sz="1000">
                <a:latin typeface="Calibri"/>
                <a:ea typeface="Microsoft YaHei"/>
              </a:rPr>
              <a:t>安全设计</a:t>
            </a:r>
          </a:p>
        </p:txBody>
      </p:sp>
      <p:sp>
        <p:nvSpPr>
          <p:cNvPr id="15" name="标题 1"/>
          <p:cNvSpPr txBox="1"/>
          <p:nvPr/>
        </p:nvSpPr>
        <p:spPr>
          <a:xfrm>
            <a:off x="-50736" y="26951"/>
            <a:ext cx="457940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 sz="3200">
                <a:solidFill>
                  <a:srgbClr val="000000"/>
                </a:solidFill>
                <a:latin typeface="微软雅黑"/>
                <a:ea typeface="微软雅黑"/>
              </a:rPr>
              <a:t>2.2.2 秒杀系统架构设计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4902440" y="1781163"/>
            <a:ext cx="3359458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en-US" sz="2000" dirty="0" err="1">
                <a:solidFill>
                  <a:srgbClr val="000000"/>
                </a:solidFill>
                <a:latin typeface="微软雅黑"/>
                <a:ea typeface="微软雅黑"/>
              </a:rPr>
              <a:t>系统分析设计与实现</a:t>
            </a:r>
            <a:endParaRPr lang="en-US" sz="200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312524" y="3014817"/>
            <a:ext cx="349276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zh-CN" altLang="en-US" sz="1850" dirty="0">
                <a:solidFill>
                  <a:srgbClr val="000000"/>
                </a:solidFill>
                <a:latin typeface="微软雅黑"/>
                <a:ea typeface="微软雅黑"/>
              </a:rPr>
              <a:t>架构度量和压力测试</a:t>
            </a:r>
            <a:endParaRPr lang="en-US" sz="185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1312524" y="1781163"/>
            <a:ext cx="3415003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en-US" sz="2000" dirty="0">
                <a:latin typeface="微软雅黑"/>
                <a:ea typeface="微软雅黑"/>
              </a:rPr>
              <a:t>课程介绍和课程目标</a:t>
            </a:r>
          </a:p>
        </p:txBody>
      </p:sp>
      <p:sp>
        <p:nvSpPr>
          <p:cNvPr id="7" name="标题 1"/>
          <p:cNvSpPr txBox="1"/>
          <p:nvPr/>
        </p:nvSpPr>
        <p:spPr>
          <a:xfrm>
            <a:off x="4902440" y="3014817"/>
            <a:ext cx="350387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en-US" sz="2000" dirty="0" err="1">
                <a:latin typeface="微软雅黑"/>
                <a:ea typeface="微软雅黑"/>
              </a:rPr>
              <a:t>架构</a:t>
            </a:r>
            <a:r>
              <a:rPr lang="zh-CN" altLang="en-US" sz="2000" dirty="0">
                <a:latin typeface="微软雅黑"/>
                <a:ea typeface="微软雅黑"/>
              </a:rPr>
              <a:t>持续优化和</a:t>
            </a:r>
            <a:r>
              <a:rPr lang="en-US" sz="2000" dirty="0" err="1">
                <a:latin typeface="微软雅黑"/>
                <a:ea typeface="微软雅黑"/>
              </a:rPr>
              <a:t>演</a:t>
            </a:r>
            <a:r>
              <a:rPr lang="zh-CN" altLang="en-US" sz="2000" dirty="0">
                <a:latin typeface="微软雅黑"/>
                <a:ea typeface="微软雅黑"/>
              </a:rPr>
              <a:t>进</a:t>
            </a:r>
            <a:endParaRPr lang="en-US" sz="2000" dirty="0">
              <a:latin typeface="微软雅黑"/>
              <a:ea typeface="微软雅黑"/>
            </a:endParaRPr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225ED94F-C023-41B2-B22F-7B0B873F90EF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课程内容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6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2.2.3 存储设计（数据库）</a:t>
            </a:r>
          </a:p>
        </p:txBody>
      </p:sp>
      <p:graphicFrame>
        <p:nvGraphicFramePr>
          <p:cNvPr id="7" name="表格 6"/>
          <p:cNvGraphicFramePr/>
          <p:nvPr/>
        </p:nvGraphicFramePr>
        <p:xfrm>
          <a:off x="3178612" y="1548097"/>
          <a:ext cx="3098800" cy="1244600"/>
        </p:xfrm>
        <a:graphic>
          <a:graphicData uri="http://schemas.openxmlformats.org/drawingml/2006/table">
            <a:tbl>
              <a:tblPr>
                <a:tableStyleId>{58542034-FE4F-4ADA-92B8-4CA66D0F0DF3}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r>
                        <a:rPr lang="zh-CN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/>
                        <a:t>商品编号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r>
                        <a:rPr lang="zh-CN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/>
                        <a:t>商品名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r>
                        <a:rPr lang="zh-CN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/>
                        <a:t>价格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r>
                        <a:rPr lang="zh-CN"/>
                        <a:t>desc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3178612" y="1217897"/>
            <a:ext cx="2389727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b="1"/>
              <a:t>（1）商品表tb_product</a:t>
            </a:r>
          </a:p>
        </p:txBody>
      </p:sp>
      <p:graphicFrame>
        <p:nvGraphicFramePr>
          <p:cNvPr id="9" name="表格 8"/>
          <p:cNvGraphicFramePr/>
          <p:nvPr/>
        </p:nvGraphicFramePr>
        <p:xfrm>
          <a:off x="3178612" y="3341552"/>
          <a:ext cx="3098800" cy="1244600"/>
        </p:xfrm>
        <a:graphic>
          <a:graphicData uri="http://schemas.openxmlformats.org/drawingml/2006/table">
            <a:tbl>
              <a:tblPr>
                <a:tableStyleId>{58542034-FE4F-4ADA-92B8-4CA66D0F0DF3}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r>
                        <a:rPr lang="zh-CN"/>
                        <a:t>product_id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/>
                        <a:t>商品编号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r>
                        <a:rPr lang="zh-CN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/>
                        <a:t>库存数量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r>
                        <a:rPr lang="zh-CN"/>
                        <a:t>max_limit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/>
                        <a:t>最大购买数量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r>
                        <a:rPr lang="zh-CN"/>
                        <a:t>min_limit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/>
                        <a:t>最小购买数量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3178612" y="3011352"/>
            <a:ext cx="1992694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b="1"/>
              <a:t>（2）库存表tb_stock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2.2.3 存储设计（缓存）</a:t>
            </a:r>
          </a:p>
        </p:txBody>
      </p:sp>
      <p:sp>
        <p:nvSpPr>
          <p:cNvPr id="7" name=" 6"/>
          <p:cNvSpPr/>
          <p:nvPr/>
        </p:nvSpPr>
        <p:spPr>
          <a:xfrm>
            <a:off x="387011" y="1036191"/>
            <a:ext cx="2003786" cy="330900"/>
          </a:xfrm>
        </p:spPr>
        <p:txBody>
          <a:bodyPr/>
          <a:lstStyle/>
          <a:p>
            <a:r>
              <a:rPr lang="zh-CN" sz="1350" b="1">
                <a:solidFill>
                  <a:srgbClr val="000000"/>
                </a:solidFill>
                <a:latin typeface="Calibri"/>
                <a:ea typeface="等线"/>
              </a:rPr>
              <a:t>（1）缓存结构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49306" y="1511956"/>
            <a:ext cx="2427180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/>
              <a:t>K-V结构：</a:t>
            </a:r>
          </a:p>
          <a:p>
            <a:r>
              <a:rPr lang="zh-CN"/>
              <a:t>&lt;product_id, stock_info&gt;</a:t>
            </a:r>
          </a:p>
        </p:txBody>
      </p:sp>
      <p:sp>
        <p:nvSpPr>
          <p:cNvPr id="9" name=" 8"/>
          <p:cNvSpPr/>
          <p:nvPr/>
        </p:nvSpPr>
        <p:spPr>
          <a:xfrm>
            <a:off x="4007562" y="1036191"/>
            <a:ext cx="2003786" cy="330900"/>
          </a:xfrm>
        </p:spPr>
        <p:txBody>
          <a:bodyPr/>
          <a:lstStyle/>
          <a:p>
            <a:r>
              <a:rPr lang="zh-CN" sz="1350" b="1">
                <a:solidFill>
                  <a:srgbClr val="000000"/>
                </a:solidFill>
                <a:latin typeface="Calibri"/>
                <a:ea typeface="等线"/>
              </a:rPr>
              <a:t>（2）缓存机制</a:t>
            </a:r>
          </a:p>
        </p:txBody>
      </p:sp>
      <p:pic>
        <p:nvPicPr>
          <p:cNvPr id="10" name="图片 9"/>
          <p:cNvPicPr/>
          <p:nvPr/>
        </p:nvPicPr>
        <p:blipFill>
          <a:blip r:embed="rId3"/>
          <a:stretch/>
        </p:blipFill>
        <p:spPr>
          <a:xfrm>
            <a:off x="254000" y="3036610"/>
            <a:ext cx="1388061" cy="1285548"/>
          </a:xfrm>
          <a:prstGeom prst="rect">
            <a:avLst/>
          </a:prstGeom>
        </p:spPr>
      </p:pic>
      <p:sp>
        <p:nvSpPr>
          <p:cNvPr id="11" name="圆角矩形 10"/>
          <p:cNvSpPr/>
          <p:nvPr/>
        </p:nvSpPr>
        <p:spPr>
          <a:xfrm>
            <a:off x="1466060" y="3120628"/>
            <a:ext cx="2541502" cy="1011222"/>
          </a:xfrm>
          <a:prstGeom prst="roundRect">
            <a:avLst/>
          </a:prstGeom>
          <a:solidFill>
            <a:srgbClr val="E99899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r>
              <a:rPr lang="zh-CN" sz="1600"/>
              <a:t>1、缓存失效怎么办呢？</a:t>
            </a:r>
          </a:p>
          <a:p>
            <a:r>
              <a:rPr lang="zh-CN" sz="1600"/>
              <a:t>2、如何防止缓存击穿？</a:t>
            </a:r>
          </a:p>
        </p:txBody>
      </p:sp>
      <p:pic>
        <p:nvPicPr>
          <p:cNvPr id="12" name="图片 11"/>
          <p:cNvPicPr/>
          <p:nvPr/>
        </p:nvPicPr>
        <p:blipFill>
          <a:blip r:embed="rId4"/>
          <a:stretch/>
        </p:blipFill>
        <p:spPr>
          <a:xfrm>
            <a:off x="4202156" y="1036254"/>
            <a:ext cx="4816376" cy="40280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2.2.4 应用设计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/>
        </p:blipFill>
        <p:spPr>
          <a:xfrm>
            <a:off x="1678075" y="1055458"/>
            <a:ext cx="6504907" cy="399458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2.3 秒杀系统实现</a:t>
            </a:r>
          </a:p>
        </p:txBody>
      </p:sp>
      <p:sp>
        <p:nvSpPr>
          <p:cNvPr id="7" name="右箭头标注 6"/>
          <p:cNvSpPr/>
          <p:nvPr/>
        </p:nvSpPr>
        <p:spPr>
          <a:xfrm>
            <a:off x="1977415" y="1388697"/>
            <a:ext cx="2044088" cy="2366232"/>
          </a:xfrm>
          <a:prstGeom prst="rightArrowCallout">
            <a:avLst/>
          </a:prstGeom>
          <a:solidFill>
            <a:srgbClr val="DFF8FF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2000">
                <a:solidFill>
                  <a:srgbClr val="FF0000"/>
                </a:solidFill>
              </a:rPr>
              <a:t>开发</a:t>
            </a:r>
          </a:p>
        </p:txBody>
      </p:sp>
      <p:sp>
        <p:nvSpPr>
          <p:cNvPr id="8" name="右箭头标注 7"/>
          <p:cNvSpPr/>
          <p:nvPr/>
        </p:nvSpPr>
        <p:spPr>
          <a:xfrm>
            <a:off x="4021502" y="1388697"/>
            <a:ext cx="2066306" cy="2366232"/>
          </a:xfrm>
          <a:prstGeom prst="rightArrowCallout">
            <a:avLst/>
          </a:prstGeom>
          <a:solidFill>
            <a:srgbClr val="85D4E6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2000">
                <a:solidFill>
                  <a:srgbClr val="FF0000"/>
                </a:solidFill>
              </a:rPr>
              <a:t>部署</a:t>
            </a:r>
          </a:p>
        </p:txBody>
      </p:sp>
      <p:sp>
        <p:nvSpPr>
          <p:cNvPr id="9" name="矩形 8"/>
          <p:cNvSpPr/>
          <p:nvPr/>
        </p:nvSpPr>
        <p:spPr>
          <a:xfrm>
            <a:off x="6087808" y="1388697"/>
            <a:ext cx="1410852" cy="2366232"/>
          </a:xfrm>
          <a:prstGeom prst="rect">
            <a:avLst/>
          </a:prstGeom>
          <a:solidFill>
            <a:srgbClr val="4CC2EE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2000">
                <a:solidFill>
                  <a:srgbClr val="FF0000"/>
                </a:solidFill>
              </a:rPr>
              <a:t>运行</a:t>
            </a:r>
          </a:p>
        </p:txBody>
      </p:sp>
      <p:sp>
        <p:nvSpPr>
          <p:cNvPr id="10" name="操作按钮: 影片 9"/>
          <p:cNvSpPr/>
          <p:nvPr/>
        </p:nvSpPr>
        <p:spPr>
          <a:xfrm>
            <a:off x="4021502" y="3972578"/>
            <a:ext cx="1360780" cy="786506"/>
          </a:xfrm>
          <a:prstGeom prst="actionButtonMovie">
            <a:avLst/>
          </a:prstGeom>
          <a:solidFill>
            <a:srgbClr val="DFF8FF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pPr algn="ctr"/>
            <a:r>
              <a:rPr lang="zh-CN">
                <a:solidFill>
                  <a:srgbClr val="FF0000"/>
                </a:solidFill>
              </a:rPr>
              <a:t>演示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2209582" y="2003732"/>
            <a:ext cx="349276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5大架构维度</a:t>
            </a:r>
          </a:p>
        </p:txBody>
      </p:sp>
      <p:sp>
        <p:nvSpPr>
          <p:cNvPr id="4" name="标题 1"/>
          <p:cNvSpPr txBox="1"/>
          <p:nvPr/>
        </p:nvSpPr>
        <p:spPr>
          <a:xfrm>
            <a:off x="2209582" y="1414564"/>
            <a:ext cx="5148385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en-US" sz="2000">
                <a:solidFill>
                  <a:srgbClr val="000000"/>
                </a:solidFill>
                <a:latin typeface="微软雅黑"/>
                <a:ea typeface="微软雅黑"/>
              </a:rPr>
              <a:t>自顶向下、分而治之=&gt;分层、模块化</a:t>
            </a:r>
          </a:p>
        </p:txBody>
      </p:sp>
      <p:sp>
        <p:nvSpPr>
          <p:cNvPr id="5" name="标题 1"/>
          <p:cNvSpPr txBox="1"/>
          <p:nvPr/>
        </p:nvSpPr>
        <p:spPr>
          <a:xfrm>
            <a:off x="2512219" y="471201"/>
            <a:ext cx="4119561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2.4 本章小结</a:t>
            </a:r>
          </a:p>
        </p:txBody>
      </p:sp>
      <p:sp>
        <p:nvSpPr>
          <p:cNvPr id="6" name="标题 1"/>
          <p:cNvSpPr txBox="1"/>
          <p:nvPr/>
        </p:nvSpPr>
        <p:spPr>
          <a:xfrm>
            <a:off x="2209582" y="2592900"/>
            <a:ext cx="373716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全链路缓存设计</a:t>
            </a:r>
          </a:p>
        </p:txBody>
      </p:sp>
      <p:sp>
        <p:nvSpPr>
          <p:cNvPr id="7" name="标题 1"/>
          <p:cNvSpPr txBox="1"/>
          <p:nvPr/>
        </p:nvSpPr>
        <p:spPr>
          <a:xfrm>
            <a:off x="2209582" y="3182068"/>
            <a:ext cx="373716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缓存常见问题解决</a:t>
            </a:r>
          </a:p>
        </p:txBody>
      </p:sp>
      <p:pic>
        <p:nvPicPr>
          <p:cNvPr id="8" name="图片 7"/>
          <p:cNvPicPr/>
          <p:nvPr/>
        </p:nvPicPr>
        <p:blipFill>
          <a:blip r:embed="rId3"/>
          <a:stretch/>
        </p:blipFill>
        <p:spPr>
          <a:xfrm>
            <a:off x="5530722" y="2176004"/>
            <a:ext cx="2634343" cy="266238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4902440" y="1781163"/>
            <a:ext cx="3359458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en-US" sz="2000">
                <a:solidFill>
                  <a:srgbClr val="000000"/>
                </a:solidFill>
                <a:latin typeface="微软雅黑"/>
                <a:ea typeface="微软雅黑"/>
              </a:rPr>
              <a:t>秒杀系统分析设计与实现</a:t>
            </a:r>
          </a:p>
        </p:txBody>
      </p:sp>
      <p:sp>
        <p:nvSpPr>
          <p:cNvPr id="4" name="标题 1"/>
          <p:cNvSpPr txBox="1"/>
          <p:nvPr/>
        </p:nvSpPr>
        <p:spPr>
          <a:xfrm>
            <a:off x="1312524" y="3014817"/>
            <a:ext cx="349276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en-US" sz="1850">
                <a:solidFill>
                  <a:srgbClr val="FF0000"/>
                </a:solidFill>
                <a:latin typeface="微软雅黑"/>
                <a:ea typeface="微软雅黑"/>
              </a:rPr>
              <a:t>压测系统原理及测试实践</a:t>
            </a:r>
          </a:p>
        </p:txBody>
      </p:sp>
      <p:sp>
        <p:nvSpPr>
          <p:cNvPr id="5" name="标题 1"/>
          <p:cNvSpPr txBox="1"/>
          <p:nvPr/>
        </p:nvSpPr>
        <p:spPr>
          <a:xfrm>
            <a:off x="1312524" y="1781163"/>
            <a:ext cx="3415003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en-US" sz="2000">
                <a:solidFill>
                  <a:srgbClr val="000000"/>
                </a:solidFill>
                <a:latin typeface="微软雅黑"/>
                <a:ea typeface="微软雅黑"/>
              </a:rPr>
              <a:t>课程设计和课程目标</a:t>
            </a:r>
          </a:p>
        </p:txBody>
      </p:sp>
      <p:sp>
        <p:nvSpPr>
          <p:cNvPr id="6" name="标题 1"/>
          <p:cNvSpPr txBox="1"/>
          <p:nvPr/>
        </p:nvSpPr>
        <p:spPr>
          <a:xfrm>
            <a:off x="2512219" y="471201"/>
            <a:ext cx="4119561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ctr">
              <a:lnSpc>
                <a:spcPct val="90000"/>
              </a:lnSpc>
              <a:spcBef>
                <a:spcPct val="0"/>
              </a:spcBef>
              <a:buNone/>
              <a:defRPr sz="3200">
                <a:latin typeface="PingFang SC Regular"/>
                <a:ea typeface="Microsoft YaHei"/>
              </a:defRPr>
            </a:lvl1pPr>
          </a:lstStyle>
          <a:p>
            <a:r>
              <a:rPr lang="zh-CN">
                <a:latin typeface="微软雅黑"/>
                <a:ea typeface="微软雅黑"/>
              </a:rPr>
              <a:t>课程内容</a:t>
            </a:r>
          </a:p>
        </p:txBody>
      </p:sp>
      <p:sp>
        <p:nvSpPr>
          <p:cNvPr id="7" name="标题 1"/>
          <p:cNvSpPr txBox="1"/>
          <p:nvPr/>
        </p:nvSpPr>
        <p:spPr>
          <a:xfrm>
            <a:off x="4902440" y="3014817"/>
            <a:ext cx="350387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en-US" sz="2000">
                <a:latin typeface="微软雅黑"/>
                <a:ea typeface="微软雅黑"/>
              </a:rPr>
              <a:t>秒杀架构演化与性能优化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1932585" y="2289968"/>
            <a:ext cx="6527877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zh-CN" sz="2000">
                <a:solidFill>
                  <a:srgbClr val="000000"/>
                </a:solidFill>
                <a:latin typeface="微软雅黑"/>
                <a:ea typeface="微软雅黑"/>
              </a:rPr>
              <a:t>压测准备</a:t>
            </a:r>
          </a:p>
        </p:txBody>
      </p:sp>
      <p:sp>
        <p:nvSpPr>
          <p:cNvPr id="6" name="标题 1"/>
          <p:cNvSpPr txBox="1"/>
          <p:nvPr/>
        </p:nvSpPr>
        <p:spPr>
          <a:xfrm>
            <a:off x="2537308" y="471201"/>
            <a:ext cx="5479908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en-US" sz="3200">
                <a:solidFill>
                  <a:srgbClr val="000000"/>
                </a:solidFill>
                <a:latin typeface="微软雅黑"/>
                <a:ea typeface="微软雅黑"/>
              </a:rPr>
              <a:t>三 压测系统原理及测试实践</a:t>
            </a:r>
          </a:p>
        </p:txBody>
      </p:sp>
      <p:sp>
        <p:nvSpPr>
          <p:cNvPr id="9" name="标题 1"/>
          <p:cNvSpPr txBox="1"/>
          <p:nvPr/>
        </p:nvSpPr>
        <p:spPr>
          <a:xfrm>
            <a:off x="1932585" y="1600734"/>
            <a:ext cx="6190370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zh-CN" sz="2000">
                <a:latin typeface="微软雅黑"/>
                <a:ea typeface="微软雅黑"/>
              </a:rPr>
              <a:t>压力测试理论</a:t>
            </a:r>
          </a:p>
        </p:txBody>
      </p:sp>
      <p:sp>
        <p:nvSpPr>
          <p:cNvPr id="10" name="标题 1"/>
          <p:cNvSpPr txBox="1"/>
          <p:nvPr/>
        </p:nvSpPr>
        <p:spPr>
          <a:xfrm>
            <a:off x="1932585" y="2988926"/>
            <a:ext cx="6379031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zh-CN" sz="2000">
                <a:solidFill>
                  <a:srgbClr val="000000"/>
                </a:solidFill>
                <a:latin typeface="微软雅黑"/>
                <a:ea typeface="微软雅黑"/>
              </a:rPr>
              <a:t>压测执行</a:t>
            </a:r>
          </a:p>
        </p:txBody>
      </p:sp>
      <p:sp>
        <p:nvSpPr>
          <p:cNvPr id="11" name="标题 1"/>
          <p:cNvSpPr txBox="1"/>
          <p:nvPr/>
        </p:nvSpPr>
        <p:spPr>
          <a:xfrm>
            <a:off x="1932585" y="3714487"/>
            <a:ext cx="6379031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zh-CN" sz="2000">
                <a:solidFill>
                  <a:srgbClr val="000000"/>
                </a:solidFill>
                <a:latin typeface="微软雅黑"/>
                <a:ea typeface="微软雅黑"/>
              </a:rPr>
              <a:t>压测结果分析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3.1 压力测试理论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/>
        </p:blipFill>
        <p:spPr>
          <a:xfrm>
            <a:off x="2271710" y="1001957"/>
            <a:ext cx="5196844" cy="4044558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3.2 压测准备（Jmeter）</a:t>
            </a:r>
          </a:p>
        </p:txBody>
      </p:sp>
      <p:sp>
        <p:nvSpPr>
          <p:cNvPr id="7" name=" 6"/>
          <p:cNvSpPr/>
          <p:nvPr/>
        </p:nvSpPr>
        <p:spPr>
          <a:xfrm>
            <a:off x="2413140" y="4566070"/>
            <a:ext cx="5080000" cy="412330"/>
          </a:xfrm>
        </p:spPr>
        <p:txBody>
          <a:bodyPr/>
          <a:lstStyle/>
          <a:p>
            <a:r>
              <a:rPr>
                <a:hlinkClick r:id="rId3"/>
              </a:rPr>
              <a:t>http://jmeter.apache.org/usermanual/index.html</a:t>
            </a:r>
          </a:p>
        </p:txBody>
      </p:sp>
      <p:pic>
        <p:nvPicPr>
          <p:cNvPr id="8" name="图片 7"/>
          <p:cNvPicPr/>
          <p:nvPr/>
        </p:nvPicPr>
        <p:blipFill>
          <a:blip r:embed="rId4"/>
          <a:stretch/>
        </p:blipFill>
        <p:spPr>
          <a:xfrm>
            <a:off x="692150" y="1679345"/>
            <a:ext cx="8101705" cy="1603541"/>
          </a:xfrm>
          <a:prstGeom prst="rect">
            <a:avLst/>
          </a:prstGeom>
        </p:spPr>
      </p:pic>
      <p:sp>
        <p:nvSpPr>
          <p:cNvPr id="9" name="操作按钮: 影片 8"/>
          <p:cNvSpPr/>
          <p:nvPr/>
        </p:nvSpPr>
        <p:spPr>
          <a:xfrm>
            <a:off x="4062612" y="3644029"/>
            <a:ext cx="1360780" cy="786506"/>
          </a:xfrm>
          <a:prstGeom prst="actionButtonMovie">
            <a:avLst/>
          </a:prstGeom>
          <a:solidFill>
            <a:srgbClr val="DFF8FF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pPr algn="ctr"/>
            <a:r>
              <a:rPr lang="zh-CN">
                <a:solidFill>
                  <a:srgbClr val="FF0000"/>
                </a:solidFill>
              </a:rPr>
              <a:t>演示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3.3 压测执行</a:t>
            </a:r>
            <a:r>
              <a:rPr lang="zh-CN" sz="3200">
                <a:solidFill>
                  <a:srgbClr val="000000"/>
                </a:solidFill>
                <a:latin typeface="微软雅黑"/>
                <a:ea typeface="微软雅黑"/>
              </a:rPr>
              <a:t>（Jmeter）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/>
        </p:blipFill>
        <p:spPr>
          <a:xfrm>
            <a:off x="645770" y="1330119"/>
            <a:ext cx="8169680" cy="2483389"/>
          </a:xfrm>
          <a:prstGeom prst="rect">
            <a:avLst/>
          </a:prstGeom>
        </p:spPr>
      </p:pic>
      <p:sp>
        <p:nvSpPr>
          <p:cNvPr id="8" name="操作按钮: 影片 7"/>
          <p:cNvSpPr/>
          <p:nvPr/>
        </p:nvSpPr>
        <p:spPr>
          <a:xfrm>
            <a:off x="4050220" y="3904603"/>
            <a:ext cx="1360780" cy="786506"/>
          </a:xfrm>
          <a:prstGeom prst="actionButtonMovie">
            <a:avLst/>
          </a:prstGeom>
          <a:solidFill>
            <a:srgbClr val="DFF8FF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pPr algn="ctr"/>
            <a:r>
              <a:rPr lang="zh-CN">
                <a:solidFill>
                  <a:srgbClr val="FF0000"/>
                </a:solidFill>
              </a:rPr>
              <a:t>演示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>
            <a:extLst>
              <a:ext uri="{FF2B5EF4-FFF2-40B4-BE49-F238E27FC236}">
                <a16:creationId xmlns:a16="http://schemas.microsoft.com/office/drawing/2014/main" id="{F30ED7F7-C1A1-43E6-8B28-0C28C94DCB64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课程介绍和课程目标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>
            <a:extLst>
              <a:ext uri="{FF2B5EF4-FFF2-40B4-BE49-F238E27FC236}">
                <a16:creationId xmlns:a16="http://schemas.microsoft.com/office/drawing/2014/main" id="{E7F713A0-0F3A-4639-B8D6-97F589BF683C}"/>
              </a:ext>
            </a:extLst>
          </p:cNvPr>
          <p:cNvSpPr>
            <a:spLocks/>
          </p:cNvSpPr>
          <p:nvPr/>
        </p:nvSpPr>
        <p:spPr>
          <a:xfrm>
            <a:off x="1339861" y="220609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前序知识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6" name="矩形">
            <a:extLst>
              <a:ext uri="{FF2B5EF4-FFF2-40B4-BE49-F238E27FC236}">
                <a16:creationId xmlns:a16="http://schemas.microsoft.com/office/drawing/2014/main" id="{F593B74B-B457-400C-8392-7460EC879F4C}"/>
              </a:ext>
            </a:extLst>
          </p:cNvPr>
          <p:cNvSpPr>
            <a:spLocks/>
          </p:cNvSpPr>
          <p:nvPr/>
        </p:nvSpPr>
        <p:spPr>
          <a:xfrm>
            <a:off x="1336188" y="145408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课程简介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7" name="矩形">
            <a:extLst>
              <a:ext uri="{FF2B5EF4-FFF2-40B4-BE49-F238E27FC236}">
                <a16:creationId xmlns:a16="http://schemas.microsoft.com/office/drawing/2014/main" id="{AE30A34E-F96D-4ABD-962E-65380626E21A}"/>
              </a:ext>
            </a:extLst>
          </p:cNvPr>
          <p:cNvSpPr>
            <a:spLocks/>
          </p:cNvSpPr>
          <p:nvPr/>
        </p:nvSpPr>
        <p:spPr>
          <a:xfrm>
            <a:off x="1356876" y="295955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课程目标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1851508" y="471201"/>
            <a:ext cx="57983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3.4 压测结果分析</a:t>
            </a:r>
            <a:r>
              <a:rPr lang="zh-CN" sz="3200">
                <a:solidFill>
                  <a:srgbClr val="000000"/>
                </a:solidFill>
                <a:latin typeface="微软雅黑"/>
                <a:ea typeface="微软雅黑"/>
              </a:rPr>
              <a:t>（Jmeter）</a:t>
            </a:r>
          </a:p>
        </p:txBody>
      </p:sp>
      <p:sp>
        <p:nvSpPr>
          <p:cNvPr id="7" name="操作按钮: 影片 6"/>
          <p:cNvSpPr/>
          <p:nvPr/>
        </p:nvSpPr>
        <p:spPr>
          <a:xfrm>
            <a:off x="3891673" y="2178560"/>
            <a:ext cx="1360780" cy="786506"/>
          </a:xfrm>
          <a:prstGeom prst="actionButtonMovie">
            <a:avLst/>
          </a:prstGeom>
          <a:solidFill>
            <a:srgbClr val="DFF8FF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pPr algn="ctr"/>
            <a:r>
              <a:rPr lang="zh-CN">
                <a:solidFill>
                  <a:srgbClr val="FF0000"/>
                </a:solidFill>
              </a:rPr>
              <a:t>演示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228849" y="1484492"/>
            <a:ext cx="1778000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>
                <a:solidFill>
                  <a:srgbClr val="FF0200"/>
                </a:solidFill>
              </a:rPr>
              <a:t>补充压测结果截图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1312524" y="2448833"/>
            <a:ext cx="349276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Jmeter如何做压力测试</a:t>
            </a:r>
          </a:p>
        </p:txBody>
      </p:sp>
      <p:sp>
        <p:nvSpPr>
          <p:cNvPr id="4" name="标题 1"/>
          <p:cNvSpPr txBox="1"/>
          <p:nvPr/>
        </p:nvSpPr>
        <p:spPr>
          <a:xfrm>
            <a:off x="1312524" y="1781163"/>
            <a:ext cx="3415003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en-US" sz="2000">
                <a:solidFill>
                  <a:srgbClr val="000000"/>
                </a:solidFill>
                <a:latin typeface="微软雅黑"/>
                <a:ea typeface="微软雅黑"/>
              </a:rPr>
              <a:t>压测理论</a:t>
            </a:r>
          </a:p>
        </p:txBody>
      </p:sp>
      <p:sp>
        <p:nvSpPr>
          <p:cNvPr id="5" name="标题 1"/>
          <p:cNvSpPr txBox="1"/>
          <p:nvPr/>
        </p:nvSpPr>
        <p:spPr>
          <a:xfrm>
            <a:off x="2512219" y="471201"/>
            <a:ext cx="4119561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3.5 本章小结</a:t>
            </a:r>
          </a:p>
        </p:txBody>
      </p:sp>
      <p:sp>
        <p:nvSpPr>
          <p:cNvPr id="6" name="标题 1"/>
          <p:cNvSpPr txBox="1"/>
          <p:nvPr/>
        </p:nvSpPr>
        <p:spPr>
          <a:xfrm>
            <a:off x="1312524" y="3081310"/>
            <a:ext cx="349276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压测结果的总结分析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4902440" y="1781163"/>
            <a:ext cx="3359458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en-US" sz="2000">
                <a:solidFill>
                  <a:srgbClr val="000000"/>
                </a:solidFill>
                <a:latin typeface="微软雅黑"/>
                <a:ea typeface="微软雅黑"/>
              </a:rPr>
              <a:t>秒杀系统分析设计与实现</a:t>
            </a:r>
          </a:p>
        </p:txBody>
      </p:sp>
      <p:sp>
        <p:nvSpPr>
          <p:cNvPr id="4" name="标题 1"/>
          <p:cNvSpPr txBox="1"/>
          <p:nvPr/>
        </p:nvSpPr>
        <p:spPr>
          <a:xfrm>
            <a:off x="1312524" y="3014817"/>
            <a:ext cx="349276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压测系统原理及测试实践</a:t>
            </a:r>
          </a:p>
        </p:txBody>
      </p:sp>
      <p:sp>
        <p:nvSpPr>
          <p:cNvPr id="5" name="标题 1"/>
          <p:cNvSpPr txBox="1"/>
          <p:nvPr/>
        </p:nvSpPr>
        <p:spPr>
          <a:xfrm>
            <a:off x="1312524" y="1781163"/>
            <a:ext cx="3415003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en-US" sz="2000" dirty="0">
                <a:solidFill>
                  <a:srgbClr val="000000"/>
                </a:solidFill>
                <a:latin typeface="微软雅黑"/>
                <a:ea typeface="微软雅黑"/>
              </a:rPr>
              <a:t>课程介绍和课程目标</a:t>
            </a:r>
          </a:p>
        </p:txBody>
      </p:sp>
      <p:sp>
        <p:nvSpPr>
          <p:cNvPr id="6" name="标题 1"/>
          <p:cNvSpPr txBox="1"/>
          <p:nvPr/>
        </p:nvSpPr>
        <p:spPr>
          <a:xfrm>
            <a:off x="2512219" y="471201"/>
            <a:ext cx="4119561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ctr">
              <a:lnSpc>
                <a:spcPct val="90000"/>
              </a:lnSpc>
              <a:spcBef>
                <a:spcPct val="0"/>
              </a:spcBef>
              <a:buNone/>
              <a:defRPr sz="3200">
                <a:latin typeface="PingFang SC Regular"/>
                <a:ea typeface="Microsoft YaHei"/>
              </a:defRPr>
            </a:lvl1pPr>
          </a:lstStyle>
          <a:p>
            <a:r>
              <a:rPr lang="zh-CN">
                <a:latin typeface="微软雅黑"/>
                <a:ea typeface="微软雅黑"/>
              </a:rPr>
              <a:t>课程内容</a:t>
            </a:r>
          </a:p>
        </p:txBody>
      </p:sp>
      <p:sp>
        <p:nvSpPr>
          <p:cNvPr id="7" name="标题 1"/>
          <p:cNvSpPr txBox="1"/>
          <p:nvPr/>
        </p:nvSpPr>
        <p:spPr>
          <a:xfrm>
            <a:off x="4902440" y="3014817"/>
            <a:ext cx="350387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en-US" sz="2000">
                <a:solidFill>
                  <a:srgbClr val="FF0000"/>
                </a:solidFill>
                <a:latin typeface="微软雅黑"/>
                <a:ea typeface="微软雅黑"/>
              </a:rPr>
              <a:t>秒杀架构演化与性能优化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050148" y="471201"/>
            <a:ext cx="5479908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4.1 秒杀架构演进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108227" y="4464022"/>
            <a:ext cx="2083261" cy="443493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sz="1400" b="1"/>
              <a:t>阶段一：</a:t>
            </a:r>
            <a:r>
              <a:rPr lang="zh-CN" sz="1400" b="0"/>
              <a:t>混合部署</a:t>
            </a:r>
          </a:p>
        </p:txBody>
      </p:sp>
      <p:pic>
        <p:nvPicPr>
          <p:cNvPr id="8" name="图片 7"/>
          <p:cNvPicPr/>
          <p:nvPr/>
        </p:nvPicPr>
        <p:blipFill>
          <a:blip r:embed="rId2"/>
          <a:stretch/>
        </p:blipFill>
        <p:spPr>
          <a:xfrm>
            <a:off x="2124212" y="1076283"/>
            <a:ext cx="5394064" cy="3342142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050148" y="471201"/>
            <a:ext cx="5479908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4.1 秒杀架构演进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2706626" y="1010237"/>
            <a:ext cx="5053308" cy="360271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205386" y="4612953"/>
            <a:ext cx="2967576" cy="443493"/>
          </a:xfrm>
          <a:prstGeom prst="rect">
            <a:avLst/>
          </a:prstGeom>
          <a:ln w="12700">
            <a:prstDash val="solid"/>
          </a:ln>
        </p:spPr>
        <p:txBody>
          <a:bodyPr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 sz="1400" b="1"/>
              <a:t>阶段二：</a:t>
            </a:r>
            <a:r>
              <a:rPr lang="zh-CN" sz="1400"/>
              <a:t>系统独立部署、答题</a:t>
            </a:r>
          </a:p>
          <a:p>
            <a:r>
              <a:rPr lang="zh-CN" sz="1400"/>
              <a:t>预计流量：10w/s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050148" y="471201"/>
            <a:ext cx="5479908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4.1 秒杀架构演进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2142755" y="1069793"/>
            <a:ext cx="5603418" cy="35347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382620" y="4604534"/>
            <a:ext cx="3780376" cy="443493"/>
          </a:xfrm>
          <a:prstGeom prst="rect">
            <a:avLst/>
          </a:prstGeom>
          <a:ln w="12700">
            <a:prstDash val="solid"/>
          </a:ln>
        </p:spPr>
        <p:txBody>
          <a:bodyPr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 sz="1400" b="1"/>
              <a:t>阶段三：</a:t>
            </a:r>
            <a:r>
              <a:rPr lang="zh-CN" sz="1400"/>
              <a:t>动静分离、限流保护、本地缓存</a:t>
            </a:r>
          </a:p>
          <a:p>
            <a:r>
              <a:rPr lang="zh-CN" sz="1400"/>
              <a:t>预计流量：100w/s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1766916" y="459872"/>
            <a:ext cx="5479908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 性能优化</a:t>
            </a:r>
          </a:p>
        </p:txBody>
      </p:sp>
      <p:sp>
        <p:nvSpPr>
          <p:cNvPr id="7" name="可选流程 6"/>
          <p:cNvSpPr/>
          <p:nvPr/>
        </p:nvSpPr>
        <p:spPr>
          <a:xfrm>
            <a:off x="449560" y="1847029"/>
            <a:ext cx="2209212" cy="691087"/>
          </a:xfrm>
          <a:prstGeom prst="flowChartAlternateProcess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1600"/>
              <a:t>应用性能优化</a:t>
            </a:r>
          </a:p>
        </p:txBody>
      </p:sp>
      <p:sp>
        <p:nvSpPr>
          <p:cNvPr id="8" name="可选流程 7"/>
          <p:cNvSpPr/>
          <p:nvPr/>
        </p:nvSpPr>
        <p:spPr>
          <a:xfrm>
            <a:off x="449560" y="2898690"/>
            <a:ext cx="2209212" cy="691087"/>
          </a:xfrm>
          <a:prstGeom prst="flowChartAlternateProcess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1600"/>
              <a:t>秒杀关键设计</a:t>
            </a:r>
          </a:p>
        </p:txBody>
      </p:sp>
      <p:sp>
        <p:nvSpPr>
          <p:cNvPr id="9" name="可选流程 8"/>
          <p:cNvSpPr/>
          <p:nvPr/>
        </p:nvSpPr>
        <p:spPr>
          <a:xfrm>
            <a:off x="2854982" y="4194226"/>
            <a:ext cx="3081568" cy="691087"/>
          </a:xfrm>
          <a:prstGeom prst="flowChartAlternateProcess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1600"/>
              <a:t>安全设计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294562" y="1586455"/>
            <a:ext cx="2560421" cy="2277188"/>
          </a:xfrm>
          <a:prstGeom prst="roundRect">
            <a:avLst/>
          </a:prstGeom>
          <a:noFill/>
          <a:ln w="12700">
            <a:solidFill>
              <a:srgbClr val="5C5C5C"/>
            </a:solidFill>
            <a:prstDash val="sysDot"/>
          </a:ln>
        </p:spPr>
        <p:txBody>
          <a:bodyPr/>
          <a:lstStyle/>
          <a:p>
            <a:endParaRPr/>
          </a:p>
        </p:txBody>
      </p:sp>
      <p:sp>
        <p:nvSpPr>
          <p:cNvPr id="11" name="文本框 10"/>
          <p:cNvSpPr txBox="1"/>
          <p:nvPr/>
        </p:nvSpPr>
        <p:spPr>
          <a:xfrm>
            <a:off x="1008307" y="1172111"/>
            <a:ext cx="939632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b="1"/>
              <a:t>内部优化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3079605" y="1586455"/>
            <a:ext cx="2560421" cy="2277188"/>
          </a:xfrm>
          <a:prstGeom prst="roundRect">
            <a:avLst/>
          </a:prstGeom>
          <a:noFill/>
          <a:ln w="12700">
            <a:solidFill>
              <a:srgbClr val="5C5C5C"/>
            </a:solidFill>
            <a:prstDash val="sysDot"/>
          </a:ln>
        </p:spPr>
        <p:txBody>
          <a:bodyPr/>
          <a:lstStyle/>
          <a:p>
            <a:endParaRPr/>
          </a:p>
        </p:txBody>
      </p:sp>
      <p:sp>
        <p:nvSpPr>
          <p:cNvPr id="13" name="可选流程 12"/>
          <p:cNvSpPr/>
          <p:nvPr/>
        </p:nvSpPr>
        <p:spPr>
          <a:xfrm>
            <a:off x="3234604" y="1847029"/>
            <a:ext cx="2209212" cy="691087"/>
          </a:xfrm>
          <a:prstGeom prst="flowChartAlternateProcess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1600"/>
              <a:t>系统隔离</a:t>
            </a:r>
          </a:p>
        </p:txBody>
      </p:sp>
      <p:sp>
        <p:nvSpPr>
          <p:cNvPr id="14" name="可选流程 13"/>
          <p:cNvSpPr/>
          <p:nvPr/>
        </p:nvSpPr>
        <p:spPr>
          <a:xfrm>
            <a:off x="3234604" y="2898690"/>
            <a:ext cx="2209212" cy="691087"/>
          </a:xfrm>
          <a:prstGeom prst="flowChartAlternateProcess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1600"/>
              <a:t>集群流量控制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037054" y="1172111"/>
            <a:ext cx="939632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b="1"/>
              <a:t>外部隔离</a:t>
            </a:r>
          </a:p>
        </p:txBody>
      </p:sp>
      <p:sp>
        <p:nvSpPr>
          <p:cNvPr id="16" name="可选流程 15"/>
          <p:cNvSpPr/>
          <p:nvPr/>
        </p:nvSpPr>
        <p:spPr>
          <a:xfrm>
            <a:off x="6121612" y="1788419"/>
            <a:ext cx="2209212" cy="691087"/>
          </a:xfrm>
          <a:prstGeom prst="flowChartAlternateProcess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1600"/>
              <a:t>动静分离</a:t>
            </a:r>
          </a:p>
        </p:txBody>
      </p:sp>
      <p:sp>
        <p:nvSpPr>
          <p:cNvPr id="17" name="可选流程 16"/>
          <p:cNvSpPr/>
          <p:nvPr/>
        </p:nvSpPr>
        <p:spPr>
          <a:xfrm>
            <a:off x="6121612" y="2840080"/>
            <a:ext cx="2209212" cy="691087"/>
          </a:xfrm>
          <a:prstGeom prst="flowChartAlternateProcess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1600"/>
              <a:t>缓存设计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5966613" y="1527845"/>
            <a:ext cx="2560421" cy="2277188"/>
          </a:xfrm>
          <a:prstGeom prst="roundRect">
            <a:avLst/>
          </a:prstGeom>
          <a:noFill/>
          <a:ln w="12700">
            <a:solidFill>
              <a:srgbClr val="5C5C5C"/>
            </a:solidFill>
            <a:prstDash val="sysDot"/>
          </a:ln>
        </p:spPr>
        <p:txBody>
          <a:bodyPr/>
          <a:lstStyle/>
          <a:p>
            <a:endParaRPr/>
          </a:p>
        </p:txBody>
      </p:sp>
      <p:sp>
        <p:nvSpPr>
          <p:cNvPr id="19" name="文本框 18"/>
          <p:cNvSpPr txBox="1"/>
          <p:nvPr/>
        </p:nvSpPr>
        <p:spPr>
          <a:xfrm>
            <a:off x="6924062" y="1132551"/>
            <a:ext cx="939632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b="1"/>
              <a:t>链路优化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4.2.1 应用性能优化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1593784" y="943249"/>
            <a:ext cx="6711922" cy="420031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4.2.1 应用性能优化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/>
        </p:blipFill>
        <p:spPr>
          <a:xfrm>
            <a:off x="1382011" y="940611"/>
            <a:ext cx="7035860" cy="4166004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4.2.1 应用性能优化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/>
        </p:blipFill>
        <p:spPr>
          <a:xfrm>
            <a:off x="897587" y="1132544"/>
            <a:ext cx="8096890" cy="333868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>
            <a:extLst>
              <a:ext uri="{FF2B5EF4-FFF2-40B4-BE49-F238E27FC236}">
                <a16:creationId xmlns:a16="http://schemas.microsoft.com/office/drawing/2014/main" id="{FC28E51E-5D71-4CDA-9788-D3C03DE74678}"/>
              </a:ext>
            </a:extLst>
          </p:cNvPr>
          <p:cNvSpPr>
            <a:spLocks/>
          </p:cNvSpPr>
          <p:nvPr/>
        </p:nvSpPr>
        <p:spPr>
          <a:xfrm>
            <a:off x="578722" y="1947785"/>
            <a:ext cx="7830988" cy="142289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本课程通过历年电商双十一中最常见的秒杀业务场景，来学习在</a:t>
            </a:r>
            <a:r>
              <a:rPr lang="zh-CN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超高并发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场景下，如何保障秒杀系统的</a:t>
            </a:r>
            <a:r>
              <a:rPr lang="zh-CN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高性能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高可用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一致性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课程介绍和课程目标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5" name="流程图: 可选过程 4">
            <a:extLst>
              <a:ext uri="{FF2B5EF4-FFF2-40B4-BE49-F238E27FC236}">
                <a16:creationId xmlns:a16="http://schemas.microsoft.com/office/drawing/2014/main" id="{DA967314-D943-4F30-911A-6828C715A1F4}"/>
              </a:ext>
            </a:extLst>
          </p:cNvPr>
          <p:cNvSpPr/>
          <p:nvPr/>
        </p:nvSpPr>
        <p:spPr>
          <a:xfrm>
            <a:off x="1967344" y="2540056"/>
            <a:ext cx="1018313" cy="332510"/>
          </a:xfrm>
          <a:prstGeom prst="flowChartAlternateProcess">
            <a:avLst/>
          </a:prstGeom>
          <a:noFill/>
          <a:ln>
            <a:solidFill>
              <a:srgbClr val="33C9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可选过程 5">
            <a:extLst>
              <a:ext uri="{FF2B5EF4-FFF2-40B4-BE49-F238E27FC236}">
                <a16:creationId xmlns:a16="http://schemas.microsoft.com/office/drawing/2014/main" id="{C52F2B78-42E6-4694-AFDD-CF86C1C6578F}"/>
              </a:ext>
            </a:extLst>
          </p:cNvPr>
          <p:cNvSpPr/>
          <p:nvPr/>
        </p:nvSpPr>
        <p:spPr>
          <a:xfrm>
            <a:off x="6289965" y="2546983"/>
            <a:ext cx="789710" cy="332510"/>
          </a:xfrm>
          <a:prstGeom prst="flowChartAlternateProcess">
            <a:avLst/>
          </a:prstGeom>
          <a:noFill/>
          <a:ln>
            <a:solidFill>
              <a:srgbClr val="33C9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可选过程 6">
            <a:extLst>
              <a:ext uri="{FF2B5EF4-FFF2-40B4-BE49-F238E27FC236}">
                <a16:creationId xmlns:a16="http://schemas.microsoft.com/office/drawing/2014/main" id="{7733D564-CEF5-4D10-805B-FC0FBB184CB3}"/>
              </a:ext>
            </a:extLst>
          </p:cNvPr>
          <p:cNvSpPr/>
          <p:nvPr/>
        </p:nvSpPr>
        <p:spPr>
          <a:xfrm>
            <a:off x="7287492" y="2540056"/>
            <a:ext cx="789710" cy="332510"/>
          </a:xfrm>
          <a:prstGeom prst="flowChartAlternateProcess">
            <a:avLst/>
          </a:prstGeom>
          <a:noFill/>
          <a:ln>
            <a:solidFill>
              <a:srgbClr val="33C9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可选过程 7">
            <a:extLst>
              <a:ext uri="{FF2B5EF4-FFF2-40B4-BE49-F238E27FC236}">
                <a16:creationId xmlns:a16="http://schemas.microsoft.com/office/drawing/2014/main" id="{F138FD45-D675-4A28-AF05-BF28974B3926}"/>
              </a:ext>
            </a:extLst>
          </p:cNvPr>
          <p:cNvSpPr/>
          <p:nvPr/>
        </p:nvSpPr>
        <p:spPr>
          <a:xfrm>
            <a:off x="1717962" y="3000161"/>
            <a:ext cx="1018312" cy="332510"/>
          </a:xfrm>
          <a:prstGeom prst="flowChartAlternateProcess">
            <a:avLst/>
          </a:prstGeom>
          <a:noFill/>
          <a:ln>
            <a:solidFill>
              <a:srgbClr val="33C9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">
            <a:extLst>
              <a:ext uri="{FF2B5EF4-FFF2-40B4-BE49-F238E27FC236}">
                <a16:creationId xmlns:a16="http://schemas.microsoft.com/office/drawing/2014/main" id="{3A3F64FD-A273-4653-BB59-9060328F611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65334E8-83B5-CF44-A9D3-44C20495E90B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794836" y="3402250"/>
            <a:ext cx="1388061" cy="1285548"/>
          </a:xfrm>
          <a:prstGeom prst="rect">
            <a:avLst/>
          </a:prstGeom>
        </p:spPr>
      </p:pic>
      <p:sp>
        <p:nvSpPr>
          <p:cNvPr id="11" name="圆角矩形 10">
            <a:extLst>
              <a:ext uri="{FF2B5EF4-FFF2-40B4-BE49-F238E27FC236}">
                <a16:creationId xmlns:a16="http://schemas.microsoft.com/office/drawing/2014/main" id="{6834077A-A5E7-FC43-BCB9-9DA713C8511A}"/>
              </a:ext>
            </a:extLst>
          </p:cNvPr>
          <p:cNvSpPr/>
          <p:nvPr/>
        </p:nvSpPr>
        <p:spPr>
          <a:xfrm>
            <a:off x="3134116" y="3474938"/>
            <a:ext cx="4694068" cy="1011222"/>
          </a:xfrm>
          <a:prstGeom prst="roundRect">
            <a:avLst/>
          </a:prstGeom>
          <a:solidFill>
            <a:srgbClr val="E99899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r>
              <a:rPr lang="zh-CN" sz="1800"/>
              <a:t>什么是系统的高可用、一致性和高性能呢？</a:t>
            </a:r>
          </a:p>
        </p:txBody>
      </p:sp>
    </p:spTree>
    <p:extLst>
      <p:ext uri="{BB962C8B-B14F-4D97-AF65-F5344CB8AC3E}">
        <p14:creationId xmlns:p14="http://schemas.microsoft.com/office/powerpoint/2010/main" val="200391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 animBg="1"/>
      <p:bldP spid="6" grpId="0" animBg="1"/>
      <p:bldP spid="7" grpId="0" animBg="1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4.2.1 应用性能优化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/>
        </p:blipFill>
        <p:spPr>
          <a:xfrm>
            <a:off x="1410359" y="940611"/>
            <a:ext cx="7025192" cy="4202889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284160" y="482708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4.2.2 系统隔离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1422683" y="1001084"/>
            <a:ext cx="6712876" cy="3912282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4.2.2 系统隔离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1667994" y="1035668"/>
            <a:ext cx="6429375" cy="4027349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4.2.3 动静分离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1990654" y="940611"/>
            <a:ext cx="5162692" cy="407631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4.2.3 动静分离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1400410" y="940611"/>
            <a:ext cx="6573314" cy="4099328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4.2.4 缓存设计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773691" y="1316882"/>
            <a:ext cx="7956067" cy="2950242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4.2.4 缓存设计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/>
        </p:blipFill>
        <p:spPr>
          <a:xfrm>
            <a:off x="1758990" y="1070124"/>
            <a:ext cx="6627104" cy="3990236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4.2.4 缓存设计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1478190" y="1021158"/>
            <a:ext cx="6774463" cy="3869194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4.2.5 集群流量控制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2243051" y="1012591"/>
            <a:ext cx="5325287" cy="396581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4.2.5 集群流量控制</a:t>
            </a:r>
          </a:p>
        </p:txBody>
      </p:sp>
      <p:pic>
        <p:nvPicPr>
          <p:cNvPr id="4" name="图片 3"/>
          <p:cNvPicPr/>
          <p:nvPr/>
        </p:nvPicPr>
        <p:blipFill>
          <a:blip r:embed="rId2"/>
          <a:stretch/>
        </p:blipFill>
        <p:spPr>
          <a:xfrm>
            <a:off x="2358022" y="940611"/>
            <a:ext cx="5509586" cy="420288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>
            <a:extLst>
              <a:ext uri="{FF2B5EF4-FFF2-40B4-BE49-F238E27FC236}">
                <a16:creationId xmlns:a16="http://schemas.microsoft.com/office/drawing/2014/main" id="{BDEA2917-E9F9-4A2F-AB6E-08C5320955B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课程介绍和课程目标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9A2E16FE-4A42-AB4C-9F31-1E8E0190EA2D}"/>
              </a:ext>
            </a:extLst>
          </p:cNvPr>
          <p:cNvSpPr/>
          <p:nvPr/>
        </p:nvSpPr>
        <p:spPr>
          <a:xfrm>
            <a:off x="631092" y="3024423"/>
            <a:ext cx="1388634" cy="677653"/>
          </a:xfrm>
          <a:prstGeom prst="roundRect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/>
              <a:t>秒杀系统衡量</a:t>
            </a:r>
          </a:p>
          <a:p>
            <a:pPr algn="ctr"/>
            <a:r>
              <a:rPr lang="zh-CN"/>
              <a:t>三大核心指标</a:t>
            </a: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EC13171F-8AB2-124C-B86A-2B2B3F85DB91}"/>
              </a:ext>
            </a:extLst>
          </p:cNvPr>
          <p:cNvSpPr/>
          <p:nvPr/>
        </p:nvSpPr>
        <p:spPr>
          <a:xfrm>
            <a:off x="3136206" y="3049151"/>
            <a:ext cx="1448251" cy="677653"/>
          </a:xfrm>
          <a:prstGeom prst="roundRect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1350">
                <a:solidFill>
                  <a:srgbClr val="FF0000"/>
                </a:solidFill>
                <a:latin typeface="Calibri"/>
                <a:ea typeface="等线"/>
              </a:rPr>
              <a:t>一致性</a:t>
            </a:r>
            <a:r>
              <a:rPr lang="zh-CN">
                <a:solidFill>
                  <a:srgbClr val="FF0000"/>
                </a:solidFill>
              </a:rPr>
              <a:t>【</a:t>
            </a:r>
            <a:r>
              <a:rPr lang="zh-CN" sz="1350">
                <a:solidFill>
                  <a:srgbClr val="FF0000"/>
                </a:solidFill>
                <a:latin typeface="Calibri"/>
                <a:ea typeface="等线"/>
              </a:rPr>
              <a:t>准</a:t>
            </a:r>
            <a:r>
              <a:rPr lang="zh-CN">
                <a:solidFill>
                  <a:srgbClr val="FF0000"/>
                </a:solidFill>
              </a:rPr>
              <a:t>】</a:t>
            </a: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9C833C11-D226-174B-87D6-1CC8BD55E489}"/>
              </a:ext>
            </a:extLst>
          </p:cNvPr>
          <p:cNvSpPr/>
          <p:nvPr/>
        </p:nvSpPr>
        <p:spPr>
          <a:xfrm>
            <a:off x="3136206" y="4176712"/>
            <a:ext cx="1448251" cy="677653"/>
          </a:xfrm>
          <a:prstGeom prst="roundRect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1350">
                <a:solidFill>
                  <a:srgbClr val="FF0000"/>
                </a:solidFill>
                <a:latin typeface="Calibri"/>
                <a:ea typeface="等线"/>
              </a:rPr>
              <a:t>高性能</a:t>
            </a:r>
            <a:r>
              <a:rPr lang="zh-CN">
                <a:solidFill>
                  <a:srgbClr val="FF0000"/>
                </a:solidFill>
              </a:rPr>
              <a:t>【</a:t>
            </a:r>
            <a:r>
              <a:rPr lang="zh-CN" sz="1350">
                <a:solidFill>
                  <a:srgbClr val="FF0000"/>
                </a:solidFill>
                <a:latin typeface="Calibri"/>
                <a:ea typeface="等线"/>
              </a:rPr>
              <a:t>快</a:t>
            </a:r>
            <a:r>
              <a:rPr lang="zh-CN">
                <a:solidFill>
                  <a:srgbClr val="FF0000"/>
                </a:solidFill>
              </a:rPr>
              <a:t>】</a:t>
            </a: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D3F5A201-D964-7D49-A25B-6F7FF4206B83}"/>
              </a:ext>
            </a:extLst>
          </p:cNvPr>
          <p:cNvSpPr/>
          <p:nvPr/>
        </p:nvSpPr>
        <p:spPr>
          <a:xfrm>
            <a:off x="3136206" y="1921590"/>
            <a:ext cx="1448251" cy="677653"/>
          </a:xfrm>
          <a:prstGeom prst="roundRect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1350">
                <a:solidFill>
                  <a:srgbClr val="FF0000"/>
                </a:solidFill>
                <a:latin typeface="Calibri"/>
                <a:ea typeface="等线"/>
              </a:rPr>
              <a:t>高可用</a:t>
            </a:r>
            <a:r>
              <a:rPr lang="zh-CN">
                <a:solidFill>
                  <a:srgbClr val="FF0000"/>
                </a:solidFill>
              </a:rPr>
              <a:t>【</a:t>
            </a:r>
            <a:r>
              <a:rPr lang="zh-CN" sz="1350">
                <a:solidFill>
                  <a:srgbClr val="FF0000"/>
                </a:solidFill>
                <a:latin typeface="Calibri"/>
                <a:ea typeface="等线"/>
              </a:rPr>
              <a:t>稳</a:t>
            </a:r>
            <a:r>
              <a:rPr lang="zh-CN">
                <a:solidFill>
                  <a:srgbClr val="FF0000"/>
                </a:solidFill>
              </a:rPr>
              <a:t>】</a:t>
            </a:r>
          </a:p>
        </p:txBody>
      </p:sp>
      <p:cxnSp>
        <p:nvCxnSpPr>
          <p:cNvPr id="11" name="肘形连接符 10">
            <a:extLst>
              <a:ext uri="{FF2B5EF4-FFF2-40B4-BE49-F238E27FC236}">
                <a16:creationId xmlns:a16="http://schemas.microsoft.com/office/drawing/2014/main" id="{89F9BA62-9762-A242-90DD-A46C905732BC}"/>
              </a:ext>
            </a:extLst>
          </p:cNvPr>
          <p:cNvCxnSpPr/>
          <p:nvPr/>
        </p:nvCxnSpPr>
        <p:spPr>
          <a:xfrm flipV="1">
            <a:off x="2030835" y="2280115"/>
            <a:ext cx="1133125" cy="1088689"/>
          </a:xfrm>
          <a:prstGeom prst="bentConnector3">
            <a:avLst/>
          </a:prstGeom>
          <a:solidFill>
            <a:srgbClr val="FFE1B2"/>
          </a:solidFill>
          <a:ln w="25400">
            <a:solidFill>
              <a:srgbClr val="000000"/>
            </a:solidFill>
            <a:prstDash val="solid"/>
            <a:headEnd/>
            <a:tailEnd/>
          </a:ln>
        </p:spPr>
      </p:cxnSp>
      <p:cxnSp>
        <p:nvCxnSpPr>
          <p:cNvPr id="12" name="肘形连接符 11">
            <a:extLst>
              <a:ext uri="{FF2B5EF4-FFF2-40B4-BE49-F238E27FC236}">
                <a16:creationId xmlns:a16="http://schemas.microsoft.com/office/drawing/2014/main" id="{EA4B7682-8BB9-F947-AE0E-736CE0EA685B}"/>
              </a:ext>
            </a:extLst>
          </p:cNvPr>
          <p:cNvCxnSpPr/>
          <p:nvPr/>
        </p:nvCxnSpPr>
        <p:spPr>
          <a:xfrm>
            <a:off x="2030835" y="3391022"/>
            <a:ext cx="1155343" cy="1122016"/>
          </a:xfrm>
          <a:prstGeom prst="bentConnector3">
            <a:avLst>
              <a:gd name="adj1" fmla="val 49038"/>
            </a:avLst>
          </a:prstGeom>
          <a:solidFill>
            <a:srgbClr val="FFE1B2"/>
          </a:solidFill>
          <a:ln w="25400">
            <a:solidFill>
              <a:srgbClr val="000000"/>
            </a:solidFill>
            <a:prstDash val="solid"/>
            <a:headEnd/>
            <a:tailEnd/>
          </a:ln>
        </p:spPr>
      </p:cxnSp>
      <p:cxnSp>
        <p:nvCxnSpPr>
          <p:cNvPr id="13" name="肘形连接符 12">
            <a:extLst>
              <a:ext uri="{FF2B5EF4-FFF2-40B4-BE49-F238E27FC236}">
                <a16:creationId xmlns:a16="http://schemas.microsoft.com/office/drawing/2014/main" id="{10602C6A-DD6C-674D-AA2F-8BE51CBAD244}"/>
              </a:ext>
            </a:extLst>
          </p:cNvPr>
          <p:cNvCxnSpPr/>
          <p:nvPr/>
        </p:nvCxnSpPr>
        <p:spPr>
          <a:xfrm>
            <a:off x="2130817" y="3368804"/>
            <a:ext cx="1033144" cy="22218"/>
          </a:xfrm>
          <a:prstGeom prst="bentConnector3">
            <a:avLst>
              <a:gd name="adj1" fmla="val 43548"/>
            </a:avLst>
          </a:prstGeom>
          <a:solidFill>
            <a:srgbClr val="FFE1B2"/>
          </a:solidFill>
          <a:ln w="25400">
            <a:solidFill>
              <a:srgbClr val="000000"/>
            </a:solidFill>
            <a:prstDash val="solid"/>
            <a:headEnd/>
            <a:tailEnd/>
          </a:ln>
        </p:spPr>
      </p:cxnSp>
      <p:sp>
        <p:nvSpPr>
          <p:cNvPr id="15" name=" 14">
            <a:extLst>
              <a:ext uri="{FF2B5EF4-FFF2-40B4-BE49-F238E27FC236}">
                <a16:creationId xmlns:a16="http://schemas.microsoft.com/office/drawing/2014/main" id="{6401C46D-04AB-0E4F-8F91-E0AC96906F65}"/>
              </a:ext>
            </a:extLst>
          </p:cNvPr>
          <p:cNvSpPr/>
          <p:nvPr/>
        </p:nvSpPr>
        <p:spPr>
          <a:xfrm>
            <a:off x="4680619" y="1864440"/>
            <a:ext cx="3844062" cy="747974"/>
          </a:xfrm>
          <a:solidFill>
            <a:srgbClr val="FFE1B2"/>
          </a:solidFill>
        </p:spPr>
        <p:txBody>
          <a:bodyPr/>
          <a:lstStyle/>
          <a:p>
            <a:pPr algn="ctr"/>
            <a:r>
              <a:rPr lang="zh-CN" dirty="0">
                <a:solidFill>
                  <a:srgbClr val="FF0000"/>
                </a:solidFill>
              </a:rPr>
              <a:t>高可用</a:t>
            </a:r>
            <a:r>
              <a:rPr lang="zh-CN" dirty="0"/>
              <a:t>，指的是流量符合预期时肯定要稳定；流量超出预期时也同样不能掉链子，要保证秒杀活动顺利完成</a:t>
            </a:r>
          </a:p>
        </p:txBody>
      </p:sp>
      <p:sp>
        <p:nvSpPr>
          <p:cNvPr id="16" name=" 15">
            <a:extLst>
              <a:ext uri="{FF2B5EF4-FFF2-40B4-BE49-F238E27FC236}">
                <a16:creationId xmlns:a16="http://schemas.microsoft.com/office/drawing/2014/main" id="{958DD505-B506-7E46-A74E-C189CA1AE433}"/>
              </a:ext>
            </a:extLst>
          </p:cNvPr>
          <p:cNvSpPr/>
          <p:nvPr/>
        </p:nvSpPr>
        <p:spPr>
          <a:xfrm>
            <a:off x="4680619" y="3178578"/>
            <a:ext cx="3893999" cy="548227"/>
          </a:xfrm>
          <a:solidFill>
            <a:srgbClr val="FFE1B2"/>
          </a:solidFill>
        </p:spPr>
        <p:txBody>
          <a:bodyPr/>
          <a:lstStyle/>
          <a:p>
            <a:pPr algn="ctr"/>
            <a:r>
              <a:rPr lang="zh-CN">
                <a:solidFill>
                  <a:srgbClr val="FF0000"/>
                </a:solidFill>
              </a:rPr>
              <a:t>一致性</a:t>
            </a:r>
            <a:r>
              <a:rPr lang="zh-CN"/>
              <a:t>，指的是数据的一致性；秒杀5台小米手机，那就只能成交5台，多一台少一台都不行</a:t>
            </a:r>
          </a:p>
        </p:txBody>
      </p:sp>
      <p:sp>
        <p:nvSpPr>
          <p:cNvPr id="17" name=" 16">
            <a:extLst>
              <a:ext uri="{FF2B5EF4-FFF2-40B4-BE49-F238E27FC236}">
                <a16:creationId xmlns:a16="http://schemas.microsoft.com/office/drawing/2014/main" id="{4114891B-BB96-E54F-A1C0-F5FDFBDD9865}"/>
              </a:ext>
            </a:extLst>
          </p:cNvPr>
          <p:cNvSpPr/>
          <p:nvPr/>
        </p:nvSpPr>
        <p:spPr>
          <a:xfrm>
            <a:off x="4680619" y="4257652"/>
            <a:ext cx="3844062" cy="510774"/>
          </a:xfrm>
          <a:solidFill>
            <a:srgbClr val="FFE1B2"/>
          </a:solidFill>
        </p:spPr>
        <p:txBody>
          <a:bodyPr/>
          <a:lstStyle/>
          <a:p>
            <a:pPr algn="ctr"/>
            <a:r>
              <a:rPr lang="zh-CN">
                <a:solidFill>
                  <a:srgbClr val="FF0000"/>
                </a:solidFill>
              </a:rPr>
              <a:t>高性能</a:t>
            </a:r>
            <a:r>
              <a:rPr lang="zh-CN"/>
              <a:t>，指的是系统响应快，用户体验好；不会出现系统异常或下单很慢等情况</a:t>
            </a:r>
          </a:p>
        </p:txBody>
      </p:sp>
    </p:spTree>
    <p:extLst>
      <p:ext uri="{BB962C8B-B14F-4D97-AF65-F5344CB8AC3E}">
        <p14:creationId xmlns:p14="http://schemas.microsoft.com/office/powerpoint/2010/main" val="21484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5" grpId="0" animBg="1"/>
      <p:bldP spid="16" grpId="0" animBg="1"/>
      <p:bldP spid="1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4.2.6 秒杀关键设计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/>
        </p:blipFill>
        <p:spPr>
          <a:xfrm>
            <a:off x="1232879" y="1049881"/>
            <a:ext cx="7575765" cy="4061869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4.2.7 安全设计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1975640" y="989577"/>
            <a:ext cx="5192720" cy="4027349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1312524" y="3070196"/>
            <a:ext cx="4700971" cy="123811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数据一致性</a:t>
            </a:r>
          </a:p>
          <a:p>
            <a:pPr marL="359474" indent="-359474">
              <a:buFont typeface="Wingdings" charset="0"/>
              <a:buChar char="Ø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强一致性</a:t>
            </a:r>
          </a:p>
          <a:p>
            <a:pPr marL="359474" indent="-359474">
              <a:buFont typeface="Wingdings" charset="0"/>
              <a:buChar char="Ø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弱一致性</a:t>
            </a:r>
          </a:p>
          <a:p>
            <a:pPr marL="359474" indent="-359474">
              <a:buFont typeface="Wingdings" charset="0"/>
              <a:buChar char="Ø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最终一致性</a:t>
            </a:r>
          </a:p>
        </p:txBody>
      </p:sp>
      <p:sp>
        <p:nvSpPr>
          <p:cNvPr id="4" name="标题 1"/>
          <p:cNvSpPr txBox="1"/>
          <p:nvPr/>
        </p:nvSpPr>
        <p:spPr>
          <a:xfrm>
            <a:off x="1312524" y="1297881"/>
            <a:ext cx="6211134" cy="167536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en-US" sz="2000">
                <a:solidFill>
                  <a:srgbClr val="000000"/>
                </a:solidFill>
                <a:latin typeface="微软雅黑"/>
                <a:ea typeface="微软雅黑"/>
              </a:rPr>
              <a:t>高并发优化的核心</a:t>
            </a:r>
          </a:p>
          <a:p>
            <a:pPr marL="388620" indent="-388620">
              <a:buFont typeface="Wingdings" charset="0"/>
              <a:buChar char="Ø"/>
            </a:pPr>
            <a:r>
              <a:rPr lang="en-US" sz="2000">
                <a:solidFill>
                  <a:srgbClr val="000000"/>
                </a:solidFill>
                <a:latin typeface="微软雅黑"/>
                <a:ea typeface="微软雅黑"/>
              </a:rPr>
              <a:t>少请求</a:t>
            </a:r>
          </a:p>
          <a:p>
            <a:pPr marL="388620" indent="-388620">
              <a:buFont typeface="Wingdings" charset="0"/>
              <a:buChar char="Ø"/>
            </a:pPr>
            <a:r>
              <a:rPr lang="en-US" sz="2000">
                <a:solidFill>
                  <a:srgbClr val="000000"/>
                </a:solidFill>
                <a:latin typeface="微软雅黑"/>
                <a:ea typeface="微软雅黑"/>
              </a:rPr>
              <a:t>少读</a:t>
            </a:r>
          </a:p>
          <a:p>
            <a:pPr marL="388620" indent="-388620">
              <a:buFont typeface="Wingdings" charset="0"/>
              <a:buChar char="Ø"/>
            </a:pPr>
            <a:r>
              <a:rPr lang="en-US" sz="2000">
                <a:solidFill>
                  <a:srgbClr val="000000"/>
                </a:solidFill>
                <a:latin typeface="微软雅黑"/>
                <a:ea typeface="微软雅黑"/>
              </a:rPr>
              <a:t>少写</a:t>
            </a:r>
          </a:p>
          <a:p>
            <a:pPr marL="388620" indent="-388620">
              <a:buFont typeface="Wingdings" charset="0"/>
              <a:buChar char="Ø"/>
            </a:pPr>
            <a:r>
              <a:rPr lang="en-US" sz="2000">
                <a:solidFill>
                  <a:srgbClr val="000000"/>
                </a:solidFill>
                <a:latin typeface="微软雅黑"/>
                <a:ea typeface="微软雅黑"/>
              </a:rPr>
              <a:t>读少</a:t>
            </a:r>
          </a:p>
          <a:p>
            <a:pPr marL="388620" indent="-388620">
              <a:buFont typeface="Wingdings" charset="0"/>
              <a:buChar char="Ø"/>
            </a:pPr>
            <a:r>
              <a:rPr lang="en-US" sz="2000">
                <a:solidFill>
                  <a:srgbClr val="000000"/>
                </a:solidFill>
                <a:latin typeface="微软雅黑"/>
                <a:ea typeface="微软雅黑"/>
              </a:rPr>
              <a:t>写少</a:t>
            </a:r>
          </a:p>
        </p:txBody>
      </p:sp>
      <p:sp>
        <p:nvSpPr>
          <p:cNvPr id="5" name="标题 1"/>
          <p:cNvSpPr txBox="1"/>
          <p:nvPr/>
        </p:nvSpPr>
        <p:spPr>
          <a:xfrm>
            <a:off x="2512219" y="471201"/>
            <a:ext cx="4119561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4.3 本章小结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405986" y="2140788"/>
            <a:ext cx="3273872" cy="951562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sz="4800"/>
              <a:t>谢谢！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>
            <a:extLst>
              <a:ext uri="{FF2B5EF4-FFF2-40B4-BE49-F238E27FC236}">
                <a16:creationId xmlns:a16="http://schemas.microsoft.com/office/drawing/2014/main" id="{BDEA2917-E9F9-4A2F-AB6E-08C5320955B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前序知识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课程介绍和课程目标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2" name="矩形">
            <a:extLst>
              <a:ext uri="{FF2B5EF4-FFF2-40B4-BE49-F238E27FC236}">
                <a16:creationId xmlns:a16="http://schemas.microsoft.com/office/drawing/2014/main" id="{8F47FDEC-0F10-41D7-8D2E-BC531038F06E}"/>
              </a:ext>
            </a:extLst>
          </p:cNvPr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熟悉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MyBatis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、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MySQL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和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Redis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3" name="矩形">
            <a:extLst>
              <a:ext uri="{FF2B5EF4-FFF2-40B4-BE49-F238E27FC236}">
                <a16:creationId xmlns:a16="http://schemas.microsoft.com/office/drawing/2014/main" id="{91BB6437-2F6A-4CD4-AFBB-63B4A98E9212}"/>
              </a:ext>
            </a:extLst>
          </p:cNvPr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熟悉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Java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Spring Boot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和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Eclipse/IDEA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4" name="矩形">
            <a:extLst>
              <a:ext uri="{FF2B5EF4-FFF2-40B4-BE49-F238E27FC236}">
                <a16:creationId xmlns:a16="http://schemas.microsoft.com/office/drawing/2014/main" id="{47CF1CFC-08CC-4D10-8AAB-4E5250C3D62D}"/>
              </a:ext>
            </a:extLst>
          </p:cNvPr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熟悉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Maven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、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Linux/Unix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和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Shell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58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>
            <a:extLst>
              <a:ext uri="{FF2B5EF4-FFF2-40B4-BE49-F238E27FC236}">
                <a16:creationId xmlns:a16="http://schemas.microsoft.com/office/drawing/2014/main" id="{BDEA2917-E9F9-4A2F-AB6E-08C5320955B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课程目标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课程介绍和课程目标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2" name="矩形">
            <a:extLst>
              <a:ext uri="{FF2B5EF4-FFF2-40B4-BE49-F238E27FC236}">
                <a16:creationId xmlns:a16="http://schemas.microsoft.com/office/drawing/2014/main" id="{8F47FDEC-0F10-41D7-8D2E-BC531038F06E}"/>
              </a:ext>
            </a:extLst>
          </p:cNvPr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掌握超高并发架构的理论和具体实践方法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3" name="矩形">
            <a:extLst>
              <a:ext uri="{FF2B5EF4-FFF2-40B4-BE49-F238E27FC236}">
                <a16:creationId xmlns:a16="http://schemas.microsoft.com/office/drawing/2014/main" id="{91BB6437-2F6A-4CD4-AFBB-63B4A98E9212}"/>
              </a:ext>
            </a:extLst>
          </p:cNvPr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掌握电商中秒杀业务及其具体设计和实现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4" name="矩形">
            <a:extLst>
              <a:ext uri="{FF2B5EF4-FFF2-40B4-BE49-F238E27FC236}">
                <a16:creationId xmlns:a16="http://schemas.microsoft.com/office/drawing/2014/main" id="{47CF1CFC-08CC-4D10-8AAB-4E5250C3D62D}"/>
              </a:ext>
            </a:extLst>
          </p:cNvPr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掌握衡量系统架构优劣的理论和度量手段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13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>
            <a:extLst>
              <a:ext uri="{FF2B5EF4-FFF2-40B4-BE49-F238E27FC236}">
                <a16:creationId xmlns:a16="http://schemas.microsoft.com/office/drawing/2014/main" id="{BDEA2917-E9F9-4A2F-AB6E-08C5320955B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本章小结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课程介绍和课程目标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2" name="矩形">
            <a:extLst>
              <a:ext uri="{FF2B5EF4-FFF2-40B4-BE49-F238E27FC236}">
                <a16:creationId xmlns:a16="http://schemas.microsoft.com/office/drawing/2014/main" id="{8F47FDEC-0F10-41D7-8D2E-BC531038F06E}"/>
              </a:ext>
            </a:extLst>
          </p:cNvPr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学好这门课需要准备哪些前序知识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3" name="矩形">
            <a:extLst>
              <a:ext uri="{FF2B5EF4-FFF2-40B4-BE49-F238E27FC236}">
                <a16:creationId xmlns:a16="http://schemas.microsoft.com/office/drawing/2014/main" id="{91BB6437-2F6A-4CD4-AFBB-63B4A98E9212}"/>
              </a:ext>
            </a:extLst>
          </p:cNvPr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学习这门课我们要达到怎样的目标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4" name="矩形">
            <a:extLst>
              <a:ext uri="{FF2B5EF4-FFF2-40B4-BE49-F238E27FC236}">
                <a16:creationId xmlns:a16="http://schemas.microsoft.com/office/drawing/2014/main" id="{47CF1CFC-08CC-4D10-8AAB-4E5250C3D62D}"/>
              </a:ext>
            </a:extLst>
          </p:cNvPr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学完这门课能得到什么收获和提升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88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6E6D1-F263-A544-9C79-C681B3CBD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8F7F11-07FC-5C4E-A7E5-3A24EC810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6394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1575</Words>
  <Application>Microsoft Macintosh PowerPoint</Application>
  <PresentationFormat>全屏显示(16:9)</PresentationFormat>
  <Paragraphs>270</Paragraphs>
  <Slides>53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3" baseType="lpstr">
      <vt:lpstr>等线</vt:lpstr>
      <vt:lpstr>等线 Light</vt:lpstr>
      <vt:lpstr>Microsoft YaHei</vt:lpstr>
      <vt:lpstr>Microsoft YaHei</vt:lpstr>
      <vt:lpstr>Arial</vt:lpstr>
      <vt:lpstr>Calibri</vt:lpstr>
      <vt:lpstr>Calibri Light</vt:lpstr>
      <vt:lpstr>Times New Roman</vt:lpstr>
      <vt:lpstr>Wingdings</vt:lpstr>
      <vt:lpstr>Office 主题​​</vt:lpstr>
      <vt:lpstr>解密双十一之电商秒杀系统实战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解密双十一之电商秒杀系统实战</dc:title>
  <cp:lastModifiedBy>Microsoft Office 用户</cp:lastModifiedBy>
  <cp:revision>24</cp:revision>
  <dcterms:modified xsi:type="dcterms:W3CDTF">2020-02-19T10:04:16Z</dcterms:modified>
</cp:coreProperties>
</file>