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27" r:id="rId10"/>
    <p:sldId id="326" r:id="rId11"/>
    <p:sldId id="329" r:id="rId12"/>
    <p:sldId id="330" r:id="rId13"/>
    <p:sldId id="328" r:id="rId14"/>
    <p:sldId id="335" r:id="rId15"/>
    <p:sldId id="336" r:id="rId16"/>
    <p:sldId id="348" r:id="rId17"/>
    <p:sldId id="351" r:id="rId18"/>
    <p:sldId id="352" r:id="rId19"/>
    <p:sldId id="339" r:id="rId20"/>
    <p:sldId id="340" r:id="rId21"/>
    <p:sldId id="341" r:id="rId22"/>
    <p:sldId id="342" r:id="rId23"/>
    <p:sldId id="343" r:id="rId24"/>
    <p:sldId id="345" r:id="rId25"/>
    <p:sldId id="344" r:id="rId26"/>
    <p:sldId id="346" r:id="rId27"/>
    <p:sldId id="347" r:id="rId28"/>
    <p:sldId id="268" r:id="rId29"/>
    <p:sldId id="331" r:id="rId30"/>
    <p:sldId id="332" r:id="rId31"/>
    <p:sldId id="333" r:id="rId32"/>
    <p:sldId id="334" r:id="rId33"/>
    <p:sldId id="337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521415D9-36F7-43E2-AB2F-B90AF26B5E84}">
      <p14:sectionLst xmlns:p14="http://schemas.microsoft.com/office/powerpoint/2010/main">
        <p14:section name="开篇" id="{1AF6B665-F27A-AF42-B7E5-09FD1DE5DCC5}">
          <p14:sldIdLst>
            <p14:sldId id="310"/>
            <p14:sldId id="311"/>
          </p14:sldIdLst>
        </p14:section>
        <p14:section name="课程介绍和课程目标" id="{2A227418-00C5-1E41-90D1-62BA5A496A1A}">
          <p14:sldIdLst>
            <p14:sldId id="316"/>
            <p14:sldId id="314"/>
            <p14:sldId id="325"/>
            <p14:sldId id="317"/>
            <p14:sldId id="315"/>
            <p14:sldId id="324"/>
          </p14:sldIdLst>
        </p14:section>
        <p14:section name="系统分析设计和实现" id="{076B7F75-A03B-E14F-9EA0-9DC05EB833ED}">
          <p14:sldIdLst>
            <p14:sldId id="327"/>
            <p14:sldId id="326"/>
            <p14:sldId id="329"/>
            <p14:sldId id="330"/>
            <p14:sldId id="328"/>
            <p14:sldId id="335"/>
            <p14:sldId id="336"/>
            <p14:sldId id="348"/>
            <p14:sldId id="351"/>
            <p14:sldId id="352"/>
            <p14:sldId id="339"/>
            <p14:sldId id="340"/>
          </p14:sldIdLst>
        </p14:section>
        <p14:section name="性能度量和压力测试" id="{1B46E459-17D6-B946-B00D-48FB3C7D964D}">
          <p14:sldIdLst>
            <p14:sldId id="341"/>
            <p14:sldId id="342"/>
            <p14:sldId id="343"/>
            <p14:sldId id="345"/>
            <p14:sldId id="344"/>
            <p14:sldId id="346"/>
          </p14:sldIdLst>
        </p14:section>
        <p14:section name="架构持续优化和演进" id="{7D87400F-84E1-294E-8B41-E5249C5D386C}">
          <p14:sldIdLst>
            <p14:sldId id="347"/>
            <p14:sldId id="268"/>
            <p14:sldId id="331"/>
            <p14:sldId id="332"/>
            <p14:sldId id="333"/>
            <p14:sldId id="334"/>
            <p14:sldId id="337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7"/>
    <p:restoredTop sz="81498"/>
  </p:normalViewPr>
  <p:slideViewPr>
    <p:cSldViewPr snapToGrid="0" snapToObjects="1">
      <p:cViewPr varScale="1">
        <p:scale>
          <a:sx n="172" d="100"/>
          <a:sy n="172" d="100"/>
        </p:scale>
        <p:origin x="2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这就是我们即将开始的课程，引入标题后。大家好，开始课程之前，我先进行简单的个人介绍，牛皮吹完了，我们言归正传，大家都知道</a:t>
            </a:r>
            <a:endParaRPr kumimoji="1" lang="en-US" altLang="zh-CN" dirty="0"/>
          </a:p>
          <a:p>
            <a:r>
              <a:rPr kumimoji="1" lang="zh-CN" altLang="en-US" dirty="0"/>
              <a:t>电商业务：阿里，京东，拼多多，亚马逊</a:t>
            </a:r>
            <a:endParaRPr kumimoji="1" lang="en-US" altLang="zh-CN" dirty="0"/>
          </a:p>
          <a:p>
            <a:r>
              <a:rPr kumimoji="1" lang="zh-CN" altLang="en-US" dirty="0"/>
              <a:t>业务规模和技术难度来说，电商系统组成：商品和类目，搜索和推荐，交易和订单，支付和结算，营销和优惠，供应链和物流，会员和权益、买家和卖家等，</a:t>
            </a:r>
            <a:endParaRPr kumimoji="1" lang="en-US" altLang="zh-CN" dirty="0"/>
          </a:p>
          <a:p>
            <a:r>
              <a:rPr kumimoji="1" lang="zh-CN" altLang="en-US" dirty="0"/>
              <a:t>引入秒杀系统，一秒杀完，火车票，秒杀系统的特点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眼见为实，时间、库存，低价隐隐流量，买不到高并发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1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没有业务场景，就没有技术目标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02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清晰的目标等于成功了一半，技术目标与业务场景的关联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559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306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222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状态缓存</a:t>
            </a:r>
            <a:endParaRPr kumimoji="1" lang="en-US" altLang="zh-CN" dirty="0"/>
          </a:p>
          <a:p>
            <a:r>
              <a:rPr kumimoji="1" lang="zh-CN" altLang="en-US" dirty="0"/>
              <a:t>库存缓存</a:t>
            </a:r>
            <a:endParaRPr kumimoji="1" lang="en-US" altLang="zh-CN" dirty="0"/>
          </a:p>
          <a:p>
            <a:r>
              <a:rPr kumimoji="1" lang="zh-CN" altLang="en-US" dirty="0"/>
              <a:t>商品</a:t>
            </a:r>
            <a:r>
              <a:rPr kumimoji="1" lang="en-US" altLang="zh-CN" dirty="0"/>
              <a:t>id+</a:t>
            </a:r>
            <a:r>
              <a:rPr kumimoji="1" lang="zh-CN" altLang="en-US" dirty="0"/>
              <a:t>库存</a:t>
            </a:r>
            <a:endParaRPr kumimoji="1" lang="en-US" altLang="zh-CN" dirty="0"/>
          </a:p>
          <a:p>
            <a:r>
              <a:rPr kumimoji="1" lang="zh-CN" altLang="en-US" dirty="0"/>
              <a:t>商品</a:t>
            </a:r>
            <a:r>
              <a:rPr kumimoji="1" lang="en-US" altLang="zh-CN" dirty="0"/>
              <a:t>id+</a:t>
            </a:r>
            <a:r>
              <a:rPr kumimoji="1" lang="zh-CN" altLang="en-US" dirty="0"/>
              <a:t>状态</a:t>
            </a:r>
            <a:endParaRPr kumimoji="1" lang="en-US" altLang="zh-CN" dirty="0"/>
          </a:p>
          <a:p>
            <a:r>
              <a:rPr kumimoji="1" lang="zh-CN" altLang="en-US" dirty="0"/>
              <a:t>讲解点：</a:t>
            </a:r>
            <a:endParaRPr kumimoji="1" lang="en-US" altLang="zh-CN" dirty="0"/>
          </a:p>
          <a:p>
            <a:r>
              <a:rPr kumimoji="1" lang="zh-CN" altLang="en-US" dirty="0"/>
              <a:t>状态控制：定时任务控制</a:t>
            </a:r>
            <a:endParaRPr kumimoji="1" lang="en-US" altLang="zh-CN" dirty="0"/>
          </a:p>
          <a:p>
            <a:r>
              <a:rPr kumimoji="1" lang="zh-CN" altLang="en-US" dirty="0"/>
              <a:t>缓存和数据库一致性如何保障</a:t>
            </a:r>
            <a:endParaRPr kumimoji="1" lang="en-US" altLang="zh-CN" dirty="0"/>
          </a:p>
          <a:p>
            <a:r>
              <a:rPr kumimoji="1" lang="zh-CN" altLang="en-US" dirty="0"/>
              <a:t>缓存失效和更新策略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11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图修改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 秒杀加上下单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 缓存与数据库的同步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lang="zh-CN" altLang="en-US" dirty="0"/>
              <a:t>写操作的顺序是：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）淘汰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r>
              <a:rPr lang="zh-CN" altLang="en" dirty="0"/>
              <a:t>（</a:t>
            </a:r>
            <a:r>
              <a:rPr lang="en" altLang="zh-CN" dirty="0"/>
              <a:t>2</a:t>
            </a:r>
            <a:r>
              <a:rPr lang="zh-CN" altLang="en" dirty="0"/>
              <a:t>）</a:t>
            </a:r>
            <a:r>
              <a:rPr lang="zh-CN" altLang="en-US" dirty="0"/>
              <a:t>写数据库；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）在经过“主从同步延时窗口时间”后，再次发起一个异步淘汰</a:t>
            </a:r>
            <a:r>
              <a:rPr lang="en" altLang="zh-CN" dirty="0"/>
              <a:t>cache</a:t>
            </a:r>
            <a:r>
              <a:rPr lang="zh-CN" altLang="en-US" dirty="0"/>
              <a:t>的请求；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读操作的顺序是：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）读</a:t>
            </a:r>
            <a:r>
              <a:rPr lang="en" altLang="zh-CN" dirty="0"/>
              <a:t>cache</a:t>
            </a:r>
            <a:r>
              <a:rPr lang="zh-CN" altLang="en" dirty="0"/>
              <a:t>，</a:t>
            </a:r>
            <a:r>
              <a:rPr lang="zh-CN" altLang="en-US" dirty="0"/>
              <a:t>如果</a:t>
            </a:r>
            <a:r>
              <a:rPr lang="en" altLang="zh-CN" dirty="0"/>
              <a:t>cache hit</a:t>
            </a:r>
            <a:r>
              <a:rPr lang="zh-CN" altLang="en-US" dirty="0"/>
              <a:t>则返回；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" altLang="zh-CN" dirty="0"/>
              <a:t>cache miss</a:t>
            </a:r>
            <a:r>
              <a:rPr lang="zh-CN" altLang="en" dirty="0"/>
              <a:t>，</a:t>
            </a:r>
            <a:r>
              <a:rPr lang="zh-CN" altLang="en-US" dirty="0"/>
              <a:t>则读从库；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）读从库后，将数据放回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br>
              <a:rPr lang="zh-CN" altLang="en" dirty="0"/>
            </a:br>
            <a:r>
              <a:rPr lang="zh-CN" altLang="en-US" dirty="0"/>
              <a:t>建议为所有</a:t>
            </a:r>
            <a:r>
              <a:rPr lang="en" altLang="zh-CN" dirty="0"/>
              <a:t>cache</a:t>
            </a:r>
            <a:r>
              <a:rPr lang="zh-CN" altLang="en-US" dirty="0"/>
              <a:t>中的</a:t>
            </a:r>
            <a:r>
              <a:rPr lang="en" altLang="zh-CN" dirty="0"/>
              <a:t>item</a:t>
            </a:r>
            <a:r>
              <a:rPr lang="zh-CN" altLang="en-US" dirty="0"/>
              <a:t>设置一个超时时间。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、存储系统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、缓存与存储的关系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7</a:t>
            </a:r>
            <a:r>
              <a:rPr kumimoji="1" lang="zh-CN" altLang="en-US" dirty="0"/>
              <a:t>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事务设计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9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图修改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 秒杀加上下单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 缓存与数据库的同步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lang="zh-CN" altLang="en-US" dirty="0"/>
              <a:t>写操作的顺序是：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）淘汰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r>
              <a:rPr lang="zh-CN" altLang="en" dirty="0"/>
              <a:t>（</a:t>
            </a:r>
            <a:r>
              <a:rPr lang="en" altLang="zh-CN" dirty="0"/>
              <a:t>2</a:t>
            </a:r>
            <a:r>
              <a:rPr lang="zh-CN" altLang="en" dirty="0"/>
              <a:t>）</a:t>
            </a:r>
            <a:r>
              <a:rPr lang="zh-CN" altLang="en-US" dirty="0"/>
              <a:t>写数据库；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）在经过“主从同步延时窗口时间”后，再次发起一个异步淘汰</a:t>
            </a:r>
            <a:r>
              <a:rPr lang="en" altLang="zh-CN" dirty="0"/>
              <a:t>cache</a:t>
            </a:r>
            <a:r>
              <a:rPr lang="zh-CN" altLang="en-US" dirty="0"/>
              <a:t>的请求；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读操作的顺序是：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）读</a:t>
            </a:r>
            <a:r>
              <a:rPr lang="en" altLang="zh-CN" dirty="0"/>
              <a:t>cache</a:t>
            </a:r>
            <a:r>
              <a:rPr lang="zh-CN" altLang="en" dirty="0"/>
              <a:t>，</a:t>
            </a:r>
            <a:r>
              <a:rPr lang="zh-CN" altLang="en-US" dirty="0"/>
              <a:t>如果</a:t>
            </a:r>
            <a:r>
              <a:rPr lang="en" altLang="zh-CN" dirty="0"/>
              <a:t>cache hit</a:t>
            </a:r>
            <a:r>
              <a:rPr lang="zh-CN" altLang="en-US" dirty="0"/>
              <a:t>则返回；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" altLang="zh-CN" dirty="0"/>
              <a:t>cache miss</a:t>
            </a:r>
            <a:r>
              <a:rPr lang="zh-CN" altLang="en" dirty="0"/>
              <a:t>，</a:t>
            </a:r>
            <a:r>
              <a:rPr lang="zh-CN" altLang="en-US" dirty="0"/>
              <a:t>则读从库；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）读从库后，将数据放回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br>
              <a:rPr lang="zh-CN" altLang="en" dirty="0"/>
            </a:br>
            <a:r>
              <a:rPr lang="zh-CN" altLang="en-US" dirty="0"/>
              <a:t>建议为所有</a:t>
            </a:r>
            <a:r>
              <a:rPr lang="en" altLang="zh-CN" dirty="0"/>
              <a:t>cache</a:t>
            </a:r>
            <a:r>
              <a:rPr lang="zh-CN" altLang="en-US" dirty="0"/>
              <a:t>中的</a:t>
            </a:r>
            <a:r>
              <a:rPr lang="en" altLang="zh-CN" dirty="0"/>
              <a:t>item</a:t>
            </a:r>
            <a:r>
              <a:rPr lang="zh-CN" altLang="en-US" dirty="0"/>
              <a:t>设置一个超时时间。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、存储系统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、缓存与存储的关系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7</a:t>
            </a:r>
            <a:r>
              <a:rPr kumimoji="1" lang="zh-CN" altLang="en-US" dirty="0"/>
              <a:t>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事务设计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46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201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37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提前的整体视角</a:t>
            </a:r>
            <a:endParaRPr kumimoji="1" lang="en-US" altLang="zh-CN" dirty="0"/>
          </a:p>
          <a:p>
            <a:r>
              <a:rPr kumimoji="1" lang="zh-CN" altLang="en-US" dirty="0"/>
              <a:t>知识体系和非入门，理解和共鸣</a:t>
            </a:r>
            <a:endParaRPr kumimoji="1" lang="en-US" altLang="zh-CN" dirty="0"/>
          </a:p>
          <a:p>
            <a:r>
              <a:rPr kumimoji="1" lang="zh-CN" altLang="en-US" dirty="0"/>
              <a:t>程度，解决问题，上升台阶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40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977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3"/>
              </a:rPr>
              <a:t>http://jmeter.apache.org/usermanual/index.html</a:t>
            </a:r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82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1、只讲述业务指标：qps rt</a:t>
            </a:r>
          </a:p>
          <a:p>
            <a:r>
              <a:rPr lang="zh-CN" altLang="zh-CN" dirty="0"/>
              <a:t>2、参考：jmeter的最佳实现</a:t>
            </a:r>
          </a:p>
          <a:p>
            <a:r>
              <a:rPr lang="zh-CN" altLang="zh-CN" dirty="0"/>
              <a:t>3、demo需补充障碍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36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3"/>
              </a:rPr>
              <a:t>http://jmeter.apache.org/usermanual/index.html</a:t>
            </a:r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623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577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552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90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292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86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双十一实战背景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秒杀特点典型，完整，高并发代表性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举一反三，触类旁通，吾生也有涯，而知也无涯。以有涯随无涯，殆已！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084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缓存结构</a:t>
            </a:r>
            <a:endParaRPr lang="en-US" altLang="zh-CN" dirty="0"/>
          </a:p>
          <a:p>
            <a:r>
              <a:rPr lang="zh-CN" altLang="zh-CN" dirty="0"/>
              <a:t>K-V结构：</a:t>
            </a:r>
          </a:p>
          <a:p>
            <a:r>
              <a:rPr lang="zh-CN" altLang="zh-CN" dirty="0"/>
              <a:t>&lt;product_id, stock_info&gt;</a:t>
            </a:r>
          </a:p>
          <a:p>
            <a:r>
              <a:rPr lang="zh-CN" altLang="zh-CN" dirty="0"/>
              <a:t>1、DB缓存的补充</a:t>
            </a:r>
          </a:p>
          <a:p>
            <a:r>
              <a:rPr lang="zh-CN" altLang="zh-CN" dirty="0"/>
              <a:t>2、图要想想怎么来画</a:t>
            </a:r>
          </a:p>
          <a:p>
            <a:r>
              <a:rPr lang="zh-CN" altLang="zh-CN" dirty="0"/>
              <a:t>3、缓存的更新、缓存的预热、缓存失效，缓存击穿、缓存雪崩 的影响</a:t>
            </a:r>
          </a:p>
          <a:p>
            <a:r>
              <a:rPr lang="zh-CN" altLang="zh-CN" dirty="0"/>
              <a:t>4、整体链路的缓存，从端侧、接入层、cdn、应用到db缓存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557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先解释概念，再提出衡量标准</a:t>
            </a:r>
            <a:endParaRPr lang="en-US" altLang="zh-CN" dirty="0"/>
          </a:p>
          <a:p>
            <a:r>
              <a:rPr lang="zh-CN" altLang="en-US" dirty="0"/>
              <a:t>其他标准后面再说，伸缩性，安全性，可扩展性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阿里自成体系的对应产品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清晰的目标等于成功了一半</a:t>
            </a:r>
            <a:endParaRPr lang="en-US" altLang="zh-CN" dirty="0"/>
          </a:p>
          <a:p>
            <a:r>
              <a:rPr lang="zh-CN" altLang="en-US" dirty="0"/>
              <a:t>抛砖引玉，真正有所得</a:t>
            </a:r>
            <a:endParaRPr lang="en-US" altLang="zh-CN" dirty="0"/>
          </a:p>
          <a:p>
            <a:r>
              <a:rPr lang="zh-CN" altLang="en-US" dirty="0"/>
              <a:t>理论指导的实战，接近阿里京东等大厂，理论，为什么</a:t>
            </a:r>
            <a:endParaRPr lang="en-US" altLang="zh-CN" dirty="0"/>
          </a:p>
          <a:p>
            <a:r>
              <a:rPr lang="zh-CN" altLang="en-US" dirty="0"/>
              <a:t>量化和可视化，健康，容量，公说公有理婆说婆有理，度量好坏，指引方向，优化方向和瓶颈识别，心中有底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开发三部曲，以盖房子施工类比，分析：需求来源于业务场景。设计：水电煤网。实现：施工队进工地。还有上线运维，不断迭代（第四部分）</a:t>
            </a:r>
            <a:endParaRPr kumimoji="1" lang="en-US" altLang="zh-CN" dirty="0"/>
          </a:p>
          <a:p>
            <a:r>
              <a:rPr kumimoji="1" lang="zh-CN" altLang="en-US" dirty="0"/>
              <a:t>熟悉软件工程全流程，得到一个基本可用的秒杀系统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1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系统分析是分析什么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09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meter.apache.org/usermanual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业务场景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AEBE0-D749-594E-A9DF-F165EA16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06" y="1783605"/>
            <a:ext cx="4913716" cy="3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用户数量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远大于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库存数量，只有少部分用户能够成功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大量用户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同一时间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，抢购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同一商品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，瞬时流量激增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实际卖出商品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不能超出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计划卖出的商品，即不能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超卖</a:t>
            </a:r>
          </a:p>
        </p:txBody>
      </p:sp>
      <p:sp>
        <p:nvSpPr>
          <p:cNvPr id="7" name="流程图: 可选过程 4">
            <a:extLst>
              <a:ext uri="{FF2B5EF4-FFF2-40B4-BE49-F238E27FC236}">
                <a16:creationId xmlns:a16="http://schemas.microsoft.com/office/drawing/2014/main" id="{D6286792-4BEC-FE49-98A1-3A12D5A1D925}"/>
              </a:ext>
            </a:extLst>
          </p:cNvPr>
          <p:cNvSpPr/>
          <p:nvPr/>
        </p:nvSpPr>
        <p:spPr>
          <a:xfrm>
            <a:off x="1420806" y="2254707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4">
            <a:extLst>
              <a:ext uri="{FF2B5EF4-FFF2-40B4-BE49-F238E27FC236}">
                <a16:creationId xmlns:a16="http://schemas.microsoft.com/office/drawing/2014/main" id="{C19F548D-5855-A048-A1A6-9FAF79C20063}"/>
              </a:ext>
            </a:extLst>
          </p:cNvPr>
          <p:cNvSpPr/>
          <p:nvPr/>
        </p:nvSpPr>
        <p:spPr>
          <a:xfrm>
            <a:off x="2703068" y="2249952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4">
            <a:extLst>
              <a:ext uri="{FF2B5EF4-FFF2-40B4-BE49-F238E27FC236}">
                <a16:creationId xmlns:a16="http://schemas.microsoft.com/office/drawing/2014/main" id="{F136D9C3-3666-1F4F-AE24-875B1E059FAB}"/>
              </a:ext>
            </a:extLst>
          </p:cNvPr>
          <p:cNvSpPr/>
          <p:nvPr/>
        </p:nvSpPr>
        <p:spPr>
          <a:xfrm>
            <a:off x="4468805" y="2256880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4">
            <a:extLst>
              <a:ext uri="{FF2B5EF4-FFF2-40B4-BE49-F238E27FC236}">
                <a16:creationId xmlns:a16="http://schemas.microsoft.com/office/drawing/2014/main" id="{F9B9EFCD-74D8-5A49-B2D7-3FCB22734D6F}"/>
              </a:ext>
            </a:extLst>
          </p:cNvPr>
          <p:cNvSpPr/>
          <p:nvPr/>
        </p:nvSpPr>
        <p:spPr>
          <a:xfrm>
            <a:off x="2445688" y="2998246"/>
            <a:ext cx="749457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4">
            <a:extLst>
              <a:ext uri="{FF2B5EF4-FFF2-40B4-BE49-F238E27FC236}">
                <a16:creationId xmlns:a16="http://schemas.microsoft.com/office/drawing/2014/main" id="{6CC09F63-33DF-4640-ABA9-EDCC430D4826}"/>
              </a:ext>
            </a:extLst>
          </p:cNvPr>
          <p:cNvSpPr/>
          <p:nvPr/>
        </p:nvSpPr>
        <p:spPr>
          <a:xfrm>
            <a:off x="2963918" y="3750981"/>
            <a:ext cx="1019504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4">
            <a:extLst>
              <a:ext uri="{FF2B5EF4-FFF2-40B4-BE49-F238E27FC236}">
                <a16:creationId xmlns:a16="http://schemas.microsoft.com/office/drawing/2014/main" id="{2869DD79-2C2B-3340-B6CA-D694A3AF272F}"/>
              </a:ext>
            </a:extLst>
          </p:cNvPr>
          <p:cNvSpPr/>
          <p:nvPr/>
        </p:nvSpPr>
        <p:spPr>
          <a:xfrm>
            <a:off x="6763408" y="3750981"/>
            <a:ext cx="55179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控制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秒杀活动的开始和结束的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状态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支撑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千万级高并发的秒杀系统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稳定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防止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库存被超卖导致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资损或卖不完</a:t>
            </a:r>
          </a:p>
        </p:txBody>
      </p:sp>
    </p:spTree>
    <p:extLst>
      <p:ext uri="{BB962C8B-B14F-4D97-AF65-F5344CB8AC3E}">
        <p14:creationId xmlns:p14="http://schemas.microsoft.com/office/powerpoint/2010/main" val="24466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756988F-74AB-5A43-A214-8B1B9F88208C}"/>
              </a:ext>
            </a:extLst>
          </p:cNvPr>
          <p:cNvSpPr/>
          <p:nvPr/>
        </p:nvSpPr>
        <p:spPr>
          <a:xfrm>
            <a:off x="3809196" y="1973174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E87AD94-53F2-3641-9F84-F1D9BBE42898}"/>
              </a:ext>
            </a:extLst>
          </p:cNvPr>
          <p:cNvSpPr/>
          <p:nvPr/>
        </p:nvSpPr>
        <p:spPr>
          <a:xfrm>
            <a:off x="3809197" y="2760549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6864D65-1764-A242-A694-822FC3D6E389}"/>
              </a:ext>
            </a:extLst>
          </p:cNvPr>
          <p:cNvSpPr/>
          <p:nvPr/>
        </p:nvSpPr>
        <p:spPr>
          <a:xfrm>
            <a:off x="3467227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2E6AE11-E45D-424C-9A6E-9E6E6B976D1B}"/>
              </a:ext>
            </a:extLst>
          </p:cNvPr>
          <p:cNvSpPr/>
          <p:nvPr/>
        </p:nvSpPr>
        <p:spPr>
          <a:xfrm>
            <a:off x="3467226" y="4444925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76599CE-1A47-354A-8E83-4C9EC324241B}"/>
              </a:ext>
            </a:extLst>
          </p:cNvPr>
          <p:cNvCxnSpPr>
            <a:cxnSpLocks/>
          </p:cNvCxnSpPr>
          <p:nvPr/>
        </p:nvCxnSpPr>
        <p:spPr>
          <a:xfrm>
            <a:off x="4546403" y="2362826"/>
            <a:ext cx="1" cy="40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3A46462-6D85-A241-9D70-04EA328CF0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77572" y="3139691"/>
            <a:ext cx="568832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3546ECC-9CD9-F54F-8D42-22AE36ACFD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77572" y="3981879"/>
            <a:ext cx="624550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AB9CE-E96C-E149-BC99-A0D07D2F1CD6}"/>
              </a:ext>
            </a:extLst>
          </p:cNvPr>
          <p:cNvSpPr txBox="1"/>
          <p:nvPr/>
        </p:nvSpPr>
        <p:spPr>
          <a:xfrm>
            <a:off x="2458736" y="20127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628073-E10B-9D47-B855-C98CABBFCEA7}"/>
              </a:ext>
            </a:extLst>
          </p:cNvPr>
          <p:cNvSpPr txBox="1"/>
          <p:nvPr/>
        </p:nvSpPr>
        <p:spPr>
          <a:xfrm>
            <a:off x="2458736" y="27732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D7EF22-0CF5-3F4B-9D83-613AE56046D8}"/>
              </a:ext>
            </a:extLst>
          </p:cNvPr>
          <p:cNvSpPr txBox="1"/>
          <p:nvPr/>
        </p:nvSpPr>
        <p:spPr>
          <a:xfrm>
            <a:off x="2462925" y="36150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157006-624A-B04F-A39A-ED99FDCCC771}"/>
              </a:ext>
            </a:extLst>
          </p:cNvPr>
          <p:cNvSpPr txBox="1"/>
          <p:nvPr/>
        </p:nvSpPr>
        <p:spPr>
          <a:xfrm>
            <a:off x="2459383" y="44449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D104BFA2-E5B6-9245-99D9-D82BAF727874}"/>
              </a:ext>
            </a:extLst>
          </p:cNvPr>
          <p:cNvSpPr/>
          <p:nvPr/>
        </p:nvSpPr>
        <p:spPr>
          <a:xfrm>
            <a:off x="5945222" y="3602212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C1F48328-7073-6140-AFD6-E786C8D63C39}"/>
              </a:ext>
            </a:extLst>
          </p:cNvPr>
          <p:cNvSpPr/>
          <p:nvPr/>
        </p:nvSpPr>
        <p:spPr>
          <a:xfrm>
            <a:off x="2364062" y="349615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框架 25">
            <a:extLst>
              <a:ext uri="{FF2B5EF4-FFF2-40B4-BE49-F238E27FC236}">
                <a16:creationId xmlns:a16="http://schemas.microsoft.com/office/drawing/2014/main" id="{57874AAC-FFEA-0B47-92A8-7F21F2A56F1C}"/>
              </a:ext>
            </a:extLst>
          </p:cNvPr>
          <p:cNvSpPr/>
          <p:nvPr/>
        </p:nvSpPr>
        <p:spPr>
          <a:xfrm>
            <a:off x="2364062" y="263684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4F10D5A3-FD62-A547-A22C-7CCCC37FBD4C}"/>
              </a:ext>
            </a:extLst>
          </p:cNvPr>
          <p:cNvSpPr/>
          <p:nvPr/>
        </p:nvSpPr>
        <p:spPr>
          <a:xfrm>
            <a:off x="2364062" y="186118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8" name="框架 27">
            <a:extLst>
              <a:ext uri="{FF2B5EF4-FFF2-40B4-BE49-F238E27FC236}">
                <a16:creationId xmlns:a16="http://schemas.microsoft.com/office/drawing/2014/main" id="{6F350B00-862B-3540-89C4-633A4018FC34}"/>
              </a:ext>
            </a:extLst>
          </p:cNvPr>
          <p:cNvSpPr/>
          <p:nvPr/>
        </p:nvSpPr>
        <p:spPr>
          <a:xfrm>
            <a:off x="2364062" y="4321956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5DCC360-ACD9-0842-AB8F-B97928655415}"/>
              </a:ext>
            </a:extLst>
          </p:cNvPr>
          <p:cNvSpPr/>
          <p:nvPr/>
        </p:nvSpPr>
        <p:spPr>
          <a:xfrm>
            <a:off x="4615328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133CA40-F8AF-2444-8A5B-A6B75CA80017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4546404" y="3139691"/>
            <a:ext cx="579269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E84F1815-736F-CA49-9506-70628B6400F5}"/>
              </a:ext>
            </a:extLst>
          </p:cNvPr>
          <p:cNvSpPr/>
          <p:nvPr/>
        </p:nvSpPr>
        <p:spPr>
          <a:xfrm>
            <a:off x="5933693" y="2755594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0F6052E-C74E-9B47-A8C4-D4B01C714557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>
            <a:off x="6464932" y="3134736"/>
            <a:ext cx="4526" cy="4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B039C4F-EEA5-3542-A6DA-6581A1AC1CA8}"/>
              </a:ext>
            </a:extLst>
          </p:cNvPr>
          <p:cNvSpPr/>
          <p:nvPr/>
        </p:nvSpPr>
        <p:spPr>
          <a:xfrm>
            <a:off x="5960090" y="4444925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227865CF-DC9A-5842-9321-2B87B51CA3B2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4602122" y="3981879"/>
            <a:ext cx="523551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962AE25-7A10-414C-8EC8-85FE17703EE4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5636018" y="3791783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57EBC43-BFB0-7140-8BA2-FB434BB8AE80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6469458" y="3981354"/>
            <a:ext cx="977" cy="4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040D05-DA56-504D-BAAC-2227316EA203}"/>
              </a:ext>
            </a:extLst>
          </p:cNvPr>
          <p:cNvSpPr/>
          <p:nvPr/>
        </p:nvSpPr>
        <p:spPr>
          <a:xfrm>
            <a:off x="5933693" y="1971007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035D94A-131B-144E-838F-36E935A48BA3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6463694" y="2350149"/>
            <a:ext cx="1238" cy="4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7" grpId="0"/>
      <p:bldP spid="21" grpId="0"/>
      <p:bldP spid="22" grpId="0"/>
      <p:bldP spid="23" grpId="0"/>
      <p:bldP spid="24" grpId="0" animBg="1"/>
      <p:bldP spid="18" grpId="0" animBg="1"/>
      <p:bldP spid="26" grpId="0" animBg="1"/>
      <p:bldP spid="27" grpId="0" animBg="1"/>
      <p:bldP spid="28" grpId="0" animBg="1"/>
      <p:bldP spid="36" grpId="0" animBg="1"/>
      <p:bldP spid="42" grpId="0" animBg="1"/>
      <p:bldP spid="4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存储设计（数据库）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50327A-3938-BF4B-B62F-0D12C92AB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811097"/>
              </p:ext>
            </p:extLst>
          </p:nvPr>
        </p:nvGraphicFramePr>
        <p:xfrm>
          <a:off x="1069812" y="234937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campaign_</a:t>
                      </a:r>
                      <a:r>
                        <a:rPr 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start_time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开始时间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end_time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活动状态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1166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7A18176-D53E-3249-A709-0DB2F9352791}"/>
              </a:ext>
            </a:extLst>
          </p:cNvPr>
          <p:cNvSpPr txBox="1"/>
          <p:nvPr/>
        </p:nvSpPr>
        <p:spPr>
          <a:xfrm>
            <a:off x="1069812" y="2019172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 dirty="0"/>
              <a:t>（</a:t>
            </a:r>
            <a:r>
              <a:rPr lang="en-US" altLang="zh-CN" b="1" dirty="0"/>
              <a:t>1</a:t>
            </a:r>
            <a:r>
              <a:rPr lang="zh-CN" b="1" dirty="0"/>
              <a:t>）t_</a:t>
            </a:r>
            <a:r>
              <a:rPr lang="en-US" altLang="zh-CN" b="1" dirty="0"/>
              <a:t>campaign</a:t>
            </a:r>
            <a:endParaRPr lang="zh-CN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045648-1000-FD45-8434-CEC7E0954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458441"/>
              </p:ext>
            </p:extLst>
          </p:nvPr>
        </p:nvGraphicFramePr>
        <p:xfrm>
          <a:off x="4733543" y="2337338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dirty="0"/>
                        <a:t>商品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stock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库存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2173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campaign_id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商品状态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9220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6E8B5BB-A9E5-544B-BB13-CF05C2776EB1}"/>
              </a:ext>
            </a:extLst>
          </p:cNvPr>
          <p:cNvSpPr txBox="1"/>
          <p:nvPr/>
        </p:nvSpPr>
        <p:spPr>
          <a:xfrm>
            <a:off x="4733542" y="2007138"/>
            <a:ext cx="3098801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 dirty="0"/>
              <a:t>（</a:t>
            </a:r>
            <a:r>
              <a:rPr lang="en-US" altLang="zh-CN" b="1" dirty="0"/>
              <a:t>2</a:t>
            </a:r>
            <a:r>
              <a:rPr lang="zh-CN" b="1" dirty="0"/>
              <a:t>）tb_</a:t>
            </a:r>
            <a:r>
              <a:rPr lang="en-US" altLang="zh-CN" b="1" dirty="0"/>
              <a:t>campaign_item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12629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存储设计（缓存）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71107-3661-4244-A892-9B75FC0776D5}"/>
              </a:ext>
            </a:extLst>
          </p:cNvPr>
          <p:cNvSpPr txBox="1"/>
          <p:nvPr/>
        </p:nvSpPr>
        <p:spPr>
          <a:xfrm>
            <a:off x="939141" y="2212566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D6CF8-0853-7847-B466-17624DB584C9}"/>
              </a:ext>
            </a:extLst>
          </p:cNvPr>
          <p:cNvSpPr/>
          <p:nvPr/>
        </p:nvSpPr>
        <p:spPr>
          <a:xfrm>
            <a:off x="974500" y="1973468"/>
            <a:ext cx="2593144" cy="4289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DC31B6-DE74-5345-A916-4B9759C38921}"/>
              </a:ext>
            </a:extLst>
          </p:cNvPr>
          <p:cNvSpPr txBox="1"/>
          <p:nvPr/>
        </p:nvSpPr>
        <p:spPr>
          <a:xfrm>
            <a:off x="1656300" y="203790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缓存活动信息</a:t>
            </a:r>
            <a:endParaRPr lang="zh-CN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632B04-9A6F-C844-962C-AA5339AF62CE}"/>
              </a:ext>
            </a:extLst>
          </p:cNvPr>
          <p:cNvSpPr/>
          <p:nvPr/>
        </p:nvSpPr>
        <p:spPr>
          <a:xfrm>
            <a:off x="4806138" y="1973468"/>
            <a:ext cx="2593144" cy="4289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B00B29-A16B-4545-9E8B-7DB79B9ECD95}"/>
              </a:ext>
            </a:extLst>
          </p:cNvPr>
          <p:cNvSpPr txBox="1"/>
          <p:nvPr/>
        </p:nvSpPr>
        <p:spPr>
          <a:xfrm>
            <a:off x="5487938" y="203790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缓存库存信息</a:t>
            </a:r>
            <a:endParaRPr lang="zh-CN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010614-128B-5642-BEBA-628A5166477D}"/>
              </a:ext>
            </a:extLst>
          </p:cNvPr>
          <p:cNvSpPr/>
          <p:nvPr/>
        </p:nvSpPr>
        <p:spPr>
          <a:xfrm>
            <a:off x="974500" y="2466868"/>
            <a:ext cx="2593144" cy="1789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,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CampaignInfo</a:t>
            </a:r>
            <a:r>
              <a:rPr kumimoji="1" lang="en-US" altLang="zh-CN" sz="1200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public class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CampaignInfo</a:t>
            </a:r>
            <a:r>
              <a:rPr kumimoji="1" lang="en-US" altLang="zh-CN" sz="12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long </a:t>
            </a:r>
            <a:r>
              <a:rPr lang="en-US" altLang="zh-CN" sz="1200" dirty="0" err="1">
                <a:solidFill>
                  <a:schemeClr val="tx1"/>
                </a:solidFill>
              </a:rPr>
              <a:t>startTime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long </a:t>
            </a:r>
            <a:r>
              <a:rPr lang="en-US" altLang="zh-CN" sz="1200" dirty="0" err="1">
                <a:solidFill>
                  <a:schemeClr val="tx1"/>
                </a:solidFill>
              </a:rPr>
              <a:t>endTime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200" dirty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</a:rPr>
              <a:t>status;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}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D7C34A-B666-334E-87C0-50139BD35C97}"/>
              </a:ext>
            </a:extLst>
          </p:cNvPr>
          <p:cNvSpPr/>
          <p:nvPr/>
        </p:nvSpPr>
        <p:spPr>
          <a:xfrm>
            <a:off x="4803072" y="2518257"/>
            <a:ext cx="2593144" cy="1789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lang="en-US" altLang="zh-CN" sz="1200" dirty="0" err="1">
                <a:solidFill>
                  <a:schemeClr val="tx1"/>
                </a:solidFill>
              </a:rPr>
              <a:t>itemId</a:t>
            </a:r>
            <a:r>
              <a:rPr kumimoji="1" lang="en-US" altLang="zh-CN" sz="1200" dirty="0">
                <a:solidFill>
                  <a:schemeClr val="tx1"/>
                </a:solidFill>
              </a:rPr>
              <a:t>,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ItemInfo</a:t>
            </a:r>
            <a:r>
              <a:rPr kumimoji="1" lang="en-US" altLang="zh-CN" sz="1200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public class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ItemInfo</a:t>
            </a:r>
            <a:r>
              <a:rPr kumimoji="1" lang="en-US" altLang="zh-CN" sz="12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String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</a:t>
            </a:r>
            <a:r>
              <a:rPr lang="en-US" altLang="zh-CN" sz="1200" dirty="0" err="1">
                <a:solidFill>
                  <a:schemeClr val="tx1"/>
                </a:solidFill>
              </a:rPr>
              <a:t>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stock;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status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}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  <p:bldP spid="3" grpId="0" animBg="1"/>
      <p:bldP spid="5" grpId="0"/>
      <p:bldP spid="12" grpId="0" animBg="1"/>
      <p:bldP spid="13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系统分析设计和实现（应用设计）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4E14D6E-0C45-8F4B-957B-8180D9F49908}"/>
              </a:ext>
            </a:extLst>
          </p:cNvPr>
          <p:cNvSpPr/>
          <p:nvPr/>
        </p:nvSpPr>
        <p:spPr>
          <a:xfrm>
            <a:off x="1198179" y="1182104"/>
            <a:ext cx="1019503" cy="31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2E27BE26-B412-B440-9DB0-712DAE03357C}"/>
              </a:ext>
            </a:extLst>
          </p:cNvPr>
          <p:cNvSpPr/>
          <p:nvPr/>
        </p:nvSpPr>
        <p:spPr>
          <a:xfrm>
            <a:off x="3079364" y="1174862"/>
            <a:ext cx="1019503" cy="322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1C295B1-B165-2842-9B77-6670FA38C907}"/>
              </a:ext>
            </a:extLst>
          </p:cNvPr>
          <p:cNvSpPr/>
          <p:nvPr/>
        </p:nvSpPr>
        <p:spPr>
          <a:xfrm>
            <a:off x="4967030" y="1178105"/>
            <a:ext cx="1019503" cy="312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C14CCE2D-5D78-BB4B-BA5D-6FF1D4BFCF06}"/>
              </a:ext>
            </a:extLst>
          </p:cNvPr>
          <p:cNvSpPr/>
          <p:nvPr/>
        </p:nvSpPr>
        <p:spPr>
          <a:xfrm>
            <a:off x="6841734" y="1179634"/>
            <a:ext cx="1019503" cy="314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下单应用</a:t>
            </a:r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87E72688-DDC1-234F-8072-69AB3AF5F349}"/>
              </a:ext>
            </a:extLst>
          </p:cNvPr>
          <p:cNvCxnSpPr>
            <a:cxnSpLocks/>
            <a:stCxn id="259" idx="2"/>
          </p:cNvCxnSpPr>
          <p:nvPr/>
        </p:nvCxnSpPr>
        <p:spPr>
          <a:xfrm flipH="1">
            <a:off x="1674514" y="1497756"/>
            <a:ext cx="33417" cy="34162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3ABA12B4-567E-4D47-AEE5-C33884F2B6AA}"/>
              </a:ext>
            </a:extLst>
          </p:cNvPr>
          <p:cNvCxnSpPr>
            <a:cxnSpLocks/>
          </p:cNvCxnSpPr>
          <p:nvPr/>
        </p:nvCxnSpPr>
        <p:spPr>
          <a:xfrm>
            <a:off x="3558901" y="1502929"/>
            <a:ext cx="9761" cy="341104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8E67AF64-10DA-AE4E-918E-F3F801AECFDD}"/>
              </a:ext>
            </a:extLst>
          </p:cNvPr>
          <p:cNvCxnSpPr>
            <a:cxnSpLocks/>
          </p:cNvCxnSpPr>
          <p:nvPr/>
        </p:nvCxnSpPr>
        <p:spPr>
          <a:xfrm>
            <a:off x="5468987" y="1508180"/>
            <a:ext cx="0" cy="340579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连接符 265">
            <a:extLst>
              <a:ext uri="{FF2B5EF4-FFF2-40B4-BE49-F238E27FC236}">
                <a16:creationId xmlns:a16="http://schemas.microsoft.com/office/drawing/2014/main" id="{63547DDA-B6CF-3F4E-B8A9-D19DBB0B8B44}"/>
              </a:ext>
            </a:extLst>
          </p:cNvPr>
          <p:cNvCxnSpPr>
            <a:cxnSpLocks/>
          </p:cNvCxnSpPr>
          <p:nvPr/>
        </p:nvCxnSpPr>
        <p:spPr>
          <a:xfrm>
            <a:off x="7354113" y="1508180"/>
            <a:ext cx="13539" cy="32838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>
            <a:extLst>
              <a:ext uri="{FF2B5EF4-FFF2-40B4-BE49-F238E27FC236}">
                <a16:creationId xmlns:a16="http://schemas.microsoft.com/office/drawing/2014/main" id="{47465AC2-8792-4944-89C9-E509A4948196}"/>
              </a:ext>
            </a:extLst>
          </p:cNvPr>
          <p:cNvSpPr/>
          <p:nvPr/>
        </p:nvSpPr>
        <p:spPr>
          <a:xfrm flipH="1">
            <a:off x="1641860" y="1739344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CC90BB8E-1258-934C-82A4-7EE19B02FCE0}"/>
              </a:ext>
            </a:extLst>
          </p:cNvPr>
          <p:cNvSpPr/>
          <p:nvPr/>
        </p:nvSpPr>
        <p:spPr>
          <a:xfrm flipH="1">
            <a:off x="3492454" y="1821268"/>
            <a:ext cx="148276" cy="2970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A20EF014-DCD6-E544-BC49-53A12428899A}"/>
              </a:ext>
            </a:extLst>
          </p:cNvPr>
          <p:cNvCxnSpPr>
            <a:cxnSpLocks/>
          </p:cNvCxnSpPr>
          <p:nvPr/>
        </p:nvCxnSpPr>
        <p:spPr>
          <a:xfrm>
            <a:off x="1775317" y="1877907"/>
            <a:ext cx="17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本框 269">
            <a:extLst>
              <a:ext uri="{FF2B5EF4-FFF2-40B4-BE49-F238E27FC236}">
                <a16:creationId xmlns:a16="http://schemas.microsoft.com/office/drawing/2014/main" id="{D798324A-B801-2345-83A3-9F330DD042D3}"/>
              </a:ext>
            </a:extLst>
          </p:cNvPr>
          <p:cNvSpPr txBox="1"/>
          <p:nvPr/>
        </p:nvSpPr>
        <p:spPr>
          <a:xfrm>
            <a:off x="2247757" y="1631322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点击抢购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80724C33-BF5C-C54E-A606-119E9F2BB597}"/>
              </a:ext>
            </a:extLst>
          </p:cNvPr>
          <p:cNvSpPr/>
          <p:nvPr/>
        </p:nvSpPr>
        <p:spPr>
          <a:xfrm flipH="1">
            <a:off x="5392887" y="1889374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2A38D22E-3A68-6F4A-BB16-6A20EE646D04}"/>
              </a:ext>
            </a:extLst>
          </p:cNvPr>
          <p:cNvCxnSpPr>
            <a:cxnSpLocks/>
          </p:cNvCxnSpPr>
          <p:nvPr/>
        </p:nvCxnSpPr>
        <p:spPr>
          <a:xfrm flipV="1">
            <a:off x="3640186" y="1923189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65225B0C-27E2-2E47-BD9D-7AB8E180F203}"/>
              </a:ext>
            </a:extLst>
          </p:cNvPr>
          <p:cNvSpPr txBox="1"/>
          <p:nvPr/>
        </p:nvSpPr>
        <p:spPr>
          <a:xfrm>
            <a:off x="4237111" y="1663228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</a:t>
            </a: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F3A4AD-0298-624A-A883-1E3794E53E94}"/>
              </a:ext>
            </a:extLst>
          </p:cNvPr>
          <p:cNvSpPr txBox="1"/>
          <p:nvPr/>
        </p:nvSpPr>
        <p:spPr>
          <a:xfrm>
            <a:off x="3877356" y="1958713"/>
            <a:ext cx="1395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获取库存失败</a:t>
            </a: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61CB9F67-103E-7F4E-BF8F-E36A345015C8}"/>
              </a:ext>
            </a:extLst>
          </p:cNvPr>
          <p:cNvCxnSpPr>
            <a:cxnSpLocks/>
          </p:cNvCxnSpPr>
          <p:nvPr/>
        </p:nvCxnSpPr>
        <p:spPr>
          <a:xfrm>
            <a:off x="3651245" y="2425408"/>
            <a:ext cx="15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358D804F-4744-BD43-AF0F-AFA5003ED97D}"/>
              </a:ext>
            </a:extLst>
          </p:cNvPr>
          <p:cNvCxnSpPr>
            <a:cxnSpLocks/>
          </p:cNvCxnSpPr>
          <p:nvPr/>
        </p:nvCxnSpPr>
        <p:spPr>
          <a:xfrm>
            <a:off x="3640186" y="2802438"/>
            <a:ext cx="16608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779BAC69-D2BD-FF43-868E-E5D4C405D3C7}"/>
              </a:ext>
            </a:extLst>
          </p:cNvPr>
          <p:cNvSpPr txBox="1"/>
          <p:nvPr/>
        </p:nvSpPr>
        <p:spPr>
          <a:xfrm>
            <a:off x="3792056" y="2495336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校验库存</a:t>
            </a: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3FFCA634-6A66-2542-BEC9-1E03311DF4B8}"/>
              </a:ext>
            </a:extLst>
          </p:cNvPr>
          <p:cNvSpPr/>
          <p:nvPr/>
        </p:nvSpPr>
        <p:spPr>
          <a:xfrm flipH="1">
            <a:off x="1641859" y="2866666"/>
            <a:ext cx="126506" cy="272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76323B6F-CFC5-364F-BCC1-F837DDFD736A}"/>
              </a:ext>
            </a:extLst>
          </p:cNvPr>
          <p:cNvSpPr txBox="1"/>
          <p:nvPr/>
        </p:nvSpPr>
        <p:spPr>
          <a:xfrm>
            <a:off x="1963223" y="2734712"/>
            <a:ext cx="13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提示库存不足</a:t>
            </a:r>
          </a:p>
        </p:txBody>
      </p: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65FE7BC4-3CEC-9C45-8565-8D377BE043F1}"/>
              </a:ext>
            </a:extLst>
          </p:cNvPr>
          <p:cNvCxnSpPr>
            <a:cxnSpLocks/>
          </p:cNvCxnSpPr>
          <p:nvPr/>
        </p:nvCxnSpPr>
        <p:spPr>
          <a:xfrm flipV="1">
            <a:off x="3682775" y="3103660"/>
            <a:ext cx="1697992" cy="1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>
            <a:extLst>
              <a:ext uri="{FF2B5EF4-FFF2-40B4-BE49-F238E27FC236}">
                <a16:creationId xmlns:a16="http://schemas.microsoft.com/office/drawing/2014/main" id="{ECCC57AD-28FA-564D-8C32-F5CB964CC1F5}"/>
              </a:ext>
            </a:extLst>
          </p:cNvPr>
          <p:cNvSpPr txBox="1"/>
          <p:nvPr/>
        </p:nvSpPr>
        <p:spPr>
          <a:xfrm>
            <a:off x="3627720" y="2856983"/>
            <a:ext cx="1830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扣减库存</a:t>
            </a: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D3034435-FE6C-B64B-9BC2-7E559D709DB7}"/>
              </a:ext>
            </a:extLst>
          </p:cNvPr>
          <p:cNvSpPr/>
          <p:nvPr/>
        </p:nvSpPr>
        <p:spPr>
          <a:xfrm flipH="1">
            <a:off x="5411353" y="3023464"/>
            <a:ext cx="150848" cy="355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E453B296-912C-AE43-BFC9-CAA5FD9ED0F5}"/>
              </a:ext>
            </a:extLst>
          </p:cNvPr>
          <p:cNvSpPr txBox="1"/>
          <p:nvPr/>
        </p:nvSpPr>
        <p:spPr>
          <a:xfrm>
            <a:off x="5011512" y="3373379"/>
            <a:ext cx="88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 下单</a:t>
            </a:r>
          </a:p>
        </p:txBody>
      </p:sp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524EED3F-0BD5-8040-890A-B815BDB69EAC}"/>
              </a:ext>
            </a:extLst>
          </p:cNvPr>
          <p:cNvCxnSpPr>
            <a:cxnSpLocks/>
          </p:cNvCxnSpPr>
          <p:nvPr/>
        </p:nvCxnSpPr>
        <p:spPr>
          <a:xfrm>
            <a:off x="3662541" y="3605298"/>
            <a:ext cx="3620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1D8BC669-F7EF-FE4C-B559-F8AF1BCDBB88}"/>
              </a:ext>
            </a:extLst>
          </p:cNvPr>
          <p:cNvCxnSpPr>
            <a:cxnSpLocks/>
          </p:cNvCxnSpPr>
          <p:nvPr/>
        </p:nvCxnSpPr>
        <p:spPr>
          <a:xfrm flipH="1" flipV="1">
            <a:off x="3649167" y="3883802"/>
            <a:ext cx="3613381" cy="28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3F99BA9A-C524-B84E-B3FD-BC9A3124B2C5}"/>
              </a:ext>
            </a:extLst>
          </p:cNvPr>
          <p:cNvCxnSpPr>
            <a:cxnSpLocks/>
          </p:cNvCxnSpPr>
          <p:nvPr/>
        </p:nvCxnSpPr>
        <p:spPr>
          <a:xfrm flipH="1">
            <a:off x="3640187" y="3337586"/>
            <a:ext cx="173007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510912D0-07E8-BD4F-93B3-02A17B954CFD}"/>
              </a:ext>
            </a:extLst>
          </p:cNvPr>
          <p:cNvSpPr/>
          <p:nvPr/>
        </p:nvSpPr>
        <p:spPr>
          <a:xfrm flipH="1">
            <a:off x="1634908" y="3339058"/>
            <a:ext cx="123758" cy="229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EB64F2F9-2F9E-3B44-80A7-3563AFBC5494}"/>
              </a:ext>
            </a:extLst>
          </p:cNvPr>
          <p:cNvSpPr txBox="1"/>
          <p:nvPr/>
        </p:nvSpPr>
        <p:spPr>
          <a:xfrm>
            <a:off x="1720044" y="3186030"/>
            <a:ext cx="184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提示扣减库存失败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42D63BA-678D-1544-BD0C-41D89BEE7231}"/>
              </a:ext>
            </a:extLst>
          </p:cNvPr>
          <p:cNvSpPr txBox="1"/>
          <p:nvPr/>
        </p:nvSpPr>
        <p:spPr>
          <a:xfrm>
            <a:off x="3997078" y="3088369"/>
            <a:ext cx="119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扣减库存失败 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E011427-1410-AD47-AF94-3A040335C2F6}"/>
              </a:ext>
            </a:extLst>
          </p:cNvPr>
          <p:cNvSpPr/>
          <p:nvPr/>
        </p:nvSpPr>
        <p:spPr>
          <a:xfrm flipH="1">
            <a:off x="7283030" y="3534940"/>
            <a:ext cx="163443" cy="774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1FFE010B-4429-A64C-A729-A749250B0116}"/>
              </a:ext>
            </a:extLst>
          </p:cNvPr>
          <p:cNvSpPr txBox="1"/>
          <p:nvPr/>
        </p:nvSpPr>
        <p:spPr>
          <a:xfrm>
            <a:off x="4882709" y="3651826"/>
            <a:ext cx="118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下单成功</a:t>
            </a:r>
          </a:p>
        </p:txBody>
      </p: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E4DC2AD4-19C8-BE4D-9268-18F5A380BEEF}"/>
              </a:ext>
            </a:extLst>
          </p:cNvPr>
          <p:cNvCxnSpPr>
            <a:cxnSpLocks/>
          </p:cNvCxnSpPr>
          <p:nvPr/>
        </p:nvCxnSpPr>
        <p:spPr>
          <a:xfrm flipH="1" flipV="1">
            <a:off x="3655660" y="4193053"/>
            <a:ext cx="3592074" cy="223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B5F5D87-6346-A74F-966C-10362FAA9E10}"/>
              </a:ext>
            </a:extLst>
          </p:cNvPr>
          <p:cNvSpPr txBox="1"/>
          <p:nvPr/>
        </p:nvSpPr>
        <p:spPr>
          <a:xfrm>
            <a:off x="4887942" y="3940929"/>
            <a:ext cx="117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下单失败</a:t>
            </a: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82583BC-394C-E44C-9B5F-331F3862CDE4}"/>
              </a:ext>
            </a:extLst>
          </p:cNvPr>
          <p:cNvSpPr/>
          <p:nvPr/>
        </p:nvSpPr>
        <p:spPr>
          <a:xfrm flipH="1">
            <a:off x="1616264" y="4141396"/>
            <a:ext cx="129701" cy="650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0DA3C20A-B7D3-A747-8330-17BF364C157A}"/>
              </a:ext>
            </a:extLst>
          </p:cNvPr>
          <p:cNvCxnSpPr>
            <a:cxnSpLocks/>
          </p:cNvCxnSpPr>
          <p:nvPr/>
        </p:nvCxnSpPr>
        <p:spPr>
          <a:xfrm flipH="1" flipV="1">
            <a:off x="1753083" y="4336370"/>
            <a:ext cx="1729441" cy="105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6D543CB1-AC20-154D-B889-F1F26600FFE5}"/>
              </a:ext>
            </a:extLst>
          </p:cNvPr>
          <p:cNvSpPr txBox="1"/>
          <p:nvPr/>
        </p:nvSpPr>
        <p:spPr>
          <a:xfrm>
            <a:off x="1915531" y="4072307"/>
            <a:ext cx="149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提示下单成功</a:t>
            </a:r>
          </a:p>
        </p:txBody>
      </p:sp>
      <p:cxnSp>
        <p:nvCxnSpPr>
          <p:cNvPr id="312" name="直线箭头连接符 311">
            <a:extLst>
              <a:ext uri="{FF2B5EF4-FFF2-40B4-BE49-F238E27FC236}">
                <a16:creationId xmlns:a16="http://schemas.microsoft.com/office/drawing/2014/main" id="{757BE180-9969-0041-8B1C-9EFDE6B5357C}"/>
              </a:ext>
            </a:extLst>
          </p:cNvPr>
          <p:cNvCxnSpPr>
            <a:cxnSpLocks/>
          </p:cNvCxnSpPr>
          <p:nvPr/>
        </p:nvCxnSpPr>
        <p:spPr>
          <a:xfrm flipH="1" flipV="1">
            <a:off x="1747946" y="4656140"/>
            <a:ext cx="1729441" cy="105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本框 312">
            <a:extLst>
              <a:ext uri="{FF2B5EF4-FFF2-40B4-BE49-F238E27FC236}">
                <a16:creationId xmlns:a16="http://schemas.microsoft.com/office/drawing/2014/main" id="{FFCD8250-8D33-2343-86E8-388D75C1BBC5}"/>
              </a:ext>
            </a:extLst>
          </p:cNvPr>
          <p:cNvSpPr txBox="1"/>
          <p:nvPr/>
        </p:nvSpPr>
        <p:spPr>
          <a:xfrm>
            <a:off x="1910394" y="4392077"/>
            <a:ext cx="149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提示下单失败</a:t>
            </a: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F0BBB99-6721-5F4F-827E-61868CB00D94}"/>
              </a:ext>
            </a:extLst>
          </p:cNvPr>
          <p:cNvCxnSpPr/>
          <p:nvPr/>
        </p:nvCxnSpPr>
        <p:spPr>
          <a:xfrm>
            <a:off x="3806273" y="2425408"/>
            <a:ext cx="0" cy="38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线箭头连接符 313">
            <a:extLst>
              <a:ext uri="{FF2B5EF4-FFF2-40B4-BE49-F238E27FC236}">
                <a16:creationId xmlns:a16="http://schemas.microsoft.com/office/drawing/2014/main" id="{0BDB0C18-C5A3-964D-9C31-D67D5DF963D0}"/>
              </a:ext>
            </a:extLst>
          </p:cNvPr>
          <p:cNvCxnSpPr>
            <a:cxnSpLocks/>
          </p:cNvCxnSpPr>
          <p:nvPr/>
        </p:nvCxnSpPr>
        <p:spPr>
          <a:xfrm flipH="1" flipV="1">
            <a:off x="1772456" y="2988214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A0D997E5-5C5F-854F-BA0A-B9BD46249E49}"/>
              </a:ext>
            </a:extLst>
          </p:cNvPr>
          <p:cNvCxnSpPr>
            <a:cxnSpLocks/>
          </p:cNvCxnSpPr>
          <p:nvPr/>
        </p:nvCxnSpPr>
        <p:spPr>
          <a:xfrm flipH="1" flipV="1">
            <a:off x="1758588" y="3444563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62C76419-B795-4444-AA08-DD78A924EAA4}"/>
              </a:ext>
            </a:extLst>
          </p:cNvPr>
          <p:cNvCxnSpPr>
            <a:cxnSpLocks/>
          </p:cNvCxnSpPr>
          <p:nvPr/>
        </p:nvCxnSpPr>
        <p:spPr>
          <a:xfrm flipH="1">
            <a:off x="3640186" y="2208540"/>
            <a:ext cx="173007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本框 316">
            <a:extLst>
              <a:ext uri="{FF2B5EF4-FFF2-40B4-BE49-F238E27FC236}">
                <a16:creationId xmlns:a16="http://schemas.microsoft.com/office/drawing/2014/main" id="{E5BED0D3-C379-EA45-965C-B4AF8021AF48}"/>
              </a:ext>
            </a:extLst>
          </p:cNvPr>
          <p:cNvSpPr txBox="1"/>
          <p:nvPr/>
        </p:nvSpPr>
        <p:spPr>
          <a:xfrm>
            <a:off x="1970782" y="2087229"/>
            <a:ext cx="13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获取库存失败</a:t>
            </a:r>
          </a:p>
        </p:txBody>
      </p:sp>
      <p:cxnSp>
        <p:nvCxnSpPr>
          <p:cNvPr id="318" name="直线箭头连接符 317">
            <a:extLst>
              <a:ext uri="{FF2B5EF4-FFF2-40B4-BE49-F238E27FC236}">
                <a16:creationId xmlns:a16="http://schemas.microsoft.com/office/drawing/2014/main" id="{83BF78A8-2F25-9A4F-888B-B55E68CCAC74}"/>
              </a:ext>
            </a:extLst>
          </p:cNvPr>
          <p:cNvCxnSpPr>
            <a:cxnSpLocks/>
          </p:cNvCxnSpPr>
          <p:nvPr/>
        </p:nvCxnSpPr>
        <p:spPr>
          <a:xfrm flipH="1" flipV="1">
            <a:off x="1799068" y="2340081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1F0A1FDF-C7EA-A64D-A43C-2306A093202E}"/>
              </a:ext>
            </a:extLst>
          </p:cNvPr>
          <p:cNvSpPr/>
          <p:nvPr/>
        </p:nvSpPr>
        <p:spPr>
          <a:xfrm flipH="1">
            <a:off x="1645245" y="2189829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428CAF1-D0A7-1040-9934-48E88F2AB389}"/>
              </a:ext>
            </a:extLst>
          </p:cNvPr>
          <p:cNvSpPr/>
          <p:nvPr/>
        </p:nvSpPr>
        <p:spPr>
          <a:xfrm flipH="1">
            <a:off x="5391277" y="4362653"/>
            <a:ext cx="155600" cy="2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1" name="直线箭头连接符 330">
            <a:extLst>
              <a:ext uri="{FF2B5EF4-FFF2-40B4-BE49-F238E27FC236}">
                <a16:creationId xmlns:a16="http://schemas.microsoft.com/office/drawing/2014/main" id="{DDB5D8AC-3BB1-364B-9A98-38C9F1186BA1}"/>
              </a:ext>
            </a:extLst>
          </p:cNvPr>
          <p:cNvCxnSpPr>
            <a:cxnSpLocks/>
          </p:cNvCxnSpPr>
          <p:nvPr/>
        </p:nvCxnSpPr>
        <p:spPr>
          <a:xfrm>
            <a:off x="3679910" y="4490629"/>
            <a:ext cx="167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DCF3D51D-4486-9347-9D79-1D4BD7B37EF5}"/>
              </a:ext>
            </a:extLst>
          </p:cNvPr>
          <p:cNvSpPr txBox="1"/>
          <p:nvPr/>
        </p:nvSpPr>
        <p:spPr>
          <a:xfrm>
            <a:off x="3934861" y="4239812"/>
            <a:ext cx="102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回滚库存</a:t>
            </a:r>
          </a:p>
        </p:txBody>
      </p:sp>
    </p:spTree>
    <p:extLst>
      <p:ext uri="{BB962C8B-B14F-4D97-AF65-F5344CB8AC3E}">
        <p14:creationId xmlns:p14="http://schemas.microsoft.com/office/powerpoint/2010/main" val="38453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系统分析设计和实现（应用设计）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E7A237-EAA0-1C4C-B094-8B79C508AEFB}"/>
              </a:ext>
            </a:extLst>
          </p:cNvPr>
          <p:cNvSpPr/>
          <p:nvPr/>
        </p:nvSpPr>
        <p:spPr>
          <a:xfrm>
            <a:off x="2009871" y="1182191"/>
            <a:ext cx="1019503" cy="343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EDB253-9D56-D442-9481-0F52B0AD5B5A}"/>
              </a:ext>
            </a:extLst>
          </p:cNvPr>
          <p:cNvSpPr/>
          <p:nvPr/>
        </p:nvSpPr>
        <p:spPr>
          <a:xfrm>
            <a:off x="3891056" y="1182191"/>
            <a:ext cx="1019503" cy="343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库存缓存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8CA8200-5AA3-6747-A446-3AC49FF8FDFA}"/>
              </a:ext>
            </a:extLst>
          </p:cNvPr>
          <p:cNvSpPr/>
          <p:nvPr/>
        </p:nvSpPr>
        <p:spPr>
          <a:xfrm>
            <a:off x="5772241" y="1182191"/>
            <a:ext cx="1019503" cy="339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</a:t>
            </a:r>
            <a:r>
              <a:rPr kumimoji="1" lang="en-US" altLang="zh-CN" dirty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0376CCF-C505-7843-89F1-5ECAE3E910DF}"/>
              </a:ext>
            </a:extLst>
          </p:cNvPr>
          <p:cNvCxnSpPr>
            <a:cxnSpLocks/>
          </p:cNvCxnSpPr>
          <p:nvPr/>
        </p:nvCxnSpPr>
        <p:spPr>
          <a:xfrm>
            <a:off x="2489408" y="1530798"/>
            <a:ext cx="1191" cy="331626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B00BC931-ACCC-EF4A-AE93-92C6548F94CD}"/>
              </a:ext>
            </a:extLst>
          </p:cNvPr>
          <p:cNvCxnSpPr>
            <a:cxnSpLocks/>
          </p:cNvCxnSpPr>
          <p:nvPr/>
        </p:nvCxnSpPr>
        <p:spPr>
          <a:xfrm>
            <a:off x="4378474" y="1546559"/>
            <a:ext cx="29988" cy="32410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6F71578-566B-2247-9260-A817D99FDF3E}"/>
              </a:ext>
            </a:extLst>
          </p:cNvPr>
          <p:cNvCxnSpPr>
            <a:cxnSpLocks/>
          </p:cNvCxnSpPr>
          <p:nvPr/>
        </p:nvCxnSpPr>
        <p:spPr>
          <a:xfrm flipH="1">
            <a:off x="6270941" y="1536049"/>
            <a:ext cx="13681" cy="317719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2B86A35F-FFD8-A444-B526-BB43A4E3A397}"/>
              </a:ext>
            </a:extLst>
          </p:cNvPr>
          <p:cNvSpPr/>
          <p:nvPr/>
        </p:nvSpPr>
        <p:spPr>
          <a:xfrm flipH="1">
            <a:off x="2402261" y="1893742"/>
            <a:ext cx="168968" cy="2819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2CF18B2-C612-7444-BCDF-9F066C711603}"/>
              </a:ext>
            </a:extLst>
          </p:cNvPr>
          <p:cNvSpPr/>
          <p:nvPr/>
        </p:nvSpPr>
        <p:spPr>
          <a:xfrm flipH="1">
            <a:off x="4290078" y="1917241"/>
            <a:ext cx="166769" cy="36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95A44253-9EC2-A643-B774-6E044E8302E6}"/>
              </a:ext>
            </a:extLst>
          </p:cNvPr>
          <p:cNvCxnSpPr>
            <a:cxnSpLocks/>
          </p:cNvCxnSpPr>
          <p:nvPr/>
        </p:nvCxnSpPr>
        <p:spPr>
          <a:xfrm flipV="1">
            <a:off x="2570693" y="1936190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5AC17E0-DB34-3D4E-A624-646EDF4B6F5B}"/>
              </a:ext>
            </a:extLst>
          </p:cNvPr>
          <p:cNvSpPr txBox="1"/>
          <p:nvPr/>
        </p:nvSpPr>
        <p:spPr>
          <a:xfrm>
            <a:off x="2754372" y="1691097"/>
            <a:ext cx="126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从缓存获取库存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4E8768D-111F-754B-BA8C-F8195F7B7502}"/>
              </a:ext>
            </a:extLst>
          </p:cNvPr>
          <p:cNvCxnSpPr>
            <a:cxnSpLocks/>
          </p:cNvCxnSpPr>
          <p:nvPr/>
        </p:nvCxnSpPr>
        <p:spPr>
          <a:xfrm flipV="1">
            <a:off x="2593147" y="2271520"/>
            <a:ext cx="1679586" cy="133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FC8FB95-0755-0748-9346-E8822CF1B915}"/>
              </a:ext>
            </a:extLst>
          </p:cNvPr>
          <p:cNvSpPr txBox="1"/>
          <p:nvPr/>
        </p:nvSpPr>
        <p:spPr>
          <a:xfrm>
            <a:off x="2692876" y="2003725"/>
            <a:ext cx="1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存在，返回库存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A782CE3-6E13-304A-A7E2-BA74BE552DFD}"/>
              </a:ext>
            </a:extLst>
          </p:cNvPr>
          <p:cNvSpPr/>
          <p:nvPr/>
        </p:nvSpPr>
        <p:spPr>
          <a:xfrm flipH="1">
            <a:off x="4309930" y="3540168"/>
            <a:ext cx="183676" cy="289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848E9C7-260A-EE44-A75A-E4D4FB518130}"/>
              </a:ext>
            </a:extLst>
          </p:cNvPr>
          <p:cNvSpPr/>
          <p:nvPr/>
        </p:nvSpPr>
        <p:spPr>
          <a:xfrm flipH="1">
            <a:off x="6213316" y="2480025"/>
            <a:ext cx="183358" cy="345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D5645AD-B0A5-5741-978A-D7BD5615182D}"/>
              </a:ext>
            </a:extLst>
          </p:cNvPr>
          <p:cNvCxnSpPr>
            <a:cxnSpLocks/>
          </p:cNvCxnSpPr>
          <p:nvPr/>
        </p:nvCxnSpPr>
        <p:spPr>
          <a:xfrm flipV="1">
            <a:off x="2587112" y="2505824"/>
            <a:ext cx="3641979" cy="2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392CED6-92FB-434B-9FF1-7C768EE33C98}"/>
              </a:ext>
            </a:extLst>
          </p:cNvPr>
          <p:cNvSpPr txBox="1"/>
          <p:nvPr/>
        </p:nvSpPr>
        <p:spPr>
          <a:xfrm>
            <a:off x="3953016" y="2290635"/>
            <a:ext cx="166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不存在，查数据库</a:t>
            </a:r>
          </a:p>
        </p:txBody>
      </p: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8819A667-7D25-4A4F-A6D8-807D33DA0C99}"/>
              </a:ext>
            </a:extLst>
          </p:cNvPr>
          <p:cNvCxnSpPr>
            <a:cxnSpLocks/>
          </p:cNvCxnSpPr>
          <p:nvPr/>
        </p:nvCxnSpPr>
        <p:spPr>
          <a:xfrm>
            <a:off x="2597622" y="2789396"/>
            <a:ext cx="357805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F5E8A47-CEE7-174F-913A-389A6E2DEF57}"/>
              </a:ext>
            </a:extLst>
          </p:cNvPr>
          <p:cNvSpPr txBox="1"/>
          <p:nvPr/>
        </p:nvSpPr>
        <p:spPr>
          <a:xfrm>
            <a:off x="4210891" y="2526708"/>
            <a:ext cx="88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返回库存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082FC6E-8A9D-F541-9B60-EB25EE6A6A83}"/>
              </a:ext>
            </a:extLst>
          </p:cNvPr>
          <p:cNvSpPr txBox="1"/>
          <p:nvPr/>
        </p:nvSpPr>
        <p:spPr>
          <a:xfrm>
            <a:off x="2692876" y="3208592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扣减库存</a:t>
            </a:r>
            <a:endParaRPr kumimoji="1" lang="en-US" altLang="zh-CN" sz="1200" dirty="0">
              <a:latin typeface="+mn-lt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C1BC641-7152-D743-A994-DECE73C2CB3A}"/>
              </a:ext>
            </a:extLst>
          </p:cNvPr>
          <p:cNvSpPr/>
          <p:nvPr/>
        </p:nvSpPr>
        <p:spPr>
          <a:xfrm flipH="1">
            <a:off x="4296400" y="2945101"/>
            <a:ext cx="177548" cy="2114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7C87BEA9-FDFD-B34B-8F94-9F8AC3A680F9}"/>
              </a:ext>
            </a:extLst>
          </p:cNvPr>
          <p:cNvCxnSpPr>
            <a:cxnSpLocks/>
          </p:cNvCxnSpPr>
          <p:nvPr/>
        </p:nvCxnSpPr>
        <p:spPr>
          <a:xfrm flipV="1">
            <a:off x="2570312" y="3036157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E9EB5B6-C0E0-B94F-A18C-6D888DE328A9}"/>
              </a:ext>
            </a:extLst>
          </p:cNvPr>
          <p:cNvSpPr txBox="1"/>
          <p:nvPr/>
        </p:nvSpPr>
        <p:spPr>
          <a:xfrm>
            <a:off x="2754372" y="2791064"/>
            <a:ext cx="126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更新库存到缓存</a:t>
            </a:r>
          </a:p>
        </p:txBody>
      </p: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F8E75FA2-3C11-DE4C-865E-3372E3293AED}"/>
              </a:ext>
            </a:extLst>
          </p:cNvPr>
          <p:cNvCxnSpPr>
            <a:cxnSpLocks/>
          </p:cNvCxnSpPr>
          <p:nvPr/>
        </p:nvCxnSpPr>
        <p:spPr>
          <a:xfrm>
            <a:off x="2560397" y="3165631"/>
            <a:ext cx="15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9CC201C8-EACE-1240-ABCC-EDF715CC588C}"/>
              </a:ext>
            </a:extLst>
          </p:cNvPr>
          <p:cNvCxnSpPr>
            <a:cxnSpLocks/>
          </p:cNvCxnSpPr>
          <p:nvPr/>
        </p:nvCxnSpPr>
        <p:spPr>
          <a:xfrm>
            <a:off x="2549338" y="3542661"/>
            <a:ext cx="16608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5ACA775-298C-F848-BE50-6D7E69FCFBE9}"/>
              </a:ext>
            </a:extLst>
          </p:cNvPr>
          <p:cNvCxnSpPr/>
          <p:nvPr/>
        </p:nvCxnSpPr>
        <p:spPr>
          <a:xfrm>
            <a:off x="2715425" y="3165631"/>
            <a:ext cx="0" cy="38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D3438DB3-703A-EE42-9DAD-BB5B49D5855E}"/>
              </a:ext>
            </a:extLst>
          </p:cNvPr>
          <p:cNvCxnSpPr>
            <a:cxnSpLocks/>
          </p:cNvCxnSpPr>
          <p:nvPr/>
        </p:nvCxnSpPr>
        <p:spPr>
          <a:xfrm>
            <a:off x="2570312" y="3693967"/>
            <a:ext cx="1753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CF73405-D6F8-F046-8DF5-A92C097AC92C}"/>
              </a:ext>
            </a:extLst>
          </p:cNvPr>
          <p:cNvSpPr txBox="1"/>
          <p:nvPr/>
        </p:nvSpPr>
        <p:spPr>
          <a:xfrm>
            <a:off x="3021856" y="3448822"/>
            <a:ext cx="83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失效缓存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226AA91-8689-634C-9E1C-2D4DCB11F1B7}"/>
              </a:ext>
            </a:extLst>
          </p:cNvPr>
          <p:cNvSpPr/>
          <p:nvPr/>
        </p:nvSpPr>
        <p:spPr>
          <a:xfrm flipH="1">
            <a:off x="6190210" y="4016161"/>
            <a:ext cx="190924" cy="562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EB1C8B53-6194-0442-964B-194A7E8AFCE2}"/>
              </a:ext>
            </a:extLst>
          </p:cNvPr>
          <p:cNvCxnSpPr>
            <a:cxnSpLocks/>
          </p:cNvCxnSpPr>
          <p:nvPr/>
        </p:nvCxnSpPr>
        <p:spPr>
          <a:xfrm flipV="1">
            <a:off x="2585576" y="4060930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EE0E3F0-B70E-0A4B-8C31-2EC3BA717BD9}"/>
              </a:ext>
            </a:extLst>
          </p:cNvPr>
          <p:cNvSpPr txBox="1"/>
          <p:nvPr/>
        </p:nvSpPr>
        <p:spPr>
          <a:xfrm>
            <a:off x="3943165" y="3836598"/>
            <a:ext cx="1034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更新数据库</a:t>
            </a: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93C6B4DA-6A68-AE40-A7E8-528E5ED65B01}"/>
              </a:ext>
            </a:extLst>
          </p:cNvPr>
          <p:cNvCxnSpPr>
            <a:cxnSpLocks/>
          </p:cNvCxnSpPr>
          <p:nvPr/>
        </p:nvCxnSpPr>
        <p:spPr>
          <a:xfrm flipV="1">
            <a:off x="2590955" y="4308877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93241B8-9D23-1C4B-BE0B-3CDF079F260B}"/>
              </a:ext>
            </a:extLst>
          </p:cNvPr>
          <p:cNvSpPr txBox="1"/>
          <p:nvPr/>
        </p:nvSpPr>
        <p:spPr>
          <a:xfrm>
            <a:off x="3997853" y="4093959"/>
            <a:ext cx="100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更新成功</a:t>
            </a:r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E6CC4382-225F-D841-8E11-D22F787D4D95}"/>
              </a:ext>
            </a:extLst>
          </p:cNvPr>
          <p:cNvCxnSpPr>
            <a:cxnSpLocks/>
          </p:cNvCxnSpPr>
          <p:nvPr/>
        </p:nvCxnSpPr>
        <p:spPr>
          <a:xfrm flipV="1">
            <a:off x="2596215" y="4576889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F83F17B-C3CD-834A-B23C-733B762800C0}"/>
              </a:ext>
            </a:extLst>
          </p:cNvPr>
          <p:cNvSpPr txBox="1"/>
          <p:nvPr/>
        </p:nvSpPr>
        <p:spPr>
          <a:xfrm>
            <a:off x="4003588" y="4353204"/>
            <a:ext cx="82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更新失败</a:t>
            </a:r>
          </a:p>
        </p:txBody>
      </p:sp>
    </p:spTree>
    <p:extLst>
      <p:ext uri="{BB962C8B-B14F-4D97-AF65-F5344CB8AC3E}">
        <p14:creationId xmlns:p14="http://schemas.microsoft.com/office/powerpoint/2010/main" val="242025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右箭头标注 6">
            <a:extLst>
              <a:ext uri="{FF2B5EF4-FFF2-40B4-BE49-F238E27FC236}">
                <a16:creationId xmlns:a16="http://schemas.microsoft.com/office/drawing/2014/main" id="{EE362CDD-DB0A-2146-A38B-1A291FFCE255}"/>
              </a:ext>
            </a:extLst>
          </p:cNvPr>
          <p:cNvSpPr/>
          <p:nvPr/>
        </p:nvSpPr>
        <p:spPr>
          <a:xfrm>
            <a:off x="2577432" y="1802280"/>
            <a:ext cx="168820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+mn-ea"/>
                <a:ea typeface="+mn-ea"/>
              </a:rPr>
              <a:t>开发</a:t>
            </a:r>
          </a:p>
        </p:txBody>
      </p:sp>
      <p:sp>
        <p:nvSpPr>
          <p:cNvPr id="8" name="右箭头标注 7">
            <a:extLst>
              <a:ext uri="{FF2B5EF4-FFF2-40B4-BE49-F238E27FC236}">
                <a16:creationId xmlns:a16="http://schemas.microsoft.com/office/drawing/2014/main" id="{E7635A0F-FBBC-3D47-B7C0-593A89CDAA3A}"/>
              </a:ext>
            </a:extLst>
          </p:cNvPr>
          <p:cNvSpPr/>
          <p:nvPr/>
        </p:nvSpPr>
        <p:spPr>
          <a:xfrm>
            <a:off x="4265638" y="1802280"/>
            <a:ext cx="170655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+mn-ea"/>
                <a:ea typeface="+mn-ea"/>
              </a:rPr>
              <a:t>部署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20E9CF-12AF-FB4E-86FF-46771405DFFD}"/>
              </a:ext>
            </a:extLst>
          </p:cNvPr>
          <p:cNvSpPr/>
          <p:nvPr/>
        </p:nvSpPr>
        <p:spPr>
          <a:xfrm>
            <a:off x="5953844" y="1802280"/>
            <a:ext cx="1165218" cy="2282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 dirty="0">
                <a:latin typeface="+mn-ea"/>
                <a:ea typeface="+mn-ea"/>
              </a:rPr>
              <a:t>运行</a:t>
            </a:r>
          </a:p>
        </p:txBody>
      </p:sp>
      <p:sp>
        <p:nvSpPr>
          <p:cNvPr id="10" name="操作按钮: 影片 9">
            <a:extLst>
              <a:ext uri="{FF2B5EF4-FFF2-40B4-BE49-F238E27FC236}">
                <a16:creationId xmlns:a16="http://schemas.microsoft.com/office/drawing/2014/main" id="{B36AB82E-9E8F-5E4E-9874-A6A086CDF09F}"/>
              </a:ext>
            </a:extLst>
          </p:cNvPr>
          <p:cNvSpPr/>
          <p:nvPr/>
        </p:nvSpPr>
        <p:spPr>
          <a:xfrm>
            <a:off x="4265638" y="4250513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性能度量和压力测试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掌握秒杀系统的技术设计方法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掌握秒杀系统的需求分析方法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能独立实现一个基本的秒杀系统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性能度量和压力测试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3792007-61E2-624D-A409-A4E9BE3B3A74}"/>
              </a:ext>
            </a:extLst>
          </p:cNvPr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48A95B7-BAEA-5C4E-A9F0-4893EF31CD8A}"/>
              </a:ext>
            </a:extLst>
          </p:cNvPr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2249802-3C2A-9B40-A8E6-347FFABC7112}"/>
              </a:ext>
            </a:extLst>
          </p:cNvPr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7F9DEAA-8AE1-1A43-8195-A9C98B4EB391}"/>
              </a:ext>
            </a:extLst>
          </p:cNvPr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  <p:extLst>
      <p:ext uri="{BB962C8B-B14F-4D97-AF65-F5344CB8AC3E}">
        <p14:creationId xmlns:p14="http://schemas.microsoft.com/office/powerpoint/2010/main" val="39677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压测测试理论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026" name="Picture 2" descr="4143AE22-9DBC-44C6-8DC4-496CF2BD3600.png">
            <a:extLst>
              <a:ext uri="{FF2B5EF4-FFF2-40B4-BE49-F238E27FC236}">
                <a16:creationId xmlns:a16="http://schemas.microsoft.com/office/drawing/2014/main" id="{1D9F56B0-5027-3F47-AF1D-EBB23682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75606"/>
            <a:ext cx="3919538" cy="37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1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压测准备（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050" name="Picture 2" descr="F6BB0754-2E6B-4682-AF73-6D9DA5CE6295.png">
            <a:extLst>
              <a:ext uri="{FF2B5EF4-FFF2-40B4-BE49-F238E27FC236}">
                <a16:creationId xmlns:a16="http://schemas.microsoft.com/office/drawing/2014/main" id="{144BC039-4B79-5544-9CFC-F190A0CE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6" y="2001974"/>
            <a:ext cx="8085275" cy="124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4"/>
            </a:endParaRPr>
          </a:p>
        </p:txBody>
      </p:sp>
      <p:sp>
        <p:nvSpPr>
          <p:cNvPr id="9" name="操作按钮: 影片 8">
            <a:extLst>
              <a:ext uri="{FF2B5EF4-FFF2-40B4-BE49-F238E27FC236}">
                <a16:creationId xmlns:a16="http://schemas.microsoft.com/office/drawing/2014/main" id="{0768BC15-52E0-DE4A-8D02-B473FE94C6B5}"/>
              </a:ext>
            </a:extLst>
          </p:cNvPr>
          <p:cNvSpPr/>
          <p:nvPr/>
        </p:nvSpPr>
        <p:spPr>
          <a:xfrm>
            <a:off x="4150523" y="3469569"/>
            <a:ext cx="1360780" cy="786506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压测执行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pic>
        <p:nvPicPr>
          <p:cNvPr id="4098" name="Picture 2" descr="06BC258C-C3D5-47DD-AB2B-7ADA41ED70A2.png">
            <a:extLst>
              <a:ext uri="{FF2B5EF4-FFF2-40B4-BE49-F238E27FC236}">
                <a16:creationId xmlns:a16="http://schemas.microsoft.com/office/drawing/2014/main" id="{76671AEF-2E3A-D847-B094-F7F81133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" y="2077690"/>
            <a:ext cx="8177049" cy="22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压测结果分析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9" name="操作按钮: 影片 8">
            <a:extLst>
              <a:ext uri="{FF2B5EF4-FFF2-40B4-BE49-F238E27FC236}">
                <a16:creationId xmlns:a16="http://schemas.microsoft.com/office/drawing/2014/main" id="{0768BC15-52E0-DE4A-8D02-B473FE94C6B5}"/>
              </a:ext>
            </a:extLst>
          </p:cNvPr>
          <p:cNvSpPr/>
          <p:nvPr/>
        </p:nvSpPr>
        <p:spPr>
          <a:xfrm>
            <a:off x="3901954" y="2460576"/>
            <a:ext cx="1360780" cy="786506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Jmeter压力测试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压测结果分析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21B2125-A2F0-CF48-BFA1-C1FD47F0DC14}"/>
              </a:ext>
            </a:extLst>
          </p:cNvPr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2548DB4-485F-4745-9595-ADD81FD627AB}"/>
              </a:ext>
            </a:extLst>
          </p:cNvPr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latin typeface="微软雅黑"/>
                <a:ea typeface="微软雅黑"/>
              </a:rPr>
              <a:t>秒杀架构演进</a:t>
            </a:r>
            <a:endParaRPr lang="zh-CN" sz="2000" dirty="0">
              <a:latin typeface="微软雅黑"/>
              <a:ea typeface="微软雅黑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9A829F0-2323-564D-AF43-58CE260FFC01}"/>
              </a:ext>
            </a:extLst>
          </p:cNvPr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89693BD-52C7-EC4E-8AD4-D4E71B2DA3C4}"/>
              </a:ext>
            </a:extLst>
          </p:cNvPr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  <p:extLst>
      <p:ext uri="{BB962C8B-B14F-4D97-AF65-F5344CB8AC3E}">
        <p14:creationId xmlns:p14="http://schemas.microsoft.com/office/powerpoint/2010/main" val="9681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93705" y="1737425"/>
            <a:ext cx="3896048" cy="633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通用架构设计理论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93705" y="2811194"/>
            <a:ext cx="3896048" cy="633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秒杀系统架构设计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45541" y="4172101"/>
            <a:ext cx="1823667" cy="633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6086" y="4172101"/>
            <a:ext cx="1823667" cy="633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818910" y="2397595"/>
            <a:ext cx="324590" cy="411979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5093566" y="2403945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/>
                <a:ea typeface="微软雅黑"/>
              </a:rPr>
              <a:t>理论 到 实践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818910" y="3444195"/>
            <a:ext cx="324590" cy="42446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sz="1400"/>
          </a:p>
        </p:txBody>
      </p:sp>
      <p:sp>
        <p:nvSpPr>
          <p:cNvPr id="14" name="下箭头 13"/>
          <p:cNvSpPr/>
          <p:nvPr/>
        </p:nvSpPr>
        <p:spPr>
          <a:xfrm>
            <a:off x="3901430" y="3806364"/>
            <a:ext cx="324590" cy="42446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sz="1400"/>
          </a:p>
        </p:txBody>
      </p:sp>
      <p:sp>
        <p:nvSpPr>
          <p:cNvPr id="15" name="下箭头 14"/>
          <p:cNvSpPr/>
          <p:nvPr/>
        </p:nvSpPr>
        <p:spPr>
          <a:xfrm>
            <a:off x="5896575" y="3806364"/>
            <a:ext cx="324590" cy="42446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sz="1400"/>
          </a:p>
        </p:txBody>
      </p:sp>
      <p:sp>
        <p:nvSpPr>
          <p:cNvPr id="16" name="矩形 15"/>
          <p:cNvSpPr/>
          <p:nvPr/>
        </p:nvSpPr>
        <p:spPr>
          <a:xfrm>
            <a:off x="3980462" y="3787511"/>
            <a:ext cx="2159771" cy="174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sz="1400"/>
          </a:p>
        </p:txBody>
      </p:sp>
      <p:sp>
        <p:nvSpPr>
          <p:cNvPr id="17" name="文本框 16"/>
          <p:cNvSpPr txBox="1"/>
          <p:nvPr/>
        </p:nvSpPr>
        <p:spPr>
          <a:xfrm>
            <a:off x="5143500" y="3444195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/>
                <a:ea typeface="微软雅黑"/>
              </a:rPr>
              <a:t>自顶向下、分而治之</a:t>
            </a:r>
            <a:endParaRPr lang="zh-CN" sz="1200" dirty="0">
              <a:solidFill>
                <a:srgbClr val="FF0000"/>
              </a:solidFill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6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4A71ED9-B78F-C74F-A9A1-49A7A7BF2C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7544" y="2500766"/>
            <a:ext cx="2318164" cy="21469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2DFE98-7B00-574F-8FBD-3320012A997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2001974"/>
            <a:ext cx="879356" cy="8362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BF24734-3C56-1D4A-98CE-9604A2AB953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3075744"/>
            <a:ext cx="879356" cy="8362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ED84A20-E251-494E-87EB-D1D279BE5A6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4136903"/>
            <a:ext cx="879356" cy="8362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8AC4923-81F4-ED44-979E-8B721C2D78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82487" y="2164187"/>
            <a:ext cx="879356" cy="8362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EBE7ED3-E34D-8045-90F3-5847BA1655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1413" y="2164187"/>
            <a:ext cx="879356" cy="8362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595C7F-9A2A-B242-AA0D-6170D8E046F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82487" y="3668911"/>
            <a:ext cx="879356" cy="8362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D6C9DD5-492B-004D-8CCB-B80E1B27564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1413" y="3668911"/>
            <a:ext cx="879356" cy="836280"/>
          </a:xfrm>
          <a:prstGeom prst="rect">
            <a:avLst/>
          </a:prstGeom>
        </p:spPr>
      </p:pic>
      <p:sp>
        <p:nvSpPr>
          <p:cNvPr id="28" name="右箭头 27">
            <a:extLst>
              <a:ext uri="{FF2B5EF4-FFF2-40B4-BE49-F238E27FC236}">
                <a16:creationId xmlns:a16="http://schemas.microsoft.com/office/drawing/2014/main" id="{ADB3D760-74C2-AC4B-B4CC-38F852CCF357}"/>
              </a:ext>
            </a:extLst>
          </p:cNvPr>
          <p:cNvSpPr/>
          <p:nvPr/>
        </p:nvSpPr>
        <p:spPr>
          <a:xfrm>
            <a:off x="2694972" y="3122759"/>
            <a:ext cx="1126927" cy="499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CD7E0D0-C4CE-274F-A76A-FF424E9E1EC1}"/>
              </a:ext>
            </a:extLst>
          </p:cNvPr>
          <p:cNvSpPr/>
          <p:nvPr/>
        </p:nvSpPr>
        <p:spPr>
          <a:xfrm>
            <a:off x="4880781" y="3122759"/>
            <a:ext cx="1126927" cy="499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5010C6-7D8D-3C4E-BFDE-38569AED518F}"/>
              </a:ext>
            </a:extLst>
          </p:cNvPr>
          <p:cNvSpPr/>
          <p:nvPr/>
        </p:nvSpPr>
        <p:spPr>
          <a:xfrm>
            <a:off x="6251207" y="2151487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E826B04-CF4F-CB40-BDF2-F90CE3CE87DC}"/>
              </a:ext>
            </a:extLst>
          </p:cNvPr>
          <p:cNvSpPr/>
          <p:nvPr/>
        </p:nvSpPr>
        <p:spPr>
          <a:xfrm>
            <a:off x="6251207" y="3668911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F81D43-A60B-D048-849E-C10393CD6B42}"/>
              </a:ext>
            </a:extLst>
          </p:cNvPr>
          <p:cNvSpPr txBox="1"/>
          <p:nvPr/>
        </p:nvSpPr>
        <p:spPr>
          <a:xfrm>
            <a:off x="5107789" y="2953553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归类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DD3AB-9FC1-B240-BA8F-CC48082A6347}"/>
              </a:ext>
            </a:extLst>
          </p:cNvPr>
          <p:cNvSpPr txBox="1"/>
          <p:nvPr/>
        </p:nvSpPr>
        <p:spPr>
          <a:xfrm>
            <a:off x="2946025" y="2953553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拆解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26538F-A266-F94F-B586-DDEAE21461C8}"/>
              </a:ext>
            </a:extLst>
          </p:cNvPr>
          <p:cNvSpPr txBox="1"/>
          <p:nvPr/>
        </p:nvSpPr>
        <p:spPr>
          <a:xfrm>
            <a:off x="1307455" y="2286317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复杂问题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0DB1CA-E2F4-124A-ADB6-4159495A3555}"/>
              </a:ext>
            </a:extLst>
          </p:cNvPr>
          <p:cNvSpPr txBox="1"/>
          <p:nvPr/>
        </p:nvSpPr>
        <p:spPr>
          <a:xfrm>
            <a:off x="3951708" y="1671774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latin typeface="+mn-ea"/>
                <a:ea typeface="+mn-ea"/>
              </a:rPr>
              <a:t>简单问题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022623-8280-2141-AF2C-A1E884691418}"/>
              </a:ext>
            </a:extLst>
          </p:cNvPr>
          <p:cNvSpPr txBox="1"/>
          <p:nvPr/>
        </p:nvSpPr>
        <p:spPr>
          <a:xfrm>
            <a:off x="6723331" y="1821287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latin typeface="+mn-ea"/>
                <a:ea typeface="+mn-ea"/>
              </a:rPr>
              <a:t>同类问题</a:t>
            </a:r>
          </a:p>
        </p:txBody>
      </p:sp>
      <p:sp>
        <p:nvSpPr>
          <p:cNvPr id="37" name="六角星 36">
            <a:extLst>
              <a:ext uri="{FF2B5EF4-FFF2-40B4-BE49-F238E27FC236}">
                <a16:creationId xmlns:a16="http://schemas.microsoft.com/office/drawing/2014/main" id="{A71C4678-A293-E041-ACB8-EF45C460BDDA}"/>
              </a:ext>
            </a:extLst>
          </p:cNvPr>
          <p:cNvSpPr/>
          <p:nvPr/>
        </p:nvSpPr>
        <p:spPr>
          <a:xfrm>
            <a:off x="3697373" y="2695714"/>
            <a:ext cx="1286775" cy="1322935"/>
          </a:xfrm>
          <a:prstGeom prst="star6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 dirty="0"/>
              <a:t>分层</a:t>
            </a:r>
            <a:endParaRPr lang="en-US" altLang="zh-CN" sz="1600" dirty="0"/>
          </a:p>
          <a:p>
            <a:pPr algn="ctr"/>
            <a:r>
              <a:rPr lang="zh-CN" sz="1600" dirty="0"/>
              <a:t>模块化</a:t>
            </a:r>
          </a:p>
        </p:txBody>
      </p:sp>
    </p:spTree>
    <p:extLst>
      <p:ext uri="{BB962C8B-B14F-4D97-AF65-F5344CB8AC3E}">
        <p14:creationId xmlns:p14="http://schemas.microsoft.com/office/powerpoint/2010/main" val="5886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6AB3B73-2F4A-3F49-9FC7-59FD597F457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08386" y="1891862"/>
            <a:ext cx="6537436" cy="28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42C7E-1DC3-5E4D-8747-F3FD07C2117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2882" y="1917891"/>
            <a:ext cx="5770179" cy="28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54ED88-0659-784D-959B-C65F4DF7B1DA}"/>
              </a:ext>
            </a:extLst>
          </p:cNvPr>
          <p:cNvSpPr/>
          <p:nvPr/>
        </p:nvSpPr>
        <p:spPr>
          <a:xfrm>
            <a:off x="1233107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高性能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D46E077-AB1E-144E-A0AB-BD8BA52B79F8}"/>
              </a:ext>
            </a:extLst>
          </p:cNvPr>
          <p:cNvSpPr/>
          <p:nvPr/>
        </p:nvSpPr>
        <p:spPr>
          <a:xfrm>
            <a:off x="2432905" y="2535569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高可用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18B7E3-78DB-E248-B150-2D2CF714E663}"/>
              </a:ext>
            </a:extLst>
          </p:cNvPr>
          <p:cNvSpPr/>
          <p:nvPr/>
        </p:nvSpPr>
        <p:spPr>
          <a:xfrm>
            <a:off x="3811092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可伸缩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CC6CAE-C5AC-CF46-AB34-D69BD7795FC8}"/>
              </a:ext>
            </a:extLst>
          </p:cNvPr>
          <p:cNvSpPr/>
          <p:nvPr/>
        </p:nvSpPr>
        <p:spPr>
          <a:xfrm>
            <a:off x="4988672" y="2646642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可扩展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507C00-42C5-3948-A133-786CA914D8A5}"/>
              </a:ext>
            </a:extLst>
          </p:cNvPr>
          <p:cNvSpPr/>
          <p:nvPr/>
        </p:nvSpPr>
        <p:spPr>
          <a:xfrm>
            <a:off x="6310670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安全性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D9D8A5-49F3-F648-BC88-E4FC0A598438}"/>
              </a:ext>
            </a:extLst>
          </p:cNvPr>
          <p:cNvSpPr txBox="1"/>
          <p:nvPr/>
        </p:nvSpPr>
        <p:spPr>
          <a:xfrm>
            <a:off x="3904895" y="4331412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 dirty="0">
                <a:latin typeface="+mn-ea"/>
                <a:ea typeface="+mn-ea"/>
              </a:rPr>
              <a:t>5大架构维度</a:t>
            </a:r>
          </a:p>
        </p:txBody>
      </p:sp>
      <p:sp>
        <p:nvSpPr>
          <p:cNvPr id="14" name="上弧形箭头 13">
            <a:extLst>
              <a:ext uri="{FF2B5EF4-FFF2-40B4-BE49-F238E27FC236}">
                <a16:creationId xmlns:a16="http://schemas.microsoft.com/office/drawing/2014/main" id="{98680FC5-09F9-8D40-851B-BE304570B4E1}"/>
              </a:ext>
            </a:extLst>
          </p:cNvPr>
          <p:cNvSpPr/>
          <p:nvPr/>
        </p:nvSpPr>
        <p:spPr>
          <a:xfrm>
            <a:off x="2121832" y="4046385"/>
            <a:ext cx="5487881" cy="688762"/>
          </a:xfrm>
          <a:prstGeom prst="curvedUp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8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存储设计（缓存）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9FA515-F6BA-5D4C-AAAF-BD539FF8E51D}"/>
              </a:ext>
            </a:extLst>
          </p:cNvPr>
          <p:cNvSpPr txBox="1"/>
          <p:nvPr/>
        </p:nvSpPr>
        <p:spPr>
          <a:xfrm>
            <a:off x="467544" y="2111005"/>
            <a:ext cx="2427180" cy="56909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A9F167-9331-8543-9C4C-F5508673C0B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461444" y="1776408"/>
            <a:ext cx="4241800" cy="32735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D4BF03-F053-E94B-8ECA-67E1C848944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312167" y="2729955"/>
            <a:ext cx="1212059" cy="1251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8" name="圆角矩形 17">
            <a:extLst>
              <a:ext uri="{FF2B5EF4-FFF2-40B4-BE49-F238E27FC236}">
                <a16:creationId xmlns:a16="http://schemas.microsoft.com/office/drawing/2014/main" id="{17911153-03D7-124A-98A0-A39CA46ED677}"/>
              </a:ext>
            </a:extLst>
          </p:cNvPr>
          <p:cNvSpPr/>
          <p:nvPr/>
        </p:nvSpPr>
        <p:spPr>
          <a:xfrm>
            <a:off x="3524226" y="2813973"/>
            <a:ext cx="3305637" cy="1011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2000" dirty="0">
                <a:latin typeface="+mn-ea"/>
                <a:ea typeface="+mn-ea"/>
              </a:rPr>
              <a:t>1、缓存</a:t>
            </a:r>
            <a:r>
              <a:rPr lang="zh-CN" altLang="en-US" sz="2000" dirty="0">
                <a:latin typeface="+mn-ea"/>
                <a:ea typeface="+mn-ea"/>
              </a:rPr>
              <a:t>如何更新？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sz="2000" dirty="0">
                <a:latin typeface="+mn-ea"/>
                <a:ea typeface="+mn-ea"/>
              </a:rPr>
              <a:t>2、</a:t>
            </a:r>
            <a:r>
              <a:rPr lang="zh-CN" altLang="en-US" sz="2000" dirty="0">
                <a:latin typeface="+mn-ea"/>
                <a:ea typeface="+mn-ea"/>
              </a:rPr>
              <a:t>如何设计缓存失效？</a:t>
            </a:r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47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39510-2E1B-014D-8383-D25D236775DF}"/>
              </a:ext>
            </a:extLst>
          </p:cNvPr>
          <p:cNvSpPr txBox="1"/>
          <p:nvPr/>
        </p:nvSpPr>
        <p:spPr>
          <a:xfrm>
            <a:off x="-1082566" y="-107205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dirty="0"/>
              <a:t>秒杀系统衡量</a:t>
            </a:r>
          </a:p>
          <a:p>
            <a:pPr algn="ctr"/>
            <a:r>
              <a:rPr lang="zh-CN" dirty="0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一致性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准</a:t>
            </a:r>
            <a:r>
              <a:rPr lang="zh-CN"/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高性能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快</a:t>
            </a:r>
            <a:r>
              <a:rPr lang="zh-CN"/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高可用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稳</a:t>
            </a:r>
            <a:r>
              <a:rPr lang="zh-CN"/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98667"/>
            <a:ext cx="4242664" cy="747974"/>
          </a:xfrm>
          <a:solidFill>
            <a:srgbClr val="FFE1B2"/>
          </a:solidFill>
        </p:spPr>
        <p:txBody>
          <a:bodyPr anchor="ctr"/>
          <a:lstStyle/>
          <a:p>
            <a:pPr algn="dist"/>
            <a:endParaRPr lang="zh-CN" dirty="0"/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892649" y="1018796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endParaRPr lang="zh-CN" dirty="0"/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1432923" y="1376890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endParaRPr lang="zh-CN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1AB8EF5-61FF-274B-B5D4-684EF5E32B65}"/>
              </a:ext>
            </a:extLst>
          </p:cNvPr>
          <p:cNvSpPr/>
          <p:nvPr/>
        </p:nvSpPr>
        <p:spPr>
          <a:xfrm>
            <a:off x="4708451" y="1930916"/>
            <a:ext cx="407819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pPr algn="dist"/>
            <a:r>
              <a:rPr lang="zh-CN" altLang="zh-CN" dirty="0">
                <a:solidFill>
                  <a:srgbClr val="FF0000"/>
                </a:solidFill>
              </a:rPr>
              <a:t>高可用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zh-CN" dirty="0"/>
              <a:t>指流量符合预期时肯定要稳定；流量超出预期时也同样不能掉链子，要保证秒杀活动顺利完成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ABF3F3B-65D0-ED45-A0DF-9262555BB538}"/>
              </a:ext>
            </a:extLst>
          </p:cNvPr>
          <p:cNvSpPr/>
          <p:nvPr/>
        </p:nvSpPr>
        <p:spPr>
          <a:xfrm>
            <a:off x="4716901" y="3041086"/>
            <a:ext cx="406974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r>
              <a:rPr lang="zh-CN" altLang="zh-CN" dirty="0">
                <a:solidFill>
                  <a:srgbClr val="FF0000"/>
                </a:solidFill>
              </a:rPr>
              <a:t>一致性</a:t>
            </a:r>
            <a:r>
              <a:rPr lang="zh-CN" altLang="zh-CN" dirty="0"/>
              <a:t>，指的是数据的一致性；秒杀5台小米手机，那就只能成交5台，多一台少一台都不行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81D4B695-5152-5345-88CA-3CE98FB767C2}"/>
              </a:ext>
            </a:extLst>
          </p:cNvPr>
          <p:cNvSpPr/>
          <p:nvPr/>
        </p:nvSpPr>
        <p:spPr>
          <a:xfrm>
            <a:off x="4708451" y="4176712"/>
            <a:ext cx="406974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r>
              <a:rPr lang="zh-CN" altLang="zh-CN" dirty="0">
                <a:solidFill>
                  <a:srgbClr val="FF0000"/>
                </a:solidFill>
              </a:rPr>
              <a:t>高性能</a:t>
            </a:r>
            <a:r>
              <a:rPr lang="zh-CN" altLang="zh-CN" dirty="0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u="none" strike="noStrike" kern="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系统分析设计和实现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秒杀的系统分析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2121</Words>
  <Application>Microsoft Macintosh PowerPoint</Application>
  <PresentationFormat>全屏显示(16:9)</PresentationFormat>
  <Paragraphs>376</Paragraphs>
  <Slides>54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205</cp:revision>
  <dcterms:modified xsi:type="dcterms:W3CDTF">2020-02-29T14:27:36Z</dcterms:modified>
</cp:coreProperties>
</file>